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8" r:id="rId2"/>
    <p:sldId id="366" r:id="rId3"/>
    <p:sldId id="411" r:id="rId4"/>
    <p:sldId id="412" r:id="rId5"/>
    <p:sldId id="408" r:id="rId6"/>
    <p:sldId id="409" r:id="rId7"/>
    <p:sldId id="319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76251" autoAdjust="0"/>
  </p:normalViewPr>
  <p:slideViewPr>
    <p:cSldViewPr>
      <p:cViewPr>
        <p:scale>
          <a:sx n="76" d="100"/>
          <a:sy n="76" d="100"/>
        </p:scale>
        <p:origin x="-278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1" d="100"/>
        <a:sy n="1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E6EA860-E3F5-4437-9E1A-9A2B03A5F3DE}" type="datetimeFigureOut">
              <a:rPr lang="en-US" smtClean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42E53A7D-7E1E-48BD-A40F-A4314CDBB9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643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B29F1D2-0E06-4C88-B1F5-B63F18224D08}" type="datetimeFigureOut">
              <a:rPr lang="en-US" smtClean="0"/>
              <a:t>10/31/2014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F3ED5AA-7EE2-4E2F-8DEE-EBE5EA23C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21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[Introduction</a:t>
            </a:r>
            <a:r>
              <a:rPr lang="en-US" baseline="0" dirty="0" smtClean="0"/>
              <a:t>] My name is ___ and this is ____ and we are with </a:t>
            </a:r>
            <a:r>
              <a:rPr lang="en-US" baseline="0" dirty="0" err="1" smtClean="0"/>
              <a:t>NextCare</a:t>
            </a:r>
            <a:r>
              <a:rPr lang="en-US" baseline="0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ED5AA-7EE2-4E2F-8DEE-EBE5EA23C0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7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[BE BRIEF!</a:t>
            </a:r>
            <a:r>
              <a:rPr lang="en-US" baseline="0" dirty="0" smtClean="0"/>
              <a:t> This is just our background, and is not essential to the solution.]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ED5AA-7EE2-4E2F-8DEE-EBE5EA23C0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8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Our the</a:t>
            </a:r>
            <a:r>
              <a:rPr lang="en-US" baseline="0" dirty="0" smtClean="0"/>
              <a:t> problem?  </a:t>
            </a:r>
            <a:r>
              <a:rPr lang="en-US" dirty="0" smtClean="0"/>
              <a:t>A very unassuming text on the office procedures</a:t>
            </a:r>
            <a:r>
              <a:rPr lang="en-US" baseline="0" dirty="0" smtClean="0"/>
              <a:t> that tells us interaction checking requires us to document into the medication module too!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ED5AA-7EE2-4E2F-8DEE-EBE5EA23C0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goal was to eliminate</a:t>
            </a:r>
            <a:r>
              <a:rPr lang="en-US" baseline="0" dirty="0" smtClean="0"/>
              <a:t> the need for the additional step of entering the medication in the medication module </a:t>
            </a:r>
            <a:r>
              <a:rPr lang="en-US" u="sng" baseline="0" dirty="0" smtClean="0"/>
              <a:t>without</a:t>
            </a:r>
            <a:r>
              <a:rPr lang="en-US" u="none" baseline="0" dirty="0" smtClean="0"/>
              <a:t> having to publish trigger changes for any medication changes.</a:t>
            </a:r>
          </a:p>
          <a:p>
            <a:r>
              <a:rPr lang="en-US" u="none" baseline="0" dirty="0" smtClean="0"/>
              <a:t>As well, we wanted a customization that could be carried forward to new KBMs.</a:t>
            </a:r>
          </a:p>
          <a:p>
            <a:r>
              <a:rPr lang="en-US" u="none" baseline="0" dirty="0" smtClean="0"/>
              <a:t>1) Our solution using an existing trigger:  patient medication – prescribe</a:t>
            </a:r>
          </a:p>
          <a:p>
            <a:r>
              <a:rPr lang="en-US" dirty="0" smtClean="0"/>
              <a:t>2) With just a few triggers,</a:t>
            </a:r>
            <a:r>
              <a:rPr lang="en-US" baseline="0" dirty="0" smtClean="0"/>
              <a:t> we can cross reference a med order and call the interaction checking…with </a:t>
            </a:r>
            <a:r>
              <a:rPr lang="en-US" u="sng" baseline="0" dirty="0" smtClean="0"/>
              <a:t>no</a:t>
            </a:r>
            <a:r>
              <a:rPr lang="en-US" u="none" baseline="0" dirty="0" smtClean="0"/>
              <a:t> additional clicks.</a:t>
            </a:r>
            <a:endParaRPr lang="en-US" dirty="0" smtClean="0"/>
          </a:p>
          <a:p>
            <a:r>
              <a:rPr lang="en-US" dirty="0" smtClean="0"/>
              <a:t>------------------------------------------</a:t>
            </a:r>
          </a:p>
          <a:p>
            <a:r>
              <a:rPr lang="en-US" dirty="0" smtClean="0"/>
              <a:t>Now let’s see this in action…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ED5AA-7EE2-4E2F-8DEE-EBE5EA23C0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currently using this in 5.8 on KBM 8.0, but we’ve</a:t>
            </a:r>
            <a:r>
              <a:rPr lang="en-US" baseline="0" dirty="0" smtClean="0"/>
              <a:t> also imported the feature to KBM 8.3.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ED5AA-7EE2-4E2F-8DEE-EBE5EA23C0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9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we’ve learned</a:t>
            </a:r>
            <a:r>
              <a:rPr lang="en-US" baseline="0" dirty="0" smtClean="0"/>
              <a:t> through a couple years of use: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1) Canceling the Medication</a:t>
            </a:r>
          </a:p>
          <a:p>
            <a:r>
              <a:rPr lang="en-US" dirty="0" smtClean="0"/>
              <a:t> - If the configuration option is set to have a medication</a:t>
            </a:r>
            <a:r>
              <a:rPr lang="en-US" baseline="0" dirty="0" smtClean="0"/>
              <a:t> added to the chart, and the interaction results in the medication order being canceled, the medication would need to be manually removed from the module.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2) Medication Updates</a:t>
            </a:r>
          </a:p>
          <a:p>
            <a:r>
              <a:rPr lang="en-US" baseline="0" dirty="0" smtClean="0"/>
              <a:t> - NDCs change frequently, you’ll want to manage this *until* NG wants to integrate.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ED5AA-7EE2-4E2F-8DEE-EBE5EA23C0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59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----------------------------------</a:t>
            </a:r>
          </a:p>
          <a:p>
            <a:r>
              <a:rPr lang="en-US" dirty="0" smtClean="0"/>
              <a:t>Thank you for your </a:t>
            </a:r>
            <a:r>
              <a:rPr lang="en-US" dirty="0" smtClean="0"/>
              <a:t>attention</a:t>
            </a:r>
          </a:p>
          <a:p>
            <a:r>
              <a:rPr lang="en-US" dirty="0" smtClean="0"/>
              <a:t>[[</a:t>
            </a:r>
            <a:r>
              <a:rPr lang="en-US" smtClean="0"/>
              <a:t>Initial timing: 2:15 w/o Demo]]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ED5AA-7EE2-4E2F-8DEE-EBE5EA23C0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0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505306"/>
            <a:ext cx="4648200" cy="1438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" t="24001" r="1564" b="38420"/>
          <a:stretch/>
        </p:blipFill>
        <p:spPr>
          <a:xfrm>
            <a:off x="0" y="0"/>
            <a:ext cx="9143999" cy="4505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0" y="1524000"/>
            <a:ext cx="8237580" cy="298965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53289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348B-E36A-4A58-916B-DD6208FEDE36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E185-0596-4973-B9C6-3D4B9EDC04F1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B78-B74E-40F2-B033-24853267CC0B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6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D2B1-9F43-469D-940F-313D0DDDC9CB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1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36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36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1B16-84E1-44A4-883A-FE53D1BF382C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1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19200"/>
            <a:ext cx="4040188" cy="4906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685800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9200"/>
            <a:ext cx="4041775" cy="4906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6C57-43B1-4B96-A98A-2A7541EC5B79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BAE2-F871-4CE0-9BF5-F8AD333C4DC0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092-7F69-416E-8E14-0436750EEAF7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3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1189-454C-4A29-8DC8-5C7D8E3FF87D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F766-CF1E-4785-AA22-625B83452D0E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524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1"/>
            <a:ext cx="8229600" cy="534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705600"/>
            <a:ext cx="2057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5A88E-666A-4CC6-82C4-25FC01FEE7FA}" type="datetime1">
              <a:rPr lang="en-US" smtClean="0"/>
              <a:t>10/31/2014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705600"/>
            <a:ext cx="1143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80ED5-C5BA-4B61-8C64-AF58E289F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08" b="29504"/>
          <a:stretch/>
        </p:blipFill>
        <p:spPr>
          <a:xfrm>
            <a:off x="7086600" y="6035040"/>
            <a:ext cx="1524002" cy="365760"/>
          </a:xfrm>
          <a:prstGeom prst="rect">
            <a:avLst/>
          </a:prstGeom>
          <a:effectLst>
            <a:reflection blurRad="25400" stA="45000" endPos="65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467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xtca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kevinfoster@nextcare.co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hyperlink" Target="https://github.com/kevinfosterNG/med-interaction" TargetMode="External"/><Relationship Id="rId4" Type="http://schemas.openxmlformats.org/officeDocument/2006/relationships/hyperlink" Target="mailto:drewrichards@nextca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Med Interaction checking</a:t>
            </a:r>
            <a:br>
              <a:rPr lang="en-US" sz="3600" dirty="0" smtClean="0"/>
            </a:br>
            <a:r>
              <a:rPr lang="en-US" sz="3600" dirty="0" smtClean="0"/>
              <a:t>Template integration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3429000"/>
            <a:ext cx="9144000" cy="8270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Innovation Submission 2014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" y="685800"/>
            <a:ext cx="9144000" cy="226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4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96839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Urgent Care Specialty</a:t>
            </a:r>
          </a:p>
          <a:p>
            <a:r>
              <a:rPr lang="en-US" sz="2400" dirty="0" smtClean="0"/>
              <a:t>Multiple-practice organization, headquartered in Arizona</a:t>
            </a:r>
          </a:p>
          <a:p>
            <a:r>
              <a:rPr lang="en-US" sz="2400" dirty="0" smtClean="0"/>
              <a:t>8 Brands.  11 states.  Over 100 clinics nationwide.</a:t>
            </a:r>
          </a:p>
          <a:p>
            <a:pPr lvl="1"/>
            <a:r>
              <a:rPr lang="en-US" sz="2000" dirty="0"/>
              <a:t>Headquartered in Mesa Arizona, </a:t>
            </a:r>
            <a:r>
              <a:rPr lang="en-US" sz="2000" dirty="0" err="1"/>
              <a:t>NextCare</a:t>
            </a:r>
            <a:r>
              <a:rPr lang="en-US" sz="2000" dirty="0"/>
              <a:t> Holdings is one of the nation’s largest privately-owned providers of urgent care and occupational medicine services. </a:t>
            </a:r>
            <a:endParaRPr lang="en-US" sz="2000" dirty="0" smtClean="0"/>
          </a:p>
          <a:p>
            <a:pPr lvl="1"/>
            <a:r>
              <a:rPr lang="en-US" sz="2000" dirty="0" smtClean="0"/>
              <a:t>Brands include: </a:t>
            </a:r>
            <a:r>
              <a:rPr lang="en-US" sz="2000" dirty="0"/>
              <a:t>Access Medical Centers (OK), Central Texas Urgent Care (Waco TX), College Drive Urgent Care (WY), Emergent Care Plus (KS/MO), Impact Urgent Care (San Antonio TX), </a:t>
            </a:r>
            <a:r>
              <a:rPr lang="en-US" sz="2000" dirty="0" err="1"/>
              <a:t>NextCare</a:t>
            </a:r>
            <a:r>
              <a:rPr lang="en-US" sz="2000" dirty="0"/>
              <a:t> Urgent Care (AZ, CO, NC, NM, Austin &amp; Houston TX), OhioHealth Urgent Care (OH) and </a:t>
            </a:r>
            <a:r>
              <a:rPr lang="en-US" sz="2000" dirty="0" err="1"/>
              <a:t>PrimaCare</a:t>
            </a:r>
            <a:r>
              <a:rPr lang="en-US" sz="2000" dirty="0"/>
              <a:t> Medical Centers (Dallas TX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 smtClean="0">
                <a:hlinkClick r:id="rId3"/>
              </a:rPr>
              <a:t>www.nextcare.com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457200" y="304800"/>
            <a:ext cx="8229600" cy="761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Who We Are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96839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Efficiency</a:t>
            </a:r>
          </a:p>
          <a:p>
            <a:pPr lvl="1"/>
            <a:r>
              <a:rPr lang="en-US" sz="2000" dirty="0" smtClean="0"/>
              <a:t>Why spend time doing something that can be automated?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457200" y="304800"/>
            <a:ext cx="8229600" cy="761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Our Problem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450747"/>
            <a:ext cx="5410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4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96839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800" dirty="0" smtClean="0"/>
              <a:t>NextGen Template Editor – Existing Trigger</a:t>
            </a:r>
          </a:p>
          <a:p>
            <a:pPr lvl="1"/>
            <a:r>
              <a:rPr lang="en-US" sz="2400" dirty="0" smtClean="0"/>
              <a:t>Works on any </a:t>
            </a:r>
            <a:r>
              <a:rPr lang="en-US" sz="2400" dirty="0"/>
              <a:t>version with the Patient Medication </a:t>
            </a:r>
            <a:r>
              <a:rPr lang="en-US" sz="2400" dirty="0" smtClean="0"/>
              <a:t>trigger.</a:t>
            </a:r>
          </a:p>
          <a:p>
            <a:r>
              <a:rPr lang="en-US" sz="2800" dirty="0" smtClean="0"/>
              <a:t>The Innovation</a:t>
            </a:r>
          </a:p>
          <a:p>
            <a:pPr lvl="1"/>
            <a:r>
              <a:rPr lang="en-US" sz="2400" dirty="0" smtClean="0"/>
              <a:t>A configurable practice level template.</a:t>
            </a:r>
          </a:p>
          <a:p>
            <a:pPr lvl="1"/>
            <a:r>
              <a:rPr lang="en-US" sz="2400" dirty="0" smtClean="0"/>
              <a:t>A few triggers to be added to any place order button.</a:t>
            </a:r>
          </a:p>
          <a:p>
            <a:pPr lvl="1"/>
            <a:endParaRPr lang="en-US" sz="20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457200" y="304800"/>
            <a:ext cx="8229600" cy="761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Our Solution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4038600" cy="51355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C:\Users\kevinfoster\Desktop\GitHub\med-interaction\trunk\template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68" y="1295400"/>
            <a:ext cx="6862752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5"/>
          <p:cNvSpPr txBox="1">
            <a:spLocks/>
          </p:cNvSpPr>
          <p:nvPr/>
        </p:nvSpPr>
        <p:spPr>
          <a:xfrm>
            <a:off x="457200" y="304800"/>
            <a:ext cx="8229600" cy="761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Demo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4968241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Canceling the Medication</a:t>
            </a:r>
            <a:endParaRPr lang="en-US" sz="2400" dirty="0" smtClean="0"/>
          </a:p>
          <a:p>
            <a:r>
              <a:rPr lang="en-US" sz="2800" dirty="0" smtClean="0"/>
              <a:t>Medication Updates</a:t>
            </a:r>
            <a:endParaRPr lang="en-US" sz="2800" dirty="0"/>
          </a:p>
          <a:p>
            <a:pPr lvl="1"/>
            <a:r>
              <a:rPr lang="en-US" sz="2400" dirty="0" smtClean="0"/>
              <a:t>NDC #s changed or removed</a:t>
            </a:r>
          </a:p>
          <a:p>
            <a:r>
              <a:rPr lang="en-US" sz="2800" dirty="0" smtClean="0"/>
              <a:t>New </a:t>
            </a:r>
            <a:r>
              <a:rPr lang="en-US" sz="2800" dirty="0" err="1"/>
              <a:t>P</a:t>
            </a:r>
            <a:r>
              <a:rPr lang="en-US" sz="2800" dirty="0" err="1" smtClean="0"/>
              <a:t>icklist</a:t>
            </a:r>
            <a:r>
              <a:rPr lang="en-US" sz="2800" dirty="0" smtClean="0"/>
              <a:t> / </a:t>
            </a:r>
            <a:r>
              <a:rPr lang="en-US" sz="2800" dirty="0" err="1" smtClean="0"/>
              <a:t>DBPicklist</a:t>
            </a:r>
            <a:r>
              <a:rPr lang="en-US" sz="2800" dirty="0" smtClean="0"/>
              <a:t> Items</a:t>
            </a:r>
          </a:p>
          <a:p>
            <a:pPr lvl="1"/>
            <a:r>
              <a:rPr lang="en-US" sz="2400" dirty="0" smtClean="0"/>
              <a:t>No trigger changes, just it to the practice configuration</a:t>
            </a:r>
          </a:p>
          <a:p>
            <a:pPr lvl="1"/>
            <a:r>
              <a:rPr lang="en-US" sz="2400" dirty="0" smtClean="0"/>
              <a:t>Monitor with a report or other systematic process</a:t>
            </a:r>
            <a:endParaRPr lang="en-US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457200" y="304800"/>
            <a:ext cx="8229600" cy="761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Caveats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5181600" cy="4983163"/>
          </a:xfrm>
        </p:spPr>
        <p:txBody>
          <a:bodyPr/>
          <a:lstStyle/>
          <a:p>
            <a:r>
              <a:rPr lang="en-US" dirty="0" smtClean="0"/>
              <a:t>Kevin Foster</a:t>
            </a:r>
          </a:p>
          <a:p>
            <a:pPr lvl="1"/>
            <a:r>
              <a:rPr lang="en-US" sz="2000" dirty="0" smtClean="0">
                <a:hlinkClick r:id="rId3"/>
              </a:rPr>
              <a:t>kevinfoster@nextcare.com</a:t>
            </a:r>
            <a:endParaRPr lang="en-US" sz="2000" dirty="0" smtClean="0"/>
          </a:p>
          <a:p>
            <a:r>
              <a:rPr lang="en-US" dirty="0" smtClean="0"/>
              <a:t>Drew Richards</a:t>
            </a:r>
          </a:p>
          <a:p>
            <a:pPr lvl="1"/>
            <a:r>
              <a:rPr lang="en-US" sz="2000" dirty="0" smtClean="0">
                <a:hlinkClick r:id="rId4"/>
              </a:rPr>
              <a:t>drewrichards@nextcare.com</a:t>
            </a:r>
            <a:endParaRPr lang="en-US" sz="2000" dirty="0" smtClean="0"/>
          </a:p>
          <a:p>
            <a:pPr lvl="1"/>
            <a:endParaRPr lang="en-US" sz="2000" dirty="0"/>
          </a:p>
          <a:p>
            <a:pPr marL="57150" indent="0">
              <a:buNone/>
            </a:pPr>
            <a:r>
              <a:rPr lang="en-US" dirty="0" smtClean="0"/>
              <a:t>Templates:</a:t>
            </a:r>
          </a:p>
          <a:p>
            <a:pPr marL="57150" indent="0">
              <a:buNone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github.com/kevinfosterNG/med-interaction</a:t>
            </a:r>
            <a:endParaRPr lang="en-US" sz="1600" dirty="0" smtClean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791200" y="1143000"/>
            <a:ext cx="2895600" cy="4983163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ED5-C5BA-4B61-8C64-AF58E289FB1E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C:\Users\deborahleblanc.NCS\AppData\Local\Microsoft\Windows\Temporary Internet Files\Content.IE5\S4NPB0J5\MC900434859[1]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4"/>
          <a:stretch/>
        </p:blipFill>
        <p:spPr bwMode="auto">
          <a:xfrm>
            <a:off x="6306855" y="2438400"/>
            <a:ext cx="1922745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152900"/>
            <a:ext cx="1790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5"/>
          <p:cNvSpPr txBox="1">
            <a:spLocks/>
          </p:cNvSpPr>
          <p:nvPr/>
        </p:nvSpPr>
        <p:spPr>
          <a:xfrm>
            <a:off x="457200" y="304800"/>
            <a:ext cx="8229600" cy="761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5195</TotalTime>
  <Words>506</Words>
  <Application>Microsoft Office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Med Interaction checking Template integration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 LeBlanc</dc:creator>
  <cp:lastModifiedBy>temp</cp:lastModifiedBy>
  <cp:revision>263</cp:revision>
  <cp:lastPrinted>2013-12-11T16:54:21Z</cp:lastPrinted>
  <dcterms:created xsi:type="dcterms:W3CDTF">2013-05-09T22:44:07Z</dcterms:created>
  <dcterms:modified xsi:type="dcterms:W3CDTF">2014-10-31T21:16:14Z</dcterms:modified>
</cp:coreProperties>
</file>