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2"/>
  </p:sldMasterIdLst>
  <p:notesMasterIdLst>
    <p:notesMasterId r:id="rId14"/>
  </p:notesMasterIdLst>
  <p:sldIdLst>
    <p:sldId id="257" r:id="rId3"/>
    <p:sldId id="259" r:id="rId4"/>
    <p:sldId id="276" r:id="rId5"/>
    <p:sldId id="263" r:id="rId6"/>
    <p:sldId id="266" r:id="rId7"/>
    <p:sldId id="278" r:id="rId8"/>
    <p:sldId id="279" r:id="rId9"/>
    <p:sldId id="267" r:id="rId10"/>
    <p:sldId id="271" r:id="rId11"/>
    <p:sldId id="258"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252B"/>
    <a:srgbClr val="AB2B2B"/>
    <a:srgbClr val="E6E6E6"/>
    <a:srgbClr val="7B1F1F"/>
    <a:srgbClr val="AE2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02" autoAdjust="0"/>
  </p:normalViewPr>
  <p:slideViewPr>
    <p:cSldViewPr>
      <p:cViewPr varScale="1">
        <p:scale>
          <a:sx n="97" d="100"/>
          <a:sy n="97" d="100"/>
        </p:scale>
        <p:origin x="1446" y="84"/>
      </p:cViewPr>
      <p:guideLst>
        <p:guide orient="horz" pos="2160"/>
        <p:guide pos="2880"/>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36F07E-5C46-4DEE-ACE3-8B1166D426E9}" type="datetimeFigureOut">
              <a:rPr lang="en-US" smtClean="0"/>
              <a:t>11/6/2020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FD48A-1408-42F7-980F-C89FDEAB44F8}" type="slidenum">
              <a:rPr lang="en-US" smtClean="0"/>
              <a:t>‹#›</a:t>
            </a:fld>
            <a:endParaRPr lang="en-US"/>
          </a:p>
        </p:txBody>
      </p:sp>
    </p:spTree>
    <p:extLst>
      <p:ext uri="{BB962C8B-B14F-4D97-AF65-F5344CB8AC3E}">
        <p14:creationId xmlns:p14="http://schemas.microsoft.com/office/powerpoint/2010/main" val="145785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UGM 2020 t</a:t>
            </a:r>
            <a:r>
              <a:rPr lang="en-US" dirty="0" smtClean="0"/>
              <a:t>o everyone watching this “live”, for those watching the recording good morning,</a:t>
            </a:r>
            <a:r>
              <a:rPr lang="en-US" baseline="0" dirty="0" smtClean="0"/>
              <a:t> good afternoon, or good evening.</a:t>
            </a:r>
          </a:p>
          <a:p>
            <a:r>
              <a:rPr lang="en-US" baseline="0" dirty="0" smtClean="0"/>
              <a:t>I’m Kevin Foster with NextCare Holdings here to talk about our client innovation submission.</a:t>
            </a:r>
          </a:p>
        </p:txBody>
      </p:sp>
      <p:sp>
        <p:nvSpPr>
          <p:cNvPr id="4" name="Slide Number Placeholder 3"/>
          <p:cNvSpPr>
            <a:spLocks noGrp="1"/>
          </p:cNvSpPr>
          <p:nvPr>
            <p:ph type="sldNum" sz="quarter" idx="10"/>
          </p:nvPr>
        </p:nvSpPr>
        <p:spPr/>
        <p:txBody>
          <a:bodyPr/>
          <a:lstStyle/>
          <a:p>
            <a:fld id="{89CFD48A-1408-42F7-980F-C89FDEAB44F8}" type="slidenum">
              <a:rPr lang="en-US" smtClean="0"/>
              <a:t>1</a:t>
            </a:fld>
            <a:endParaRPr lang="en-US"/>
          </a:p>
        </p:txBody>
      </p:sp>
    </p:spTree>
    <p:extLst>
      <p:ext uri="{BB962C8B-B14F-4D97-AF65-F5344CB8AC3E}">
        <p14:creationId xmlns:p14="http://schemas.microsoft.com/office/powerpoint/2010/main" val="270270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be answering questions in the session.  But this slide also includes some contact information for me, as well as a </a:t>
            </a:r>
            <a:r>
              <a:rPr lang="en-US" dirty="0" err="1" smtClean="0"/>
              <a:t>github</a:t>
            </a:r>
            <a:r>
              <a:rPr lang="en-US" dirty="0" smtClean="0"/>
              <a:t> repo with a sampling of the template</a:t>
            </a:r>
            <a:r>
              <a:rPr lang="en-US" baseline="0" dirty="0" smtClean="0"/>
              <a:t> and Mirth channels.</a:t>
            </a:r>
          </a:p>
          <a:p>
            <a:r>
              <a:rPr lang="en-US" baseline="0" dirty="0" smtClean="0"/>
              <a:t>Thank you everyone for your time.  Thank you to all the front line staff for all your hard work.</a:t>
            </a:r>
          </a:p>
          <a:p>
            <a:r>
              <a:rPr lang="en-US" baseline="0" dirty="0" smtClean="0"/>
              <a:t>Stay safe everyone. Bye!</a:t>
            </a:r>
            <a:endParaRPr lang="en-US" dirty="0"/>
          </a:p>
        </p:txBody>
      </p:sp>
      <p:sp>
        <p:nvSpPr>
          <p:cNvPr id="4" name="Slide Number Placeholder 3"/>
          <p:cNvSpPr>
            <a:spLocks noGrp="1"/>
          </p:cNvSpPr>
          <p:nvPr>
            <p:ph type="sldNum" sz="quarter" idx="10"/>
          </p:nvPr>
        </p:nvSpPr>
        <p:spPr/>
        <p:txBody>
          <a:bodyPr/>
          <a:lstStyle/>
          <a:p>
            <a:fld id="{89CFD48A-1408-42F7-980F-C89FDEAB44F8}" type="slidenum">
              <a:rPr lang="en-US" smtClean="0"/>
              <a:t>11</a:t>
            </a:fld>
            <a:endParaRPr lang="en-US"/>
          </a:p>
        </p:txBody>
      </p:sp>
    </p:spTree>
    <p:extLst>
      <p:ext uri="{BB962C8B-B14F-4D97-AF65-F5344CB8AC3E}">
        <p14:creationId xmlns:p14="http://schemas.microsoft.com/office/powerpoint/2010/main" val="2513272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just a little bit about who we are:</a:t>
            </a:r>
          </a:p>
          <a:p>
            <a:endParaRPr lang="en-US" dirty="0" smtClean="0"/>
          </a:p>
          <a:p>
            <a:r>
              <a:rPr lang="en-US" dirty="0" smtClean="0"/>
              <a:t>A special welcome to our new Michigan</a:t>
            </a:r>
            <a:r>
              <a:rPr lang="en-US" baseline="0" dirty="0" smtClean="0"/>
              <a:t> Urgent Care friends</a:t>
            </a:r>
            <a:endParaRPr lang="en-US" dirty="0"/>
          </a:p>
        </p:txBody>
      </p:sp>
      <p:sp>
        <p:nvSpPr>
          <p:cNvPr id="4" name="Slide Number Placeholder 3"/>
          <p:cNvSpPr>
            <a:spLocks noGrp="1"/>
          </p:cNvSpPr>
          <p:nvPr>
            <p:ph type="sldNum" sz="quarter" idx="10"/>
          </p:nvPr>
        </p:nvSpPr>
        <p:spPr/>
        <p:txBody>
          <a:bodyPr/>
          <a:lstStyle/>
          <a:p>
            <a:fld id="{89CFD48A-1408-42F7-980F-C89FDEAB44F8}" type="slidenum">
              <a:rPr lang="en-US" smtClean="0"/>
              <a:t>2</a:t>
            </a:fld>
            <a:endParaRPr lang="en-US"/>
          </a:p>
        </p:txBody>
      </p:sp>
    </p:spTree>
    <p:extLst>
      <p:ext uri="{BB962C8B-B14F-4D97-AF65-F5344CB8AC3E}">
        <p14:creationId xmlns:p14="http://schemas.microsoft.com/office/powerpoint/2010/main" val="3195995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our 15 practices operate in a single state.  This point will be important and come back up as we get into our</a:t>
            </a:r>
            <a:r>
              <a:rPr lang="en-US" baseline="0" dirty="0" smtClean="0"/>
              <a:t> solution.  This map simply shows that we will be working with several different states, each with their own unique challenges.</a:t>
            </a:r>
            <a:endParaRPr lang="en-US" dirty="0"/>
          </a:p>
        </p:txBody>
      </p:sp>
      <p:sp>
        <p:nvSpPr>
          <p:cNvPr id="4" name="Slide Number Placeholder 3"/>
          <p:cNvSpPr>
            <a:spLocks noGrp="1"/>
          </p:cNvSpPr>
          <p:nvPr>
            <p:ph type="sldNum" sz="quarter" idx="10"/>
          </p:nvPr>
        </p:nvSpPr>
        <p:spPr/>
        <p:txBody>
          <a:bodyPr/>
          <a:lstStyle/>
          <a:p>
            <a:fld id="{89CFD48A-1408-42F7-980F-C89FDEAB44F8}" type="slidenum">
              <a:rPr lang="en-US" smtClean="0"/>
              <a:t>3</a:t>
            </a:fld>
            <a:endParaRPr lang="en-US"/>
          </a:p>
        </p:txBody>
      </p:sp>
    </p:spTree>
    <p:extLst>
      <p:ext uri="{BB962C8B-B14F-4D97-AF65-F5344CB8AC3E}">
        <p14:creationId xmlns:p14="http://schemas.microsoft.com/office/powerpoint/2010/main" val="49180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SOLVED</a:t>
            </a:r>
          </a:p>
          <a:p>
            <a:r>
              <a:rPr lang="en-US" dirty="0" smtClean="0"/>
              <a:t>Our facilities have been performing onsite</a:t>
            </a:r>
            <a:r>
              <a:rPr lang="en-US" baseline="0" dirty="0" smtClean="0"/>
              <a:t> testing since early April.  </a:t>
            </a:r>
            <a:r>
              <a:rPr lang="en-US" dirty="0" smtClean="0"/>
              <a:t>As part of the pandemic management,</a:t>
            </a:r>
            <a:r>
              <a:rPr lang="en-US" baseline="0" dirty="0" smtClean="0"/>
              <a:t> testing facilities are required to report findings to the state and local health department.</a:t>
            </a:r>
          </a:p>
          <a:p>
            <a:r>
              <a:rPr lang="en-US" baseline="0" dirty="0" smtClean="0"/>
              <a:t>Each state is different:  some offering a web form to fill out while others require manual data entry on a spreadsheet.</a:t>
            </a:r>
          </a:p>
          <a:p>
            <a:r>
              <a:rPr lang="en-US" baseline="0" dirty="0" smtClean="0"/>
              <a:t>But this does not (and should not) need to be a such a laborious process.  </a:t>
            </a:r>
          </a:p>
        </p:txBody>
      </p:sp>
      <p:sp>
        <p:nvSpPr>
          <p:cNvPr id="4" name="Slide Number Placeholder 3"/>
          <p:cNvSpPr>
            <a:spLocks noGrp="1"/>
          </p:cNvSpPr>
          <p:nvPr>
            <p:ph type="sldNum" sz="quarter" idx="10"/>
          </p:nvPr>
        </p:nvSpPr>
        <p:spPr/>
        <p:txBody>
          <a:bodyPr/>
          <a:lstStyle/>
          <a:p>
            <a:fld id="{89CFD48A-1408-42F7-980F-C89FDEAB44F8}" type="slidenum">
              <a:rPr lang="en-US" smtClean="0"/>
              <a:t>4</a:t>
            </a:fld>
            <a:endParaRPr lang="en-US"/>
          </a:p>
        </p:txBody>
      </p:sp>
    </p:spTree>
    <p:extLst>
      <p:ext uri="{BB962C8B-B14F-4D97-AF65-F5344CB8AC3E}">
        <p14:creationId xmlns:p14="http://schemas.microsoft.com/office/powerpoint/2010/main" val="3196196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WE SOLVED IT</a:t>
            </a:r>
          </a:p>
          <a:p>
            <a:r>
              <a:rPr lang="en-US" dirty="0" smtClean="0"/>
              <a:t>It’s been tough to get a good read of the staffs’ faces to compare to the pain scale due to PPE, but we’re pretty</a:t>
            </a:r>
            <a:r>
              <a:rPr lang="en-US" baseline="0" dirty="0" smtClean="0"/>
              <a:t> sure it’s towards the top end.</a:t>
            </a:r>
            <a:endParaRPr lang="en-US" dirty="0" smtClean="0"/>
          </a:p>
          <a:p>
            <a:endParaRPr lang="en-US" dirty="0" smtClean="0"/>
          </a:p>
          <a:p>
            <a:r>
              <a:rPr lang="en-US" dirty="0" smtClean="0"/>
              <a:t>The big wins</a:t>
            </a:r>
            <a:r>
              <a:rPr lang="en-US" baseline="0" dirty="0" smtClean="0"/>
              <a:t> with the automation?  </a:t>
            </a:r>
          </a:p>
          <a:p>
            <a:r>
              <a:rPr lang="en-US" baseline="0" dirty="0" smtClean="0"/>
              <a:t>Obviously the automation of the workload is important to free staff up to continue patient care.   Additional benefits also include:</a:t>
            </a:r>
          </a:p>
          <a:p>
            <a:r>
              <a:rPr lang="en-US" baseline="0" dirty="0" smtClean="0"/>
              <a:t>	Timeliness of reporting -&gt; Provides real-time reporting capabilities</a:t>
            </a:r>
          </a:p>
          <a:p>
            <a:r>
              <a:rPr lang="en-US" baseline="0" dirty="0" smtClean="0"/>
              <a:t>	Ensures accuracy.  The information in the chart exactly matches what is reported to the DHS</a:t>
            </a:r>
          </a:p>
          <a:p>
            <a:r>
              <a:rPr lang="en-US" dirty="0" smtClean="0"/>
              <a:t>	Avoids omission of negatives.</a:t>
            </a:r>
          </a:p>
          <a:p>
            <a:endParaRPr lang="en-US" dirty="0"/>
          </a:p>
        </p:txBody>
      </p:sp>
      <p:sp>
        <p:nvSpPr>
          <p:cNvPr id="4" name="Slide Number Placeholder 3"/>
          <p:cNvSpPr>
            <a:spLocks noGrp="1"/>
          </p:cNvSpPr>
          <p:nvPr>
            <p:ph type="sldNum" sz="quarter" idx="10"/>
          </p:nvPr>
        </p:nvSpPr>
        <p:spPr/>
        <p:txBody>
          <a:bodyPr/>
          <a:lstStyle/>
          <a:p>
            <a:fld id="{89CFD48A-1408-42F7-980F-C89FDEAB44F8}" type="slidenum">
              <a:rPr lang="en-US" smtClean="0"/>
              <a:t>5</a:t>
            </a:fld>
            <a:endParaRPr lang="en-US"/>
          </a:p>
        </p:txBody>
      </p:sp>
    </p:spTree>
    <p:extLst>
      <p:ext uri="{BB962C8B-B14F-4D97-AF65-F5344CB8AC3E}">
        <p14:creationId xmlns:p14="http://schemas.microsoft.com/office/powerpoint/2010/main" val="592035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need for testing continues</a:t>
            </a:r>
            <a:r>
              <a:rPr lang="en-US" baseline="0" dirty="0" smtClean="0"/>
              <a:t> to grow.</a:t>
            </a:r>
            <a:endParaRPr lang="en-US" dirty="0" smtClean="0"/>
          </a:p>
          <a:p>
            <a:r>
              <a:rPr lang="en-US" dirty="0" smtClean="0"/>
              <a:t>…a couple of reasons for the rise:  more testing machines</a:t>
            </a:r>
            <a:r>
              <a:rPr lang="en-US" baseline="0" dirty="0" smtClean="0"/>
              <a:t> in more states.  More access to testing supplies.  But some portion of this is a result of implementing our solution.</a:t>
            </a:r>
            <a:endParaRPr lang="en-US" dirty="0"/>
          </a:p>
        </p:txBody>
      </p:sp>
      <p:sp>
        <p:nvSpPr>
          <p:cNvPr id="4" name="Slide Number Placeholder 3"/>
          <p:cNvSpPr>
            <a:spLocks noGrp="1"/>
          </p:cNvSpPr>
          <p:nvPr>
            <p:ph type="sldNum" sz="quarter" idx="10"/>
          </p:nvPr>
        </p:nvSpPr>
        <p:spPr/>
        <p:txBody>
          <a:bodyPr/>
          <a:lstStyle/>
          <a:p>
            <a:fld id="{89CFD48A-1408-42F7-980F-C89FDEAB44F8}" type="slidenum">
              <a:rPr lang="en-US" smtClean="0"/>
              <a:t>6</a:t>
            </a:fld>
            <a:endParaRPr lang="en-US"/>
          </a:p>
        </p:txBody>
      </p:sp>
    </p:spTree>
    <p:extLst>
      <p:ext uri="{BB962C8B-B14F-4D97-AF65-F5344CB8AC3E}">
        <p14:creationId xmlns:p14="http://schemas.microsoft.com/office/powerpoint/2010/main" val="364907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WE SOLVED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 states that offered an electronic lab reporting</a:t>
            </a:r>
            <a:r>
              <a:rPr lang="en-US" baseline="0" dirty="0" smtClean="0"/>
              <a:t> (ELR) option, we automated the reporting process!</a:t>
            </a:r>
            <a:endParaRPr lang="en-US" dirty="0" smtClean="0"/>
          </a:p>
          <a:p>
            <a:r>
              <a:rPr lang="en-US" dirty="0" smtClean="0"/>
              <a:t>The Abbott ID Now device does offer an</a:t>
            </a:r>
            <a:r>
              <a:rPr lang="en-US" baseline="0" dirty="0" smtClean="0"/>
              <a:t> HL7 interface option, but it was not able to meet any of the state specifications.</a:t>
            </a:r>
            <a:endParaRPr lang="en-US" dirty="0" smtClean="0"/>
          </a:p>
        </p:txBody>
      </p:sp>
      <p:sp>
        <p:nvSpPr>
          <p:cNvPr id="4" name="Slide Number Placeholder 3"/>
          <p:cNvSpPr>
            <a:spLocks noGrp="1"/>
          </p:cNvSpPr>
          <p:nvPr>
            <p:ph type="sldNum" sz="quarter" idx="10"/>
          </p:nvPr>
        </p:nvSpPr>
        <p:spPr/>
        <p:txBody>
          <a:bodyPr/>
          <a:lstStyle/>
          <a:p>
            <a:fld id="{89CFD48A-1408-42F7-980F-C89FDEAB44F8}" type="slidenum">
              <a:rPr lang="en-US" smtClean="0"/>
              <a:t>7</a:t>
            </a:fld>
            <a:endParaRPr lang="en-US"/>
          </a:p>
        </p:txBody>
      </p:sp>
    </p:spTree>
    <p:extLst>
      <p:ext uri="{BB962C8B-B14F-4D97-AF65-F5344CB8AC3E}">
        <p14:creationId xmlns:p14="http://schemas.microsoft.com/office/powerpoint/2010/main" val="2416449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MAKES THIS A CUSTOM SOLUTION?</a:t>
            </a:r>
          </a:p>
          <a:p>
            <a:r>
              <a:rPr lang="en-US" baseline="0" dirty="0" smtClean="0"/>
              <a:t>All of our </a:t>
            </a:r>
            <a:r>
              <a:rPr lang="en-US" baseline="0" dirty="0" err="1" smtClean="0"/>
              <a:t>inhouse</a:t>
            </a:r>
            <a:r>
              <a:rPr lang="en-US" baseline="0" dirty="0" smtClean="0"/>
              <a:t> testing is ordered *AND RESULTED* directly from the Office Diagnostics / Office Services template, not in the orders module.   Now, we could process this, using the Orders Module Processing template, and send the order out, on an interface by interface basis, but this wouldn’t solve the problem of sending the test outcome to the health department.  We need the order AND the result.</a:t>
            </a:r>
          </a:p>
          <a:p>
            <a:endParaRPr lang="en-US" dirty="0" smtClean="0"/>
          </a:p>
          <a:p>
            <a:r>
              <a:rPr lang="en-US" dirty="0" smtClean="0"/>
              <a:t>Another part of the workflow came part way into the year when the</a:t>
            </a:r>
            <a:r>
              <a:rPr lang="en-US" baseline="0" dirty="0" smtClean="0"/>
              <a:t> Health and Human Services department added some additional data elements in early June that must be reported by laboratories along with the COVID-19 test results.</a:t>
            </a:r>
          </a:p>
          <a:p>
            <a:r>
              <a:rPr lang="en-US" dirty="0" smtClean="0"/>
              <a:t>Normally we would see AOE</a:t>
            </a:r>
            <a:r>
              <a:rPr lang="en-US" baseline="0" dirty="0" smtClean="0"/>
              <a:t> questions in the orders module, or as part of the order module processing.  Because we are documenting </a:t>
            </a:r>
            <a:r>
              <a:rPr lang="en-US" baseline="0" dirty="0" err="1" smtClean="0"/>
              <a:t>inhouse</a:t>
            </a:r>
            <a:r>
              <a:rPr lang="en-US" baseline="0" dirty="0" smtClean="0"/>
              <a:t> testing exclusively within the KBM/ACE templates, we included these questions on the results detail popup for our COVID-19 orders.</a:t>
            </a:r>
            <a:endParaRPr lang="en-US" dirty="0"/>
          </a:p>
        </p:txBody>
      </p:sp>
      <p:sp>
        <p:nvSpPr>
          <p:cNvPr id="4" name="Slide Number Placeholder 3"/>
          <p:cNvSpPr>
            <a:spLocks noGrp="1"/>
          </p:cNvSpPr>
          <p:nvPr>
            <p:ph type="sldNum" sz="quarter" idx="10"/>
          </p:nvPr>
        </p:nvSpPr>
        <p:spPr/>
        <p:txBody>
          <a:bodyPr/>
          <a:lstStyle/>
          <a:p>
            <a:fld id="{89CFD48A-1408-42F7-980F-C89FDEAB44F8}" type="slidenum">
              <a:rPr lang="en-US" smtClean="0"/>
              <a:t>8</a:t>
            </a:fld>
            <a:endParaRPr lang="en-US"/>
          </a:p>
        </p:txBody>
      </p:sp>
    </p:spTree>
    <p:extLst>
      <p:ext uri="{BB962C8B-B14F-4D97-AF65-F5344CB8AC3E}">
        <p14:creationId xmlns:p14="http://schemas.microsoft.com/office/powerpoint/2010/main" val="2894622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the clinical staff are working hard providing excellent patient care, Mirth Connect is doing the heavy</a:t>
            </a:r>
            <a:r>
              <a:rPr lang="en-US" baseline="0" dirty="0" smtClean="0"/>
              <a:t> lifting of transcribing the EHR’s documentation into a format deemed appropriate for the state health department’s needs.  Here we can see that a couple of our interfaced states accept HL7 (OK, CO, VA), while others (AZ, NC, TX) accept a daily CSV flat file upload.</a:t>
            </a:r>
            <a:endParaRPr lang="en-US" dirty="0"/>
          </a:p>
        </p:txBody>
      </p:sp>
      <p:sp>
        <p:nvSpPr>
          <p:cNvPr id="4" name="Slide Number Placeholder 3"/>
          <p:cNvSpPr>
            <a:spLocks noGrp="1"/>
          </p:cNvSpPr>
          <p:nvPr>
            <p:ph type="sldNum" sz="quarter" idx="10"/>
          </p:nvPr>
        </p:nvSpPr>
        <p:spPr/>
        <p:txBody>
          <a:bodyPr/>
          <a:lstStyle/>
          <a:p>
            <a:fld id="{89CFD48A-1408-42F7-980F-C89FDEAB44F8}" type="slidenum">
              <a:rPr lang="en-US" smtClean="0"/>
              <a:t>9</a:t>
            </a:fld>
            <a:endParaRPr lang="en-US"/>
          </a:p>
        </p:txBody>
      </p:sp>
    </p:spTree>
    <p:extLst>
      <p:ext uri="{BB962C8B-B14F-4D97-AF65-F5344CB8AC3E}">
        <p14:creationId xmlns:p14="http://schemas.microsoft.com/office/powerpoint/2010/main" val="674991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cap="all" baseline="0"/>
            </a:lvl1pPr>
          </a:lstStyle>
          <a:p>
            <a:r>
              <a:rPr lang="en-US" dirty="0" smtClean="0"/>
              <a:t>Enter Section Title Here</a:t>
            </a:r>
            <a:endParaRPr lang="en-US" dirty="0"/>
          </a:p>
        </p:txBody>
      </p:sp>
      <p:sp>
        <p:nvSpPr>
          <p:cNvPr id="3" name="Subtitle 2"/>
          <p:cNvSpPr>
            <a:spLocks noGrp="1"/>
          </p:cNvSpPr>
          <p:nvPr>
            <p:ph type="subTitle" idx="1" hasCustomPrompt="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Subtitle Here</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smtClean="0"/>
              <a:t>Confidential</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C93F55C-C71A-4AE5-A9AF-F8C5C1C32541}" type="slidenum">
              <a:rPr lang="en-US" smtClean="0"/>
              <a:pPr/>
              <a:t>‹#›</a:t>
            </a:fld>
            <a:endParaRPr lang="en-US" dirty="0"/>
          </a:p>
        </p:txBody>
      </p:sp>
    </p:spTree>
    <p:extLst>
      <p:ext uri="{BB962C8B-B14F-4D97-AF65-F5344CB8AC3E}">
        <p14:creationId xmlns:p14="http://schemas.microsoft.com/office/powerpoint/2010/main" val="175307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52400" y="1828800"/>
            <a:ext cx="8839200" cy="4525963"/>
          </a:xfrm>
        </p:spPr>
        <p:txBody>
          <a:bodyPr/>
          <a:lstStyle>
            <a:lvl1pPr>
              <a:defRPr sz="28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Confidential</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C93F55C-C71A-4AE5-A9AF-F8C5C1C32541}" type="slidenum">
              <a:rPr lang="en-US" smtClean="0"/>
              <a:pPr/>
              <a:t>‹#›</a:t>
            </a:fld>
            <a:endParaRPr lang="en-US"/>
          </a:p>
        </p:txBody>
      </p:sp>
      <p:sp>
        <p:nvSpPr>
          <p:cNvPr id="7" name="Text Placeholder 6"/>
          <p:cNvSpPr>
            <a:spLocks noGrp="1"/>
          </p:cNvSpPr>
          <p:nvPr>
            <p:ph type="body" sz="quarter" idx="13" hasCustomPrompt="1"/>
          </p:nvPr>
        </p:nvSpPr>
        <p:spPr>
          <a:xfrm>
            <a:off x="457200" y="1143000"/>
            <a:ext cx="8229600" cy="609600"/>
          </a:xfrm>
        </p:spPr>
        <p:txBody>
          <a:bodyPr>
            <a:normAutofit/>
          </a:bodyPr>
          <a:lstStyle>
            <a:lvl1pPr marL="0" indent="0" algn="ctr">
              <a:buFontTx/>
              <a:buNone/>
              <a:defRPr sz="2800" i="1">
                <a:latin typeface="+mj-lt"/>
              </a:defRPr>
            </a:lvl1pPr>
            <a:lvl2pPr marL="457200" indent="0">
              <a:buNone/>
              <a:defRPr/>
            </a:lvl2pPr>
            <a:lvl3pPr marL="914400" indent="0">
              <a:buNone/>
              <a:defRPr/>
            </a:lvl3pPr>
            <a:lvl4pPr marL="1371600" indent="0">
              <a:buNone/>
              <a:defRPr/>
            </a:lvl4pPr>
          </a:lstStyle>
          <a:p>
            <a:pPr lvl="0"/>
            <a:r>
              <a:rPr lang="en-US" dirty="0" smtClean="0"/>
              <a:t>Click to enter subtitle</a:t>
            </a:r>
          </a:p>
        </p:txBody>
      </p:sp>
    </p:spTree>
    <p:extLst>
      <p:ext uri="{BB962C8B-B14F-4D97-AF65-F5344CB8AC3E}">
        <p14:creationId xmlns:p14="http://schemas.microsoft.com/office/powerpoint/2010/main" val="444861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1"/>
            <a:ext cx="4038600" cy="4419600"/>
          </a:xfrm>
        </p:spPr>
        <p:txBody>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419600"/>
          </a:xfrm>
        </p:spPr>
        <p:txBody>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lvl1pPr>
              <a:defRPr>
                <a:solidFill>
                  <a:schemeClr val="tx1"/>
                </a:solidFill>
              </a:defRPr>
            </a:lvl1pPr>
          </a:lstStyle>
          <a:p>
            <a:r>
              <a:rPr lang="en-US" smtClean="0"/>
              <a:t>Confidential</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C93F55C-C71A-4AE5-A9AF-F8C5C1C32541}" type="slidenum">
              <a:rPr lang="en-US" smtClean="0"/>
              <a:pPr/>
              <a:t>‹#›</a:t>
            </a:fld>
            <a:endParaRPr lang="en-US"/>
          </a:p>
        </p:txBody>
      </p:sp>
      <p:sp>
        <p:nvSpPr>
          <p:cNvPr id="8" name="Text Placeholder 7"/>
          <p:cNvSpPr>
            <a:spLocks noGrp="1"/>
          </p:cNvSpPr>
          <p:nvPr>
            <p:ph type="body" sz="quarter" idx="13" hasCustomPrompt="1"/>
          </p:nvPr>
        </p:nvSpPr>
        <p:spPr>
          <a:xfrm>
            <a:off x="457200" y="1143000"/>
            <a:ext cx="8229600" cy="609600"/>
          </a:xfrm>
        </p:spPr>
        <p:txBody>
          <a:bodyPr>
            <a:normAutofit/>
          </a:bodyPr>
          <a:lstStyle>
            <a:lvl1pPr marL="0" indent="0" algn="ctr">
              <a:buFontTx/>
              <a:buNone/>
              <a:defRPr sz="2800" i="1">
                <a:latin typeface="+mj-lt"/>
              </a:defRPr>
            </a:lvl1pPr>
          </a:lstStyle>
          <a:p>
            <a:pPr lvl="0"/>
            <a:r>
              <a:rPr lang="en-US" dirty="0" smtClean="0"/>
              <a:t>Click to enter subtitle</a:t>
            </a:r>
          </a:p>
          <a:p>
            <a:pPr lvl="0"/>
            <a:endParaRPr lang="en-US" dirty="0" smtClean="0"/>
          </a:p>
        </p:txBody>
      </p:sp>
    </p:spTree>
    <p:extLst>
      <p:ext uri="{BB962C8B-B14F-4D97-AF65-F5344CB8AC3E}">
        <p14:creationId xmlns:p14="http://schemas.microsoft.com/office/powerpoint/2010/main" val="292306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ctr">
              <a:buNone/>
              <a:defRPr sz="19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lgn="ctr">
              <a:buNone/>
              <a:defRPr sz="19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800" b="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lvl1pPr>
              <a:defRPr>
                <a:solidFill>
                  <a:schemeClr val="tx1"/>
                </a:solidFill>
              </a:defRPr>
            </a:lvl1pPr>
          </a:lstStyle>
          <a:p>
            <a:r>
              <a:rPr lang="en-US" smtClean="0"/>
              <a:t>Confidential</a:t>
            </a:r>
            <a:endParaRPr lang="en-US" dirty="0"/>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9C93F55C-C71A-4AE5-A9AF-F8C5C1C32541}" type="slidenum">
              <a:rPr lang="en-US" smtClean="0"/>
              <a:pPr/>
              <a:t>‹#›</a:t>
            </a:fld>
            <a:endParaRPr lang="en-US"/>
          </a:p>
        </p:txBody>
      </p:sp>
    </p:spTree>
    <p:extLst>
      <p:ext uri="{BB962C8B-B14F-4D97-AF65-F5344CB8AC3E}">
        <p14:creationId xmlns:p14="http://schemas.microsoft.com/office/powerpoint/2010/main" val="3060435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rmAutofit/>
          </a:bodyPr>
          <a:lstStyle>
            <a:lvl1pPr algn="ctr">
              <a:defRPr sz="24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a:solidFill>
                  <a:schemeClr val="tx1"/>
                </a:solidFill>
              </a:defRPr>
            </a:lvl1pPr>
          </a:lstStyle>
          <a:p>
            <a:r>
              <a:rPr lang="en-US" smtClean="0"/>
              <a:t>Confidential</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C93F55C-C71A-4AE5-A9AF-F8C5C1C32541}" type="slidenum">
              <a:rPr lang="en-US" smtClean="0"/>
              <a:pPr/>
              <a:t>‹#›</a:t>
            </a:fld>
            <a:endParaRPr lang="en-US"/>
          </a:p>
        </p:txBody>
      </p:sp>
    </p:spTree>
    <p:extLst>
      <p:ext uri="{BB962C8B-B14F-4D97-AF65-F5344CB8AC3E}">
        <p14:creationId xmlns:p14="http://schemas.microsoft.com/office/powerpoint/2010/main" val="3723398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ctr">
              <a:defRPr sz="24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a:solidFill>
                  <a:schemeClr val="tx1"/>
                </a:solidFill>
              </a:defRPr>
            </a:lvl1pPr>
          </a:lstStyle>
          <a:p>
            <a:r>
              <a:rPr lang="en-US" dirty="0" smtClean="0"/>
              <a:t>Confidential</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C93F55C-C71A-4AE5-A9AF-F8C5C1C32541}" type="slidenum">
              <a:rPr lang="en-US" smtClean="0"/>
              <a:pPr/>
              <a:t>‹#›</a:t>
            </a:fld>
            <a:endParaRPr lang="en-US"/>
          </a:p>
        </p:txBody>
      </p:sp>
    </p:spTree>
    <p:extLst>
      <p:ext uri="{BB962C8B-B14F-4D97-AF65-F5344CB8AC3E}">
        <p14:creationId xmlns:p14="http://schemas.microsoft.com/office/powerpoint/2010/main" val="319788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smtClean="0"/>
              <a:t>Confidential</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9C93F55C-C71A-4AE5-A9AF-F8C5C1C32541}" type="slidenum">
              <a:rPr lang="en-US" smtClean="0"/>
              <a:pPr/>
              <a:t>‹#›</a:t>
            </a:fld>
            <a:endParaRPr lang="en-US"/>
          </a:p>
        </p:txBody>
      </p:sp>
    </p:spTree>
    <p:extLst>
      <p:ext uri="{BB962C8B-B14F-4D97-AF65-F5344CB8AC3E}">
        <p14:creationId xmlns:p14="http://schemas.microsoft.com/office/powerpoint/2010/main" val="391352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1"/>
                </a:solidFill>
              </a:defRPr>
            </a:lvl1pPr>
          </a:lstStyle>
          <a:p>
            <a:r>
              <a:rPr lang="en-US" smtClean="0"/>
              <a:t>Confidential</a:t>
            </a:r>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9C93F55C-C71A-4AE5-A9AF-F8C5C1C32541}" type="slidenum">
              <a:rPr lang="en-US" smtClean="0"/>
              <a:pPr/>
              <a:t>‹#›</a:t>
            </a:fld>
            <a:endParaRPr lang="en-US"/>
          </a:p>
        </p:txBody>
      </p:sp>
    </p:spTree>
    <p:extLst>
      <p:ext uri="{BB962C8B-B14F-4D97-AF65-F5344CB8AC3E}">
        <p14:creationId xmlns:p14="http://schemas.microsoft.com/office/powerpoint/2010/main" val="489008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85000"/>
              </a:schemeClr>
            </a:gs>
            <a:gs pos="0">
              <a:srgbClr val="5F5F5F"/>
            </a:gs>
            <a:gs pos="0">
              <a:srgbClr val="5F5F5F"/>
            </a:gs>
            <a:gs pos="100000">
              <a:srgbClr val="FFFFFF">
                <a:lumMod val="26000"/>
                <a:lumOff val="74000"/>
                <a:alpha val="15000"/>
              </a:srgbClr>
            </a:gs>
            <a:gs pos="7000">
              <a:srgbClr val="B2B2B2"/>
            </a:gs>
            <a:gs pos="100000">
              <a:srgbClr val="292929"/>
            </a:gs>
            <a:gs pos="94000">
              <a:srgbClr val="EAEAEA"/>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76200"/>
            <a:ext cx="8839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 y="1570037"/>
            <a:ext cx="8839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Confidential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1</a:t>
            </a:r>
            <a:endParaRPr lang="en-US" dirty="0"/>
          </a:p>
        </p:txBody>
      </p:sp>
    </p:spTree>
    <p:extLst>
      <p:ext uri="{BB962C8B-B14F-4D97-AF65-F5344CB8AC3E}">
        <p14:creationId xmlns:p14="http://schemas.microsoft.com/office/powerpoint/2010/main" val="3281412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6" r:id="rId5"/>
    <p:sldLayoutId id="2147483657" r:id="rId6"/>
    <p:sldLayoutId id="2147483654" r:id="rId7"/>
    <p:sldLayoutId id="2147483655" r:id="rId8"/>
  </p:sldLayoutIdLst>
  <p:txStyles>
    <p:titleStyle>
      <a:lvl1pPr algn="ctr" defTabSz="914400" rtl="0" eaLnBrk="1" latinLnBrk="0" hangingPunct="1">
        <a:spcBef>
          <a:spcPct val="0"/>
        </a:spcBef>
        <a:buNone/>
        <a:defRPr sz="3600" b="0" i="0" kern="1200">
          <a:solidFill>
            <a:srgbClr val="7B1F1F"/>
          </a:solidFill>
          <a:latin typeface="+mj-lt"/>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Ø"/>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85000"/>
              </a:schemeClr>
            </a:gs>
            <a:gs pos="0">
              <a:srgbClr val="5F5F5F"/>
            </a:gs>
            <a:gs pos="0">
              <a:srgbClr val="5F5F5F"/>
            </a:gs>
            <a:gs pos="100000">
              <a:srgbClr val="FFFFFF">
                <a:lumMod val="26000"/>
                <a:lumOff val="74000"/>
                <a:alpha val="15000"/>
              </a:srgbClr>
            </a:gs>
            <a:gs pos="7000">
              <a:srgbClr val="B2B2B2"/>
            </a:gs>
            <a:gs pos="100000">
              <a:srgbClr val="292929"/>
            </a:gs>
            <a:gs pos="94000">
              <a:srgbClr val="EAEAEA"/>
            </a:gs>
          </a:gsLst>
          <a:lin ang="5400000" scaled="1"/>
          <a:tileRect/>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4343400"/>
            <a:ext cx="8763000" cy="1782763"/>
          </a:xfrm>
          <a:prstGeom prst="rect">
            <a:avLst/>
          </a:prstGeom>
        </p:spPr>
        <p:txBody>
          <a:bodyPr vert="horz" lIns="91440" tIns="45720" rIns="91440" bIns="45720" rtlCol="0">
            <a:normAutofit/>
          </a:bodyPr>
          <a:lstStyle/>
          <a:p>
            <a:pPr lvl="0"/>
            <a:r>
              <a:rPr lang="en-US" dirty="0" smtClean="0"/>
              <a:t>Click to edit Master text styles</a:t>
            </a:r>
            <a:br>
              <a:rPr lang="en-US" dirty="0" smtClean="0"/>
            </a:br>
            <a:endParaRPr lang="en-US" dirty="0" smtClean="0"/>
          </a:p>
          <a:p>
            <a:pPr lvl="1"/>
            <a:r>
              <a:rPr lang="en-US" dirty="0" smtClean="0"/>
              <a:t>Second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Confidential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3F55C-C71A-4AE5-A9AF-F8C5C1C32541}" type="slidenum">
              <a:rPr lang="en-US" smtClean="0"/>
              <a:t>‹#›</a:t>
            </a:fld>
            <a:endParaRPr lang="en-US"/>
          </a:p>
        </p:txBody>
      </p:sp>
      <p:pic>
        <p:nvPicPr>
          <p:cNvPr id="2050" name="Picture 2" descr="N:\personal\LisaAllen\Reference\Templates\Logo &amp; Letterhead\NCH Label 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57200"/>
            <a:ext cx="9144000" cy="3150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644133"/>
      </p:ext>
    </p:extLst>
  </p:cSld>
  <p:clrMap bg1="lt1" tx1="dk1" bg2="lt2" tx2="dk2" accent1="accent1" accent2="accent2" accent3="accent3" accent4="accent4" accent5="accent5" accent6="accent6" hlink="hlink" folHlink="folHlink"/>
  <p:txStyles>
    <p:titleStyle>
      <a:lvl1pPr algn="ctr" defTabSz="914400" rtl="0" eaLnBrk="1" latinLnBrk="0" hangingPunct="1">
        <a:spcBef>
          <a:spcPct val="0"/>
        </a:spcBef>
        <a:buNone/>
        <a:defRPr sz="3600" b="0" i="0" kern="1200">
          <a:solidFill>
            <a:srgbClr val="7B1F1F"/>
          </a:solidFill>
          <a:latin typeface="+mj-lt"/>
          <a:ea typeface="+mj-ea"/>
          <a:cs typeface="+mj-cs"/>
        </a:defRPr>
      </a:lvl1pPr>
    </p:titleStyle>
    <p:bodyStyle>
      <a:lvl1pPr marL="0" indent="0" algn="ctr" defTabSz="914400" rtl="0" eaLnBrk="1" latinLnBrk="0" hangingPunct="1">
        <a:spcBef>
          <a:spcPct val="20000"/>
        </a:spcBef>
        <a:buFont typeface="Wingdings" panose="05000000000000000000" pitchFamily="2" charset="2"/>
        <a:buNone/>
        <a:defRPr sz="3000" kern="1200">
          <a:solidFill>
            <a:schemeClr val="tx1"/>
          </a:solidFill>
          <a:latin typeface="+mj-lt"/>
          <a:ea typeface="+mn-ea"/>
          <a:cs typeface="+mn-cs"/>
        </a:defRPr>
      </a:lvl1pPr>
      <a:lvl2pPr marL="457200" indent="0" algn="ctr"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mailto:kevinfoster@nextcare.com" TargetMode="External"/><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github.com/kevinfosterNG/ugm/tree/master/2020" TargetMode="External"/><Relationship Id="rId4" Type="http://schemas.openxmlformats.org/officeDocument/2006/relationships/hyperlink" Target="https://www.linkedin.com/in/kevinandrewfost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029200"/>
            <a:ext cx="6400800" cy="1371600"/>
          </a:xfrm>
        </p:spPr>
        <p:txBody>
          <a:bodyPr/>
          <a:lstStyle/>
          <a:p>
            <a:r>
              <a:rPr lang="en-US" dirty="0" smtClean="0"/>
              <a:t>NextGen Client Innovation Contest</a:t>
            </a:r>
            <a:endParaRPr lang="en-US" sz="2000" dirty="0"/>
          </a:p>
          <a:p>
            <a:r>
              <a:rPr lang="en-US" sz="2000" dirty="0" smtClean="0"/>
              <a:t>2020 </a:t>
            </a:r>
            <a:r>
              <a:rPr lang="en-US" sz="2000" dirty="0" smtClean="0"/>
              <a:t>– </a:t>
            </a:r>
            <a:r>
              <a:rPr lang="en-US" sz="2000" dirty="0" smtClean="0"/>
              <a:t>11 </a:t>
            </a:r>
            <a:r>
              <a:rPr lang="en-US" sz="2000" dirty="0" smtClean="0"/>
              <a:t>– </a:t>
            </a:r>
            <a:r>
              <a:rPr lang="en-US" sz="2000" dirty="0" smtClean="0"/>
              <a:t>12</a:t>
            </a:r>
            <a:endParaRPr lang="en-US" sz="2000" dirty="0" smtClean="0"/>
          </a:p>
          <a:p>
            <a:r>
              <a:rPr lang="en-US" sz="2000" dirty="0" smtClean="0"/>
              <a:t>Kevin Foster</a:t>
            </a:r>
          </a:p>
        </p:txBody>
      </p:sp>
      <p:pic>
        <p:nvPicPr>
          <p:cNvPr id="1026" name="Picture 2" descr="N:\personal\LisaAllen\Reference\Templates\Logo &amp; Letterhead\logo w no backgroun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10119"/>
            <a:ext cx="9144000" cy="2914081"/>
          </a:xfrm>
          <a:prstGeom prst="rect">
            <a:avLst/>
          </a:prstGeom>
          <a:noFill/>
          <a:ln>
            <a:solidFill>
              <a:srgbClr val="99252B"/>
            </a:solidFill>
          </a:ln>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533400" y="3219794"/>
            <a:ext cx="8229600" cy="1352206"/>
            <a:chOff x="0" y="3969046"/>
            <a:chExt cx="9147544" cy="1472184"/>
          </a:xfrm>
        </p:grpSpPr>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969046"/>
              <a:ext cx="2208277" cy="1472184"/>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7" name="Picture 2" descr="http://barneselectrical.com/wordpress/wp-content/uploads/2010/08/Comm_NextCare-Broomfield-Corners-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832" t="25687" b="8351"/>
            <a:stretch/>
          </p:blipFill>
          <p:spPr bwMode="auto">
            <a:xfrm>
              <a:off x="2183929" y="3969046"/>
              <a:ext cx="2564217" cy="1472184"/>
            </a:xfrm>
            <a:prstGeom prst="rect">
              <a:avLst/>
            </a:prstGeom>
            <a:noFill/>
            <a:ln w="28575">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r="25846"/>
            <a:stretch/>
          </p:blipFill>
          <p:spPr bwMode="auto">
            <a:xfrm>
              <a:off x="4739308" y="3969046"/>
              <a:ext cx="1949431" cy="1472184"/>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546" t="2862" r="7236" b="21330"/>
            <a:stretch/>
          </p:blipFill>
          <p:spPr bwMode="auto">
            <a:xfrm>
              <a:off x="6687188" y="3969046"/>
              <a:ext cx="2460356" cy="14721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3803309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5600" y="1066800"/>
            <a:ext cx="5274721" cy="1470025"/>
          </a:xfrm>
        </p:spPr>
        <p:txBody>
          <a:bodyPr/>
          <a:lstStyle/>
          <a:p>
            <a:r>
              <a:rPr lang="en-US" dirty="0" smtClean="0"/>
              <a:t>DEMO</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37794"/>
            <a:ext cx="5638800" cy="563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3600" y="1752600"/>
            <a:ext cx="1777934" cy="1777934"/>
          </a:xfrm>
          <a:prstGeom prst="rect">
            <a:avLst/>
          </a:prstGeom>
        </p:spPr>
      </p:pic>
    </p:spTree>
    <p:extLst>
      <p:ext uri="{BB962C8B-B14F-4D97-AF65-F5344CB8AC3E}">
        <p14:creationId xmlns:p14="http://schemas.microsoft.com/office/powerpoint/2010/main" val="21880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14400"/>
          </a:xfrm>
          <a:solidFill>
            <a:srgbClr val="99252B"/>
          </a:solidFill>
          <a:ln>
            <a:solidFill>
              <a:srgbClr val="99252B"/>
            </a:solidFill>
          </a:ln>
        </p:spPr>
        <p:txBody>
          <a:bodyPr/>
          <a:lstStyle/>
          <a:p>
            <a:r>
              <a:rPr lang="en-US" dirty="0" smtClean="0">
                <a:solidFill>
                  <a:schemeClr val="bg1"/>
                </a:solidFill>
              </a:rPr>
              <a:t>QUESTIONS?</a:t>
            </a:r>
            <a:endParaRPr lang="en-US" dirty="0">
              <a:solidFill>
                <a:schemeClr val="bg1"/>
              </a:solidFill>
            </a:endParaRPr>
          </a:p>
        </p:txBody>
      </p:sp>
      <p:sp>
        <p:nvSpPr>
          <p:cNvPr id="3" name="Content Placeholder 2"/>
          <p:cNvSpPr>
            <a:spLocks noGrp="1"/>
          </p:cNvSpPr>
          <p:nvPr>
            <p:ph idx="1"/>
          </p:nvPr>
        </p:nvSpPr>
        <p:spPr>
          <a:xfrm>
            <a:off x="381000" y="990600"/>
            <a:ext cx="8610600" cy="5638800"/>
          </a:xfrm>
        </p:spPr>
        <p:txBody>
          <a:bodyPr numCol="2">
            <a:normAutofit/>
          </a:bodyPr>
          <a:lstStyle/>
          <a:p>
            <a:pPr>
              <a:lnSpc>
                <a:spcPct val="200000"/>
              </a:lnSpc>
              <a:buFont typeface="Arial" pitchFamily="34" charset="0"/>
              <a:buChar char="•"/>
            </a:pPr>
            <a:r>
              <a:rPr lang="en-US" b="1" dirty="0" smtClean="0"/>
              <a:t>Kevin Foster </a:t>
            </a:r>
            <a:r>
              <a:rPr lang="en-US" b="1" dirty="0" smtClean="0"/>
              <a:t>  </a:t>
            </a:r>
          </a:p>
          <a:p>
            <a:pPr marL="0" indent="0" algn="r">
              <a:lnSpc>
                <a:spcPct val="200000"/>
              </a:lnSpc>
              <a:buNone/>
            </a:pPr>
            <a:r>
              <a:rPr lang="en-US" sz="1800" b="1" dirty="0" smtClean="0">
                <a:latin typeface="Arial Black" panose="020B0A04020102020204" pitchFamily="34" charset="0"/>
                <a:hlinkClick r:id="rId3"/>
              </a:rPr>
              <a:t>kevinfoster@nextcare.com</a:t>
            </a:r>
            <a:endParaRPr lang="en-US" sz="1800" b="1" dirty="0" smtClean="0">
              <a:latin typeface="Arial Black" panose="020B0A04020102020204" pitchFamily="34" charset="0"/>
            </a:endParaRPr>
          </a:p>
          <a:p>
            <a:pPr marL="0" indent="0" algn="r">
              <a:lnSpc>
                <a:spcPct val="200000"/>
              </a:lnSpc>
              <a:buNone/>
            </a:pPr>
            <a:r>
              <a:rPr lang="en-US" sz="1400" dirty="0" smtClean="0">
                <a:latin typeface="Arial Black" panose="020B0A04020102020204" pitchFamily="34" charset="0"/>
                <a:hlinkClick r:id="rId4"/>
              </a:rPr>
              <a:t>linkedin.com/in/</a:t>
            </a:r>
            <a:r>
              <a:rPr lang="en-US" sz="1400" dirty="0" err="1" smtClean="0">
                <a:latin typeface="Arial Black" panose="020B0A04020102020204" pitchFamily="34" charset="0"/>
                <a:hlinkClick r:id="rId4"/>
              </a:rPr>
              <a:t>kevinandrewfoster</a:t>
            </a:r>
            <a:r>
              <a:rPr lang="en-US" sz="1400" dirty="0" smtClean="0">
                <a:latin typeface="Arial Black" panose="020B0A04020102020204" pitchFamily="34" charset="0"/>
                <a:hlinkClick r:id="rId4"/>
              </a:rPr>
              <a:t>/</a:t>
            </a:r>
            <a:endParaRPr lang="en-US" sz="1400" dirty="0" smtClean="0">
              <a:latin typeface="Arial Black" panose="020B0A04020102020204" pitchFamily="34" charset="0"/>
            </a:endParaRPr>
          </a:p>
          <a:p>
            <a:pPr marL="0" indent="0">
              <a:lnSpc>
                <a:spcPct val="200000"/>
              </a:lnSpc>
              <a:buNone/>
            </a:pPr>
            <a:endParaRPr lang="en-US" sz="2000" dirty="0" smtClean="0">
              <a:latin typeface="Arial Black" panose="020B0A04020102020204" pitchFamily="34" charset="0"/>
            </a:endParaRPr>
          </a:p>
          <a:p>
            <a:pPr marL="0" indent="0" algn="ctr">
              <a:lnSpc>
                <a:spcPct val="200000"/>
              </a:lnSpc>
              <a:spcBef>
                <a:spcPts val="300"/>
              </a:spcBef>
              <a:spcAft>
                <a:spcPts val="300"/>
              </a:spcAft>
              <a:buNone/>
            </a:pPr>
            <a:r>
              <a:rPr lang="en-US" sz="2000" dirty="0" smtClean="0"/>
              <a:t>Download the files here:</a:t>
            </a:r>
          </a:p>
          <a:p>
            <a:pPr marL="0" indent="0" algn="ctr">
              <a:lnSpc>
                <a:spcPct val="200000"/>
              </a:lnSpc>
              <a:spcAft>
                <a:spcPts val="300"/>
              </a:spcAft>
              <a:buNone/>
            </a:pPr>
            <a:r>
              <a:rPr lang="en-US" sz="1100" dirty="0">
                <a:latin typeface="Arial Black" panose="020B0A04020102020204" pitchFamily="34" charset="0"/>
                <a:hlinkClick r:id="rId5"/>
              </a:rPr>
              <a:t>https://github.com/kevinfosterNG/ugm/tree/master/2020</a:t>
            </a:r>
            <a:endParaRPr lang="en-US" sz="1100" dirty="0" smtClean="0"/>
          </a:p>
          <a:p>
            <a:pPr marL="0" indent="0" algn="ctr">
              <a:lnSpc>
                <a:spcPct val="200000"/>
              </a:lnSpc>
              <a:spcBef>
                <a:spcPts val="300"/>
              </a:spcBef>
              <a:spcAft>
                <a:spcPts val="300"/>
              </a:spcAft>
              <a:buNone/>
            </a:pPr>
            <a:r>
              <a:rPr lang="en-US" sz="2000" dirty="0" smtClean="0"/>
              <a:t>Thank You!</a:t>
            </a:r>
            <a:endParaRPr lang="en-US" sz="2000" dirty="0"/>
          </a:p>
        </p:txBody>
      </p:sp>
      <p:pic>
        <p:nvPicPr>
          <p:cNvPr id="3076" name="Picture 4" descr="C:\Users\KEVINF~1\AppData\Local\Temp\SNAGHTML118e91fc.PNG">
            <a:hlinkClick r:id="rId4"/>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433" y="2538344"/>
            <a:ext cx="504825" cy="5238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Users\KEVINF~1\AppData\Local\Temp\SNAGHTML11949f2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3352800"/>
            <a:ext cx="2701290" cy="253068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C:\Users\KEVINF~1\AppData\Local\Temp\SNAGHTML119818d4.PNG">
            <a:hlinkClick r:id="rId3"/>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4647" y="1956092"/>
            <a:ext cx="560396" cy="521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654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14400"/>
          </a:xfrm>
          <a:solidFill>
            <a:srgbClr val="99252B"/>
          </a:solidFill>
          <a:ln>
            <a:solidFill>
              <a:srgbClr val="99252B"/>
            </a:solidFill>
          </a:ln>
        </p:spPr>
        <p:txBody>
          <a:bodyPr/>
          <a:lstStyle/>
          <a:p>
            <a:r>
              <a:rPr lang="en-US" dirty="0" smtClean="0">
                <a:solidFill>
                  <a:schemeClr val="bg1"/>
                </a:solidFill>
              </a:rPr>
              <a:t>WHO WE ARE</a:t>
            </a:r>
            <a:endParaRPr lang="en-US" dirty="0">
              <a:solidFill>
                <a:schemeClr val="bg1"/>
              </a:solidFill>
            </a:endParaRPr>
          </a:p>
        </p:txBody>
      </p:sp>
      <p:sp>
        <p:nvSpPr>
          <p:cNvPr id="3" name="Content Placeholder 2"/>
          <p:cNvSpPr>
            <a:spLocks noGrp="1"/>
          </p:cNvSpPr>
          <p:nvPr>
            <p:ph idx="1"/>
          </p:nvPr>
        </p:nvSpPr>
        <p:spPr>
          <a:xfrm>
            <a:off x="152400" y="990600"/>
            <a:ext cx="8839200" cy="5638800"/>
          </a:xfrm>
        </p:spPr>
        <p:txBody>
          <a:bodyPr>
            <a:normAutofit/>
          </a:bodyPr>
          <a:lstStyle/>
          <a:p>
            <a:pPr>
              <a:lnSpc>
                <a:spcPct val="150000"/>
              </a:lnSpc>
              <a:buFont typeface="Arial" pitchFamily="34" charset="0"/>
              <a:buChar char="•"/>
            </a:pPr>
            <a:r>
              <a:rPr lang="en-US" sz="3200" b="1" dirty="0"/>
              <a:t>Urgent </a:t>
            </a:r>
            <a:r>
              <a:rPr lang="en-US" sz="3200" b="1" dirty="0" smtClean="0"/>
              <a:t>Care </a:t>
            </a:r>
            <a:r>
              <a:rPr lang="en-US" sz="3200" b="1" dirty="0"/>
              <a:t>S</a:t>
            </a:r>
            <a:r>
              <a:rPr lang="en-US" sz="3200" b="1" dirty="0" smtClean="0"/>
              <a:t>pecialty</a:t>
            </a:r>
            <a:endParaRPr lang="en-US" sz="3200" b="1" dirty="0"/>
          </a:p>
          <a:p>
            <a:pPr>
              <a:lnSpc>
                <a:spcPct val="150000"/>
              </a:lnSpc>
              <a:buFont typeface="Arial" pitchFamily="34" charset="0"/>
              <a:buChar char="•"/>
            </a:pPr>
            <a:r>
              <a:rPr lang="en-US" sz="3200" b="1" dirty="0" smtClean="0"/>
              <a:t>148 </a:t>
            </a:r>
            <a:r>
              <a:rPr lang="en-US" sz="3200" b="1" dirty="0" smtClean="0"/>
              <a:t>Clinics across </a:t>
            </a:r>
            <a:r>
              <a:rPr lang="en-US" sz="3200" b="1" dirty="0" smtClean="0"/>
              <a:t>15 Practices</a:t>
            </a:r>
          </a:p>
          <a:p>
            <a:pPr>
              <a:lnSpc>
                <a:spcPct val="150000"/>
              </a:lnSpc>
              <a:buFont typeface="Arial" pitchFamily="34" charset="0"/>
              <a:buChar char="•"/>
            </a:pPr>
            <a:r>
              <a:rPr lang="en-US" sz="3200" b="1" dirty="0" smtClean="0"/>
              <a:t>700</a:t>
            </a:r>
            <a:r>
              <a:rPr lang="en-US" sz="3200" b="1" dirty="0"/>
              <a:t>+ Full/Part </a:t>
            </a:r>
            <a:r>
              <a:rPr lang="en-US" sz="3200" b="1" dirty="0" smtClean="0"/>
              <a:t>Time Providers</a:t>
            </a:r>
            <a:endParaRPr lang="en-US" sz="3200" b="1" dirty="0"/>
          </a:p>
          <a:p>
            <a:pPr>
              <a:lnSpc>
                <a:spcPct val="150000"/>
              </a:lnSpc>
              <a:buFont typeface="Arial" pitchFamily="34" charset="0"/>
              <a:buChar char="•"/>
            </a:pPr>
            <a:r>
              <a:rPr lang="en-US" sz="3200" b="1" dirty="0" smtClean="0"/>
              <a:t>Operate in </a:t>
            </a:r>
            <a:r>
              <a:rPr lang="en-US" sz="3200" b="1" dirty="0" smtClean="0"/>
              <a:t>11 </a:t>
            </a:r>
            <a:r>
              <a:rPr lang="en-US" sz="3200" b="1" dirty="0" smtClean="0"/>
              <a:t>States</a:t>
            </a:r>
          </a:p>
          <a:p>
            <a:pPr lvl="1">
              <a:lnSpc>
                <a:spcPct val="150000"/>
              </a:lnSpc>
              <a:buFont typeface="Arial" pitchFamily="34" charset="0"/>
              <a:buChar char="•"/>
            </a:pPr>
            <a:r>
              <a:rPr lang="en-US" sz="3200" b="1" dirty="0" smtClean="0"/>
              <a:t>4 </a:t>
            </a:r>
            <a:r>
              <a:rPr lang="en-US" sz="2800" b="1" dirty="0" smtClean="0"/>
              <a:t>Separate Time </a:t>
            </a:r>
            <a:r>
              <a:rPr lang="en-US" sz="2800" b="1" dirty="0"/>
              <a:t>Z</a:t>
            </a:r>
            <a:r>
              <a:rPr lang="en-US" sz="2800" b="1" dirty="0" smtClean="0"/>
              <a:t>ones </a:t>
            </a:r>
            <a:r>
              <a:rPr lang="en-US" sz="2800" b="1" dirty="0"/>
              <a:t>(AZ, MST, CST, EST</a:t>
            </a:r>
            <a:r>
              <a:rPr lang="en-US" sz="2800" b="1" dirty="0" smtClean="0"/>
              <a:t>)</a:t>
            </a:r>
            <a:endParaRPr lang="en-US" sz="2800" b="1" dirty="0"/>
          </a:p>
        </p:txBody>
      </p:sp>
    </p:spTree>
    <p:extLst>
      <p:ext uri="{BB962C8B-B14F-4D97-AF65-F5344CB8AC3E}">
        <p14:creationId xmlns:p14="http://schemas.microsoft.com/office/powerpoint/2010/main" val="2319943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14400"/>
          </a:xfrm>
          <a:solidFill>
            <a:srgbClr val="99252B"/>
          </a:solidFill>
          <a:ln>
            <a:solidFill>
              <a:srgbClr val="99252B"/>
            </a:solidFill>
          </a:ln>
        </p:spPr>
        <p:txBody>
          <a:bodyPr/>
          <a:lstStyle/>
          <a:p>
            <a:r>
              <a:rPr lang="en-US" dirty="0" smtClean="0">
                <a:solidFill>
                  <a:schemeClr val="bg1"/>
                </a:solidFill>
              </a:rPr>
              <a:t>WHERE </a:t>
            </a:r>
            <a:r>
              <a:rPr lang="en-US" dirty="0" smtClean="0">
                <a:solidFill>
                  <a:schemeClr val="bg1"/>
                </a:solidFill>
              </a:rPr>
              <a:t>WE ARE</a:t>
            </a:r>
            <a:endParaRPr lang="en-US" dirty="0">
              <a:solidFill>
                <a:schemeClr val="bg1"/>
              </a:solidFill>
            </a:endParaRPr>
          </a:p>
        </p:txBody>
      </p:sp>
      <p:pic>
        <p:nvPicPr>
          <p:cNvPr id="1026" name="Picture 2" descr="C:\Users\KEVINF~1\AppData\Local\Temp\SNAGHTMLca4524a.PNG"/>
          <p:cNvPicPr>
            <a:picLocks noChangeAspect="1" noChangeArrowheads="1"/>
          </p:cNvPicPr>
          <p:nvPr/>
        </p:nvPicPr>
        <p:blipFill rotWithShape="1">
          <a:blip r:embed="rId3">
            <a:extLst>
              <a:ext uri="{28A0092B-C50C-407E-A947-70E740481C1C}">
                <a14:useLocalDpi xmlns:a14="http://schemas.microsoft.com/office/drawing/2010/main" val="0"/>
              </a:ext>
            </a:extLst>
          </a:blip>
          <a:srcRect l="69" t="1755" r="4506"/>
          <a:stretch/>
        </p:blipFill>
        <p:spPr bwMode="auto">
          <a:xfrm>
            <a:off x="1295400" y="1676400"/>
            <a:ext cx="6553200" cy="426720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978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14400"/>
          </a:xfrm>
          <a:solidFill>
            <a:srgbClr val="99252B"/>
          </a:solidFill>
          <a:ln>
            <a:solidFill>
              <a:srgbClr val="99252B"/>
            </a:solidFill>
          </a:ln>
        </p:spPr>
        <p:txBody>
          <a:bodyPr/>
          <a:lstStyle/>
          <a:p>
            <a:r>
              <a:rPr lang="en-US" dirty="0" smtClean="0">
                <a:solidFill>
                  <a:schemeClr val="bg1"/>
                </a:solidFill>
              </a:rPr>
              <a:t>OUR PROBLEM</a:t>
            </a:r>
            <a:endParaRPr lang="en-US" dirty="0">
              <a:solidFill>
                <a:schemeClr val="bg1"/>
              </a:solidFill>
            </a:endParaRPr>
          </a:p>
        </p:txBody>
      </p:sp>
      <p:sp>
        <p:nvSpPr>
          <p:cNvPr id="3" name="Content Placeholder 2"/>
          <p:cNvSpPr>
            <a:spLocks noGrp="1"/>
          </p:cNvSpPr>
          <p:nvPr>
            <p:ph idx="1"/>
          </p:nvPr>
        </p:nvSpPr>
        <p:spPr>
          <a:xfrm>
            <a:off x="152400" y="990600"/>
            <a:ext cx="8839200" cy="5638800"/>
          </a:xfrm>
        </p:spPr>
        <p:txBody>
          <a:bodyPr>
            <a:normAutofit/>
          </a:bodyPr>
          <a:lstStyle/>
          <a:p>
            <a:pPr>
              <a:lnSpc>
                <a:spcPct val="150000"/>
              </a:lnSpc>
              <a:spcBef>
                <a:spcPts val="0"/>
              </a:spcBef>
              <a:buFont typeface="Arial" pitchFamily="34" charset="0"/>
              <a:buChar char="•"/>
            </a:pPr>
            <a:endParaRPr lang="en-US" sz="1200" b="1" dirty="0" smtClean="0"/>
          </a:p>
          <a:p>
            <a:pPr>
              <a:lnSpc>
                <a:spcPct val="150000"/>
              </a:lnSpc>
              <a:spcBef>
                <a:spcPts val="1200"/>
              </a:spcBef>
              <a:buFont typeface="Arial" pitchFamily="34" charset="0"/>
              <a:buChar char="•"/>
            </a:pPr>
            <a:r>
              <a:rPr lang="en-US" sz="3200" b="1" dirty="0" smtClean="0"/>
              <a:t>Reporting COVID-19 Testing</a:t>
            </a:r>
          </a:p>
          <a:p>
            <a:pPr lvl="1">
              <a:lnSpc>
                <a:spcPct val="150000"/>
              </a:lnSpc>
              <a:buFont typeface="Arial" pitchFamily="34" charset="0"/>
              <a:buChar char="•"/>
            </a:pPr>
            <a:r>
              <a:rPr lang="en-US" sz="2800" b="1" dirty="0" smtClean="0"/>
              <a:t>Who Must Report?</a:t>
            </a:r>
          </a:p>
          <a:p>
            <a:pPr marL="457200" lvl="1" indent="0">
              <a:lnSpc>
                <a:spcPct val="150000"/>
              </a:lnSpc>
              <a:buNone/>
            </a:pPr>
            <a:r>
              <a:rPr lang="en-US" dirty="0" smtClean="0"/>
              <a:t>COVID-19 </a:t>
            </a:r>
            <a:r>
              <a:rPr lang="en-US" dirty="0"/>
              <a:t>testing sites are defined as</a:t>
            </a:r>
          </a:p>
          <a:p>
            <a:pPr lvl="2">
              <a:spcAft>
                <a:spcPts val="1200"/>
              </a:spcAft>
              <a:buFont typeface="Wingdings" panose="05000000000000000000" pitchFamily="2" charset="2"/>
              <a:buChar char="q"/>
            </a:pPr>
            <a:r>
              <a:rPr lang="en-US" dirty="0"/>
              <a:t>laboratories that perform clinical diagnostic </a:t>
            </a:r>
            <a:r>
              <a:rPr lang="en-US" dirty="0" smtClean="0"/>
              <a:t>or                                  </a:t>
            </a:r>
            <a:r>
              <a:rPr lang="en-US" dirty="0"/>
              <a:t>screening testing under CLIA,</a:t>
            </a:r>
          </a:p>
          <a:p>
            <a:pPr lvl="2">
              <a:spcAft>
                <a:spcPts val="1200"/>
              </a:spcAft>
              <a:buFont typeface="Wingdings" panose="05000000000000000000" pitchFamily="2" charset="2"/>
              <a:buChar char="q"/>
            </a:pPr>
            <a:r>
              <a:rPr lang="en-US" dirty="0"/>
              <a:t>non-laboratory COVID-19 diagnostic or screening testing locations, and</a:t>
            </a:r>
          </a:p>
          <a:p>
            <a:pPr lvl="2">
              <a:spcAft>
                <a:spcPts val="1200"/>
              </a:spcAft>
              <a:buFont typeface="Wingdings" panose="05000000000000000000" pitchFamily="2" charset="2"/>
              <a:buChar char="q"/>
            </a:pPr>
            <a:r>
              <a:rPr lang="en-US" dirty="0"/>
              <a:t>other facilities or locations offering COVID-19 point-of-care diagnostic or screening tests, or in-home diagnostic or screening tests.</a:t>
            </a:r>
          </a:p>
          <a:p>
            <a:pPr marL="457200" lvl="1" indent="0" algn="ctr">
              <a:lnSpc>
                <a:spcPct val="150000"/>
              </a:lnSpc>
              <a:buNone/>
            </a:pPr>
            <a:r>
              <a:rPr lang="en-US" sz="1300" dirty="0"/>
              <a:t>https://</a:t>
            </a:r>
            <a:r>
              <a:rPr lang="en-US" sz="1300" dirty="0" smtClean="0"/>
              <a:t>www.cdc.gov/coronavirus/2019-ncov/lab/reporting-lab-data.html#who-must-report</a:t>
            </a:r>
            <a:endParaRPr lang="en-US" sz="3200" b="1" dirty="0" smtClean="0"/>
          </a:p>
          <a:p>
            <a:pPr>
              <a:lnSpc>
                <a:spcPct val="150000"/>
              </a:lnSpc>
              <a:buFont typeface="Arial" pitchFamily="34" charset="0"/>
              <a:buChar char="•"/>
            </a:pPr>
            <a:endParaRPr lang="en-US" dirty="0"/>
          </a:p>
          <a:p>
            <a:pPr>
              <a:lnSpc>
                <a:spcPct val="150000"/>
              </a:lnSpc>
              <a:buFont typeface="Arial" pitchFamily="34" charset="0"/>
              <a:buChar char="•"/>
            </a:pPr>
            <a:endParaRPr lang="en-US" sz="3200" b="1" dirty="0" smtClean="0"/>
          </a:p>
          <a:p>
            <a:pPr>
              <a:lnSpc>
                <a:spcPct val="150000"/>
              </a:lnSpc>
              <a:buFont typeface="Arial" pitchFamily="34" charset="0"/>
              <a:buChar char="•"/>
            </a:pPr>
            <a:endParaRPr lang="en-US" sz="3200" b="1" dirty="0"/>
          </a:p>
        </p:txBody>
      </p:sp>
      <p:pic>
        <p:nvPicPr>
          <p:cNvPr id="1026" name="Picture 2" descr="C:\Users\joanmusgraves\AppData\Local\Microsoft\Windows\Temporary Internet Files\Temporary Internet Files\Content.IE5\KW1E7OE2\question_mark[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1524002"/>
            <a:ext cx="2786061" cy="2971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029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14400"/>
          </a:xfrm>
          <a:solidFill>
            <a:srgbClr val="99252B"/>
          </a:solidFill>
          <a:ln>
            <a:solidFill>
              <a:srgbClr val="99252B"/>
            </a:solidFill>
          </a:ln>
        </p:spPr>
        <p:txBody>
          <a:bodyPr/>
          <a:lstStyle/>
          <a:p>
            <a:r>
              <a:rPr lang="en-US" dirty="0" smtClean="0">
                <a:solidFill>
                  <a:schemeClr val="bg1"/>
                </a:solidFill>
              </a:rPr>
              <a:t>OUR </a:t>
            </a:r>
            <a:r>
              <a:rPr lang="en-US" dirty="0" smtClean="0">
                <a:solidFill>
                  <a:schemeClr val="bg1"/>
                </a:solidFill>
              </a:rPr>
              <a:t>PROBLEM</a:t>
            </a:r>
            <a:endParaRPr lang="en-US" dirty="0">
              <a:solidFill>
                <a:schemeClr val="bg1"/>
              </a:solidFill>
            </a:endParaRPr>
          </a:p>
        </p:txBody>
      </p:sp>
      <p:sp>
        <p:nvSpPr>
          <p:cNvPr id="3" name="Content Placeholder 2"/>
          <p:cNvSpPr>
            <a:spLocks noGrp="1"/>
          </p:cNvSpPr>
          <p:nvPr>
            <p:ph idx="1"/>
          </p:nvPr>
        </p:nvSpPr>
        <p:spPr>
          <a:xfrm>
            <a:off x="152400" y="990600"/>
            <a:ext cx="8839200" cy="5638800"/>
          </a:xfrm>
        </p:spPr>
        <p:txBody>
          <a:bodyPr>
            <a:normAutofit/>
          </a:bodyPr>
          <a:lstStyle/>
          <a:p>
            <a:pPr>
              <a:lnSpc>
                <a:spcPct val="150000"/>
              </a:lnSpc>
              <a:spcBef>
                <a:spcPts val="400"/>
              </a:spcBef>
              <a:buFont typeface="Arial" pitchFamily="34" charset="0"/>
              <a:buChar char="•"/>
            </a:pPr>
            <a:endParaRPr lang="en-US" sz="1200" b="1" dirty="0" smtClean="0"/>
          </a:p>
          <a:p>
            <a:pPr>
              <a:lnSpc>
                <a:spcPct val="150000"/>
              </a:lnSpc>
              <a:spcBef>
                <a:spcPts val="400"/>
              </a:spcBef>
              <a:buFont typeface="Arial" pitchFamily="34" charset="0"/>
              <a:buChar char="•"/>
            </a:pPr>
            <a:r>
              <a:rPr lang="en-US" sz="3200" b="1" dirty="0" smtClean="0"/>
              <a:t>Reporting Pain Points</a:t>
            </a:r>
          </a:p>
          <a:p>
            <a:pPr lvl="1">
              <a:lnSpc>
                <a:spcPct val="200000"/>
              </a:lnSpc>
              <a:spcBef>
                <a:spcPts val="0"/>
              </a:spcBef>
              <a:spcAft>
                <a:spcPts val="300"/>
              </a:spcAft>
              <a:buFont typeface="Courier New" panose="02070309020205020404" pitchFamily="49" charset="0"/>
              <a:buChar char="o"/>
            </a:pPr>
            <a:r>
              <a:rPr lang="en-US" b="1" dirty="0" smtClean="0"/>
              <a:t>Workload</a:t>
            </a:r>
          </a:p>
          <a:p>
            <a:pPr lvl="1">
              <a:lnSpc>
                <a:spcPct val="200000"/>
              </a:lnSpc>
              <a:spcBef>
                <a:spcPts val="300"/>
              </a:spcBef>
              <a:spcAft>
                <a:spcPts val="300"/>
              </a:spcAft>
              <a:buFont typeface="Courier New" panose="02070309020205020404" pitchFamily="49" charset="0"/>
              <a:buChar char="o"/>
            </a:pPr>
            <a:r>
              <a:rPr lang="en-US" b="1" dirty="0" smtClean="0"/>
              <a:t>Timeliness</a:t>
            </a:r>
          </a:p>
          <a:p>
            <a:pPr lvl="1">
              <a:lnSpc>
                <a:spcPct val="200000"/>
              </a:lnSpc>
              <a:spcBef>
                <a:spcPts val="300"/>
              </a:spcBef>
              <a:spcAft>
                <a:spcPts val="300"/>
              </a:spcAft>
              <a:buFont typeface="Courier New" panose="02070309020205020404" pitchFamily="49" charset="0"/>
              <a:buChar char="o"/>
            </a:pPr>
            <a:r>
              <a:rPr lang="en-US" b="1" dirty="0" smtClean="0"/>
              <a:t>Accuracy</a:t>
            </a:r>
            <a:endParaRPr lang="en-US" sz="2800" b="1" dirty="0" smtClean="0"/>
          </a:p>
          <a:p>
            <a:pPr lvl="1">
              <a:lnSpc>
                <a:spcPct val="200000"/>
              </a:lnSpc>
              <a:spcBef>
                <a:spcPts val="300"/>
              </a:spcBef>
              <a:spcAft>
                <a:spcPts val="300"/>
              </a:spcAft>
              <a:buFont typeface="Courier New" panose="02070309020205020404" pitchFamily="49" charset="0"/>
              <a:buChar char="o"/>
            </a:pPr>
            <a:r>
              <a:rPr lang="en-US" b="1" dirty="0" smtClean="0"/>
              <a:t>Omissions</a:t>
            </a:r>
            <a:endParaRPr lang="en-US" sz="2800" b="1" dirty="0" smtClean="0"/>
          </a:p>
        </p:txBody>
      </p:sp>
      <p:pic>
        <p:nvPicPr>
          <p:cNvPr id="6148" name="Picture 4" descr="The pain of measuring pain - Harvard Heal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2400" y="2438400"/>
            <a:ext cx="41910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905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14400"/>
          </a:xfrm>
          <a:solidFill>
            <a:srgbClr val="99252B"/>
          </a:solidFill>
          <a:ln>
            <a:solidFill>
              <a:srgbClr val="99252B"/>
            </a:solidFill>
          </a:ln>
        </p:spPr>
        <p:txBody>
          <a:bodyPr/>
          <a:lstStyle/>
          <a:p>
            <a:r>
              <a:rPr lang="en-US" dirty="0" smtClean="0">
                <a:solidFill>
                  <a:schemeClr val="bg1"/>
                </a:solidFill>
              </a:rPr>
              <a:t>OUR PROBLEM</a:t>
            </a:r>
            <a:endParaRPr lang="en-US" dirty="0">
              <a:solidFill>
                <a:schemeClr val="bg1"/>
              </a:solidFill>
            </a:endParaRPr>
          </a:p>
        </p:txBody>
      </p:sp>
      <p:sp>
        <p:nvSpPr>
          <p:cNvPr id="3" name="Content Placeholder 2"/>
          <p:cNvSpPr>
            <a:spLocks noGrp="1"/>
          </p:cNvSpPr>
          <p:nvPr>
            <p:ph idx="1"/>
          </p:nvPr>
        </p:nvSpPr>
        <p:spPr>
          <a:xfrm>
            <a:off x="152400" y="990600"/>
            <a:ext cx="8839200" cy="5638800"/>
          </a:xfrm>
        </p:spPr>
        <p:txBody>
          <a:bodyPr>
            <a:normAutofit/>
          </a:bodyPr>
          <a:lstStyle/>
          <a:p>
            <a:pPr lvl="1">
              <a:lnSpc>
                <a:spcPct val="150000"/>
              </a:lnSpc>
              <a:buFont typeface="Arial" panose="020B0604020202020204" pitchFamily="34" charset="0"/>
              <a:buChar char="•"/>
            </a:pPr>
            <a:r>
              <a:rPr lang="en-US" sz="2800" b="1" dirty="0"/>
              <a:t>Clinical Staff Must Focus On Patient Care</a:t>
            </a:r>
          </a:p>
          <a:p>
            <a:pPr lvl="1">
              <a:lnSpc>
                <a:spcPct val="150000"/>
              </a:lnSpc>
              <a:buFont typeface="Arial" panose="020B0604020202020204" pitchFamily="34" charset="0"/>
              <a:buChar char="•"/>
            </a:pPr>
            <a:r>
              <a:rPr lang="en-US" sz="2800" b="1" dirty="0" smtClean="0"/>
              <a:t>Testing Volume Has Quadrupled</a:t>
            </a:r>
          </a:p>
          <a:p>
            <a:pPr>
              <a:lnSpc>
                <a:spcPct val="150000"/>
              </a:lnSpc>
              <a:buFont typeface="Arial" pitchFamily="34" charset="0"/>
              <a:buChar char="•"/>
            </a:pPr>
            <a:endParaRPr lang="en-US" dirty="0"/>
          </a:p>
          <a:p>
            <a:pPr>
              <a:lnSpc>
                <a:spcPct val="150000"/>
              </a:lnSpc>
              <a:buFont typeface="Arial" pitchFamily="34" charset="0"/>
              <a:buChar char="•"/>
            </a:pPr>
            <a:endParaRPr lang="en-US" sz="3200" b="1" dirty="0" smtClean="0"/>
          </a:p>
          <a:p>
            <a:pPr>
              <a:lnSpc>
                <a:spcPct val="150000"/>
              </a:lnSpc>
              <a:buFont typeface="Arial" pitchFamily="34" charset="0"/>
              <a:buChar char="•"/>
            </a:pPr>
            <a:endParaRPr lang="en-US" sz="3200" b="1" dirty="0"/>
          </a:p>
        </p:txBody>
      </p:sp>
      <p:pic>
        <p:nvPicPr>
          <p:cNvPr id="5" name="Picture 1" descr="image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890" y="2743200"/>
            <a:ext cx="7308220" cy="3373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9632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14400"/>
          </a:xfrm>
          <a:solidFill>
            <a:srgbClr val="99252B"/>
          </a:solidFill>
          <a:ln>
            <a:solidFill>
              <a:srgbClr val="99252B"/>
            </a:solidFill>
          </a:ln>
        </p:spPr>
        <p:txBody>
          <a:bodyPr/>
          <a:lstStyle/>
          <a:p>
            <a:r>
              <a:rPr lang="en-US" dirty="0" smtClean="0">
                <a:solidFill>
                  <a:schemeClr val="bg1"/>
                </a:solidFill>
              </a:rPr>
              <a:t>OUR SOLUTION</a:t>
            </a:r>
            <a:endParaRPr lang="en-US" dirty="0">
              <a:solidFill>
                <a:schemeClr val="bg1"/>
              </a:solidFill>
            </a:endParaRPr>
          </a:p>
        </p:txBody>
      </p:sp>
      <p:sp>
        <p:nvSpPr>
          <p:cNvPr id="3" name="Content Placeholder 2"/>
          <p:cNvSpPr>
            <a:spLocks noGrp="1"/>
          </p:cNvSpPr>
          <p:nvPr>
            <p:ph idx="1"/>
          </p:nvPr>
        </p:nvSpPr>
        <p:spPr>
          <a:xfrm>
            <a:off x="152400" y="990600"/>
            <a:ext cx="8839200" cy="5638800"/>
          </a:xfrm>
        </p:spPr>
        <p:txBody>
          <a:bodyPr>
            <a:normAutofit/>
          </a:bodyPr>
          <a:lstStyle/>
          <a:p>
            <a:pPr>
              <a:lnSpc>
                <a:spcPct val="150000"/>
              </a:lnSpc>
              <a:spcBef>
                <a:spcPts val="0"/>
              </a:spcBef>
              <a:buFont typeface="Arial" pitchFamily="34" charset="0"/>
              <a:buChar char="•"/>
            </a:pPr>
            <a:r>
              <a:rPr lang="en-US" sz="3200" b="1" dirty="0" smtClean="0"/>
              <a:t>A Two-Fold Solution </a:t>
            </a:r>
          </a:p>
          <a:p>
            <a:pPr lvl="1">
              <a:lnSpc>
                <a:spcPct val="200000"/>
              </a:lnSpc>
              <a:spcBef>
                <a:spcPts val="0"/>
              </a:spcBef>
              <a:spcAft>
                <a:spcPts val="300"/>
              </a:spcAft>
              <a:buFont typeface="Courier New" panose="02070309020205020404" pitchFamily="49" charset="0"/>
              <a:buChar char="o"/>
            </a:pPr>
            <a:r>
              <a:rPr lang="en-US" b="1" dirty="0" smtClean="0"/>
              <a:t>Completely Within The NextGen Ecosystem</a:t>
            </a:r>
          </a:p>
          <a:p>
            <a:pPr lvl="1">
              <a:lnSpc>
                <a:spcPct val="200000"/>
              </a:lnSpc>
              <a:spcBef>
                <a:spcPts val="300"/>
              </a:spcBef>
              <a:spcAft>
                <a:spcPts val="300"/>
              </a:spcAft>
              <a:buFont typeface="Courier New" panose="02070309020205020404" pitchFamily="49" charset="0"/>
              <a:buChar char="o"/>
            </a:pPr>
            <a:r>
              <a:rPr lang="en-US" b="1" dirty="0" smtClean="0"/>
              <a:t>Template Editor &amp; Mirth Connect</a:t>
            </a:r>
            <a:endParaRPr lang="en-US" sz="2800" b="1" dirty="0" smtClean="0"/>
          </a:p>
        </p:txBody>
      </p:sp>
      <p:pic>
        <p:nvPicPr>
          <p:cNvPr id="7" name="Picture 6"/>
          <p:cNvPicPr>
            <a:picLocks noChangeAspect="1"/>
          </p:cNvPicPr>
          <p:nvPr/>
        </p:nvPicPr>
        <p:blipFill>
          <a:blip r:embed="rId3"/>
          <a:stretch>
            <a:fillRect/>
          </a:stretch>
        </p:blipFill>
        <p:spPr>
          <a:xfrm>
            <a:off x="1795681" y="3352800"/>
            <a:ext cx="5552638" cy="3101610"/>
          </a:xfrm>
          <a:prstGeom prst="rect">
            <a:avLst/>
          </a:prstGeom>
        </p:spPr>
      </p:pic>
    </p:spTree>
    <p:extLst>
      <p:ext uri="{BB962C8B-B14F-4D97-AF65-F5344CB8AC3E}">
        <p14:creationId xmlns:p14="http://schemas.microsoft.com/office/powerpoint/2010/main" val="306743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14400"/>
          </a:xfrm>
          <a:solidFill>
            <a:srgbClr val="99252B"/>
          </a:solidFill>
          <a:ln>
            <a:solidFill>
              <a:srgbClr val="99252B"/>
            </a:solidFill>
          </a:ln>
        </p:spPr>
        <p:txBody>
          <a:bodyPr/>
          <a:lstStyle/>
          <a:p>
            <a:r>
              <a:rPr lang="en-US" dirty="0" smtClean="0">
                <a:solidFill>
                  <a:schemeClr val="bg1"/>
                </a:solidFill>
              </a:rPr>
              <a:t>EHR WORKFLOW</a:t>
            </a:r>
            <a:endParaRPr lang="en-US" dirty="0">
              <a:solidFill>
                <a:schemeClr val="bg1"/>
              </a:solidFill>
            </a:endParaRPr>
          </a:p>
        </p:txBody>
      </p:sp>
      <p:sp>
        <p:nvSpPr>
          <p:cNvPr id="3" name="Content Placeholder 2"/>
          <p:cNvSpPr>
            <a:spLocks noGrp="1"/>
          </p:cNvSpPr>
          <p:nvPr>
            <p:ph idx="1"/>
          </p:nvPr>
        </p:nvSpPr>
        <p:spPr>
          <a:xfrm>
            <a:off x="152400" y="990600"/>
            <a:ext cx="8839200" cy="5638800"/>
          </a:xfrm>
        </p:spPr>
        <p:txBody>
          <a:bodyPr>
            <a:normAutofit fontScale="92500" lnSpcReduction="10000"/>
          </a:bodyPr>
          <a:lstStyle/>
          <a:p>
            <a:pPr>
              <a:lnSpc>
                <a:spcPct val="200000"/>
              </a:lnSpc>
              <a:spcBef>
                <a:spcPts val="0"/>
              </a:spcBef>
              <a:buFont typeface="Arial" pitchFamily="34" charset="0"/>
              <a:buChar char="•"/>
            </a:pPr>
            <a:r>
              <a:rPr lang="en-US" b="1" dirty="0" smtClean="0"/>
              <a:t>Office Services Tes</a:t>
            </a:r>
            <a:r>
              <a:rPr lang="en-US" b="1" dirty="0" smtClean="0"/>
              <a:t>t Menu</a:t>
            </a:r>
            <a:endParaRPr lang="en-US" b="1" dirty="0" smtClean="0"/>
          </a:p>
          <a:p>
            <a:pPr>
              <a:lnSpc>
                <a:spcPct val="200000"/>
              </a:lnSpc>
              <a:spcBef>
                <a:spcPts val="0"/>
              </a:spcBef>
              <a:buFont typeface="Arial" pitchFamily="34" charset="0"/>
              <a:buChar char="•"/>
            </a:pPr>
            <a:r>
              <a:rPr lang="en-US" b="1" dirty="0" smtClean="0"/>
              <a:t>COVID-19 HHS </a:t>
            </a:r>
            <a:r>
              <a:rPr lang="en-US" b="1" dirty="0" err="1" smtClean="0"/>
              <a:t>AoE</a:t>
            </a:r>
            <a:r>
              <a:rPr lang="en-US" b="1" dirty="0" smtClean="0"/>
              <a:t> Questions</a:t>
            </a:r>
          </a:p>
          <a:p>
            <a:pPr marL="0" indent="0">
              <a:lnSpc>
                <a:spcPct val="200000"/>
              </a:lnSpc>
              <a:spcBef>
                <a:spcPts val="300"/>
              </a:spcBef>
              <a:spcAft>
                <a:spcPts val="300"/>
              </a:spcAft>
              <a:buNone/>
            </a:pPr>
            <a:endParaRPr lang="en-US" sz="1300" dirty="0" smtClean="0"/>
          </a:p>
          <a:p>
            <a:pPr marL="0" indent="0">
              <a:lnSpc>
                <a:spcPct val="200000"/>
              </a:lnSpc>
              <a:spcBef>
                <a:spcPts val="300"/>
              </a:spcBef>
              <a:spcAft>
                <a:spcPts val="300"/>
              </a:spcAft>
              <a:buNone/>
            </a:pPr>
            <a:endParaRPr lang="en-US" sz="1300" dirty="0"/>
          </a:p>
          <a:p>
            <a:pPr marL="0" indent="0">
              <a:lnSpc>
                <a:spcPct val="200000"/>
              </a:lnSpc>
              <a:spcBef>
                <a:spcPts val="300"/>
              </a:spcBef>
              <a:spcAft>
                <a:spcPts val="300"/>
              </a:spcAft>
              <a:buNone/>
            </a:pPr>
            <a:endParaRPr lang="en-US" sz="1300" dirty="0" smtClean="0"/>
          </a:p>
          <a:p>
            <a:pPr marL="0" indent="0">
              <a:lnSpc>
                <a:spcPct val="200000"/>
              </a:lnSpc>
              <a:spcBef>
                <a:spcPts val="300"/>
              </a:spcBef>
              <a:spcAft>
                <a:spcPts val="300"/>
              </a:spcAft>
              <a:buNone/>
            </a:pPr>
            <a:endParaRPr lang="en-US" sz="1300" dirty="0"/>
          </a:p>
          <a:p>
            <a:pPr marL="0" indent="0">
              <a:lnSpc>
                <a:spcPct val="200000"/>
              </a:lnSpc>
              <a:spcBef>
                <a:spcPts val="300"/>
              </a:spcBef>
              <a:spcAft>
                <a:spcPts val="300"/>
              </a:spcAft>
              <a:buNone/>
            </a:pPr>
            <a:endParaRPr lang="en-US" sz="1300" dirty="0" smtClean="0"/>
          </a:p>
          <a:p>
            <a:pPr marL="0" indent="0">
              <a:lnSpc>
                <a:spcPct val="200000"/>
              </a:lnSpc>
              <a:spcBef>
                <a:spcPts val="300"/>
              </a:spcBef>
              <a:spcAft>
                <a:spcPts val="300"/>
              </a:spcAft>
              <a:buNone/>
            </a:pPr>
            <a:endParaRPr lang="en-US" sz="1300" dirty="0"/>
          </a:p>
          <a:p>
            <a:pPr marL="0" indent="0">
              <a:lnSpc>
                <a:spcPct val="200000"/>
              </a:lnSpc>
              <a:spcBef>
                <a:spcPts val="300"/>
              </a:spcBef>
              <a:spcAft>
                <a:spcPts val="300"/>
              </a:spcAft>
              <a:buNone/>
            </a:pPr>
            <a:endParaRPr lang="en-US" sz="1300" dirty="0" smtClean="0"/>
          </a:p>
          <a:p>
            <a:pPr marL="0" indent="0">
              <a:lnSpc>
                <a:spcPct val="200000"/>
              </a:lnSpc>
              <a:spcBef>
                <a:spcPts val="300"/>
              </a:spcBef>
              <a:spcAft>
                <a:spcPts val="300"/>
              </a:spcAft>
              <a:buNone/>
            </a:pPr>
            <a:endParaRPr lang="en-US" sz="1300" dirty="0"/>
          </a:p>
          <a:p>
            <a:pPr marL="0" indent="0" algn="ctr">
              <a:lnSpc>
                <a:spcPct val="200000"/>
              </a:lnSpc>
              <a:spcBef>
                <a:spcPts val="300"/>
              </a:spcBef>
              <a:spcAft>
                <a:spcPts val="300"/>
              </a:spcAft>
              <a:buNone/>
            </a:pPr>
            <a:r>
              <a:rPr lang="en-US" sz="1300" dirty="0" smtClean="0"/>
              <a:t>https</a:t>
            </a:r>
            <a:r>
              <a:rPr lang="en-US" sz="1300" dirty="0"/>
              <a:t>://www.hhs.gov/sites/default/files/covid-19-laboratory-data-reporting-guidance.pdf</a:t>
            </a:r>
            <a:endParaRPr lang="en-US" sz="1300" dirty="0"/>
          </a:p>
          <a:p>
            <a:pPr marL="0" indent="0">
              <a:lnSpc>
                <a:spcPct val="200000"/>
              </a:lnSpc>
              <a:spcBef>
                <a:spcPts val="300"/>
              </a:spcBef>
              <a:spcAft>
                <a:spcPts val="300"/>
              </a:spcAft>
              <a:buNone/>
            </a:pPr>
            <a:endParaRPr lang="en-US" dirty="0" smtClean="0"/>
          </a:p>
        </p:txBody>
      </p:sp>
      <p:pic>
        <p:nvPicPr>
          <p:cNvPr id="4" name="Picture 3"/>
          <p:cNvPicPr>
            <a:picLocks noChangeAspect="1"/>
          </p:cNvPicPr>
          <p:nvPr/>
        </p:nvPicPr>
        <p:blipFill>
          <a:blip r:embed="rId3"/>
          <a:stretch>
            <a:fillRect/>
          </a:stretch>
        </p:blipFill>
        <p:spPr>
          <a:xfrm>
            <a:off x="2271267" y="2514600"/>
            <a:ext cx="4601466" cy="3429000"/>
          </a:xfrm>
          <a:prstGeom prst="rect">
            <a:avLst/>
          </a:prstGeom>
        </p:spPr>
      </p:pic>
    </p:spTree>
    <p:extLst>
      <p:ext uri="{BB962C8B-B14F-4D97-AF65-F5344CB8AC3E}">
        <p14:creationId xmlns:p14="http://schemas.microsoft.com/office/powerpoint/2010/main" val="625862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14400"/>
          </a:xfrm>
          <a:solidFill>
            <a:srgbClr val="99252B"/>
          </a:solidFill>
          <a:ln>
            <a:solidFill>
              <a:srgbClr val="99252B"/>
            </a:solidFill>
          </a:ln>
        </p:spPr>
        <p:txBody>
          <a:bodyPr/>
          <a:lstStyle/>
          <a:p>
            <a:r>
              <a:rPr lang="en-US" dirty="0" smtClean="0">
                <a:solidFill>
                  <a:schemeClr val="bg1"/>
                </a:solidFill>
              </a:rPr>
              <a:t>BEHIND THE SCENES</a:t>
            </a:r>
            <a:endParaRPr lang="en-US" dirty="0">
              <a:solidFill>
                <a:schemeClr val="bg1"/>
              </a:solidFill>
            </a:endParaRPr>
          </a:p>
        </p:txBody>
      </p:sp>
      <p:sp>
        <p:nvSpPr>
          <p:cNvPr id="3" name="Content Placeholder 2"/>
          <p:cNvSpPr>
            <a:spLocks noGrp="1"/>
          </p:cNvSpPr>
          <p:nvPr>
            <p:ph idx="1"/>
          </p:nvPr>
        </p:nvSpPr>
        <p:spPr>
          <a:xfrm>
            <a:off x="152400" y="990600"/>
            <a:ext cx="8839200" cy="5638800"/>
          </a:xfrm>
        </p:spPr>
        <p:txBody>
          <a:bodyPr>
            <a:normAutofit/>
          </a:bodyPr>
          <a:lstStyle/>
          <a:p>
            <a:pPr lvl="1">
              <a:lnSpc>
                <a:spcPct val="150000"/>
              </a:lnSpc>
              <a:spcAft>
                <a:spcPts val="300"/>
              </a:spcAft>
              <a:buFont typeface="Courier New" panose="02070309020205020404" pitchFamily="49" charset="0"/>
              <a:buChar char="o"/>
            </a:pPr>
            <a:r>
              <a:rPr lang="en-US" b="1" dirty="0" smtClean="0"/>
              <a:t>Convert the EHR data</a:t>
            </a:r>
          </a:p>
          <a:p>
            <a:pPr lvl="2">
              <a:lnSpc>
                <a:spcPct val="150000"/>
              </a:lnSpc>
              <a:spcAft>
                <a:spcPts val="300"/>
              </a:spcAft>
              <a:buFont typeface="Courier New" panose="02070309020205020404" pitchFamily="49" charset="0"/>
              <a:buChar char="o"/>
            </a:pPr>
            <a:r>
              <a:rPr lang="en-US" b="1" dirty="0" smtClean="0"/>
              <a:t>State preference for either HL7 </a:t>
            </a:r>
            <a:r>
              <a:rPr lang="en-US" b="1" dirty="0"/>
              <a:t>or </a:t>
            </a:r>
            <a:r>
              <a:rPr lang="en-US" b="1" dirty="0" smtClean="0"/>
              <a:t>CSV</a:t>
            </a:r>
            <a:endParaRPr lang="en-US" b="1" dirty="0"/>
          </a:p>
          <a:p>
            <a:pPr lvl="1">
              <a:lnSpc>
                <a:spcPct val="150000"/>
              </a:lnSpc>
              <a:spcAft>
                <a:spcPts val="300"/>
              </a:spcAft>
              <a:buFont typeface="Courier New" panose="02070309020205020404" pitchFamily="49" charset="0"/>
              <a:buChar char="o"/>
            </a:pPr>
            <a:endParaRPr lang="en-US" dirty="0"/>
          </a:p>
          <a:p>
            <a:pPr marL="0" indent="0">
              <a:lnSpc>
                <a:spcPct val="200000"/>
              </a:lnSpc>
              <a:spcBef>
                <a:spcPts val="300"/>
              </a:spcBef>
              <a:spcAft>
                <a:spcPts val="300"/>
              </a:spcAft>
              <a:buNone/>
            </a:pPr>
            <a:endParaRPr lang="en-US" sz="2000" i="1" dirty="0"/>
          </a:p>
        </p:txBody>
      </p:sp>
      <p:pic>
        <p:nvPicPr>
          <p:cNvPr id="5122" name="Picture 2" descr="C:\Users\KEVINF~1\AppData\Local\Temp\SNAGHTML11eb94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 y="2971800"/>
            <a:ext cx="9134475" cy="2052438"/>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2743200" y="3018503"/>
            <a:ext cx="19050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743200" y="3780502"/>
            <a:ext cx="1905000" cy="12437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667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 presetClass="exit" presetSubtype="0" fill="hold" grpId="1"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Lst>
  </p:timing>
</p:sld>
</file>

<file path=ppt/theme/theme1.xml><?xml version="1.0" encoding="utf-8"?>
<a:theme xmlns:a="http://schemas.openxmlformats.org/drawingml/2006/main" name="NextCare PPT Template 3.1.17">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ustom 1">
      <a:majorFont>
        <a:latin typeface="Lucida Bright"/>
        <a:ea typeface=""/>
        <a:cs typeface=""/>
      </a:majorFont>
      <a:minorFont>
        <a:latin typeface="Goudy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extCare Templ">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ustom 1">
      <a:majorFont>
        <a:latin typeface="Lucida Bright"/>
        <a:ea typeface=""/>
        <a:cs typeface=""/>
      </a:majorFont>
      <a:minorFont>
        <a:latin typeface="Goudy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NextCare PPT Template 3.1.17</Template>
  <TotalTime>8110</TotalTime>
  <Words>877</Words>
  <Application>Microsoft Office PowerPoint</Application>
  <PresentationFormat>On-screen Show (4:3)</PresentationFormat>
  <Paragraphs>101</Paragraphs>
  <Slides>11</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Arial Black</vt:lpstr>
      <vt:lpstr>Calibri</vt:lpstr>
      <vt:lpstr>Courier New</vt:lpstr>
      <vt:lpstr>Goudy Old Style</vt:lpstr>
      <vt:lpstr>Lucida Bright</vt:lpstr>
      <vt:lpstr>Wingdings</vt:lpstr>
      <vt:lpstr>NextCare PPT Template 3.1.17</vt:lpstr>
      <vt:lpstr>1_NextCare Templ</vt:lpstr>
      <vt:lpstr>PowerPoint Presentation</vt:lpstr>
      <vt:lpstr>WHO WE ARE</vt:lpstr>
      <vt:lpstr>WHERE WE ARE</vt:lpstr>
      <vt:lpstr>OUR PROBLEM</vt:lpstr>
      <vt:lpstr>OUR PROBLEM</vt:lpstr>
      <vt:lpstr>OUR PROBLEM</vt:lpstr>
      <vt:lpstr>OUR SOLUTION</vt:lpstr>
      <vt:lpstr>EHR WORKFLOW</vt:lpstr>
      <vt:lpstr>BEHIND THE SCENES</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temp;JoanMusgraves@nextcare.com;chrisulrey@nextcare.com</dc:creator>
  <cp:lastModifiedBy>Kevin Foster</cp:lastModifiedBy>
  <cp:revision>85</cp:revision>
  <dcterms:created xsi:type="dcterms:W3CDTF">2017-08-31T16:24:53Z</dcterms:created>
  <dcterms:modified xsi:type="dcterms:W3CDTF">2020-11-09T21:37:22Z</dcterms:modified>
</cp:coreProperties>
</file>