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3">
          <p15:clr>
            <a:srgbClr val="9AA0A6"/>
          </p15:clr>
        </p15:guide>
        <p15:guide id="4" orient="horz" pos="1296">
          <p15:clr>
            <a:srgbClr val="9AA0A6"/>
          </p15:clr>
        </p15:guide>
        <p15:guide id="5" orient="horz" pos="329">
          <p15:clr>
            <a:srgbClr val="9AA0A6"/>
          </p15:clr>
        </p15:guide>
        <p15:guide id="6" orient="horz" pos="250">
          <p15:clr>
            <a:srgbClr val="9AA0A6"/>
          </p15:clr>
        </p15:guide>
        <p15:guide id="7" orient="horz" pos="396">
          <p15:clr>
            <a:srgbClr val="9AA0A6"/>
          </p15:clr>
        </p15:guide>
        <p15:guide id="8" orient="horz" pos="346">
          <p15:clr>
            <a:srgbClr val="9AA0A6"/>
          </p15:clr>
        </p15:guide>
        <p15:guide id="9" orient="horz" pos="290">
          <p15:clr>
            <a:srgbClr val="9AA0A6"/>
          </p15:clr>
        </p15:guide>
        <p15:guide id="10" orient="horz" pos="809">
          <p15:clr>
            <a:srgbClr val="9AA0A6"/>
          </p15:clr>
        </p15:guide>
        <p15:guide id="11" orient="horz" pos="18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" orient="horz"/>
        <p:guide pos="2880"/>
        <p:guide pos="233" orient="horz"/>
        <p:guide pos="1296" orient="horz"/>
        <p:guide pos="329" orient="horz"/>
        <p:guide pos="250" orient="horz"/>
        <p:guide pos="396" orient="horz"/>
        <p:guide pos="346" orient="horz"/>
        <p:guide pos="290" orient="horz"/>
        <p:guide pos="809" orient="horz"/>
        <p:guide pos="18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4ecabfe5_0_0:notes"/>
          <p:cNvSpPr/>
          <p:nvPr/>
        </p:nvSpPr>
        <p:spPr>
          <a:xfrm>
            <a:off x="3886141" y="8686957"/>
            <a:ext cx="29643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214ecabfe5_0_0:notes"/>
          <p:cNvSpPr txBox="1"/>
          <p:nvPr>
            <p:ph idx="1" type="body"/>
          </p:nvPr>
        </p:nvSpPr>
        <p:spPr>
          <a:xfrm>
            <a:off x="914370" y="4343478"/>
            <a:ext cx="50217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1214ecabfe5_0_0:notes"/>
          <p:cNvSpPr/>
          <p:nvPr>
            <p:ph idx="2" type="sldImg"/>
          </p:nvPr>
        </p:nvSpPr>
        <p:spPr>
          <a:xfrm>
            <a:off x="381172" y="685793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13" Type="http://schemas.openxmlformats.org/officeDocument/2006/relationships/image" Target="../media/image3.png"/><Relationship Id="rId12" Type="http://schemas.openxmlformats.org/officeDocument/2006/relationships/hyperlink" Target="https://teams.microsoft.com/l/meetup-join/19%3ameeting_ZmJlMGFiOGUtNzQ5Mi00ZGM1LWIzYTAtZWI0NzFjMmViNmRk%40thread.v2/0?context=%7b%22Tid%22%3a%227005d458-45be-48ae-8140-d43da96dd17b%22%2c%22Oid%22%3a%228563996d-6f08-4725-919e-a7882c6de10e%22%7d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14425" y="42525"/>
            <a:ext cx="88434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47175" y="448987"/>
            <a:ext cx="85221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50" lIns="17950" spcFirstLastPara="1" rIns="17950" wrap="square" tIns="8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600"/>
              <a:t>Kevin Gao</a:t>
            </a:r>
            <a:r>
              <a:rPr b="1" baseline="30000" lang="en" sz="600"/>
              <a:t>1,2</a:t>
            </a:r>
            <a:r>
              <a:rPr b="1" lang="en" sz="600"/>
              <a:t>, Irina Gerasimov</a:t>
            </a:r>
            <a:r>
              <a:rPr b="1" baseline="3000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1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600">
                <a:solidFill>
                  <a:schemeClr val="dk1"/>
                </a:solidFill>
              </a:rPr>
              <a:t>Armin Mehrabian</a:t>
            </a:r>
            <a:r>
              <a:rPr b="1" baseline="30000" lang="en" sz="600">
                <a:solidFill>
                  <a:schemeClr val="dk1"/>
                </a:solidFill>
              </a:rPr>
              <a:t>1,2</a:t>
            </a:r>
            <a:r>
              <a:rPr b="1" lang="en" sz="600">
                <a:solidFill>
                  <a:schemeClr val="dk1"/>
                </a:solidFill>
              </a:rPr>
              <a:t>, </a:t>
            </a:r>
            <a:r>
              <a:rPr b="1" lang="en" sz="600"/>
              <a:t>Mohammad Khayat</a:t>
            </a:r>
            <a:r>
              <a:rPr b="1" baseline="30000" lang="en" sz="600">
                <a:solidFill>
                  <a:schemeClr val="dk1"/>
                </a:solidFill>
              </a:rPr>
              <a:t>1,2</a:t>
            </a:r>
            <a:r>
              <a:rPr b="1" lang="en" sz="600"/>
              <a:t>, Binita KC</a:t>
            </a:r>
            <a:r>
              <a:rPr b="1" baseline="30000" lang="en" sz="600">
                <a:solidFill>
                  <a:schemeClr val="dk1"/>
                </a:solidFill>
              </a:rPr>
              <a:t>1,2</a:t>
            </a:r>
            <a:r>
              <a:rPr b="1" lang="en" sz="600"/>
              <a:t>,</a:t>
            </a:r>
            <a:r>
              <a:rPr b="1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600"/>
              <a:t>Jennifer Wei</a:t>
            </a:r>
            <a:r>
              <a:rPr b="1" baseline="30000" lang="en" sz="600">
                <a:solidFill>
                  <a:schemeClr val="dk1"/>
                </a:solidFill>
              </a:rPr>
              <a:t>1</a:t>
            </a:r>
            <a:r>
              <a:rPr b="1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600"/>
              <a:t>Long Pham</a:t>
            </a:r>
            <a:r>
              <a:rPr b="1" baseline="30000" lang="en" sz="600">
                <a:solidFill>
                  <a:schemeClr val="dk1"/>
                </a:solidFill>
              </a:rPr>
              <a:t>1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500"/>
              <a:t>GES DISC</a:t>
            </a: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NASA Goddard Space Flight Center, Greenbelt, MD, USA     </a:t>
            </a:r>
            <a:r>
              <a:rPr b="0" baseline="3000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ADNET Systems Inc., Lanham, MD, USA        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40825" y="95231"/>
            <a:ext cx="36300" cy="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510300" y="4903706"/>
            <a:ext cx="7500" cy="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00" y="0"/>
            <a:ext cx="508501" cy="3965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3261300" y="707248"/>
            <a:ext cx="2621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125225" y="757294"/>
            <a:ext cx="509100" cy="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34550" y="698400"/>
            <a:ext cx="2875500" cy="204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8600" lIns="17200" spcFirstLastPara="1" rIns="17200" wrap="square" tIns="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900">
                <a:solidFill>
                  <a:srgbClr val="134F5C"/>
                </a:solidFill>
              </a:rPr>
              <a:t>Introduction</a:t>
            </a:r>
            <a:endParaRPr b="1" i="0" sz="900" cap="none" strike="noStrike">
              <a:solidFill>
                <a:srgbClr val="134F5C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095500" y="973688"/>
            <a:ext cx="363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90425" y="2593250"/>
            <a:ext cx="29358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Goal: </a:t>
            </a:r>
            <a:r>
              <a:rPr lang="en" sz="700"/>
              <a:t>optimize the hyperparameters to get the best performance possible from each model</a:t>
            </a:r>
            <a:endParaRPr sz="7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/>
              <a:t>Evaluation metrics: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5" name="Google Shape;65;p13"/>
          <p:cNvSpPr/>
          <p:nvPr/>
        </p:nvSpPr>
        <p:spPr>
          <a:xfrm>
            <a:off x="6010800" y="3853100"/>
            <a:ext cx="3087900" cy="152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8600" lIns="17200" spcFirstLastPara="1" rIns="17200" wrap="square" tIns="86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900">
                <a:solidFill>
                  <a:srgbClr val="134F5C"/>
                </a:solidFill>
              </a:rPr>
              <a:t>Summary</a:t>
            </a:r>
            <a:endParaRPr b="0" i="0" sz="9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010800" y="4051150"/>
            <a:ext cx="3047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00" lIns="17200" spcFirstLastPara="1" rIns="17200" wrap="square" tIns="8600">
            <a:noAutofit/>
          </a:bodyPr>
          <a:lstStyle/>
          <a:p>
            <a:pPr indent="-101600" lvl="0" marL="142875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Goal: Able to tag our publications with the predefined topics they belong to (with confidence). </a:t>
            </a:r>
            <a:endParaRPr sz="700">
              <a:solidFill>
                <a:schemeClr val="dk1"/>
              </a:solidFill>
            </a:endParaRPr>
          </a:p>
          <a:p>
            <a:pPr indent="-101600" lvl="0" marL="142875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Apply unsupervised learning to determine topics of our publications, e.g. topic modeling. </a:t>
            </a:r>
            <a:endParaRPr sz="700">
              <a:solidFill>
                <a:schemeClr val="dk1"/>
              </a:solidFill>
            </a:endParaRPr>
          </a:p>
          <a:p>
            <a:pPr indent="-101600" lvl="0" marL="142875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Increase performance (topic coherence + diversity) by tuning the hyperparameters for a variety of topic models and select the best performing model (CTM). </a:t>
            </a:r>
            <a:endParaRPr sz="700">
              <a:solidFill>
                <a:schemeClr val="dk1"/>
              </a:solidFill>
            </a:endParaRPr>
          </a:p>
          <a:p>
            <a:pPr indent="-101600" lvl="0" marL="142875" rtl="0" algn="l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Use word embeddings and cosine similarity to create a mapping from generated to the predefined topics.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04725" y="2086706"/>
            <a:ext cx="19740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90425" y="425587"/>
            <a:ext cx="8752800" cy="696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t" bIns="8600" lIns="17200" spcFirstLastPara="1" rIns="17200" wrap="square" tIns="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NASA/Goddard Earth Sciences Data and Information Services Center (GES DISC)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90427" y="419680"/>
            <a:ext cx="1412100" cy="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8600" lIns="17200" spcFirstLastPara="1" rIns="17200" wrap="square" tIns="8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https://disc.gsfc.nasa.gov/  </a:t>
            </a:r>
            <a:r>
              <a:rPr b="0" i="1" lang="en" sz="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029875" y="368494"/>
            <a:ext cx="985200" cy="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231300" y="3102244"/>
            <a:ext cx="48600" cy="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998025" y="1622700"/>
            <a:ext cx="11595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10525" y="2406000"/>
            <a:ext cx="2935800" cy="186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8600" lIns="17200" spcFirstLastPara="1" rIns="17200" wrap="square" tIns="18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34F5C"/>
                </a:solidFill>
              </a:rPr>
              <a:t>Optimized Model Results</a:t>
            </a:r>
            <a:endParaRPr b="0" i="0" sz="9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482600" y="2593238"/>
            <a:ext cx="588300" cy="1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954600" y="699200"/>
            <a:ext cx="3144600" cy="204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18275" lIns="17200" spcFirstLastPara="1" rIns="17200" wrap="square" tIns="18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34F5C"/>
                </a:solidFill>
              </a:rPr>
              <a:t>Linking generated topics to preassigned topics</a:t>
            </a:r>
            <a:endParaRPr b="0" i="0" sz="9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4350" y="2486419"/>
            <a:ext cx="953832" cy="16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4350" y="2486419"/>
            <a:ext cx="953832" cy="16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4350" y="2486419"/>
            <a:ext cx="953832" cy="16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4350" y="2486419"/>
            <a:ext cx="953832" cy="165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3"/>
          <p:cNvSpPr/>
          <p:nvPr/>
        </p:nvSpPr>
        <p:spPr>
          <a:xfrm>
            <a:off x="859575" y="125875"/>
            <a:ext cx="73209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00" lIns="17200" spcFirstLastPara="1" rIns="17200" wrap="square" tIns="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A"/>
                </a:solidFill>
              </a:rPr>
              <a:t>Topic Modeling: Using an Unsupervised Learning Method to Perform Classification of Publications</a:t>
            </a:r>
            <a:endParaRPr b="1" sz="1200">
              <a:solidFill>
                <a:srgbClr val="00000A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120275" y="1446637"/>
            <a:ext cx="95700" cy="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000250" y="1445231"/>
            <a:ext cx="95700" cy="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4080000" y="3512531"/>
            <a:ext cx="93000" cy="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256675" y="2234981"/>
            <a:ext cx="95700" cy="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94225" y="934031"/>
            <a:ext cx="37500" cy="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50" lIns="17450" spcFirstLastPara="1" rIns="17450" wrap="square" tIns="1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954600" y="914400"/>
            <a:ext cx="3144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00" lIns="18275" spcFirstLastPara="1" rIns="17200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 step process: </a:t>
            </a:r>
            <a:endParaRPr sz="700"/>
          </a:p>
          <a:p>
            <a:pPr indent="-90170" lvl="0" marL="27432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b="1" lang="en" sz="700"/>
              <a:t>Automatic</a:t>
            </a:r>
            <a:r>
              <a:rPr lang="en" sz="700"/>
              <a:t>: Use NLP to vectorize topics and compare with cosine similarity. Calculate a final score based on custom weighting function applied to similarity and list combinations. When determining final score, </a:t>
            </a:r>
            <a:endParaRPr sz="700"/>
          </a:p>
          <a:p>
            <a:pPr indent="-135890" lvl="0" marL="54864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Weight importance of each word by word weights minus a constant</a:t>
            </a:r>
            <a:endParaRPr sz="700"/>
          </a:p>
          <a:p>
            <a:pPr indent="-135890" lvl="0" marL="54864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Select and equally weight words in predefined topics</a:t>
            </a:r>
            <a:endParaRPr sz="700"/>
          </a:p>
          <a:p>
            <a:pPr indent="-135890" lvl="0" marL="54864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Use a custom function to remove “noise” from cosine similarity outputs, particularly in words with sim~=0.2 that should be 0: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90170" lvl="0" marL="27432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b="1" lang="en" sz="700"/>
              <a:t>Manual</a:t>
            </a:r>
            <a:r>
              <a:rPr lang="en" sz="700"/>
              <a:t>: Identify predefined topic lists that need to be re-defined (e.g. vegetation down, water resources up). Adjust output scores, create new topics, customize!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/>
          </a:p>
        </p:txBody>
      </p:sp>
      <p:sp>
        <p:nvSpPr>
          <p:cNvPr id="88" name="Google Shape;88;p13"/>
          <p:cNvSpPr/>
          <p:nvPr/>
        </p:nvSpPr>
        <p:spPr>
          <a:xfrm>
            <a:off x="224500" y="947813"/>
            <a:ext cx="28956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8600" lIns="17200" spcFirstLastPara="1" rIns="17200" wrap="square" tIns="8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We have a predefined list of topics that we would like to tag our publications with: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9017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-"/>
            </a:pPr>
            <a:r>
              <a:rPr b="1" lang="en" sz="700">
                <a:solidFill>
                  <a:schemeClr val="dk1"/>
                </a:solidFill>
              </a:rPr>
              <a:t>Dataset:</a:t>
            </a:r>
            <a:r>
              <a:rPr lang="en" sz="700">
                <a:solidFill>
                  <a:schemeClr val="dk1"/>
                </a:solidFill>
              </a:rPr>
              <a:t> 6,000 publications linked to GES-DISC datasets either by DOI or mentioning ShortName, using publication titles for topic modeling</a:t>
            </a:r>
            <a:endParaRPr sz="700">
              <a:solidFill>
                <a:schemeClr val="dk1"/>
              </a:solidFill>
            </a:endParaRPr>
          </a:p>
          <a:p>
            <a:pPr indent="-90170" lvl="0" marL="228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-"/>
            </a:pPr>
            <a:r>
              <a:rPr b="1" lang="en" sz="700">
                <a:solidFill>
                  <a:schemeClr val="dk1"/>
                </a:solidFill>
              </a:rPr>
              <a:t>Approach:</a:t>
            </a:r>
            <a:r>
              <a:rPr lang="en" sz="700">
                <a:solidFill>
                  <a:schemeClr val="dk1"/>
                </a:solidFill>
              </a:rPr>
              <a:t> use unsupervised learning (topic modeling)  and automated method to map generated topics to predefined topics</a:t>
            </a:r>
            <a:endParaRPr sz="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Topic models are powerful tools that allow us to: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9017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Generate topics each as as a collection of words (unlike </a:t>
            </a:r>
            <a:r>
              <a:rPr i="1" lang="en" sz="700">
                <a:solidFill>
                  <a:schemeClr val="dk1"/>
                </a:solidFill>
              </a:rPr>
              <a:t>classification</a:t>
            </a:r>
            <a:r>
              <a:rPr lang="en" sz="700">
                <a:solidFill>
                  <a:schemeClr val="dk1"/>
                </a:solidFill>
              </a:rPr>
              <a:t>, which requires a labeled dataset)</a:t>
            </a:r>
            <a:endParaRPr sz="700">
              <a:solidFill>
                <a:schemeClr val="dk1"/>
              </a:solidFill>
            </a:endParaRPr>
          </a:p>
          <a:p>
            <a:pPr indent="-90170" lvl="0" marL="228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Each document will be comprised of many topics (unlike </a:t>
            </a:r>
            <a:r>
              <a:rPr i="1" lang="en" sz="700">
                <a:solidFill>
                  <a:schemeClr val="dk1"/>
                </a:solidFill>
              </a:rPr>
              <a:t>clustering</a:t>
            </a:r>
            <a:r>
              <a:rPr lang="en" sz="700">
                <a:solidFill>
                  <a:schemeClr val="dk1"/>
                </a:solidFill>
              </a:rPr>
              <a:t>, which creates a 1:1 mapping between topics and words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200400" y="698325"/>
            <a:ext cx="2682300" cy="204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8600" lIns="17200" spcFirstLastPara="1" rIns="17200" wrap="square" tIns="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34F5C"/>
                </a:solidFill>
              </a:rPr>
              <a:t>Topic Visualization</a:t>
            </a:r>
            <a:endParaRPr b="0" i="0" sz="7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3200400" y="892875"/>
            <a:ext cx="29517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8600" lIns="17200" spcFirstLastPara="1" rIns="17200" wrap="square" tIns="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Word clouds for two of our 40 generated topics: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Words are </a:t>
            </a:r>
            <a:r>
              <a:rPr i="1" lang="en" sz="700">
                <a:solidFill>
                  <a:schemeClr val="dk1"/>
                </a:solidFill>
              </a:rPr>
              <a:t>not</a:t>
            </a:r>
            <a:r>
              <a:rPr lang="en" sz="700">
                <a:solidFill>
                  <a:schemeClr val="dk1"/>
                </a:solidFill>
              </a:rPr>
              <a:t> equal in a topic; larger words have greater influence in determining the topic.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50" y="3955052"/>
            <a:ext cx="2856301" cy="92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1300" y="1103062"/>
            <a:ext cx="1370176" cy="130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1475" y="1106525"/>
            <a:ext cx="1370176" cy="128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44400" y="2868438"/>
            <a:ext cx="1927125" cy="140068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3124200" y="2801450"/>
            <a:ext cx="90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The prevalence of each topic in a publication “Seasonal variation of tropospheric bromine monoxide over the Rann of Kutch salt marsh seen from space”: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600">
                <a:solidFill>
                  <a:schemeClr val="dk1"/>
                </a:solidFill>
              </a:rPr>
              <a:t>Topic #1 (p=0.24) </a:t>
            </a:r>
            <a:r>
              <a:rPr lang="en" sz="600">
                <a:solidFill>
                  <a:schemeClr val="dk1"/>
                </a:solidFill>
              </a:rPr>
              <a:t>: ozone column total …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600">
                <a:solidFill>
                  <a:schemeClr val="dk1"/>
                </a:solidFill>
              </a:rPr>
              <a:t>Topic #2 (p=0.21)</a:t>
            </a:r>
            <a:r>
              <a:rPr lang="en" sz="600">
                <a:solidFill>
                  <a:schemeClr val="dk1"/>
                </a:solidFill>
              </a:rPr>
              <a:t> : aerosol satellite flux …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3313" y="4312426"/>
            <a:ext cx="953825" cy="72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4104649" y="4412325"/>
            <a:ext cx="9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Distribution of word weights that form a topic.</a:t>
            </a:r>
            <a:endParaRPr sz="600"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69851" y="3246605"/>
            <a:ext cx="3087974" cy="56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40908" y="2042325"/>
            <a:ext cx="2520441" cy="7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8106900" y="105125"/>
            <a:ext cx="10371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00" lIns="17200" spcFirstLastPara="1" rIns="17200" wrap="square" tIns="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NASA Intern Symposium, </a:t>
            </a:r>
            <a:r>
              <a:rPr b="1" lang="en" sz="400">
                <a:solidFill>
                  <a:srgbClr val="000000"/>
                </a:solidFill>
              </a:rPr>
              <a:t>Summer</a:t>
            </a:r>
            <a:r>
              <a:rPr b="1" lang="en" sz="400"/>
              <a:t> 2022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kevingao26@berkley</a:t>
            </a:r>
            <a:r>
              <a:rPr lang="en" sz="400"/>
              <a:t>.edu </a:t>
            </a:r>
            <a:endParaRPr sz="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 u="sng">
                <a:solidFill>
                  <a:schemeClr val="hlink"/>
                </a:solidFill>
                <a:hlinkClick r:id="rId12"/>
              </a:rPr>
              <a:t>MS TEAMS</a:t>
            </a:r>
            <a:endParaRPr b="1"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/>
              <a:t>August 10, 3pm EST</a:t>
            </a:r>
            <a:endParaRPr b="1" sz="500"/>
          </a:p>
        </p:txBody>
      </p:sp>
      <p:sp>
        <p:nvSpPr>
          <p:cNvPr id="101" name="Google Shape;101;p13"/>
          <p:cNvSpPr txBox="1"/>
          <p:nvPr/>
        </p:nvSpPr>
        <p:spPr>
          <a:xfrm>
            <a:off x="143925" y="4815075"/>
            <a:ext cx="28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Our study found Contextualized Topic Models (CTM) to perform best on our publications and we used the 2nd run as our final model.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14225" y="2870400"/>
            <a:ext cx="16362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5890" lvl="0" marL="3200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i="1" lang="en" sz="700" u="sng">
                <a:solidFill>
                  <a:schemeClr val="dk1"/>
                </a:solidFill>
              </a:rPr>
              <a:t>Topic coherence</a:t>
            </a:r>
            <a:r>
              <a:rPr lang="en" sz="700" u="sng">
                <a:solidFill>
                  <a:schemeClr val="dk1"/>
                </a:solidFill>
              </a:rPr>
              <a:t>:</a:t>
            </a:r>
            <a:r>
              <a:rPr lang="en" sz="700">
                <a:solidFill>
                  <a:schemeClr val="dk1"/>
                </a:solidFill>
              </a:rPr>
              <a:t> degree of semantic similarity between words in the topic</a:t>
            </a:r>
            <a:endParaRPr sz="700">
              <a:solidFill>
                <a:schemeClr val="dk1"/>
              </a:solidFill>
            </a:endParaRPr>
          </a:p>
          <a:p>
            <a:pPr indent="-135890" lvl="0" marL="3200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i="1" lang="en" sz="700" u="sng">
                <a:solidFill>
                  <a:schemeClr val="dk1"/>
                </a:solidFill>
              </a:rPr>
              <a:t>Topic diversity:</a:t>
            </a:r>
            <a:r>
              <a:rPr lang="en" sz="700">
                <a:solidFill>
                  <a:schemeClr val="dk1"/>
                </a:solidFill>
              </a:rPr>
              <a:t> how different  the topics are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Process</a:t>
            </a:r>
            <a:r>
              <a:rPr lang="en" sz="700">
                <a:solidFill>
                  <a:schemeClr val="dk1"/>
                </a:solidFill>
              </a:rPr>
              <a:t>: Run optimizer through thousands of combinations of hyperparameters to optimize models on evaluation metrics</a:t>
            </a:r>
            <a:endParaRPr/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75425" y="2980858"/>
            <a:ext cx="1370175" cy="94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08050" y="3593457"/>
            <a:ext cx="588300" cy="17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