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32918400" cx="43891200"/>
  <p:notesSz cx="9239250" cy="11982450"/>
  <p:embeddedFontLst>
    <p:embeddedFont>
      <p:font typeface="Exo 2"/>
      <p:regular r:id="rId8"/>
      <p:bold r:id="rId9"/>
      <p:italic r:id="rId10"/>
      <p:boldItalic r:id="rId11"/>
    </p:embeddedFont>
    <p:embeddedFont>
      <p:font typeface="Cambria Math"/>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088">
          <p15:clr>
            <a:srgbClr val="A4A3A4"/>
          </p15:clr>
        </p15:guide>
        <p15:guide id="2" pos="13440">
          <p15:clr>
            <a:srgbClr val="A4A3A4"/>
          </p15:clr>
        </p15:guide>
      </p15:sldGuideLst>
    </p:ext>
    <p:ext uri="{2D200454-40CA-4A62-9FC3-DE9A4176ACB9}">
      <p15:notesGuideLst>
        <p15:guide id="1" orient="horz" pos="3774">
          <p15:clr>
            <a:srgbClr val="A4A3A4"/>
          </p15:clr>
        </p15:guide>
        <p15:guide id="2" pos="2909">
          <p15:clr>
            <a:srgbClr val="A4A3A4"/>
          </p15:clr>
        </p15:guide>
      </p15:notesGuideLst>
    </p:ext>
    <p:ext uri="http://customooxmlschemas.google.com/">
      <go:slidesCustomData xmlns:go="http://customooxmlschemas.google.com/" r:id="rId13" roundtripDataSignature="AMtx7mh/ukYPsLC94Rz9puOMdQq8RAol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549A5D-DEDC-4191-9CA8-9019C245E505}">
  <a:tblStyle styleId="{83549A5D-DEDC-4191-9CA8-9019C245E50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088" orient="horz"/>
        <p:guide pos="13440"/>
      </p:guideLst>
    </p:cSldViewPr>
  </p:slideViewPr>
  <p:notesViewPr>
    <p:cSldViewPr snapToGrid="0">
      <p:cViewPr varScale="1">
        <p:scale>
          <a:sx n="100" d="100"/>
          <a:sy n="100" d="100"/>
        </p:scale>
        <p:origin x="0" y="0"/>
      </p:cViewPr>
      <p:guideLst>
        <p:guide pos="3774" orient="horz"/>
        <p:guide pos="2909"/>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Exo2-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Exo2-regular.fntdata"/><Relationship Id="rId11" Type="http://schemas.openxmlformats.org/officeDocument/2006/relationships/font" Target="fonts/Exo2-boldItalic.fntdata"/><Relationship Id="rId10" Type="http://schemas.openxmlformats.org/officeDocument/2006/relationships/font" Target="fonts/Exo2-italic.fntdata"/><Relationship Id="rId13" Type="http://customschemas.google.com/relationships/presentationmetadata" Target="metadata"/><Relationship Id="rId12" Type="http://schemas.openxmlformats.org/officeDocument/2006/relationships/font" Target="fonts/CambriaMath-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83038" cy="592138"/>
          </a:xfrm>
          <a:prstGeom prst="rect">
            <a:avLst/>
          </a:prstGeom>
          <a:noFill/>
          <a:ln>
            <a:noFill/>
          </a:ln>
        </p:spPr>
        <p:txBody>
          <a:bodyPr anchorCtr="0" anchor="t" bIns="57475" lIns="114975" spcFirstLastPara="1" rIns="114975" wrap="square" tIns="5747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5241925" y="0"/>
            <a:ext cx="3983038" cy="592138"/>
          </a:xfrm>
          <a:prstGeom prst="rect">
            <a:avLst/>
          </a:prstGeom>
          <a:noFill/>
          <a:ln>
            <a:noFill/>
          </a:ln>
        </p:spPr>
        <p:txBody>
          <a:bodyPr anchorCtr="0" anchor="t" bIns="57475" lIns="114975" spcFirstLastPara="1" rIns="114975" wrap="square" tIns="57475">
            <a:noAutofit/>
          </a:bodyPr>
          <a:lstStyle>
            <a:lvl1pPr lvl="0" marR="0" rtl="0" algn="r">
              <a:lnSpc>
                <a:spcPct val="100000"/>
              </a:lnSpc>
              <a:spcBef>
                <a:spcPts val="0"/>
              </a:spcBef>
              <a:spcAft>
                <a:spcPts val="0"/>
              </a:spcAft>
              <a:buClr>
                <a:srgbClr val="000000"/>
              </a:buClr>
              <a:buSzPts val="1400"/>
              <a:buFont typeface="Arial"/>
              <a:buNone/>
              <a:defRPr b="0" i="0" sz="15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582738" y="889000"/>
            <a:ext cx="6059487" cy="454501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257300" y="5732463"/>
            <a:ext cx="6708775" cy="5335587"/>
          </a:xfrm>
          <a:prstGeom prst="rect">
            <a:avLst/>
          </a:prstGeom>
          <a:noFill/>
          <a:ln>
            <a:noFill/>
          </a:ln>
        </p:spPr>
        <p:txBody>
          <a:bodyPr anchorCtr="0" anchor="t" bIns="57475" lIns="114975" spcFirstLastPara="1" rIns="114975" wrap="square" tIns="5747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11363325"/>
            <a:ext cx="3983038" cy="593725"/>
          </a:xfrm>
          <a:prstGeom prst="rect">
            <a:avLst/>
          </a:prstGeom>
          <a:noFill/>
          <a:ln>
            <a:noFill/>
          </a:ln>
        </p:spPr>
        <p:txBody>
          <a:bodyPr anchorCtr="0" anchor="b" bIns="57475" lIns="114975" spcFirstLastPara="1" rIns="114975" wrap="square" tIns="5747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5241925" y="11363325"/>
            <a:ext cx="3983038" cy="593725"/>
          </a:xfrm>
          <a:prstGeom prst="rect">
            <a:avLst/>
          </a:prstGeom>
          <a:noFill/>
          <a:ln>
            <a:noFill/>
          </a:ln>
        </p:spPr>
        <p:txBody>
          <a:bodyPr anchorCtr="0" anchor="b" bIns="57475" lIns="114975" spcFirstLastPara="1" rIns="114975" wrap="square" tIns="57475">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5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8329f2273_0_33:notes"/>
          <p:cNvSpPr txBox="1"/>
          <p:nvPr>
            <p:ph idx="12" type="sldNum"/>
          </p:nvPr>
        </p:nvSpPr>
        <p:spPr>
          <a:xfrm>
            <a:off x="5241925" y="11363325"/>
            <a:ext cx="3983100" cy="593700"/>
          </a:xfrm>
          <a:prstGeom prst="rect">
            <a:avLst/>
          </a:prstGeom>
          <a:noFill/>
          <a:ln>
            <a:noFill/>
          </a:ln>
        </p:spPr>
        <p:txBody>
          <a:bodyPr anchorCtr="0" anchor="b" bIns="57475" lIns="114975" spcFirstLastPara="1" rIns="114975" wrap="square" tIns="57475">
            <a:noAutofit/>
          </a:bodyPr>
          <a:lstStyle/>
          <a:p>
            <a:pPr indent="0" lvl="0" marL="0" rtl="0" algn="r">
              <a:lnSpc>
                <a:spcPct val="100000"/>
              </a:lnSpc>
              <a:spcBef>
                <a:spcPts val="0"/>
              </a:spcBef>
              <a:spcAft>
                <a:spcPts val="0"/>
              </a:spcAft>
              <a:buSzPts val="1500"/>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500" u="none" cap="none" strike="noStrike">
              <a:solidFill>
                <a:schemeClr val="dk1"/>
              </a:solidFill>
              <a:latin typeface="Times New Roman"/>
              <a:ea typeface="Times New Roman"/>
              <a:cs typeface="Times New Roman"/>
              <a:sym typeface="Times New Roman"/>
            </a:endParaRPr>
          </a:p>
        </p:txBody>
      </p:sp>
      <p:sp>
        <p:nvSpPr>
          <p:cNvPr id="52" name="Google Shape;52;ge8329f2273_0_33:notes"/>
          <p:cNvSpPr/>
          <p:nvPr>
            <p:ph idx="2" type="sldImg"/>
          </p:nvPr>
        </p:nvSpPr>
        <p:spPr>
          <a:xfrm>
            <a:off x="1582738" y="889000"/>
            <a:ext cx="6059400" cy="4545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 name="Google Shape;53;ge8329f2273_0_33:notes"/>
          <p:cNvSpPr txBox="1"/>
          <p:nvPr>
            <p:ph idx="1" type="body"/>
          </p:nvPr>
        </p:nvSpPr>
        <p:spPr>
          <a:xfrm>
            <a:off x="1257300" y="5732463"/>
            <a:ext cx="6708900" cy="5335500"/>
          </a:xfrm>
          <a:prstGeom prst="rect">
            <a:avLst/>
          </a:prstGeom>
          <a:noFill/>
          <a:ln>
            <a:noFill/>
          </a:ln>
        </p:spPr>
        <p:txBody>
          <a:bodyPr anchorCtr="0" anchor="t" bIns="57475" lIns="114975" spcFirstLastPara="1" rIns="114975" wrap="square" tIns="57475">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 name="Shape 44"/>
        <p:cNvGrpSpPr/>
        <p:nvPr/>
      </p:nvGrpSpPr>
      <p:grpSpPr>
        <a:xfrm>
          <a:off x="0" y="0"/>
          <a:ext cx="0" cy="0"/>
          <a:chOff x="0" y="0"/>
          <a:chExt cx="0" cy="0"/>
        </a:xfrm>
      </p:grpSpPr>
      <p:sp>
        <p:nvSpPr>
          <p:cNvPr id="45" name="Google Shape;45;p12"/>
          <p:cNvSpPr txBox="1"/>
          <p:nvPr>
            <p:ph type="title"/>
          </p:nvPr>
        </p:nvSpPr>
        <p:spPr>
          <a:xfrm>
            <a:off x="2194279" y="1317625"/>
            <a:ext cx="39502642" cy="5486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9pPr>
          </a:lstStyle>
          <a:p/>
        </p:txBody>
      </p:sp>
      <p:sp>
        <p:nvSpPr>
          <p:cNvPr id="46" name="Google Shape;46;p12"/>
          <p:cNvSpPr txBox="1"/>
          <p:nvPr>
            <p:ph idx="1" type="body"/>
          </p:nvPr>
        </p:nvSpPr>
        <p:spPr>
          <a:xfrm rot="5400000">
            <a:off x="11083132" y="-1208526"/>
            <a:ext cx="21724937" cy="39502642"/>
          </a:xfrm>
          <a:prstGeom prst="rect">
            <a:avLst/>
          </a:prstGeom>
          <a:noFill/>
          <a:ln>
            <a:noFill/>
          </a:ln>
        </p:spPr>
        <p:txBody>
          <a:bodyPr anchorCtr="0" anchor="t" bIns="45700" lIns="91425" spcFirstLastPara="1" rIns="91425" wrap="square" tIns="45700">
            <a:noAutofit/>
          </a:bodyPr>
          <a:lstStyle>
            <a:lvl1pPr indent="-908050" lvl="0" marL="457200" marR="0" rtl="0" algn="l">
              <a:lnSpc>
                <a:spcPct val="100000"/>
              </a:lnSpc>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1pPr>
            <a:lvl2pPr indent="-831850" lvl="1" marL="914400" marR="0" rtl="0" algn="l">
              <a:lnSpc>
                <a:spcPct val="100000"/>
              </a:lnSpc>
              <a:spcBef>
                <a:spcPts val="1900"/>
              </a:spcBef>
              <a:spcAft>
                <a:spcPts val="0"/>
              </a:spcAft>
              <a:buClr>
                <a:schemeClr val="dk1"/>
              </a:buClr>
              <a:buSzPts val="9500"/>
              <a:buFont typeface="Times New Roman"/>
              <a:buChar char="–"/>
              <a:defRPr b="0" i="0" sz="9500" u="none" cap="none" strike="noStrike">
                <a:solidFill>
                  <a:schemeClr val="dk1"/>
                </a:solidFill>
                <a:latin typeface="Times New Roman"/>
                <a:ea typeface="Times New Roman"/>
                <a:cs typeface="Times New Roman"/>
                <a:sym typeface="Times New Roman"/>
              </a:defRPr>
            </a:lvl2pPr>
            <a:lvl3pPr indent="-742950" lvl="2" marL="1371600" marR="0" rtl="0" algn="l">
              <a:lnSpc>
                <a:spcPct val="100000"/>
              </a:lnSpc>
              <a:spcBef>
                <a:spcPts val="1620"/>
              </a:spcBef>
              <a:spcAft>
                <a:spcPts val="0"/>
              </a:spcAft>
              <a:buClr>
                <a:schemeClr val="dk1"/>
              </a:buClr>
              <a:buSzPts val="8100"/>
              <a:buFont typeface="Times New Roman"/>
              <a:buChar char="•"/>
              <a:defRPr b="0" i="0" sz="8100" u="none" cap="none" strike="noStrike">
                <a:solidFill>
                  <a:schemeClr val="dk1"/>
                </a:solidFill>
                <a:latin typeface="Times New Roman"/>
                <a:ea typeface="Times New Roman"/>
                <a:cs typeface="Times New Roman"/>
                <a:sym typeface="Times New Roman"/>
              </a:defRPr>
            </a:lvl3pPr>
            <a:lvl4pPr indent="-641350" lvl="3" marL="1828800" marR="0" rtl="0" algn="l">
              <a:lnSpc>
                <a:spcPct val="100000"/>
              </a:lnSpc>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4pPr>
            <a:lvl5pPr indent="-641350" lvl="4" marL="2286000" marR="0" rtl="0" algn="l">
              <a:lnSpc>
                <a:spcPct val="100000"/>
              </a:lnSpc>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5pPr>
            <a:lvl6pPr indent="-641350" lvl="5" marL="2743200" marR="0" rtl="0" algn="l">
              <a:lnSpc>
                <a:spcPct val="100000"/>
              </a:lnSpc>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6pPr>
            <a:lvl7pPr indent="-641350" lvl="6" marL="3200400" marR="0" rtl="0" algn="l">
              <a:lnSpc>
                <a:spcPct val="100000"/>
              </a:lnSpc>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7pPr>
            <a:lvl8pPr indent="-641350" lvl="7" marL="3657600" marR="0" rtl="0" algn="l">
              <a:lnSpc>
                <a:spcPct val="100000"/>
              </a:lnSpc>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8pPr>
            <a:lvl9pPr indent="-641350" lvl="8" marL="4114800" marR="0" rtl="0" algn="l">
              <a:lnSpc>
                <a:spcPct val="100000"/>
              </a:lnSpc>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7" name="Shape 47"/>
        <p:cNvGrpSpPr/>
        <p:nvPr/>
      </p:nvGrpSpPr>
      <p:grpSpPr>
        <a:xfrm>
          <a:off x="0" y="0"/>
          <a:ext cx="0" cy="0"/>
          <a:chOff x="0" y="0"/>
          <a:chExt cx="0" cy="0"/>
        </a:xfrm>
      </p:grpSpPr>
      <p:sp>
        <p:nvSpPr>
          <p:cNvPr id="48" name="Google Shape;48;p13"/>
          <p:cNvSpPr txBox="1"/>
          <p:nvPr>
            <p:ph type="title"/>
          </p:nvPr>
        </p:nvSpPr>
        <p:spPr>
          <a:xfrm rot="5400000">
            <a:off x="22715628" y="10423966"/>
            <a:ext cx="28087638" cy="9874956"/>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9pPr>
          </a:lstStyle>
          <a:p/>
        </p:txBody>
      </p:sp>
      <p:sp>
        <p:nvSpPr>
          <p:cNvPr id="49" name="Google Shape;49;p13"/>
          <p:cNvSpPr txBox="1"/>
          <p:nvPr>
            <p:ph idx="1" type="body"/>
          </p:nvPr>
        </p:nvSpPr>
        <p:spPr>
          <a:xfrm rot="5400000">
            <a:off x="2896570" y="615333"/>
            <a:ext cx="28087638" cy="29492223"/>
          </a:xfrm>
          <a:prstGeom prst="rect">
            <a:avLst/>
          </a:prstGeom>
          <a:noFill/>
          <a:ln>
            <a:noFill/>
          </a:ln>
        </p:spPr>
        <p:txBody>
          <a:bodyPr anchorCtr="0" anchor="t" bIns="45700" lIns="91425" spcFirstLastPara="1" rIns="91425" wrap="square" tIns="45700">
            <a:noAutofit/>
          </a:bodyPr>
          <a:lstStyle>
            <a:lvl1pPr indent="-908050" lvl="0" marL="457200" marR="0" rtl="0" algn="l">
              <a:lnSpc>
                <a:spcPct val="100000"/>
              </a:lnSpc>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1pPr>
            <a:lvl2pPr indent="-831850" lvl="1" marL="914400" marR="0" rtl="0" algn="l">
              <a:lnSpc>
                <a:spcPct val="100000"/>
              </a:lnSpc>
              <a:spcBef>
                <a:spcPts val="1900"/>
              </a:spcBef>
              <a:spcAft>
                <a:spcPts val="0"/>
              </a:spcAft>
              <a:buClr>
                <a:schemeClr val="dk1"/>
              </a:buClr>
              <a:buSzPts val="9500"/>
              <a:buFont typeface="Times New Roman"/>
              <a:buChar char="–"/>
              <a:defRPr b="0" i="0" sz="9500" u="none" cap="none" strike="noStrike">
                <a:solidFill>
                  <a:schemeClr val="dk1"/>
                </a:solidFill>
                <a:latin typeface="Times New Roman"/>
                <a:ea typeface="Times New Roman"/>
                <a:cs typeface="Times New Roman"/>
                <a:sym typeface="Times New Roman"/>
              </a:defRPr>
            </a:lvl2pPr>
            <a:lvl3pPr indent="-742950" lvl="2" marL="1371600" marR="0" rtl="0" algn="l">
              <a:lnSpc>
                <a:spcPct val="100000"/>
              </a:lnSpc>
              <a:spcBef>
                <a:spcPts val="1620"/>
              </a:spcBef>
              <a:spcAft>
                <a:spcPts val="0"/>
              </a:spcAft>
              <a:buClr>
                <a:schemeClr val="dk1"/>
              </a:buClr>
              <a:buSzPts val="8100"/>
              <a:buFont typeface="Times New Roman"/>
              <a:buChar char="•"/>
              <a:defRPr b="0" i="0" sz="8100" u="none" cap="none" strike="noStrike">
                <a:solidFill>
                  <a:schemeClr val="dk1"/>
                </a:solidFill>
                <a:latin typeface="Times New Roman"/>
                <a:ea typeface="Times New Roman"/>
                <a:cs typeface="Times New Roman"/>
                <a:sym typeface="Times New Roman"/>
              </a:defRPr>
            </a:lvl3pPr>
            <a:lvl4pPr indent="-641350" lvl="3" marL="1828800" marR="0" rtl="0" algn="l">
              <a:lnSpc>
                <a:spcPct val="100000"/>
              </a:lnSpc>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4pPr>
            <a:lvl5pPr indent="-641350" lvl="4" marL="2286000" marR="0" rtl="0" algn="l">
              <a:lnSpc>
                <a:spcPct val="100000"/>
              </a:lnSpc>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5pPr>
            <a:lvl6pPr indent="-641350" lvl="5" marL="2743200" marR="0" rtl="0" algn="l">
              <a:lnSpc>
                <a:spcPct val="100000"/>
              </a:lnSpc>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6pPr>
            <a:lvl7pPr indent="-641350" lvl="6" marL="3200400" marR="0" rtl="0" algn="l">
              <a:lnSpc>
                <a:spcPct val="100000"/>
              </a:lnSpc>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7pPr>
            <a:lvl8pPr indent="-641350" lvl="7" marL="3657600" marR="0" rtl="0" algn="l">
              <a:lnSpc>
                <a:spcPct val="100000"/>
              </a:lnSpc>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8pPr>
            <a:lvl9pPr indent="-641350" lvl="8" marL="4114800" marR="0" rtl="0" algn="l">
              <a:lnSpc>
                <a:spcPct val="100000"/>
              </a:lnSpc>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3292123" y="10226675"/>
            <a:ext cx="37306958" cy="70548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9pPr>
          </a:lstStyle>
          <a:p/>
        </p:txBody>
      </p:sp>
      <p:sp>
        <p:nvSpPr>
          <p:cNvPr id="17" name="Google Shape;17;p4"/>
          <p:cNvSpPr txBox="1"/>
          <p:nvPr>
            <p:ph idx="1" type="subTitle"/>
          </p:nvPr>
        </p:nvSpPr>
        <p:spPr>
          <a:xfrm>
            <a:off x="6584245" y="18653125"/>
            <a:ext cx="30722712" cy="84137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2140"/>
              </a:spcBef>
              <a:spcAft>
                <a:spcPts val="0"/>
              </a:spcAft>
              <a:buClr>
                <a:schemeClr val="dk1"/>
              </a:buClr>
              <a:buSzPts val="10700"/>
              <a:buFont typeface="Times New Roman"/>
              <a:buNone/>
              <a:defRPr b="0" i="0" sz="10700" u="none" cap="none" strike="noStrike">
                <a:solidFill>
                  <a:schemeClr val="dk1"/>
                </a:solidFill>
                <a:latin typeface="Times New Roman"/>
                <a:ea typeface="Times New Roman"/>
                <a:cs typeface="Times New Roman"/>
                <a:sym typeface="Times New Roman"/>
              </a:defRPr>
            </a:lvl1pPr>
            <a:lvl2pPr lvl="1" marR="0" rtl="0" algn="ctr">
              <a:lnSpc>
                <a:spcPct val="100000"/>
              </a:lnSpc>
              <a:spcBef>
                <a:spcPts val="1900"/>
              </a:spcBef>
              <a:spcAft>
                <a:spcPts val="0"/>
              </a:spcAft>
              <a:buClr>
                <a:schemeClr val="dk1"/>
              </a:buClr>
              <a:buSzPts val="9500"/>
              <a:buFont typeface="Times New Roman"/>
              <a:buNone/>
              <a:defRPr b="0" i="0" sz="9500" u="none" cap="none" strike="noStrike">
                <a:solidFill>
                  <a:schemeClr val="dk1"/>
                </a:solidFill>
                <a:latin typeface="Times New Roman"/>
                <a:ea typeface="Times New Roman"/>
                <a:cs typeface="Times New Roman"/>
                <a:sym typeface="Times New Roman"/>
              </a:defRPr>
            </a:lvl2pPr>
            <a:lvl3pPr lvl="2" marR="0" rtl="0" algn="ctr">
              <a:lnSpc>
                <a:spcPct val="100000"/>
              </a:lnSpc>
              <a:spcBef>
                <a:spcPts val="1620"/>
              </a:spcBef>
              <a:spcAft>
                <a:spcPts val="0"/>
              </a:spcAft>
              <a:buClr>
                <a:schemeClr val="dk1"/>
              </a:buClr>
              <a:buSzPts val="8100"/>
              <a:buFont typeface="Times New Roman"/>
              <a:buNone/>
              <a:defRPr b="0" i="0" sz="8100" u="none" cap="none" strike="noStrike">
                <a:solidFill>
                  <a:schemeClr val="dk1"/>
                </a:solidFill>
                <a:latin typeface="Times New Roman"/>
                <a:ea typeface="Times New Roman"/>
                <a:cs typeface="Times New Roman"/>
                <a:sym typeface="Times New Roman"/>
              </a:defRPr>
            </a:lvl3pPr>
            <a:lvl4pPr lvl="3" marR="0" rtl="0" algn="ctr">
              <a:lnSpc>
                <a:spcPct val="100000"/>
              </a:lnSpc>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4pPr>
            <a:lvl5pPr lvl="4" marR="0" rtl="0" algn="ctr">
              <a:lnSpc>
                <a:spcPct val="100000"/>
              </a:lnSpc>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5pPr>
            <a:lvl6pPr lvl="5" marR="0" rtl="0" algn="ctr">
              <a:lnSpc>
                <a:spcPct val="100000"/>
              </a:lnSpc>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6pPr>
            <a:lvl7pPr lvl="6" marR="0" rtl="0" algn="ctr">
              <a:lnSpc>
                <a:spcPct val="100000"/>
              </a:lnSpc>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7pPr>
            <a:lvl8pPr lvl="7" marR="0" rtl="0" algn="ctr">
              <a:lnSpc>
                <a:spcPct val="100000"/>
              </a:lnSpc>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8pPr>
            <a:lvl9pPr lvl="8" marR="0" rtl="0" algn="ctr">
              <a:lnSpc>
                <a:spcPct val="100000"/>
              </a:lnSpc>
              <a:spcBef>
                <a:spcPts val="130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5"/>
          <p:cNvSpPr txBox="1"/>
          <p:nvPr>
            <p:ph type="title"/>
          </p:nvPr>
        </p:nvSpPr>
        <p:spPr>
          <a:xfrm>
            <a:off x="2194279" y="1317625"/>
            <a:ext cx="39502642" cy="5486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9pPr>
          </a:lstStyle>
          <a:p/>
        </p:txBody>
      </p:sp>
      <p:sp>
        <p:nvSpPr>
          <p:cNvPr id="20" name="Google Shape;20;p5"/>
          <p:cNvSpPr txBox="1"/>
          <p:nvPr>
            <p:ph idx="1" type="body"/>
          </p:nvPr>
        </p:nvSpPr>
        <p:spPr>
          <a:xfrm>
            <a:off x="2194279" y="7680325"/>
            <a:ext cx="39502642" cy="21724937"/>
          </a:xfrm>
          <a:prstGeom prst="rect">
            <a:avLst/>
          </a:prstGeom>
          <a:noFill/>
          <a:ln>
            <a:noFill/>
          </a:ln>
        </p:spPr>
        <p:txBody>
          <a:bodyPr anchorCtr="0" anchor="t" bIns="45700" lIns="91425" spcFirstLastPara="1" rIns="91425" wrap="square" tIns="45700">
            <a:noAutofit/>
          </a:bodyPr>
          <a:lstStyle>
            <a:lvl1pPr indent="-908050" lvl="0" marL="457200" marR="0" rtl="0" algn="l">
              <a:lnSpc>
                <a:spcPct val="100000"/>
              </a:lnSpc>
              <a:spcBef>
                <a:spcPts val="2140"/>
              </a:spcBef>
              <a:spcAft>
                <a:spcPts val="0"/>
              </a:spcAft>
              <a:buClr>
                <a:schemeClr val="dk1"/>
              </a:buClr>
              <a:buSzPts val="10700"/>
              <a:buFont typeface="Times New Roman"/>
              <a:buChar char="•"/>
              <a:defRPr b="0" i="0" sz="10700" u="none" cap="none" strike="noStrike">
                <a:solidFill>
                  <a:schemeClr val="dk1"/>
                </a:solidFill>
                <a:latin typeface="Times New Roman"/>
                <a:ea typeface="Times New Roman"/>
                <a:cs typeface="Times New Roman"/>
                <a:sym typeface="Times New Roman"/>
              </a:defRPr>
            </a:lvl1pPr>
            <a:lvl2pPr indent="-831850" lvl="1" marL="914400" marR="0" rtl="0" algn="l">
              <a:lnSpc>
                <a:spcPct val="100000"/>
              </a:lnSpc>
              <a:spcBef>
                <a:spcPts val="1900"/>
              </a:spcBef>
              <a:spcAft>
                <a:spcPts val="0"/>
              </a:spcAft>
              <a:buClr>
                <a:schemeClr val="dk1"/>
              </a:buClr>
              <a:buSzPts val="9500"/>
              <a:buFont typeface="Times New Roman"/>
              <a:buChar char="–"/>
              <a:defRPr b="0" i="0" sz="9500" u="none" cap="none" strike="noStrike">
                <a:solidFill>
                  <a:schemeClr val="dk1"/>
                </a:solidFill>
                <a:latin typeface="Times New Roman"/>
                <a:ea typeface="Times New Roman"/>
                <a:cs typeface="Times New Roman"/>
                <a:sym typeface="Times New Roman"/>
              </a:defRPr>
            </a:lvl2pPr>
            <a:lvl3pPr indent="-742950" lvl="2" marL="1371600" marR="0" rtl="0" algn="l">
              <a:lnSpc>
                <a:spcPct val="100000"/>
              </a:lnSpc>
              <a:spcBef>
                <a:spcPts val="1620"/>
              </a:spcBef>
              <a:spcAft>
                <a:spcPts val="0"/>
              </a:spcAft>
              <a:buClr>
                <a:schemeClr val="dk1"/>
              </a:buClr>
              <a:buSzPts val="8100"/>
              <a:buFont typeface="Times New Roman"/>
              <a:buChar char="•"/>
              <a:defRPr b="0" i="0" sz="8100" u="none" cap="none" strike="noStrike">
                <a:solidFill>
                  <a:schemeClr val="dk1"/>
                </a:solidFill>
                <a:latin typeface="Times New Roman"/>
                <a:ea typeface="Times New Roman"/>
                <a:cs typeface="Times New Roman"/>
                <a:sym typeface="Times New Roman"/>
              </a:defRPr>
            </a:lvl3pPr>
            <a:lvl4pPr indent="-641350" lvl="3" marL="1828800" marR="0" rtl="0" algn="l">
              <a:lnSpc>
                <a:spcPct val="100000"/>
              </a:lnSpc>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4pPr>
            <a:lvl5pPr indent="-641350" lvl="4" marL="2286000" marR="0" rtl="0" algn="l">
              <a:lnSpc>
                <a:spcPct val="100000"/>
              </a:lnSpc>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5pPr>
            <a:lvl6pPr indent="-641350" lvl="5" marL="2743200" marR="0" rtl="0" algn="l">
              <a:lnSpc>
                <a:spcPct val="100000"/>
              </a:lnSpc>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6pPr>
            <a:lvl7pPr indent="-641350" lvl="6" marL="3200400" marR="0" rtl="0" algn="l">
              <a:lnSpc>
                <a:spcPct val="100000"/>
              </a:lnSpc>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7pPr>
            <a:lvl8pPr indent="-641350" lvl="7" marL="3657600" marR="0" rtl="0" algn="l">
              <a:lnSpc>
                <a:spcPct val="100000"/>
              </a:lnSpc>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8pPr>
            <a:lvl9pPr indent="-641350" lvl="8" marL="4114800" marR="0" rtl="0" algn="l">
              <a:lnSpc>
                <a:spcPct val="100000"/>
              </a:lnSpc>
              <a:spcBef>
                <a:spcPts val="1300"/>
              </a:spcBef>
              <a:spcAft>
                <a:spcPts val="0"/>
              </a:spcAft>
              <a:buClr>
                <a:schemeClr val="dk1"/>
              </a:buClr>
              <a:buSzPts val="6500"/>
              <a:buFont typeface="Times New Roman"/>
              <a:buChar char="»"/>
              <a:defRPr b="0" i="0" sz="65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6"/>
          <p:cNvSpPr txBox="1"/>
          <p:nvPr>
            <p:ph type="title"/>
          </p:nvPr>
        </p:nvSpPr>
        <p:spPr>
          <a:xfrm>
            <a:off x="3467101" y="21153439"/>
            <a:ext cx="37306958" cy="65373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40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9pPr>
          </a:lstStyle>
          <a:p/>
        </p:txBody>
      </p:sp>
      <p:sp>
        <p:nvSpPr>
          <p:cNvPr id="23" name="Google Shape;23;p6"/>
          <p:cNvSpPr txBox="1"/>
          <p:nvPr>
            <p:ph idx="1" type="body"/>
          </p:nvPr>
        </p:nvSpPr>
        <p:spPr>
          <a:xfrm>
            <a:off x="3467101" y="13952538"/>
            <a:ext cx="37306958" cy="72009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2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lnSpc>
                <a:spcPct val="100000"/>
              </a:lnSpc>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lnSpc>
                <a:spcPct val="100000"/>
              </a:lnSpc>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lnSpc>
                <a:spcPct val="100000"/>
              </a:lnSpc>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7"/>
          <p:cNvSpPr txBox="1"/>
          <p:nvPr>
            <p:ph type="title"/>
          </p:nvPr>
        </p:nvSpPr>
        <p:spPr>
          <a:xfrm>
            <a:off x="2194279" y="1317625"/>
            <a:ext cx="39502642" cy="5486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9pPr>
          </a:lstStyle>
          <a:p/>
        </p:txBody>
      </p:sp>
      <p:sp>
        <p:nvSpPr>
          <p:cNvPr id="26" name="Google Shape;26;p7"/>
          <p:cNvSpPr txBox="1"/>
          <p:nvPr>
            <p:ph idx="1" type="body"/>
          </p:nvPr>
        </p:nvSpPr>
        <p:spPr>
          <a:xfrm>
            <a:off x="2194279" y="7680325"/>
            <a:ext cx="19683588" cy="217249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7" name="Google Shape;27;p7"/>
          <p:cNvSpPr txBox="1"/>
          <p:nvPr>
            <p:ph idx="2" type="body"/>
          </p:nvPr>
        </p:nvSpPr>
        <p:spPr>
          <a:xfrm>
            <a:off x="22013334" y="7680325"/>
            <a:ext cx="19683589" cy="217249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8" name="Shape 28"/>
        <p:cNvGrpSpPr/>
        <p:nvPr/>
      </p:nvGrpSpPr>
      <p:grpSpPr>
        <a:xfrm>
          <a:off x="0" y="0"/>
          <a:ext cx="0" cy="0"/>
          <a:chOff x="0" y="0"/>
          <a:chExt cx="0" cy="0"/>
        </a:xfrm>
      </p:grpSpPr>
      <p:sp>
        <p:nvSpPr>
          <p:cNvPr id="29" name="Google Shape;29;p8"/>
          <p:cNvSpPr txBox="1"/>
          <p:nvPr>
            <p:ph type="title"/>
          </p:nvPr>
        </p:nvSpPr>
        <p:spPr>
          <a:xfrm>
            <a:off x="2194279" y="1317625"/>
            <a:ext cx="39502642" cy="5486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9pPr>
          </a:lstStyle>
          <a:p/>
        </p:txBody>
      </p:sp>
      <p:sp>
        <p:nvSpPr>
          <p:cNvPr id="30" name="Google Shape;30;p8"/>
          <p:cNvSpPr txBox="1"/>
          <p:nvPr>
            <p:ph idx="1" type="body"/>
          </p:nvPr>
        </p:nvSpPr>
        <p:spPr>
          <a:xfrm>
            <a:off x="2194278" y="7369176"/>
            <a:ext cx="19392900" cy="3070225"/>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31" name="Google Shape;31;p8"/>
          <p:cNvSpPr txBox="1"/>
          <p:nvPr>
            <p:ph idx="2" type="body"/>
          </p:nvPr>
        </p:nvSpPr>
        <p:spPr>
          <a:xfrm>
            <a:off x="2194278" y="10439401"/>
            <a:ext cx="19392900" cy="18965861"/>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32" name="Google Shape;32;p8"/>
          <p:cNvSpPr txBox="1"/>
          <p:nvPr>
            <p:ph idx="3" type="body"/>
          </p:nvPr>
        </p:nvSpPr>
        <p:spPr>
          <a:xfrm>
            <a:off x="22295555" y="7369176"/>
            <a:ext cx="19401368" cy="3070225"/>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dk1"/>
              </a:buClr>
              <a:buSzPts val="24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400"/>
              </a:spcBef>
              <a:spcAft>
                <a:spcPts val="0"/>
              </a:spcAft>
              <a:buClr>
                <a:schemeClr val="dk1"/>
              </a:buClr>
              <a:buSzPts val="20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chemeClr val="dk1"/>
              </a:buClr>
              <a:buSzPts val="18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lnSpc>
                <a:spcPct val="100000"/>
              </a:lnSpc>
              <a:spcBef>
                <a:spcPts val="320"/>
              </a:spcBef>
              <a:spcAft>
                <a:spcPts val="0"/>
              </a:spcAft>
              <a:buClr>
                <a:schemeClr val="dk1"/>
              </a:buClr>
              <a:buSzPts val="16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33" name="Google Shape;33;p8"/>
          <p:cNvSpPr txBox="1"/>
          <p:nvPr>
            <p:ph idx="4" type="body"/>
          </p:nvPr>
        </p:nvSpPr>
        <p:spPr>
          <a:xfrm>
            <a:off x="22295555" y="10439401"/>
            <a:ext cx="19401368" cy="18965861"/>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lnSpc>
                <a:spcPct val="100000"/>
              </a:lnSpc>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lnSpc>
                <a:spcPct val="100000"/>
              </a:lnSpc>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9"/>
          <p:cNvSpPr txBox="1"/>
          <p:nvPr>
            <p:ph type="title"/>
          </p:nvPr>
        </p:nvSpPr>
        <p:spPr>
          <a:xfrm>
            <a:off x="2194279" y="1317625"/>
            <a:ext cx="39502642" cy="5486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10"/>
          <p:cNvSpPr txBox="1"/>
          <p:nvPr>
            <p:ph type="title"/>
          </p:nvPr>
        </p:nvSpPr>
        <p:spPr>
          <a:xfrm>
            <a:off x="2194278" y="1311275"/>
            <a:ext cx="14439900" cy="557688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9pPr>
          </a:lstStyle>
          <a:p/>
        </p:txBody>
      </p:sp>
      <p:sp>
        <p:nvSpPr>
          <p:cNvPr id="38" name="Google Shape;38;p10"/>
          <p:cNvSpPr txBox="1"/>
          <p:nvPr>
            <p:ph idx="1" type="body"/>
          </p:nvPr>
        </p:nvSpPr>
        <p:spPr>
          <a:xfrm>
            <a:off x="17160523" y="1311275"/>
            <a:ext cx="24536399" cy="28093989"/>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9" name="Google Shape;39;p10"/>
          <p:cNvSpPr txBox="1"/>
          <p:nvPr>
            <p:ph idx="2" type="body"/>
          </p:nvPr>
        </p:nvSpPr>
        <p:spPr>
          <a:xfrm>
            <a:off x="2194278" y="6888163"/>
            <a:ext cx="14439900" cy="22517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 name="Shape 40"/>
        <p:cNvGrpSpPr/>
        <p:nvPr/>
      </p:nvGrpSpPr>
      <p:grpSpPr>
        <a:xfrm>
          <a:off x="0" y="0"/>
          <a:ext cx="0" cy="0"/>
          <a:chOff x="0" y="0"/>
          <a:chExt cx="0" cy="0"/>
        </a:xfrm>
      </p:grpSpPr>
      <p:sp>
        <p:nvSpPr>
          <p:cNvPr id="41" name="Google Shape;41;p11"/>
          <p:cNvSpPr txBox="1"/>
          <p:nvPr>
            <p:ph type="title"/>
          </p:nvPr>
        </p:nvSpPr>
        <p:spPr>
          <a:xfrm>
            <a:off x="8603545" y="23042564"/>
            <a:ext cx="26334157" cy="27209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0" i="0" sz="14800" u="none" cap="none" strike="noStrike">
                <a:solidFill>
                  <a:schemeClr val="dk2"/>
                </a:solidFill>
                <a:latin typeface="Times New Roman"/>
                <a:ea typeface="Times New Roman"/>
                <a:cs typeface="Times New Roman"/>
                <a:sym typeface="Times New Roman"/>
              </a:defRPr>
            </a:lvl9pPr>
          </a:lstStyle>
          <a:p/>
        </p:txBody>
      </p:sp>
      <p:sp>
        <p:nvSpPr>
          <p:cNvPr id="42" name="Google Shape;42;p11"/>
          <p:cNvSpPr/>
          <p:nvPr>
            <p:ph idx="2" type="pic"/>
          </p:nvPr>
        </p:nvSpPr>
        <p:spPr>
          <a:xfrm>
            <a:off x="8603545" y="2941639"/>
            <a:ext cx="26334157" cy="197500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43" name="Google Shape;43;p11"/>
          <p:cNvSpPr txBox="1"/>
          <p:nvPr>
            <p:ph idx="1" type="body"/>
          </p:nvPr>
        </p:nvSpPr>
        <p:spPr>
          <a:xfrm>
            <a:off x="8603545" y="25763539"/>
            <a:ext cx="26334157" cy="38623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24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20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lnSpc>
                <a:spcPct val="100000"/>
              </a:lnSpc>
              <a:spcBef>
                <a:spcPts val="180"/>
              </a:spcBef>
              <a:spcAft>
                <a:spcPts val="0"/>
              </a:spcAft>
              <a:buClr>
                <a:schemeClr val="dk1"/>
              </a:buClr>
              <a:buSzPts val="9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1">
            <a:alphaModFix/>
          </a:blip>
          <a:srcRect b="0" l="0" r="0" t="0"/>
          <a:stretch/>
        </p:blipFill>
        <p:spPr>
          <a:xfrm rot="-5400000">
            <a:off x="-11506200" y="16459200"/>
            <a:ext cx="14274800" cy="4368800"/>
          </a:xfrm>
          <a:prstGeom prst="rect">
            <a:avLst/>
          </a:prstGeom>
          <a:noFill/>
          <a:ln>
            <a:noFill/>
          </a:ln>
        </p:spPr>
      </p:pic>
      <p:pic>
        <p:nvPicPr>
          <p:cNvPr id="11" name="Google Shape;11;p2"/>
          <p:cNvPicPr preferRelativeResize="0"/>
          <p:nvPr/>
        </p:nvPicPr>
        <p:blipFill rotWithShape="1">
          <a:blip r:embed="rId1">
            <a:alphaModFix/>
          </a:blip>
          <a:srcRect b="0" l="0" r="0" t="0"/>
          <a:stretch/>
        </p:blipFill>
        <p:spPr>
          <a:xfrm rot="5400000">
            <a:off x="41122600" y="16459200"/>
            <a:ext cx="14274800" cy="4368800"/>
          </a:xfrm>
          <a:prstGeom prst="rect">
            <a:avLst/>
          </a:prstGeom>
          <a:noFill/>
          <a:ln>
            <a:noFill/>
          </a:ln>
        </p:spPr>
      </p:pic>
      <p:pic>
        <p:nvPicPr>
          <p:cNvPr id="12" name="Google Shape;12;p2"/>
          <p:cNvPicPr preferRelativeResize="0"/>
          <p:nvPr/>
        </p:nvPicPr>
        <p:blipFill rotWithShape="1">
          <a:blip r:embed="rId2">
            <a:alphaModFix/>
          </a:blip>
          <a:srcRect b="0" l="0" r="0" t="0"/>
          <a:stretch/>
        </p:blipFill>
        <p:spPr>
          <a:xfrm>
            <a:off x="6959600" y="33426400"/>
            <a:ext cx="29972000" cy="1549400"/>
          </a:xfrm>
          <a:prstGeom prst="rect">
            <a:avLst/>
          </a:prstGeom>
          <a:noFill/>
          <a:ln>
            <a:noFill/>
          </a:ln>
        </p:spPr>
      </p:pic>
      <p:sp>
        <p:nvSpPr>
          <p:cNvPr id="13" name="Google Shape;13;p2"/>
          <p:cNvSpPr/>
          <p:nvPr/>
        </p:nvSpPr>
        <p:spPr>
          <a:xfrm>
            <a:off x="6959600" y="33997900"/>
            <a:ext cx="21945600" cy="127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80"/>
              <a:buFont typeface="Arial"/>
              <a:buNone/>
            </a:pPr>
            <a:r>
              <a:rPr b="0" i="0" lang="en-US" sz="4880" u="none" cap="none" strike="noStrike">
                <a:solidFill>
                  <a:srgbClr val="808080"/>
                </a:solidFill>
                <a:latin typeface="Times New Roman"/>
                <a:ea typeface="Times New Roman"/>
                <a:cs typeface="Times New Roman"/>
                <a:sym typeface="Times New Roman"/>
              </a:rPr>
              <a:t>Template ID: ponderingpeacock  Size: 48x36</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21.png"/><Relationship Id="rId22" Type="http://schemas.openxmlformats.org/officeDocument/2006/relationships/image" Target="../media/image25.png"/><Relationship Id="rId21" Type="http://schemas.openxmlformats.org/officeDocument/2006/relationships/image" Target="../media/image20.png"/><Relationship Id="rId24" Type="http://schemas.openxmlformats.org/officeDocument/2006/relationships/image" Target="../media/image29.png"/><Relationship Id="rId23" Type="http://schemas.openxmlformats.org/officeDocument/2006/relationships/image" Target="../media/image3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6.png"/><Relationship Id="rId9" Type="http://schemas.openxmlformats.org/officeDocument/2006/relationships/image" Target="../media/image19.png"/><Relationship Id="rId26" Type="http://schemas.openxmlformats.org/officeDocument/2006/relationships/image" Target="../media/image27.png"/><Relationship Id="rId25" Type="http://schemas.openxmlformats.org/officeDocument/2006/relationships/image" Target="../media/image26.png"/><Relationship Id="rId28" Type="http://schemas.openxmlformats.org/officeDocument/2006/relationships/image" Target="../media/image24.png"/><Relationship Id="rId27" Type="http://schemas.openxmlformats.org/officeDocument/2006/relationships/image" Target="../media/image22.png"/><Relationship Id="rId5" Type="http://schemas.openxmlformats.org/officeDocument/2006/relationships/image" Target="../media/image2.png"/><Relationship Id="rId6" Type="http://schemas.openxmlformats.org/officeDocument/2006/relationships/image" Target="../media/image14.png"/><Relationship Id="rId29" Type="http://schemas.openxmlformats.org/officeDocument/2006/relationships/image" Target="../media/image23.png"/><Relationship Id="rId7" Type="http://schemas.openxmlformats.org/officeDocument/2006/relationships/image" Target="../media/image5.png"/><Relationship Id="rId8" Type="http://schemas.openxmlformats.org/officeDocument/2006/relationships/image" Target="../media/image12.png"/><Relationship Id="rId30" Type="http://schemas.openxmlformats.org/officeDocument/2006/relationships/image" Target="../media/image28.png"/><Relationship Id="rId11" Type="http://schemas.openxmlformats.org/officeDocument/2006/relationships/image" Target="../media/image9.png"/><Relationship Id="rId10" Type="http://schemas.openxmlformats.org/officeDocument/2006/relationships/image" Target="../media/image8.png"/><Relationship Id="rId13" Type="http://schemas.openxmlformats.org/officeDocument/2006/relationships/image" Target="../media/image7.png"/><Relationship Id="rId12" Type="http://schemas.openxmlformats.org/officeDocument/2006/relationships/image" Target="../media/image13.png"/><Relationship Id="rId15" Type="http://schemas.openxmlformats.org/officeDocument/2006/relationships/image" Target="../media/image17.png"/><Relationship Id="rId14" Type="http://schemas.openxmlformats.org/officeDocument/2006/relationships/image" Target="../media/image15.png"/><Relationship Id="rId17" Type="http://schemas.openxmlformats.org/officeDocument/2006/relationships/image" Target="../media/image4.png"/><Relationship Id="rId16" Type="http://schemas.openxmlformats.org/officeDocument/2006/relationships/image" Target="../media/image11.png"/><Relationship Id="rId19" Type="http://schemas.openxmlformats.org/officeDocument/2006/relationships/image" Target="../media/image10.png"/><Relationship Id="rId18"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1E4D"/>
        </a:solidFill>
      </p:bgPr>
    </p:bg>
    <p:spTree>
      <p:nvGrpSpPr>
        <p:cNvPr id="54" name="Shape 54"/>
        <p:cNvGrpSpPr/>
        <p:nvPr/>
      </p:nvGrpSpPr>
      <p:grpSpPr>
        <a:xfrm>
          <a:off x="0" y="0"/>
          <a:ext cx="0" cy="0"/>
          <a:chOff x="0" y="0"/>
          <a:chExt cx="0" cy="0"/>
        </a:xfrm>
      </p:grpSpPr>
      <p:sp>
        <p:nvSpPr>
          <p:cNvPr id="55" name="Google Shape;55;ge8329f2273_0_33"/>
          <p:cNvSpPr/>
          <p:nvPr/>
        </p:nvSpPr>
        <p:spPr>
          <a:xfrm>
            <a:off x="11488500" y="8001000"/>
            <a:ext cx="22053300" cy="7866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56" name="Google Shape;56;ge8329f2273_0_33"/>
          <p:cNvSpPr/>
          <p:nvPr/>
        </p:nvSpPr>
        <p:spPr>
          <a:xfrm>
            <a:off x="16537838" y="8452713"/>
            <a:ext cx="16855200" cy="7075500"/>
          </a:xfrm>
          <a:prstGeom prst="roundRect">
            <a:avLst>
              <a:gd fmla="val 16667" name="adj"/>
            </a:avLst>
          </a:prstGeom>
          <a:solidFill>
            <a:srgbClr val="E7F4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e8329f2273_0_33"/>
          <p:cNvSpPr/>
          <p:nvPr/>
        </p:nvSpPr>
        <p:spPr>
          <a:xfrm>
            <a:off x="685800" y="685800"/>
            <a:ext cx="42519600" cy="6080700"/>
          </a:xfrm>
          <a:prstGeom prst="snip2DiagRect">
            <a:avLst>
              <a:gd fmla="val 0" name="adj1"/>
              <a:gd fmla="val 16667" name="adj2"/>
            </a:avLst>
          </a:prstGeom>
          <a:solidFill>
            <a:srgbClr val="E64B3C"/>
          </a:solidFill>
          <a:ln>
            <a:noFill/>
          </a:ln>
        </p:spPr>
        <p:txBody>
          <a:bodyPr anchorCtr="0" anchor="ctr" bIns="30575" lIns="61150" spcFirstLastPara="1" rIns="61150" wrap="square" tIns="30575">
            <a:noAutofit/>
          </a:bodyPr>
          <a:lstStyle/>
          <a:p>
            <a:pPr indent="0" lvl="0" marL="0" marR="0" rtl="0" algn="ctr">
              <a:lnSpc>
                <a:spcPct val="100000"/>
              </a:lnSpc>
              <a:spcBef>
                <a:spcPts val="0"/>
              </a:spcBef>
              <a:spcAft>
                <a:spcPts val="0"/>
              </a:spcAft>
              <a:buClr>
                <a:srgbClr val="000000"/>
              </a:buClr>
              <a:buSzPts val="4200"/>
              <a:buFont typeface="Arial"/>
              <a:buNone/>
            </a:pPr>
            <a:r>
              <a:t/>
            </a:r>
            <a:endParaRPr b="1" i="1" sz="4200" u="sng" cap="none" strike="noStrike">
              <a:solidFill>
                <a:schemeClr val="lt1"/>
              </a:solidFill>
              <a:latin typeface="Arial"/>
              <a:ea typeface="Arial"/>
              <a:cs typeface="Arial"/>
              <a:sym typeface="Arial"/>
            </a:endParaRPr>
          </a:p>
        </p:txBody>
      </p:sp>
      <p:sp>
        <p:nvSpPr>
          <p:cNvPr id="58" name="Google Shape;58;ge8329f2273_0_33"/>
          <p:cNvSpPr txBox="1"/>
          <p:nvPr/>
        </p:nvSpPr>
        <p:spPr>
          <a:xfrm>
            <a:off x="3352800" y="1150965"/>
            <a:ext cx="36576000" cy="2937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1700"/>
              </a:spcBef>
              <a:spcAft>
                <a:spcPts val="0"/>
              </a:spcAft>
              <a:buClr>
                <a:schemeClr val="lt1"/>
              </a:buClr>
              <a:buSzPts val="8500"/>
              <a:buFont typeface="Arial"/>
              <a:buNone/>
            </a:pPr>
            <a:r>
              <a:rPr b="1" i="0" lang="en-US" sz="8500" u="none" cap="none" strike="noStrike">
                <a:solidFill>
                  <a:schemeClr val="lt1"/>
                </a:solidFill>
                <a:latin typeface="Exo 2"/>
                <a:ea typeface="Exo 2"/>
                <a:cs typeface="Exo 2"/>
                <a:sym typeface="Exo 2"/>
              </a:rPr>
              <a:t>Regulating Traffic in a Crowded Cache: </a:t>
            </a:r>
            <a:endParaRPr b="1" i="0" sz="8500" u="none" cap="none" strike="noStrike">
              <a:solidFill>
                <a:schemeClr val="lt1"/>
              </a:solidFill>
              <a:latin typeface="Exo 2"/>
              <a:ea typeface="Exo 2"/>
              <a:cs typeface="Exo 2"/>
              <a:sym typeface="Exo 2"/>
            </a:endParaRPr>
          </a:p>
          <a:p>
            <a:pPr indent="0" lvl="0" marL="0" marR="0" rtl="0" algn="ctr">
              <a:lnSpc>
                <a:spcPct val="100000"/>
              </a:lnSpc>
              <a:spcBef>
                <a:spcPts val="1700"/>
              </a:spcBef>
              <a:spcAft>
                <a:spcPts val="0"/>
              </a:spcAft>
              <a:buClr>
                <a:schemeClr val="lt1"/>
              </a:buClr>
              <a:buSzPts val="8500"/>
              <a:buFont typeface="Arial"/>
              <a:buNone/>
            </a:pPr>
            <a:r>
              <a:rPr b="1" i="0" lang="en-US" sz="8500" u="none" cap="none" strike="noStrike">
                <a:solidFill>
                  <a:schemeClr val="lt1"/>
                </a:solidFill>
                <a:latin typeface="Exo 2"/>
                <a:ea typeface="Exo 2"/>
                <a:cs typeface="Exo 2"/>
                <a:sym typeface="Exo 2"/>
              </a:rPr>
              <a:t>Overcoming the Container Explosion Problem</a:t>
            </a:r>
            <a:endParaRPr i="0" sz="1400" u="none" cap="none" strike="noStrike">
              <a:solidFill>
                <a:srgbClr val="000000"/>
              </a:solidFill>
              <a:latin typeface="Exo 2"/>
              <a:ea typeface="Exo 2"/>
              <a:cs typeface="Exo 2"/>
              <a:sym typeface="Exo 2"/>
            </a:endParaRPr>
          </a:p>
        </p:txBody>
      </p:sp>
      <p:sp>
        <p:nvSpPr>
          <p:cNvPr id="59" name="Google Shape;59;ge8329f2273_0_33"/>
          <p:cNvSpPr txBox="1"/>
          <p:nvPr/>
        </p:nvSpPr>
        <p:spPr>
          <a:xfrm>
            <a:off x="3505200" y="4504896"/>
            <a:ext cx="36576000" cy="138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5700"/>
              <a:buFont typeface="Arial"/>
              <a:buNone/>
            </a:pPr>
            <a:r>
              <a:rPr i="0" lang="en-US" sz="5500" u="none" cap="none" strike="noStrike">
                <a:solidFill>
                  <a:schemeClr val="lt1"/>
                </a:solidFill>
                <a:latin typeface="Exo 2"/>
                <a:ea typeface="Exo 2"/>
                <a:cs typeface="Exo 2"/>
                <a:sym typeface="Exo 2"/>
              </a:rPr>
              <a:t>Kevin Gao, Tim Shaffer (Advisor), Kyle Chard (Advisor)</a:t>
            </a:r>
            <a:endParaRPr i="0" sz="1400" u="none" cap="none" strike="noStrike">
              <a:solidFill>
                <a:srgbClr val="000000"/>
              </a:solidFill>
              <a:latin typeface="Exo 2"/>
              <a:ea typeface="Exo 2"/>
              <a:cs typeface="Exo 2"/>
              <a:sym typeface="Exo 2"/>
            </a:endParaRPr>
          </a:p>
          <a:p>
            <a:pPr indent="0" lvl="0" marL="0" marR="0" rtl="0" algn="ctr">
              <a:lnSpc>
                <a:spcPct val="100000"/>
              </a:lnSpc>
              <a:spcBef>
                <a:spcPts val="0"/>
              </a:spcBef>
              <a:spcAft>
                <a:spcPts val="0"/>
              </a:spcAft>
              <a:buClr>
                <a:schemeClr val="dk1"/>
              </a:buClr>
              <a:buSzPts val="3600"/>
              <a:buFont typeface="Arial"/>
              <a:buNone/>
            </a:pPr>
            <a:r>
              <a:rPr i="0" lang="en-US" sz="3500" u="none" cap="none" strike="noStrike">
                <a:solidFill>
                  <a:schemeClr val="lt1"/>
                </a:solidFill>
                <a:latin typeface="Exo 2"/>
                <a:ea typeface="Exo 2"/>
                <a:cs typeface="Exo 2"/>
                <a:sym typeface="Exo 2"/>
              </a:rPr>
              <a:t>University of California, Berkeley, University of Notre Dame, University of Chicago</a:t>
            </a:r>
            <a:endParaRPr i="0" sz="1400" u="none" cap="none" strike="noStrike">
              <a:solidFill>
                <a:srgbClr val="000000"/>
              </a:solidFill>
              <a:latin typeface="Exo 2"/>
              <a:ea typeface="Exo 2"/>
              <a:cs typeface="Exo 2"/>
              <a:sym typeface="Exo 2"/>
            </a:endParaRPr>
          </a:p>
        </p:txBody>
      </p:sp>
      <p:sp>
        <p:nvSpPr>
          <p:cNvPr id="60" name="Google Shape;60;ge8329f2273_0_33"/>
          <p:cNvSpPr/>
          <p:nvPr/>
        </p:nvSpPr>
        <p:spPr>
          <a:xfrm>
            <a:off x="660475" y="8001000"/>
            <a:ext cx="10058400" cy="7866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61" name="Google Shape;61;ge8329f2273_0_33"/>
          <p:cNvSpPr txBox="1"/>
          <p:nvPr/>
        </p:nvSpPr>
        <p:spPr>
          <a:xfrm>
            <a:off x="890594" y="8610600"/>
            <a:ext cx="9598200" cy="7052700"/>
          </a:xfrm>
          <a:prstGeom prst="rect">
            <a:avLst/>
          </a:prstGeom>
          <a:noFill/>
          <a:ln>
            <a:noFill/>
          </a:ln>
        </p:spPr>
        <p:txBody>
          <a:bodyPr anchorCtr="0" anchor="t" bIns="45700" lIns="91400" spcFirstLastPara="1" rIns="91400" wrap="square" tIns="45700">
            <a:spAutoFit/>
          </a:bodyPr>
          <a:lstStyle/>
          <a:p>
            <a:pPr indent="-349250" lvl="0" marL="342900" marR="0" rtl="0" algn="l">
              <a:lnSpc>
                <a:spcPct val="95000"/>
              </a:lnSpc>
              <a:spcBef>
                <a:spcPts val="0"/>
              </a:spcBef>
              <a:spcAft>
                <a:spcPts val="0"/>
              </a:spcAft>
              <a:buClr>
                <a:schemeClr val="dk1"/>
              </a:buClr>
              <a:buSzPts val="2800"/>
              <a:buFont typeface="Exo 2"/>
              <a:buChar char="•"/>
            </a:pPr>
            <a:r>
              <a:rPr b="1" lang="en-US" sz="2800">
                <a:solidFill>
                  <a:schemeClr val="dk1"/>
                </a:solidFill>
                <a:latin typeface="Exo 2"/>
                <a:ea typeface="Exo 2"/>
                <a:cs typeface="Exo 2"/>
                <a:sym typeface="Exo 2"/>
              </a:rPr>
              <a:t>Naive </a:t>
            </a:r>
            <a:r>
              <a:rPr b="1" i="0" lang="en-US" sz="2800" u="none" cap="none" strike="noStrike">
                <a:solidFill>
                  <a:schemeClr val="dk1"/>
                </a:solidFill>
                <a:latin typeface="Exo 2"/>
                <a:ea typeface="Exo 2"/>
                <a:cs typeface="Exo 2"/>
                <a:sym typeface="Exo 2"/>
              </a:rPr>
              <a:t>container management in multi-user online services leads to slow response times and enormous container caches</a:t>
            </a:r>
            <a:endParaRPr b="1" i="0" sz="2800" u="none" cap="none" strike="noStrike">
              <a:solidFill>
                <a:schemeClr val="dk1"/>
              </a:solidFill>
              <a:latin typeface="Exo 2"/>
              <a:ea typeface="Exo 2"/>
              <a:cs typeface="Exo 2"/>
              <a:sym typeface="Exo 2"/>
            </a:endParaRPr>
          </a:p>
          <a:p>
            <a:pPr indent="-190500" lvl="0" marL="342900" marR="0" rtl="0" algn="l">
              <a:lnSpc>
                <a:spcPct val="95000"/>
              </a:lnSpc>
              <a:spcBef>
                <a:spcPts val="0"/>
              </a:spcBef>
              <a:spcAft>
                <a:spcPts val="0"/>
              </a:spcAft>
              <a:buClr>
                <a:schemeClr val="dk1"/>
              </a:buClr>
              <a:buSzPts val="2400"/>
              <a:buFont typeface="Arial"/>
              <a:buNone/>
            </a:pPr>
            <a:r>
              <a:t/>
            </a:r>
            <a:endParaRPr b="1" i="0" sz="2800" u="none" cap="none" strike="noStrike">
              <a:solidFill>
                <a:schemeClr val="dk1"/>
              </a:solidFill>
              <a:latin typeface="Exo 2"/>
              <a:ea typeface="Exo 2"/>
              <a:cs typeface="Exo 2"/>
              <a:sym typeface="Exo 2"/>
            </a:endParaRPr>
          </a:p>
          <a:p>
            <a:pPr indent="-349250" lvl="0" marL="342900" marR="0" rtl="0" algn="l">
              <a:lnSpc>
                <a:spcPct val="95000"/>
              </a:lnSpc>
              <a:spcBef>
                <a:spcPts val="0"/>
              </a:spcBef>
              <a:spcAft>
                <a:spcPts val="0"/>
              </a:spcAft>
              <a:buClr>
                <a:schemeClr val="dk1"/>
              </a:buClr>
              <a:buSzPts val="2800"/>
              <a:buFont typeface="Exo 2"/>
              <a:buChar char="•"/>
            </a:pPr>
            <a:r>
              <a:rPr b="1" i="0" lang="en-US" sz="2800" u="none" cap="none" strike="noStrike">
                <a:solidFill>
                  <a:schemeClr val="dk1"/>
                </a:solidFill>
                <a:latin typeface="Exo 2"/>
                <a:ea typeface="Exo 2"/>
                <a:cs typeface="Exo 2"/>
                <a:sym typeface="Exo 2"/>
              </a:rPr>
              <a:t>We consider container caching methods for multi-</a:t>
            </a:r>
            <a:r>
              <a:rPr b="1" lang="en-US" sz="2800">
                <a:solidFill>
                  <a:schemeClr val="dk1"/>
                </a:solidFill>
                <a:latin typeface="Exo 2"/>
                <a:ea typeface="Exo 2"/>
                <a:cs typeface="Exo 2"/>
                <a:sym typeface="Exo 2"/>
              </a:rPr>
              <a:t>user services providing interactive Python environments. We explore </a:t>
            </a:r>
            <a:r>
              <a:rPr b="1" i="0" lang="en-US" sz="2800" u="none" cap="none" strike="noStrike">
                <a:solidFill>
                  <a:schemeClr val="dk1"/>
                </a:solidFill>
                <a:latin typeface="Exo 2"/>
                <a:ea typeface="Exo 2"/>
                <a:cs typeface="Exo 2"/>
                <a:sym typeface="Exo 2"/>
              </a:rPr>
              <a:t>various metrics, including package size, installation time, version history and popularity</a:t>
            </a:r>
            <a:endParaRPr b="1" i="0" sz="2800" u="none" cap="none" strike="noStrike">
              <a:solidFill>
                <a:schemeClr val="dk1"/>
              </a:solidFill>
              <a:latin typeface="Exo 2"/>
              <a:ea typeface="Exo 2"/>
              <a:cs typeface="Exo 2"/>
              <a:sym typeface="Exo 2"/>
            </a:endParaRPr>
          </a:p>
          <a:p>
            <a:pPr indent="0" lvl="0" marL="0" marR="0" rtl="0" algn="l">
              <a:lnSpc>
                <a:spcPct val="95000"/>
              </a:lnSpc>
              <a:spcBef>
                <a:spcPts val="0"/>
              </a:spcBef>
              <a:spcAft>
                <a:spcPts val="0"/>
              </a:spcAft>
              <a:buClr>
                <a:schemeClr val="dk1"/>
              </a:buClr>
              <a:buSzPts val="1100"/>
              <a:buFont typeface="Arial"/>
              <a:buNone/>
            </a:pPr>
            <a:r>
              <a:t/>
            </a:r>
            <a:endParaRPr b="1" i="0" sz="2800" u="none" cap="none" strike="noStrike">
              <a:solidFill>
                <a:schemeClr val="dk1"/>
              </a:solidFill>
              <a:latin typeface="Exo 2"/>
              <a:ea typeface="Exo 2"/>
              <a:cs typeface="Exo 2"/>
              <a:sym typeface="Exo 2"/>
            </a:endParaRPr>
          </a:p>
          <a:p>
            <a:pPr indent="-349250" lvl="0" marL="342900" marR="0" rtl="0" algn="l">
              <a:lnSpc>
                <a:spcPct val="95000"/>
              </a:lnSpc>
              <a:spcBef>
                <a:spcPts val="0"/>
              </a:spcBef>
              <a:spcAft>
                <a:spcPts val="0"/>
              </a:spcAft>
              <a:buClr>
                <a:schemeClr val="dk1"/>
              </a:buClr>
              <a:buSzPts val="2800"/>
              <a:buFont typeface="Exo 2"/>
              <a:buChar char="•"/>
            </a:pPr>
            <a:r>
              <a:rPr b="1" i="0" lang="en-US" sz="2800" u="none" cap="none" strike="noStrike">
                <a:solidFill>
                  <a:schemeClr val="dk1"/>
                </a:solidFill>
                <a:latin typeface="Exo 2"/>
                <a:ea typeface="Exo 2"/>
                <a:cs typeface="Exo 2"/>
                <a:sym typeface="Exo 2"/>
              </a:rPr>
              <a:t>We design a simulator that evaluates custom heuristics and compares their performance to an LRU Cache implementation</a:t>
            </a:r>
            <a:endParaRPr b="1" i="0" sz="2800" u="none" cap="none" strike="noStrike">
              <a:solidFill>
                <a:schemeClr val="dk1"/>
              </a:solidFill>
              <a:latin typeface="Exo 2"/>
              <a:ea typeface="Exo 2"/>
              <a:cs typeface="Exo 2"/>
              <a:sym typeface="Exo 2"/>
            </a:endParaRPr>
          </a:p>
          <a:p>
            <a:pPr indent="0" lvl="0" marL="457200" marR="0" rtl="0" algn="l">
              <a:lnSpc>
                <a:spcPct val="95000"/>
              </a:lnSpc>
              <a:spcBef>
                <a:spcPts val="0"/>
              </a:spcBef>
              <a:spcAft>
                <a:spcPts val="0"/>
              </a:spcAft>
              <a:buClr>
                <a:schemeClr val="dk1"/>
              </a:buClr>
              <a:buSzPts val="1100"/>
              <a:buFont typeface="Arial"/>
              <a:buNone/>
            </a:pPr>
            <a:r>
              <a:t/>
            </a:r>
            <a:endParaRPr b="1" i="0" sz="2800" u="none" cap="none" strike="noStrike">
              <a:solidFill>
                <a:schemeClr val="dk1"/>
              </a:solidFill>
              <a:latin typeface="Exo 2"/>
              <a:ea typeface="Exo 2"/>
              <a:cs typeface="Exo 2"/>
              <a:sym typeface="Exo 2"/>
            </a:endParaRPr>
          </a:p>
          <a:p>
            <a:pPr indent="-349250" lvl="0" marL="342900" marR="0" rtl="0" algn="l">
              <a:lnSpc>
                <a:spcPct val="95000"/>
              </a:lnSpc>
              <a:spcBef>
                <a:spcPts val="0"/>
              </a:spcBef>
              <a:spcAft>
                <a:spcPts val="0"/>
              </a:spcAft>
              <a:buClr>
                <a:schemeClr val="dk1"/>
              </a:buClr>
              <a:buSzPts val="2800"/>
              <a:buFont typeface="Exo 2"/>
              <a:buChar char="•"/>
            </a:pPr>
            <a:r>
              <a:rPr b="1" i="0" lang="en-US" sz="2800" u="none" cap="none" strike="noStrike">
                <a:solidFill>
                  <a:schemeClr val="dk1"/>
                </a:solidFill>
                <a:latin typeface="Exo 2"/>
                <a:ea typeface="Exo 2"/>
                <a:cs typeface="Exo 2"/>
                <a:sym typeface="Exo 2"/>
              </a:rPr>
              <a:t>We explore performance (time, size, hitrate) with various caching strategies using production workloads from Binder</a:t>
            </a:r>
            <a:endParaRPr i="0" sz="2500" u="none" cap="none" strike="noStrike">
              <a:solidFill>
                <a:schemeClr val="dk1"/>
              </a:solidFill>
              <a:latin typeface="Exo 2"/>
              <a:ea typeface="Exo 2"/>
              <a:cs typeface="Exo 2"/>
              <a:sym typeface="Exo 2"/>
            </a:endParaRPr>
          </a:p>
        </p:txBody>
      </p:sp>
      <p:sp>
        <p:nvSpPr>
          <p:cNvPr id="62" name="Google Shape;62;ge8329f2273_0_33"/>
          <p:cNvSpPr/>
          <p:nvPr/>
        </p:nvSpPr>
        <p:spPr>
          <a:xfrm>
            <a:off x="660482" y="7471321"/>
            <a:ext cx="10058400" cy="873300"/>
          </a:xfrm>
          <a:prstGeom prst="snipRoundRect">
            <a:avLst>
              <a:gd fmla="val 0" name="adj1"/>
              <a:gd fmla="val 50000" name="adj2"/>
            </a:avLst>
          </a:prstGeom>
          <a:solidFill>
            <a:srgbClr val="990000"/>
          </a:solidFill>
          <a:ln>
            <a:noFill/>
          </a:ln>
        </p:spPr>
        <p:txBody>
          <a:bodyPr anchorCtr="0" anchor="ctr" bIns="68550" lIns="274300" spcFirstLastPara="1" rIns="274300" wrap="square" tIns="7315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Exo 2"/>
                <a:ea typeface="Exo 2"/>
                <a:cs typeface="Exo 2"/>
                <a:sym typeface="Exo 2"/>
              </a:rPr>
              <a:t>Abstract</a:t>
            </a:r>
            <a:endParaRPr i="0" sz="1400" u="none" cap="none" strike="noStrike">
              <a:solidFill>
                <a:srgbClr val="000000"/>
              </a:solidFill>
              <a:latin typeface="Exo 2"/>
              <a:ea typeface="Exo 2"/>
              <a:cs typeface="Exo 2"/>
              <a:sym typeface="Exo 2"/>
            </a:endParaRPr>
          </a:p>
        </p:txBody>
      </p:sp>
      <p:sp>
        <p:nvSpPr>
          <p:cNvPr id="63" name="Google Shape;63;ge8329f2273_0_33"/>
          <p:cNvSpPr/>
          <p:nvPr/>
        </p:nvSpPr>
        <p:spPr>
          <a:xfrm>
            <a:off x="11488500" y="7471325"/>
            <a:ext cx="22053300" cy="873300"/>
          </a:xfrm>
          <a:prstGeom prst="snipRoundRect">
            <a:avLst>
              <a:gd fmla="val 0" name="adj1"/>
              <a:gd fmla="val 50000" name="adj2"/>
            </a:avLst>
          </a:prstGeom>
          <a:solidFill>
            <a:srgbClr val="664F93"/>
          </a:solidFill>
          <a:ln>
            <a:noFill/>
          </a:ln>
        </p:spPr>
        <p:txBody>
          <a:bodyPr anchorCtr="0" anchor="ctr" bIns="68550" lIns="274300" spcFirstLastPara="1" rIns="274300" wrap="square" tIns="7315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Exo 2"/>
                <a:ea typeface="Exo 2"/>
                <a:cs typeface="Exo 2"/>
                <a:sym typeface="Exo 2"/>
              </a:rPr>
              <a:t>Methodology</a:t>
            </a:r>
            <a:endParaRPr i="0" sz="1400" u="none" cap="none" strike="noStrike">
              <a:solidFill>
                <a:srgbClr val="000000"/>
              </a:solidFill>
              <a:latin typeface="Exo 2"/>
              <a:ea typeface="Exo 2"/>
              <a:cs typeface="Exo 2"/>
              <a:sym typeface="Exo 2"/>
            </a:endParaRPr>
          </a:p>
        </p:txBody>
      </p:sp>
      <p:sp>
        <p:nvSpPr>
          <p:cNvPr id="64" name="Google Shape;64;ge8329f2273_0_33"/>
          <p:cNvSpPr/>
          <p:nvPr/>
        </p:nvSpPr>
        <p:spPr>
          <a:xfrm>
            <a:off x="34176825" y="8001004"/>
            <a:ext cx="9026400" cy="7866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65" name="Google Shape;65;ge8329f2273_0_33"/>
          <p:cNvSpPr/>
          <p:nvPr/>
        </p:nvSpPr>
        <p:spPr>
          <a:xfrm>
            <a:off x="34176816" y="7471325"/>
            <a:ext cx="9026400" cy="873300"/>
          </a:xfrm>
          <a:prstGeom prst="snipRoundRect">
            <a:avLst>
              <a:gd fmla="val 0" name="adj1"/>
              <a:gd fmla="val 50000" name="adj2"/>
            </a:avLst>
          </a:prstGeom>
          <a:solidFill>
            <a:srgbClr val="3684A0"/>
          </a:solidFill>
          <a:ln>
            <a:noFill/>
          </a:ln>
        </p:spPr>
        <p:txBody>
          <a:bodyPr anchorCtr="0" anchor="ctr" bIns="68550" lIns="274300" spcFirstLastPara="1" rIns="274300" wrap="square" tIns="7315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Exo 2"/>
                <a:ea typeface="Exo 2"/>
                <a:cs typeface="Exo 2"/>
                <a:sym typeface="Exo 2"/>
              </a:rPr>
              <a:t>Container Sharing</a:t>
            </a:r>
            <a:endParaRPr i="0" sz="1400" u="none" cap="none" strike="noStrike">
              <a:solidFill>
                <a:srgbClr val="000000"/>
              </a:solidFill>
              <a:latin typeface="Exo 2"/>
              <a:ea typeface="Exo 2"/>
              <a:cs typeface="Exo 2"/>
              <a:sym typeface="Exo 2"/>
            </a:endParaRPr>
          </a:p>
        </p:txBody>
      </p:sp>
      <p:sp>
        <p:nvSpPr>
          <p:cNvPr id="66" name="Google Shape;66;ge8329f2273_0_33"/>
          <p:cNvSpPr/>
          <p:nvPr/>
        </p:nvSpPr>
        <p:spPr>
          <a:xfrm>
            <a:off x="660475" y="17214500"/>
            <a:ext cx="10058400" cy="1529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67" name="Google Shape;67;ge8329f2273_0_33"/>
          <p:cNvSpPr/>
          <p:nvPr/>
        </p:nvSpPr>
        <p:spPr>
          <a:xfrm>
            <a:off x="660482" y="16451775"/>
            <a:ext cx="10058400" cy="890100"/>
          </a:xfrm>
          <a:prstGeom prst="snipRoundRect">
            <a:avLst>
              <a:gd fmla="val 0" name="adj1"/>
              <a:gd fmla="val 50000" name="adj2"/>
            </a:avLst>
          </a:prstGeom>
          <a:solidFill>
            <a:srgbClr val="B45F06"/>
          </a:solidFill>
          <a:ln>
            <a:noFill/>
          </a:ln>
        </p:spPr>
        <p:txBody>
          <a:bodyPr anchorCtr="0" anchor="ctr" bIns="68550" lIns="274300" spcFirstLastPara="1" rIns="274300" wrap="square" tIns="7315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Exo 2"/>
                <a:ea typeface="Exo 2"/>
                <a:cs typeface="Exo 2"/>
                <a:sym typeface="Exo 2"/>
              </a:rPr>
              <a:t>Binder</a:t>
            </a:r>
            <a:endParaRPr i="0" sz="1400" u="none" cap="none" strike="noStrike">
              <a:solidFill>
                <a:srgbClr val="000000"/>
              </a:solidFill>
              <a:latin typeface="Exo 2"/>
              <a:ea typeface="Exo 2"/>
              <a:cs typeface="Exo 2"/>
              <a:sym typeface="Exo 2"/>
            </a:endParaRPr>
          </a:p>
        </p:txBody>
      </p:sp>
      <p:sp>
        <p:nvSpPr>
          <p:cNvPr id="68" name="Google Shape;68;ge8329f2273_0_33"/>
          <p:cNvSpPr/>
          <p:nvPr/>
        </p:nvSpPr>
        <p:spPr>
          <a:xfrm>
            <a:off x="34179000" y="27857750"/>
            <a:ext cx="9026400" cy="206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69" name="Google Shape;69;ge8329f2273_0_33"/>
          <p:cNvSpPr txBox="1"/>
          <p:nvPr/>
        </p:nvSpPr>
        <p:spPr>
          <a:xfrm>
            <a:off x="34311438" y="28068138"/>
            <a:ext cx="8613300" cy="2201700"/>
          </a:xfrm>
          <a:prstGeom prst="rect">
            <a:avLst/>
          </a:prstGeom>
          <a:noFill/>
          <a:ln>
            <a:noFill/>
          </a:ln>
        </p:spPr>
        <p:txBody>
          <a:bodyPr anchorCtr="0" anchor="t" bIns="45700" lIns="91400" spcFirstLastPara="1" rIns="91400" wrap="square" tIns="45700">
            <a:spAutoFit/>
          </a:bodyPr>
          <a:lstStyle/>
          <a:p>
            <a:pPr indent="0" lvl="0" marL="0" marR="0" rtl="0" algn="l">
              <a:lnSpc>
                <a:spcPct val="100000"/>
              </a:lnSpc>
              <a:spcBef>
                <a:spcPts val="0"/>
              </a:spcBef>
              <a:spcAft>
                <a:spcPts val="0"/>
              </a:spcAft>
              <a:buClr>
                <a:schemeClr val="dk1"/>
              </a:buClr>
              <a:buSzPts val="1100"/>
              <a:buFont typeface="Arial"/>
              <a:buNone/>
            </a:pPr>
            <a:r>
              <a:rPr i="0" lang="en-US" sz="1900" u="none" cap="none" strike="noStrike">
                <a:solidFill>
                  <a:schemeClr val="dk1"/>
                </a:solidFill>
                <a:latin typeface="Exo 2"/>
                <a:ea typeface="Exo 2"/>
                <a:cs typeface="Exo 2"/>
                <a:sym typeface="Exo 2"/>
              </a:rPr>
              <a:t>[1]  Binder, https://mybinder.org, 2021</a:t>
            </a:r>
            <a:endParaRPr i="0" sz="1900" u="none" cap="none" strike="noStrike">
              <a:solidFill>
                <a:schemeClr val="dk1"/>
              </a:solidFill>
              <a:latin typeface="Exo 2"/>
              <a:ea typeface="Exo 2"/>
              <a:cs typeface="Exo 2"/>
              <a:sym typeface="Exo 2"/>
            </a:endParaRPr>
          </a:p>
          <a:p>
            <a:pPr indent="0" lvl="0" marL="0" marR="0" rtl="0" algn="l">
              <a:lnSpc>
                <a:spcPct val="100000"/>
              </a:lnSpc>
              <a:spcBef>
                <a:spcPts val="0"/>
              </a:spcBef>
              <a:spcAft>
                <a:spcPts val="0"/>
              </a:spcAft>
              <a:buClr>
                <a:schemeClr val="dk1"/>
              </a:buClr>
              <a:buSzPts val="1100"/>
              <a:buFont typeface="Arial"/>
              <a:buNone/>
            </a:pPr>
            <a:r>
              <a:rPr i="0" lang="en-US" sz="1900" u="none" cap="none" strike="noStrike">
                <a:solidFill>
                  <a:schemeClr val="dk1"/>
                </a:solidFill>
                <a:latin typeface="Exo 2"/>
                <a:ea typeface="Exo 2"/>
                <a:cs typeface="Exo 2"/>
                <a:sym typeface="Exo 2"/>
              </a:rPr>
              <a:t>[2]  T. Shaffer, K. Chard, D. Thain, ”An Empirical Study of Package Dependencies and Lifetimes in Binder Python Containers”. eScience, 2021.</a:t>
            </a:r>
            <a:endParaRPr i="0" sz="1900" u="none" cap="none" strike="noStrike">
              <a:solidFill>
                <a:schemeClr val="dk1"/>
              </a:solidFill>
              <a:latin typeface="Exo 2"/>
              <a:ea typeface="Exo 2"/>
              <a:cs typeface="Exo 2"/>
              <a:sym typeface="Exo 2"/>
            </a:endParaRPr>
          </a:p>
          <a:p>
            <a:pPr indent="0" lvl="0" marL="0" marR="0" rtl="0" algn="l">
              <a:lnSpc>
                <a:spcPct val="100000"/>
              </a:lnSpc>
              <a:spcBef>
                <a:spcPts val="0"/>
              </a:spcBef>
              <a:spcAft>
                <a:spcPts val="0"/>
              </a:spcAft>
              <a:buClr>
                <a:schemeClr val="dk1"/>
              </a:buClr>
              <a:buSzPts val="1100"/>
              <a:buFont typeface="Arial"/>
              <a:buNone/>
            </a:pPr>
            <a:r>
              <a:rPr i="0" lang="en-US" sz="1900" u="none" cap="none" strike="noStrike">
                <a:solidFill>
                  <a:schemeClr val="dk1"/>
                </a:solidFill>
                <a:latin typeface="Exo 2"/>
                <a:ea typeface="Exo 2"/>
                <a:cs typeface="Exo 2"/>
                <a:sym typeface="Exo 2"/>
              </a:rPr>
              <a:t>[3]  T.  Shaffer  et  al.,  “Solving  the  Container  Explosion  Problem  for  Distributed High Throughput Computing,” IPDPS, 2020</a:t>
            </a:r>
            <a:endParaRPr i="0" sz="1900" u="none" cap="none" strike="noStrike">
              <a:solidFill>
                <a:schemeClr val="dk1"/>
              </a:solidFill>
              <a:latin typeface="Exo 2"/>
              <a:ea typeface="Exo 2"/>
              <a:cs typeface="Exo 2"/>
              <a:sym typeface="Exo 2"/>
            </a:endParaRPr>
          </a:p>
          <a:p>
            <a:pPr indent="0" lvl="0" marL="0" marR="0" rtl="0" algn="l">
              <a:lnSpc>
                <a:spcPct val="95000"/>
              </a:lnSpc>
              <a:spcBef>
                <a:spcPts val="0"/>
              </a:spcBef>
              <a:spcAft>
                <a:spcPts val="0"/>
              </a:spcAft>
              <a:buClr>
                <a:srgbClr val="000000"/>
              </a:buClr>
              <a:buSzPts val="1900"/>
              <a:buFont typeface="Arial"/>
              <a:buNone/>
            </a:pPr>
            <a:r>
              <a:t/>
            </a:r>
            <a:endParaRPr i="0" sz="1900" u="none" cap="none" strike="noStrike">
              <a:solidFill>
                <a:schemeClr val="dk1"/>
              </a:solidFill>
              <a:latin typeface="Exo 2"/>
              <a:ea typeface="Exo 2"/>
              <a:cs typeface="Exo 2"/>
              <a:sym typeface="Exo 2"/>
            </a:endParaRPr>
          </a:p>
          <a:p>
            <a:pPr indent="0" lvl="0" marL="0" marR="0" rtl="0" algn="just">
              <a:lnSpc>
                <a:spcPct val="110000"/>
              </a:lnSpc>
              <a:spcBef>
                <a:spcPts val="0"/>
              </a:spcBef>
              <a:spcAft>
                <a:spcPts val="0"/>
              </a:spcAft>
              <a:buClr>
                <a:srgbClr val="000000"/>
              </a:buClr>
              <a:buSzPts val="2400"/>
              <a:buFont typeface="Arial"/>
              <a:buNone/>
            </a:pPr>
            <a:r>
              <a:t/>
            </a:r>
            <a:endParaRPr i="0" sz="2400" u="none" cap="none" strike="noStrike">
              <a:solidFill>
                <a:schemeClr val="dk1"/>
              </a:solidFill>
              <a:latin typeface="Exo 2"/>
              <a:ea typeface="Exo 2"/>
              <a:cs typeface="Exo 2"/>
              <a:sym typeface="Exo 2"/>
            </a:endParaRPr>
          </a:p>
        </p:txBody>
      </p:sp>
      <p:sp>
        <p:nvSpPr>
          <p:cNvPr id="70" name="Google Shape;70;ge8329f2273_0_33"/>
          <p:cNvSpPr/>
          <p:nvPr/>
        </p:nvSpPr>
        <p:spPr>
          <a:xfrm>
            <a:off x="34176825" y="27081388"/>
            <a:ext cx="9026400" cy="873300"/>
          </a:xfrm>
          <a:prstGeom prst="snipRoundRect">
            <a:avLst>
              <a:gd fmla="val 0" name="adj1"/>
              <a:gd fmla="val 46622" name="adj2"/>
            </a:avLst>
          </a:prstGeom>
          <a:solidFill>
            <a:srgbClr val="7F7F7F"/>
          </a:solidFill>
          <a:ln>
            <a:noFill/>
          </a:ln>
        </p:spPr>
        <p:txBody>
          <a:bodyPr anchorCtr="0" anchor="ctr" bIns="68550" lIns="274300" spcFirstLastPara="1" rIns="274300" wrap="square" tIns="7315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Arial"/>
                <a:ea typeface="Arial"/>
                <a:cs typeface="Arial"/>
                <a:sym typeface="Arial"/>
              </a:rPr>
              <a:t>References</a:t>
            </a:r>
            <a:endParaRPr b="0" i="0" sz="1400" u="none" cap="none" strike="noStrike">
              <a:solidFill>
                <a:srgbClr val="000000"/>
              </a:solidFill>
              <a:latin typeface="Arial"/>
              <a:ea typeface="Arial"/>
              <a:cs typeface="Arial"/>
              <a:sym typeface="Arial"/>
            </a:endParaRPr>
          </a:p>
        </p:txBody>
      </p:sp>
      <p:sp>
        <p:nvSpPr>
          <p:cNvPr id="71" name="Google Shape;71;ge8329f2273_0_33"/>
          <p:cNvSpPr txBox="1"/>
          <p:nvPr/>
        </p:nvSpPr>
        <p:spPr>
          <a:xfrm>
            <a:off x="890600" y="17605313"/>
            <a:ext cx="9598200" cy="2480400"/>
          </a:xfrm>
          <a:prstGeom prst="rect">
            <a:avLst/>
          </a:prstGeom>
          <a:noFill/>
          <a:ln>
            <a:noFill/>
          </a:ln>
        </p:spPr>
        <p:txBody>
          <a:bodyPr anchorCtr="0" anchor="t" bIns="45700" lIns="91425" spcFirstLastPara="1" rIns="91425" wrap="square" tIns="45700">
            <a:spAutoFit/>
          </a:bodyPr>
          <a:lstStyle/>
          <a:p>
            <a:pPr indent="-361950" lvl="0" marL="342900" marR="0" rtl="0" algn="l">
              <a:lnSpc>
                <a:spcPct val="95000"/>
              </a:lnSpc>
              <a:spcBef>
                <a:spcPts val="0"/>
              </a:spcBef>
              <a:spcAft>
                <a:spcPts val="0"/>
              </a:spcAft>
              <a:buClr>
                <a:srgbClr val="000000"/>
              </a:buClr>
              <a:buSzPts val="2800"/>
              <a:buFont typeface="Exo 2"/>
              <a:buChar char="•"/>
            </a:pPr>
            <a:r>
              <a:rPr i="0" lang="en-US" sz="2800" u="none" cap="none" strike="noStrike">
                <a:solidFill>
                  <a:srgbClr val="000000"/>
                </a:solidFill>
                <a:latin typeface="Exo 2"/>
                <a:ea typeface="Exo 2"/>
                <a:cs typeface="Exo 2"/>
                <a:sym typeface="Exo 2"/>
              </a:rPr>
              <a:t>Binder is an online service that allows users to execute Git repositories and run interactive notebooks</a:t>
            </a:r>
            <a:endParaRPr sz="2800">
              <a:latin typeface="Exo 2"/>
              <a:ea typeface="Exo 2"/>
              <a:cs typeface="Exo 2"/>
              <a:sym typeface="Exo 2"/>
            </a:endParaRPr>
          </a:p>
          <a:p>
            <a:pPr indent="-361950" lvl="0" marL="342900" marR="0" rtl="0" algn="l">
              <a:lnSpc>
                <a:spcPct val="95000"/>
              </a:lnSpc>
              <a:spcBef>
                <a:spcPts val="0"/>
              </a:spcBef>
              <a:spcAft>
                <a:spcPts val="0"/>
              </a:spcAft>
              <a:buClr>
                <a:srgbClr val="000000"/>
              </a:buClr>
              <a:buSzPts val="2800"/>
              <a:buFont typeface="Exo 2"/>
              <a:buChar char="•"/>
            </a:pPr>
            <a:r>
              <a:rPr i="0" lang="en-US" sz="2800" u="none" cap="none" strike="noStrike">
                <a:solidFill>
                  <a:srgbClr val="000000"/>
                </a:solidFill>
                <a:latin typeface="Exo 2"/>
                <a:ea typeface="Exo 2"/>
                <a:cs typeface="Exo 2"/>
                <a:sym typeface="Exo 2"/>
              </a:rPr>
              <a:t>Binder dynamically creates a container for each launch based on the dependencies specified in the repository </a:t>
            </a:r>
            <a:endParaRPr i="0" sz="2800" u="none" cap="none" strike="noStrike">
              <a:solidFill>
                <a:srgbClr val="000000"/>
              </a:solidFill>
              <a:latin typeface="Exo 2"/>
              <a:ea typeface="Exo 2"/>
              <a:cs typeface="Exo 2"/>
              <a:sym typeface="Exo 2"/>
            </a:endParaRPr>
          </a:p>
          <a:p>
            <a:pPr indent="0" lvl="0" marL="0" marR="0" rtl="0" algn="l">
              <a:lnSpc>
                <a:spcPct val="95000"/>
              </a:lnSpc>
              <a:spcBef>
                <a:spcPts val="0"/>
              </a:spcBef>
              <a:spcAft>
                <a:spcPts val="0"/>
              </a:spcAft>
              <a:buClr>
                <a:srgbClr val="000000"/>
              </a:buClr>
              <a:buSzPts val="1100"/>
              <a:buFont typeface="Arial"/>
              <a:buNone/>
            </a:pPr>
            <a:r>
              <a:t/>
            </a:r>
            <a:endParaRPr i="0" sz="2500" u="none" cap="none" strike="noStrike">
              <a:solidFill>
                <a:srgbClr val="000000"/>
              </a:solidFill>
              <a:latin typeface="Exo 2"/>
              <a:ea typeface="Exo 2"/>
              <a:cs typeface="Exo 2"/>
              <a:sym typeface="Exo 2"/>
            </a:endParaRPr>
          </a:p>
          <a:p>
            <a:pPr indent="0" lvl="0" marL="0" marR="0" rtl="0" algn="l">
              <a:lnSpc>
                <a:spcPct val="100000"/>
              </a:lnSpc>
              <a:spcBef>
                <a:spcPts val="0"/>
              </a:spcBef>
              <a:spcAft>
                <a:spcPts val="0"/>
              </a:spcAft>
              <a:buClr>
                <a:srgbClr val="000000"/>
              </a:buClr>
              <a:buSzPts val="2500"/>
              <a:buFont typeface="Arial"/>
              <a:buNone/>
            </a:pPr>
            <a:r>
              <a:t/>
            </a:r>
            <a:endParaRPr i="0" sz="2500" u="none" cap="none" strike="noStrike">
              <a:solidFill>
                <a:srgbClr val="000000"/>
              </a:solidFill>
              <a:latin typeface="Exo 2"/>
              <a:ea typeface="Exo 2"/>
              <a:cs typeface="Exo 2"/>
              <a:sym typeface="Exo 2"/>
            </a:endParaRPr>
          </a:p>
        </p:txBody>
      </p:sp>
      <p:pic>
        <p:nvPicPr>
          <p:cNvPr descr="Chart, scatter chart&#10;&#10;Description automatically generated" id="72" name="Google Shape;72;ge8329f2273_0_33"/>
          <p:cNvPicPr preferRelativeResize="0"/>
          <p:nvPr/>
        </p:nvPicPr>
        <p:blipFill rotWithShape="1">
          <a:blip r:embed="rId3">
            <a:alphaModFix/>
          </a:blip>
          <a:srcRect b="0" l="0" r="0" t="0"/>
          <a:stretch/>
        </p:blipFill>
        <p:spPr>
          <a:xfrm>
            <a:off x="719650" y="25185513"/>
            <a:ext cx="5560500" cy="5358487"/>
          </a:xfrm>
          <a:prstGeom prst="rect">
            <a:avLst/>
          </a:prstGeom>
          <a:noFill/>
          <a:ln>
            <a:noFill/>
          </a:ln>
        </p:spPr>
      </p:pic>
      <p:pic>
        <p:nvPicPr>
          <p:cNvPr descr="Chart&#10;&#10;Description automatically generated" id="73" name="Google Shape;73;ge8329f2273_0_33"/>
          <p:cNvPicPr preferRelativeResize="0"/>
          <p:nvPr/>
        </p:nvPicPr>
        <p:blipFill rotWithShape="1">
          <a:blip r:embed="rId4">
            <a:alphaModFix/>
          </a:blip>
          <a:srcRect b="0" l="0" r="0" t="0"/>
          <a:stretch/>
        </p:blipFill>
        <p:spPr>
          <a:xfrm>
            <a:off x="760100" y="19593145"/>
            <a:ext cx="5246851" cy="3638342"/>
          </a:xfrm>
          <a:prstGeom prst="rect">
            <a:avLst/>
          </a:prstGeom>
          <a:noFill/>
          <a:ln>
            <a:noFill/>
          </a:ln>
        </p:spPr>
      </p:pic>
      <p:sp>
        <p:nvSpPr>
          <p:cNvPr id="74" name="Google Shape;74;ge8329f2273_0_33"/>
          <p:cNvSpPr txBox="1"/>
          <p:nvPr/>
        </p:nvSpPr>
        <p:spPr>
          <a:xfrm>
            <a:off x="934025" y="23361775"/>
            <a:ext cx="4899000" cy="1640400"/>
          </a:xfrm>
          <a:prstGeom prst="rect">
            <a:avLst/>
          </a:prstGeom>
          <a:noFill/>
          <a:ln>
            <a:noFill/>
          </a:ln>
        </p:spPr>
        <p:txBody>
          <a:bodyPr anchorCtr="0" anchor="t" bIns="30275" lIns="60550" spcFirstLastPara="1" rIns="60550" wrap="square" tIns="30275">
            <a:spAutoFit/>
          </a:bodyPr>
          <a:lstStyle/>
          <a:p>
            <a:pPr indent="0" lvl="0" marL="0" marR="0" rtl="0" algn="l">
              <a:lnSpc>
                <a:spcPct val="95000"/>
              </a:lnSpc>
              <a:spcBef>
                <a:spcPts val="0"/>
              </a:spcBef>
              <a:spcAft>
                <a:spcPts val="0"/>
              </a:spcAft>
              <a:buClr>
                <a:srgbClr val="000000"/>
              </a:buClr>
              <a:buSzPts val="1800"/>
              <a:buFont typeface="Arial"/>
              <a:buNone/>
            </a:pPr>
            <a:r>
              <a:rPr i="0" lang="en-US" sz="1800" u="none" cap="none" strike="noStrike">
                <a:solidFill>
                  <a:srgbClr val="000000"/>
                </a:solidFill>
                <a:latin typeface="Exo 2"/>
                <a:ea typeface="Exo 2"/>
                <a:cs typeface="Exo 2"/>
                <a:sym typeface="Exo 2"/>
              </a:rPr>
              <a:t>An initial high riser: launch invocations over time for 20 repositories over a 600 day period. </a:t>
            </a:r>
            <a:r>
              <a:rPr lang="en-US" sz="1800">
                <a:latin typeface="Exo 2"/>
                <a:ea typeface="Exo 2"/>
                <a:cs typeface="Exo 2"/>
                <a:sym typeface="Exo 2"/>
              </a:rPr>
              <a:t>Most </a:t>
            </a:r>
            <a:r>
              <a:rPr i="0" lang="en-US" sz="1800" u="none" cap="none" strike="noStrike">
                <a:solidFill>
                  <a:srgbClr val="000000"/>
                </a:solidFill>
                <a:latin typeface="Exo 2"/>
                <a:ea typeface="Exo 2"/>
                <a:cs typeface="Exo 2"/>
                <a:sym typeface="Exo 2"/>
              </a:rPr>
              <a:t>repos tend to </a:t>
            </a:r>
            <a:r>
              <a:rPr lang="en-US" sz="1800">
                <a:latin typeface="Exo 2"/>
                <a:ea typeface="Exo 2"/>
                <a:cs typeface="Exo 2"/>
                <a:sym typeface="Exo 2"/>
              </a:rPr>
              <a:t>show </a:t>
            </a:r>
            <a:r>
              <a:rPr i="0" lang="en-US" sz="1800" u="none" cap="none" strike="noStrike">
                <a:solidFill>
                  <a:srgbClr val="000000"/>
                </a:solidFill>
                <a:latin typeface="Exo 2"/>
                <a:ea typeface="Exo 2"/>
                <a:cs typeface="Exo 2"/>
                <a:sym typeface="Exo 2"/>
              </a:rPr>
              <a:t>a </a:t>
            </a:r>
            <a:r>
              <a:rPr lang="en-US" sz="1800">
                <a:latin typeface="Exo 2"/>
                <a:ea typeface="Exo 2"/>
                <a:cs typeface="Exo 2"/>
                <a:sym typeface="Exo 2"/>
              </a:rPr>
              <a:t>large spike of usage at the beginning while a few have a balanced distribution of calls throughout its lifetime.</a:t>
            </a:r>
            <a:endParaRPr i="0" sz="1800" u="none" cap="none" strike="noStrike">
              <a:solidFill>
                <a:srgbClr val="000000"/>
              </a:solidFill>
              <a:latin typeface="Exo 2"/>
              <a:ea typeface="Exo 2"/>
              <a:cs typeface="Exo 2"/>
              <a:sym typeface="Exo 2"/>
            </a:endParaRPr>
          </a:p>
        </p:txBody>
      </p:sp>
      <p:sp>
        <p:nvSpPr>
          <p:cNvPr id="75" name="Google Shape;75;ge8329f2273_0_33"/>
          <p:cNvSpPr txBox="1"/>
          <p:nvPr/>
        </p:nvSpPr>
        <p:spPr>
          <a:xfrm>
            <a:off x="934025" y="30643925"/>
            <a:ext cx="4899000" cy="850800"/>
          </a:xfrm>
          <a:prstGeom prst="rect">
            <a:avLst/>
          </a:prstGeom>
          <a:noFill/>
          <a:ln>
            <a:noFill/>
          </a:ln>
        </p:spPr>
        <p:txBody>
          <a:bodyPr anchorCtr="0" anchor="t" bIns="30275" lIns="60550" spcFirstLastPara="1" rIns="60550" wrap="square" tIns="30275">
            <a:spAutoFit/>
          </a:bodyPr>
          <a:lstStyle/>
          <a:p>
            <a:pPr indent="0" lvl="0" marL="0" marR="0" rtl="0" algn="l">
              <a:lnSpc>
                <a:spcPct val="95000"/>
              </a:lnSpc>
              <a:spcBef>
                <a:spcPts val="0"/>
              </a:spcBef>
              <a:spcAft>
                <a:spcPts val="0"/>
              </a:spcAft>
              <a:buClr>
                <a:srgbClr val="000000"/>
              </a:buClr>
              <a:buSzPts val="1800"/>
              <a:buFont typeface="Arial"/>
              <a:buNone/>
            </a:pPr>
            <a:r>
              <a:rPr i="0" lang="en-US" sz="1800" u="none" cap="none" strike="noStrike">
                <a:solidFill>
                  <a:srgbClr val="000000"/>
                </a:solidFill>
                <a:latin typeface="Exo 2"/>
                <a:ea typeface="Exo 2"/>
                <a:cs typeface="Exo 2"/>
                <a:sym typeface="Exo 2"/>
              </a:rPr>
              <a:t>Clustering of Python packages based on cosine similarity.</a:t>
            </a:r>
            <a:r>
              <a:rPr lang="en-US" sz="1800">
                <a:latin typeface="Exo 2"/>
                <a:ea typeface="Exo 2"/>
                <a:cs typeface="Exo 2"/>
                <a:sym typeface="Exo 2"/>
              </a:rPr>
              <a:t> We see visible “islands” of commonly related packages.</a:t>
            </a:r>
            <a:endParaRPr i="0" sz="1800" u="none" cap="none" strike="noStrike">
              <a:solidFill>
                <a:srgbClr val="000000"/>
              </a:solidFill>
              <a:latin typeface="Exo 2"/>
              <a:ea typeface="Exo 2"/>
              <a:cs typeface="Exo 2"/>
              <a:sym typeface="Exo 2"/>
            </a:endParaRPr>
          </a:p>
        </p:txBody>
      </p:sp>
      <p:sp>
        <p:nvSpPr>
          <p:cNvPr id="76" name="Google Shape;76;ge8329f2273_0_33"/>
          <p:cNvSpPr txBox="1"/>
          <p:nvPr/>
        </p:nvSpPr>
        <p:spPr>
          <a:xfrm>
            <a:off x="6325750" y="24924150"/>
            <a:ext cx="4100400" cy="6451200"/>
          </a:xfrm>
          <a:prstGeom prst="rect">
            <a:avLst/>
          </a:prstGeom>
          <a:noFill/>
          <a:ln>
            <a:noFill/>
          </a:ln>
        </p:spPr>
        <p:txBody>
          <a:bodyPr anchorCtr="0" anchor="t" bIns="30275" lIns="60550" spcFirstLastPara="1" rIns="60550" wrap="square" tIns="30275">
            <a:spAutoFit/>
          </a:bodyPr>
          <a:lstStyle/>
          <a:p>
            <a:pPr indent="0" lvl="0" marL="0" marR="0" rtl="0" algn="l">
              <a:lnSpc>
                <a:spcPct val="95000"/>
              </a:lnSpc>
              <a:spcBef>
                <a:spcPts val="0"/>
              </a:spcBef>
              <a:spcAft>
                <a:spcPts val="0"/>
              </a:spcAft>
              <a:buClr>
                <a:srgbClr val="000000"/>
              </a:buClr>
              <a:buSzPts val="2300"/>
              <a:buFont typeface="Arial"/>
              <a:buNone/>
            </a:pPr>
            <a:r>
              <a:rPr b="1" i="0" lang="en-US" sz="2300" u="none" cap="none" strike="noStrike">
                <a:solidFill>
                  <a:srgbClr val="000000"/>
                </a:solidFill>
                <a:latin typeface="Exo 2"/>
                <a:ea typeface="Exo 2"/>
                <a:cs typeface="Exo 2"/>
                <a:sym typeface="Exo 2"/>
              </a:rPr>
              <a:t>Our Dataset</a:t>
            </a:r>
            <a:endParaRPr b="1" i="0" sz="2300" u="none" cap="none" strike="noStrike">
              <a:solidFill>
                <a:srgbClr val="000000"/>
              </a:solidFill>
              <a:latin typeface="Exo 2"/>
              <a:ea typeface="Exo 2"/>
              <a:cs typeface="Exo 2"/>
              <a:sym typeface="Exo 2"/>
            </a:endParaRPr>
          </a:p>
          <a:p>
            <a:pPr indent="0" lvl="0" marL="0" marR="0" rtl="0" algn="l">
              <a:lnSpc>
                <a:spcPct val="95000"/>
              </a:lnSpc>
              <a:spcBef>
                <a:spcPts val="0"/>
              </a:spcBef>
              <a:spcAft>
                <a:spcPts val="0"/>
              </a:spcAft>
              <a:buClr>
                <a:srgbClr val="000000"/>
              </a:buClr>
              <a:buSzPts val="2300"/>
              <a:buFont typeface="Arial"/>
              <a:buNone/>
            </a:pPr>
            <a:r>
              <a:t/>
            </a:r>
            <a:endParaRPr i="0" sz="2300" u="none" cap="none" strike="noStrike">
              <a:solidFill>
                <a:srgbClr val="000000"/>
              </a:solidFill>
              <a:latin typeface="Exo 2"/>
              <a:ea typeface="Exo 2"/>
              <a:cs typeface="Exo 2"/>
              <a:sym typeface="Exo 2"/>
            </a:endParaRPr>
          </a:p>
          <a:p>
            <a:pPr indent="0" lvl="0" marL="0" marR="0" rtl="0" algn="l">
              <a:lnSpc>
                <a:spcPct val="95000"/>
              </a:lnSpc>
              <a:spcBef>
                <a:spcPts val="0"/>
              </a:spcBef>
              <a:spcAft>
                <a:spcPts val="0"/>
              </a:spcAft>
              <a:buClr>
                <a:srgbClr val="000000"/>
              </a:buClr>
              <a:buSzPts val="2300"/>
              <a:buFont typeface="Arial"/>
              <a:buNone/>
            </a:pPr>
            <a:r>
              <a:rPr i="0" lang="en-US" sz="2300" u="none" cap="none" strike="noStrike">
                <a:solidFill>
                  <a:srgbClr val="000000"/>
                </a:solidFill>
                <a:latin typeface="Exo 2"/>
                <a:ea typeface="Exo 2"/>
                <a:cs typeface="Exo 2"/>
                <a:sym typeface="Exo 2"/>
              </a:rPr>
              <a:t>We filtered the Binder launch dataset to only Python repositories</a:t>
            </a:r>
            <a:endParaRPr i="0" sz="2300" u="none" cap="none" strike="noStrike">
              <a:solidFill>
                <a:srgbClr val="000000"/>
              </a:solidFill>
              <a:latin typeface="Exo 2"/>
              <a:ea typeface="Exo 2"/>
              <a:cs typeface="Exo 2"/>
              <a:sym typeface="Exo 2"/>
            </a:endParaRPr>
          </a:p>
          <a:p>
            <a:pPr indent="-336550" lvl="0" marL="342900" marR="0" rtl="0" algn="l">
              <a:lnSpc>
                <a:spcPct val="95000"/>
              </a:lnSpc>
              <a:spcBef>
                <a:spcPts val="0"/>
              </a:spcBef>
              <a:spcAft>
                <a:spcPts val="0"/>
              </a:spcAft>
              <a:buClr>
                <a:srgbClr val="000000"/>
              </a:buClr>
              <a:buSzPts val="2300"/>
              <a:buFont typeface="Exo 2"/>
              <a:buChar char="•"/>
            </a:pPr>
            <a:r>
              <a:rPr i="1" lang="en-US" sz="2300" u="none" cap="none" strike="noStrike">
                <a:solidFill>
                  <a:srgbClr val="000000"/>
                </a:solidFill>
                <a:latin typeface="Exo 2"/>
                <a:ea typeface="Exo 2"/>
                <a:cs typeface="Exo 2"/>
                <a:sym typeface="Exo 2"/>
              </a:rPr>
              <a:t>14 million launch records</a:t>
            </a:r>
            <a:endParaRPr i="0" sz="2300" u="none" cap="none" strike="noStrike">
              <a:solidFill>
                <a:srgbClr val="000000"/>
              </a:solidFill>
              <a:latin typeface="Exo 2"/>
              <a:ea typeface="Exo 2"/>
              <a:cs typeface="Exo 2"/>
              <a:sym typeface="Exo 2"/>
            </a:endParaRPr>
          </a:p>
          <a:p>
            <a:pPr indent="-336550" lvl="0" marL="342900" marR="0" rtl="0" algn="l">
              <a:lnSpc>
                <a:spcPct val="95000"/>
              </a:lnSpc>
              <a:spcBef>
                <a:spcPts val="0"/>
              </a:spcBef>
              <a:spcAft>
                <a:spcPts val="0"/>
              </a:spcAft>
              <a:buClr>
                <a:srgbClr val="000000"/>
              </a:buClr>
              <a:buSzPts val="2300"/>
              <a:buFont typeface="Exo 2"/>
              <a:buChar char="•"/>
            </a:pPr>
            <a:r>
              <a:rPr i="1" lang="en-US" sz="2300" u="none" cap="none" strike="noStrike">
                <a:solidFill>
                  <a:srgbClr val="000000"/>
                </a:solidFill>
                <a:latin typeface="Exo 2"/>
                <a:ea typeface="Exo 2"/>
                <a:cs typeface="Exo 2"/>
                <a:sym typeface="Exo 2"/>
              </a:rPr>
              <a:t>4575 unique Python libraries</a:t>
            </a:r>
            <a:endParaRPr i="0" sz="2300" u="none" cap="none" strike="noStrike">
              <a:solidFill>
                <a:srgbClr val="000000"/>
              </a:solidFill>
              <a:latin typeface="Exo 2"/>
              <a:ea typeface="Exo 2"/>
              <a:cs typeface="Exo 2"/>
              <a:sym typeface="Exo 2"/>
            </a:endParaRPr>
          </a:p>
          <a:p>
            <a:pPr indent="-336550" lvl="0" marL="342900" marR="0" rtl="0" algn="l">
              <a:lnSpc>
                <a:spcPct val="95000"/>
              </a:lnSpc>
              <a:spcBef>
                <a:spcPts val="0"/>
              </a:spcBef>
              <a:spcAft>
                <a:spcPts val="0"/>
              </a:spcAft>
              <a:buClr>
                <a:srgbClr val="000000"/>
              </a:buClr>
              <a:buSzPts val="2300"/>
              <a:buFont typeface="Exo 2"/>
              <a:buChar char="•"/>
            </a:pPr>
            <a:r>
              <a:rPr i="1" lang="en-US" sz="2300" u="none" cap="none" strike="noStrike">
                <a:solidFill>
                  <a:srgbClr val="000000"/>
                </a:solidFill>
                <a:latin typeface="Exo 2"/>
                <a:ea typeface="Exo 2"/>
                <a:cs typeface="Exo 2"/>
                <a:sym typeface="Exo 2"/>
              </a:rPr>
              <a:t>33,987 unique repositories</a:t>
            </a:r>
            <a:endParaRPr i="1" sz="2300" u="none" cap="none" strike="noStrike">
              <a:solidFill>
                <a:srgbClr val="000000"/>
              </a:solidFill>
              <a:latin typeface="Exo 2"/>
              <a:ea typeface="Exo 2"/>
              <a:cs typeface="Exo 2"/>
              <a:sym typeface="Exo 2"/>
            </a:endParaRPr>
          </a:p>
          <a:p>
            <a:pPr indent="-336550" lvl="0" marL="342900" marR="0" rtl="0" algn="l">
              <a:lnSpc>
                <a:spcPct val="95000"/>
              </a:lnSpc>
              <a:spcBef>
                <a:spcPts val="0"/>
              </a:spcBef>
              <a:spcAft>
                <a:spcPts val="0"/>
              </a:spcAft>
              <a:buSzPts val="2300"/>
              <a:buFont typeface="Exo 2"/>
              <a:buChar char="•"/>
            </a:pPr>
            <a:r>
              <a:rPr i="1" lang="en-US" sz="2300">
                <a:latin typeface="Exo 2"/>
                <a:ea typeface="Exo 2"/>
                <a:cs typeface="Exo 2"/>
                <a:sym typeface="Exo 2"/>
              </a:rPr>
              <a:t>17,019 unique images</a:t>
            </a:r>
            <a:endParaRPr i="1" sz="2300">
              <a:latin typeface="Exo 2"/>
              <a:ea typeface="Exo 2"/>
              <a:cs typeface="Exo 2"/>
              <a:sym typeface="Exo 2"/>
            </a:endParaRPr>
          </a:p>
          <a:p>
            <a:pPr indent="0" lvl="0" marL="0" marR="0" rtl="0" algn="l">
              <a:lnSpc>
                <a:spcPct val="95000"/>
              </a:lnSpc>
              <a:spcBef>
                <a:spcPts val="0"/>
              </a:spcBef>
              <a:spcAft>
                <a:spcPts val="0"/>
              </a:spcAft>
              <a:buClr>
                <a:srgbClr val="000000"/>
              </a:buClr>
              <a:buSzPts val="2300"/>
              <a:buFont typeface="Arial"/>
              <a:buNone/>
            </a:pPr>
            <a:r>
              <a:t/>
            </a:r>
            <a:endParaRPr i="1" sz="2300" u="none" cap="none" strike="noStrike">
              <a:solidFill>
                <a:srgbClr val="000000"/>
              </a:solidFill>
              <a:latin typeface="Exo 2"/>
              <a:ea typeface="Exo 2"/>
              <a:cs typeface="Exo 2"/>
              <a:sym typeface="Exo 2"/>
            </a:endParaRPr>
          </a:p>
          <a:p>
            <a:pPr indent="0" lvl="0" marL="0" marR="0" rtl="0" algn="l">
              <a:lnSpc>
                <a:spcPct val="95000"/>
              </a:lnSpc>
              <a:spcBef>
                <a:spcPts val="0"/>
              </a:spcBef>
              <a:spcAft>
                <a:spcPts val="0"/>
              </a:spcAft>
              <a:buClr>
                <a:srgbClr val="000000"/>
              </a:buClr>
              <a:buSzPts val="2300"/>
              <a:buFont typeface="Arial"/>
              <a:buNone/>
            </a:pPr>
            <a:r>
              <a:rPr i="0" lang="en-US" sz="2300" u="none" cap="none" strike="noStrike">
                <a:solidFill>
                  <a:srgbClr val="000000"/>
                </a:solidFill>
                <a:latin typeface="Exo 2"/>
                <a:ea typeface="Exo 2"/>
                <a:cs typeface="Exo 2"/>
                <a:sym typeface="Exo 2"/>
              </a:rPr>
              <a:t>For each repository we obtained the Python dependencies and computed</a:t>
            </a:r>
            <a:endParaRPr i="0" sz="2300" u="none" cap="none" strike="noStrike">
              <a:solidFill>
                <a:srgbClr val="000000"/>
              </a:solidFill>
              <a:latin typeface="Exo 2"/>
              <a:ea typeface="Exo 2"/>
              <a:cs typeface="Exo 2"/>
              <a:sym typeface="Exo 2"/>
            </a:endParaRPr>
          </a:p>
          <a:p>
            <a:pPr indent="-336550" lvl="0" marL="342900" marR="0" rtl="0" algn="l">
              <a:lnSpc>
                <a:spcPct val="95000"/>
              </a:lnSpc>
              <a:spcBef>
                <a:spcPts val="0"/>
              </a:spcBef>
              <a:spcAft>
                <a:spcPts val="0"/>
              </a:spcAft>
              <a:buClr>
                <a:srgbClr val="000000"/>
              </a:buClr>
              <a:buSzPts val="2300"/>
              <a:buFont typeface="Exo 2"/>
              <a:buChar char="•"/>
            </a:pPr>
            <a:r>
              <a:rPr i="1" lang="en-US" sz="2300" u="none" cap="none" strike="noStrike">
                <a:solidFill>
                  <a:srgbClr val="000000"/>
                </a:solidFill>
                <a:latin typeface="Exo 2"/>
                <a:ea typeface="Exo 2"/>
                <a:cs typeface="Exo 2"/>
                <a:sym typeface="Exo 2"/>
              </a:rPr>
              <a:t>Install time and size</a:t>
            </a:r>
            <a:endParaRPr i="0" sz="2300" u="none" cap="none" strike="noStrike">
              <a:solidFill>
                <a:srgbClr val="000000"/>
              </a:solidFill>
              <a:latin typeface="Exo 2"/>
              <a:ea typeface="Exo 2"/>
              <a:cs typeface="Exo 2"/>
              <a:sym typeface="Exo 2"/>
            </a:endParaRPr>
          </a:p>
          <a:p>
            <a:pPr indent="-336550" lvl="0" marL="342900" marR="0" rtl="0" algn="l">
              <a:lnSpc>
                <a:spcPct val="95000"/>
              </a:lnSpc>
              <a:spcBef>
                <a:spcPts val="0"/>
              </a:spcBef>
              <a:spcAft>
                <a:spcPts val="0"/>
              </a:spcAft>
              <a:buClr>
                <a:srgbClr val="000000"/>
              </a:buClr>
              <a:buSzPts val="2300"/>
              <a:buFont typeface="Exo 2"/>
              <a:buChar char="•"/>
            </a:pPr>
            <a:r>
              <a:rPr i="1" lang="en-US" sz="2300" u="none" cap="none" strike="noStrike">
                <a:solidFill>
                  <a:srgbClr val="000000"/>
                </a:solidFill>
                <a:latin typeface="Exo 2"/>
                <a:ea typeface="Exo 2"/>
                <a:cs typeface="Exo 2"/>
                <a:sym typeface="Exo 2"/>
              </a:rPr>
              <a:t>GitHub statistics (stars, forks)</a:t>
            </a:r>
            <a:endParaRPr i="0" sz="2300" u="none" cap="none" strike="noStrike">
              <a:solidFill>
                <a:srgbClr val="000000"/>
              </a:solidFill>
              <a:latin typeface="Exo 2"/>
              <a:ea typeface="Exo 2"/>
              <a:cs typeface="Exo 2"/>
              <a:sym typeface="Exo 2"/>
            </a:endParaRPr>
          </a:p>
          <a:p>
            <a:pPr indent="-336550" lvl="0" marL="342900" marR="0" rtl="0" algn="l">
              <a:lnSpc>
                <a:spcPct val="95000"/>
              </a:lnSpc>
              <a:spcBef>
                <a:spcPts val="0"/>
              </a:spcBef>
              <a:spcAft>
                <a:spcPts val="0"/>
              </a:spcAft>
              <a:buClr>
                <a:srgbClr val="000000"/>
              </a:buClr>
              <a:buSzPts val="2300"/>
              <a:buFont typeface="Exo 2"/>
              <a:buChar char="•"/>
            </a:pPr>
            <a:r>
              <a:rPr i="1" lang="en-US" sz="2300" u="none" cap="none" strike="noStrike">
                <a:solidFill>
                  <a:srgbClr val="000000"/>
                </a:solidFill>
                <a:latin typeface="Exo 2"/>
                <a:ea typeface="Exo 2"/>
                <a:cs typeface="Exo 2"/>
                <a:sym typeface="Exo 2"/>
              </a:rPr>
              <a:t>Version lifetime (how long between versions)</a:t>
            </a:r>
            <a:endParaRPr i="0" sz="2300" u="none" cap="none" strike="noStrike">
              <a:solidFill>
                <a:srgbClr val="000000"/>
              </a:solidFill>
              <a:latin typeface="Exo 2"/>
              <a:ea typeface="Exo 2"/>
              <a:cs typeface="Exo 2"/>
              <a:sym typeface="Exo 2"/>
            </a:endParaRPr>
          </a:p>
        </p:txBody>
      </p:sp>
      <p:sp>
        <p:nvSpPr>
          <p:cNvPr id="77" name="Google Shape;77;ge8329f2273_0_33"/>
          <p:cNvSpPr/>
          <p:nvPr/>
        </p:nvSpPr>
        <p:spPr>
          <a:xfrm>
            <a:off x="6091075" y="24804400"/>
            <a:ext cx="4627800" cy="587700"/>
          </a:xfrm>
          <a:prstGeom prst="snipRoundRect">
            <a:avLst>
              <a:gd fmla="val 0" name="adj1"/>
              <a:gd fmla="val 50000" name="adj2"/>
            </a:avLst>
          </a:prstGeom>
          <a:solidFill>
            <a:srgbClr val="741B47"/>
          </a:solidFill>
          <a:ln>
            <a:noFill/>
          </a:ln>
        </p:spPr>
        <p:txBody>
          <a:bodyPr anchorCtr="0" anchor="ctr" bIns="68550" lIns="274300" spcFirstLastPara="1" rIns="274300" wrap="square" tIns="73150">
            <a:no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lt1"/>
                </a:solidFill>
                <a:latin typeface="Arial"/>
                <a:ea typeface="Arial"/>
                <a:cs typeface="Arial"/>
                <a:sym typeface="Arial"/>
              </a:rPr>
              <a:t>Our Dataset</a:t>
            </a:r>
            <a:endParaRPr b="0" i="0" sz="400" u="none" cap="none" strike="noStrike">
              <a:solidFill>
                <a:srgbClr val="000000"/>
              </a:solidFill>
              <a:latin typeface="Arial"/>
              <a:ea typeface="Arial"/>
              <a:cs typeface="Arial"/>
              <a:sym typeface="Arial"/>
            </a:endParaRPr>
          </a:p>
        </p:txBody>
      </p:sp>
      <p:sp>
        <p:nvSpPr>
          <p:cNvPr id="78" name="Google Shape;78;ge8329f2273_0_33"/>
          <p:cNvSpPr txBox="1"/>
          <p:nvPr/>
        </p:nvSpPr>
        <p:spPr>
          <a:xfrm>
            <a:off x="34468375" y="8520950"/>
            <a:ext cx="8197800" cy="3478500"/>
          </a:xfrm>
          <a:prstGeom prst="rect">
            <a:avLst/>
          </a:prstGeom>
          <a:noFill/>
          <a:ln>
            <a:noFill/>
          </a:ln>
        </p:spPr>
        <p:txBody>
          <a:bodyPr anchorCtr="0" anchor="t" bIns="45700" lIns="91425" spcFirstLastPara="1" rIns="91425" wrap="square" tIns="45700">
            <a:spAutoFit/>
          </a:bodyPr>
          <a:lstStyle/>
          <a:p>
            <a:pPr indent="-349250" lvl="0" marL="342900" marR="0" rtl="0" algn="l">
              <a:lnSpc>
                <a:spcPct val="100000"/>
              </a:lnSpc>
              <a:spcBef>
                <a:spcPts val="0"/>
              </a:spcBef>
              <a:spcAft>
                <a:spcPts val="0"/>
              </a:spcAft>
              <a:buClr>
                <a:srgbClr val="000000"/>
              </a:buClr>
              <a:buSzPts val="2800"/>
              <a:buFont typeface="Exo 2"/>
              <a:buAutoNum type="arabicPeriod"/>
            </a:pPr>
            <a:r>
              <a:rPr i="0" lang="en-US" sz="2800" u="none" cap="none" strike="noStrike">
                <a:solidFill>
                  <a:srgbClr val="000000"/>
                </a:solidFill>
                <a:latin typeface="Exo 2"/>
                <a:ea typeface="Exo 2"/>
                <a:cs typeface="Exo 2"/>
                <a:sym typeface="Exo 2"/>
              </a:rPr>
              <a:t>Baseline: No containers are shared. Requests must use a unique container for each repository.</a:t>
            </a:r>
            <a:endParaRPr i="0" sz="2800" u="none" cap="none" strike="noStrike">
              <a:solidFill>
                <a:srgbClr val="000000"/>
              </a:solidFill>
              <a:latin typeface="Exo 2"/>
              <a:ea typeface="Exo 2"/>
              <a:cs typeface="Exo 2"/>
              <a:sym typeface="Exo 2"/>
            </a:endParaRPr>
          </a:p>
          <a:p>
            <a:pPr indent="-349250" lvl="0" marL="342900" marR="0" rtl="0" algn="l">
              <a:lnSpc>
                <a:spcPct val="100000"/>
              </a:lnSpc>
              <a:spcBef>
                <a:spcPts val="0"/>
              </a:spcBef>
              <a:spcAft>
                <a:spcPts val="0"/>
              </a:spcAft>
              <a:buClr>
                <a:srgbClr val="000000"/>
              </a:buClr>
              <a:buSzPts val="2800"/>
              <a:buFont typeface="Exo 2"/>
              <a:buAutoNum type="arabicPeriod"/>
            </a:pPr>
            <a:r>
              <a:rPr i="0" lang="en-US" sz="2800" u="none" cap="none" strike="noStrike">
                <a:solidFill>
                  <a:srgbClr val="000000"/>
                </a:solidFill>
                <a:latin typeface="Exo 2"/>
                <a:ea typeface="Exo 2"/>
                <a:cs typeface="Exo 2"/>
                <a:sym typeface="Exo 2"/>
              </a:rPr>
              <a:t>Identical: Repositories with the same requirements may share containers.</a:t>
            </a:r>
            <a:endParaRPr i="0" sz="2800" u="none" cap="none" strike="noStrike">
              <a:solidFill>
                <a:srgbClr val="000000"/>
              </a:solidFill>
              <a:latin typeface="Exo 2"/>
              <a:ea typeface="Exo 2"/>
              <a:cs typeface="Exo 2"/>
              <a:sym typeface="Exo 2"/>
            </a:endParaRPr>
          </a:p>
          <a:p>
            <a:pPr indent="-349250" lvl="0" marL="342900" marR="0" rtl="0" algn="l">
              <a:lnSpc>
                <a:spcPct val="100000"/>
              </a:lnSpc>
              <a:spcBef>
                <a:spcPts val="0"/>
              </a:spcBef>
              <a:spcAft>
                <a:spcPts val="0"/>
              </a:spcAft>
              <a:buClr>
                <a:srgbClr val="000000"/>
              </a:buClr>
              <a:buSzPts val="2800"/>
              <a:buFont typeface="Exo 2"/>
              <a:buAutoNum type="arabicPeriod"/>
            </a:pPr>
            <a:r>
              <a:rPr i="0" lang="en-US" sz="2800" u="none" cap="none" strike="noStrike">
                <a:solidFill>
                  <a:srgbClr val="000000"/>
                </a:solidFill>
                <a:latin typeface="Exo 2"/>
                <a:ea typeface="Exo 2"/>
                <a:cs typeface="Exo 2"/>
                <a:sym typeface="Exo 2"/>
              </a:rPr>
              <a:t>Contained: Repositories that are fully contained by a container in the cache are shared.</a:t>
            </a:r>
            <a:endParaRPr i="0" sz="2800" u="none" cap="none" strike="noStrike">
              <a:solidFill>
                <a:srgbClr val="000000"/>
              </a:solidFill>
              <a:latin typeface="Exo 2"/>
              <a:ea typeface="Exo 2"/>
              <a:cs typeface="Exo 2"/>
              <a:sym typeface="Exo 2"/>
            </a:endParaRPr>
          </a:p>
          <a:p>
            <a:pPr indent="0" lvl="0" marL="0" marR="0" rtl="0" algn="l">
              <a:lnSpc>
                <a:spcPct val="100000"/>
              </a:lnSpc>
              <a:spcBef>
                <a:spcPts val="0"/>
              </a:spcBef>
              <a:spcAft>
                <a:spcPts val="0"/>
              </a:spcAft>
              <a:buClr>
                <a:srgbClr val="000000"/>
              </a:buClr>
              <a:buSzPts val="2400"/>
              <a:buFont typeface="Arial"/>
              <a:buNone/>
            </a:pPr>
            <a:r>
              <a:t/>
            </a:r>
            <a:endParaRPr i="0" sz="2400" u="none" cap="none" strike="noStrike">
              <a:solidFill>
                <a:srgbClr val="000000"/>
              </a:solidFill>
              <a:latin typeface="Exo 2"/>
              <a:ea typeface="Exo 2"/>
              <a:cs typeface="Exo 2"/>
              <a:sym typeface="Exo 2"/>
            </a:endParaRPr>
          </a:p>
        </p:txBody>
      </p:sp>
      <p:sp>
        <p:nvSpPr>
          <p:cNvPr id="79" name="Google Shape;79;ge8329f2273_0_33"/>
          <p:cNvSpPr/>
          <p:nvPr/>
        </p:nvSpPr>
        <p:spPr>
          <a:xfrm>
            <a:off x="34179050" y="17268775"/>
            <a:ext cx="9026400" cy="9256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80" name="Google Shape;80;ge8329f2273_0_33"/>
          <p:cNvSpPr/>
          <p:nvPr/>
        </p:nvSpPr>
        <p:spPr>
          <a:xfrm>
            <a:off x="34176828" y="16400486"/>
            <a:ext cx="9026400" cy="873300"/>
          </a:xfrm>
          <a:prstGeom prst="snipRoundRect">
            <a:avLst>
              <a:gd fmla="val 0" name="adj1"/>
              <a:gd fmla="val 50000" name="adj2"/>
            </a:avLst>
          </a:prstGeom>
          <a:solidFill>
            <a:srgbClr val="3684A0"/>
          </a:solidFill>
          <a:ln>
            <a:noFill/>
          </a:ln>
        </p:spPr>
        <p:txBody>
          <a:bodyPr anchorCtr="0" anchor="ctr" bIns="68550" lIns="274300" spcFirstLastPara="1" rIns="274300" wrap="square" tIns="7315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Exo 2"/>
                <a:ea typeface="Exo 2"/>
                <a:cs typeface="Exo 2"/>
                <a:sym typeface="Exo 2"/>
              </a:rPr>
              <a:t>MRU Cache Protection</a:t>
            </a:r>
            <a:endParaRPr i="0" sz="1400" u="none" cap="none" strike="noStrike">
              <a:solidFill>
                <a:srgbClr val="000000"/>
              </a:solidFill>
              <a:latin typeface="Exo 2"/>
              <a:ea typeface="Exo 2"/>
              <a:cs typeface="Exo 2"/>
              <a:sym typeface="Exo 2"/>
            </a:endParaRPr>
          </a:p>
        </p:txBody>
      </p:sp>
      <p:sp>
        <p:nvSpPr>
          <p:cNvPr id="81" name="Google Shape;81;ge8329f2273_0_33"/>
          <p:cNvSpPr txBox="1"/>
          <p:nvPr/>
        </p:nvSpPr>
        <p:spPr>
          <a:xfrm>
            <a:off x="34427001" y="17400825"/>
            <a:ext cx="8613300" cy="2687400"/>
          </a:xfrm>
          <a:prstGeom prst="rect">
            <a:avLst/>
          </a:prstGeom>
          <a:noFill/>
          <a:ln>
            <a:noFill/>
          </a:ln>
        </p:spPr>
        <p:txBody>
          <a:bodyPr anchorCtr="0" anchor="t" bIns="45700" lIns="91425" spcFirstLastPara="1" rIns="91425" wrap="square" tIns="45700">
            <a:spAutoFit/>
          </a:bodyPr>
          <a:lstStyle/>
          <a:p>
            <a:pPr indent="-406400" lvl="0" marL="457200" marR="0" rtl="0" algn="l">
              <a:lnSpc>
                <a:spcPct val="95000"/>
              </a:lnSpc>
              <a:spcBef>
                <a:spcPts val="0"/>
              </a:spcBef>
              <a:spcAft>
                <a:spcPts val="0"/>
              </a:spcAft>
              <a:buClr>
                <a:srgbClr val="000000"/>
              </a:buClr>
              <a:buSzPts val="2800"/>
              <a:buFont typeface="Exo 2"/>
              <a:buChar char="●"/>
            </a:pPr>
            <a:r>
              <a:rPr i="0" lang="en-US" sz="2800" u="none" cap="none" strike="noStrike">
                <a:solidFill>
                  <a:srgbClr val="000000"/>
                </a:solidFill>
                <a:latin typeface="Exo 2"/>
                <a:ea typeface="Exo 2"/>
                <a:cs typeface="Exo 2"/>
                <a:sym typeface="Exo 2"/>
              </a:rPr>
              <a:t>First </a:t>
            </a:r>
            <a:r>
              <a:rPr i="1" lang="en-US" sz="2800" u="none" cap="none" strike="noStrike">
                <a:solidFill>
                  <a:srgbClr val="000000"/>
                </a:solidFill>
                <a:latin typeface="Exo 2"/>
                <a:ea typeface="Exo 2"/>
                <a:cs typeface="Exo 2"/>
                <a:sym typeface="Exo 2"/>
              </a:rPr>
              <a:t>x</a:t>
            </a:r>
            <a:r>
              <a:rPr i="0" lang="en-US" sz="2800" u="none" cap="none" strike="noStrike">
                <a:solidFill>
                  <a:srgbClr val="000000"/>
                </a:solidFill>
                <a:latin typeface="Exo 2"/>
                <a:ea typeface="Exo 2"/>
                <a:cs typeface="Exo 2"/>
                <a:sym typeface="Exo 2"/>
              </a:rPr>
              <a:t> containers in LRU are “protected” from eviction</a:t>
            </a:r>
            <a:endParaRPr sz="2800">
              <a:latin typeface="Exo 2"/>
              <a:ea typeface="Exo 2"/>
              <a:cs typeface="Exo 2"/>
              <a:sym typeface="Exo 2"/>
            </a:endParaRPr>
          </a:p>
          <a:p>
            <a:pPr indent="0" lvl="0" marL="0" marR="0" rtl="0" algn="l">
              <a:lnSpc>
                <a:spcPct val="95000"/>
              </a:lnSpc>
              <a:spcBef>
                <a:spcPts val="0"/>
              </a:spcBef>
              <a:spcAft>
                <a:spcPts val="0"/>
              </a:spcAft>
              <a:buNone/>
            </a:pPr>
            <a:r>
              <a:t/>
            </a:r>
            <a:endParaRPr sz="800">
              <a:latin typeface="Exo 2"/>
              <a:ea typeface="Exo 2"/>
              <a:cs typeface="Exo 2"/>
              <a:sym typeface="Exo 2"/>
            </a:endParaRPr>
          </a:p>
          <a:p>
            <a:pPr indent="-406400" lvl="0" marL="457200" marR="0" rtl="0" algn="l">
              <a:lnSpc>
                <a:spcPct val="95000"/>
              </a:lnSpc>
              <a:spcBef>
                <a:spcPts val="0"/>
              </a:spcBef>
              <a:spcAft>
                <a:spcPts val="0"/>
              </a:spcAft>
              <a:buClr>
                <a:srgbClr val="000000"/>
              </a:buClr>
              <a:buSzPts val="2800"/>
              <a:buFont typeface="Exo 2"/>
              <a:buChar char="●"/>
            </a:pPr>
            <a:r>
              <a:rPr i="0" lang="en-US" sz="2800" u="none" cap="none" strike="noStrike">
                <a:solidFill>
                  <a:srgbClr val="000000"/>
                </a:solidFill>
                <a:latin typeface="Exo 2"/>
                <a:ea typeface="Exo 2"/>
                <a:cs typeface="Exo 2"/>
                <a:sym typeface="Exo 2"/>
              </a:rPr>
              <a:t>Mixed strategy to prioritize most recently used items at the front of the cache  and apply metrics to sort the back of the cache</a:t>
            </a:r>
            <a:endParaRPr i="0" sz="2800" u="none" cap="none" strike="noStrike">
              <a:solidFill>
                <a:srgbClr val="000000"/>
              </a:solidFill>
              <a:latin typeface="Exo 2"/>
              <a:ea typeface="Exo 2"/>
              <a:cs typeface="Exo 2"/>
              <a:sym typeface="Exo 2"/>
            </a:endParaRPr>
          </a:p>
          <a:p>
            <a:pPr indent="0" lvl="0" marL="0" marR="0" rtl="0" algn="l">
              <a:lnSpc>
                <a:spcPct val="100000"/>
              </a:lnSpc>
              <a:spcBef>
                <a:spcPts val="0"/>
              </a:spcBef>
              <a:spcAft>
                <a:spcPts val="0"/>
              </a:spcAft>
              <a:buClr>
                <a:srgbClr val="000000"/>
              </a:buClr>
              <a:buSzPts val="2400"/>
              <a:buFont typeface="Arial"/>
              <a:buNone/>
            </a:pPr>
            <a:r>
              <a:t/>
            </a:r>
            <a:endParaRPr i="0" sz="2800" u="none" cap="none" strike="noStrike">
              <a:solidFill>
                <a:srgbClr val="000000"/>
              </a:solidFill>
              <a:latin typeface="Exo 2"/>
              <a:ea typeface="Exo 2"/>
              <a:cs typeface="Exo 2"/>
              <a:sym typeface="Exo 2"/>
            </a:endParaRPr>
          </a:p>
        </p:txBody>
      </p:sp>
      <p:sp>
        <p:nvSpPr>
          <p:cNvPr id="82" name="Google Shape;82;ge8329f2273_0_33"/>
          <p:cNvSpPr txBox="1"/>
          <p:nvPr/>
        </p:nvSpPr>
        <p:spPr>
          <a:xfrm>
            <a:off x="38536700" y="22134188"/>
            <a:ext cx="4627800" cy="1903500"/>
          </a:xfrm>
          <a:prstGeom prst="rect">
            <a:avLst/>
          </a:prstGeom>
          <a:noFill/>
          <a:ln>
            <a:noFill/>
          </a:ln>
        </p:spPr>
        <p:txBody>
          <a:bodyPr anchorCtr="0" anchor="t" bIns="30275" lIns="60550" spcFirstLastPara="1" rIns="60550" wrap="square" tIns="30275">
            <a:spAutoFit/>
          </a:bodyPr>
          <a:lstStyle/>
          <a:p>
            <a:pPr indent="0" lvl="0" marL="114300" marR="0" rtl="0" algn="l">
              <a:lnSpc>
                <a:spcPct val="95000"/>
              </a:lnSpc>
              <a:spcBef>
                <a:spcPts val="0"/>
              </a:spcBef>
              <a:spcAft>
                <a:spcPts val="0"/>
              </a:spcAft>
              <a:buClr>
                <a:srgbClr val="000000"/>
              </a:buClr>
              <a:buSzPts val="1800"/>
              <a:buFont typeface="Arial"/>
              <a:buNone/>
            </a:pPr>
            <a:r>
              <a:rPr i="0" lang="en-US" sz="1800" u="none" cap="none" strike="noStrike">
                <a:solidFill>
                  <a:schemeClr val="dk1"/>
                </a:solidFill>
                <a:latin typeface="Exo 2"/>
                <a:ea typeface="Exo 2"/>
                <a:cs typeface="Exo 2"/>
                <a:sym typeface="Exo 2"/>
              </a:rPr>
              <a:t>We used every 20% as the percentage to protect in the cache. We see that this strategy provides useful </a:t>
            </a:r>
            <a:r>
              <a:rPr lang="en-US" sz="1800">
                <a:solidFill>
                  <a:schemeClr val="dk1"/>
                </a:solidFill>
                <a:latin typeface="Exo 2"/>
                <a:ea typeface="Exo 2"/>
                <a:cs typeface="Exo 2"/>
                <a:sym typeface="Exo 2"/>
              </a:rPr>
              <a:t>insight </a:t>
            </a:r>
            <a:r>
              <a:rPr i="0" lang="en-US" sz="1800" u="none" cap="none" strike="noStrike">
                <a:solidFill>
                  <a:schemeClr val="dk1"/>
                </a:solidFill>
                <a:latin typeface="Exo 2"/>
                <a:ea typeface="Exo 2"/>
                <a:cs typeface="Exo 2"/>
                <a:sym typeface="Exo 2"/>
              </a:rPr>
              <a:t>as the </a:t>
            </a:r>
            <a:r>
              <a:rPr lang="en-US" sz="1800">
                <a:solidFill>
                  <a:schemeClr val="dk1"/>
                </a:solidFill>
                <a:latin typeface="Exo 2"/>
                <a:ea typeface="Exo 2"/>
                <a:cs typeface="Exo 2"/>
                <a:sym typeface="Exo 2"/>
              </a:rPr>
              <a:t>strongest average results tend to come from protection values in the middle, [0.4, 0.6, 0.8].</a:t>
            </a:r>
            <a:endParaRPr i="0" sz="1800" u="none" cap="none" strike="noStrike">
              <a:solidFill>
                <a:schemeClr val="dk1"/>
              </a:solidFill>
              <a:latin typeface="Exo 2"/>
              <a:ea typeface="Exo 2"/>
              <a:cs typeface="Exo 2"/>
              <a:sym typeface="Exo 2"/>
            </a:endParaRPr>
          </a:p>
          <a:p>
            <a:pPr indent="0" lvl="0" marL="114300" marR="0" rtl="0" algn="l">
              <a:lnSpc>
                <a:spcPct val="95000"/>
              </a:lnSpc>
              <a:spcBef>
                <a:spcPts val="0"/>
              </a:spcBef>
              <a:spcAft>
                <a:spcPts val="0"/>
              </a:spcAft>
              <a:buClr>
                <a:srgbClr val="000000"/>
              </a:buClr>
              <a:buSzPts val="1800"/>
              <a:buFont typeface="Arial"/>
              <a:buNone/>
            </a:pPr>
            <a:r>
              <a:t/>
            </a:r>
            <a:endParaRPr i="0" sz="1800" u="none" cap="none" strike="noStrike">
              <a:solidFill>
                <a:schemeClr val="dk1"/>
              </a:solidFill>
              <a:latin typeface="Exo 2"/>
              <a:ea typeface="Exo 2"/>
              <a:cs typeface="Exo 2"/>
              <a:sym typeface="Exo 2"/>
            </a:endParaRPr>
          </a:p>
        </p:txBody>
      </p:sp>
      <p:pic>
        <p:nvPicPr>
          <p:cNvPr id="83" name="Google Shape;83;ge8329f2273_0_33"/>
          <p:cNvPicPr preferRelativeResize="0"/>
          <p:nvPr/>
        </p:nvPicPr>
        <p:blipFill rotWithShape="1">
          <a:blip r:embed="rId5">
            <a:alphaModFix/>
          </a:blip>
          <a:srcRect b="0" l="0" r="0" t="0"/>
          <a:stretch/>
        </p:blipFill>
        <p:spPr>
          <a:xfrm>
            <a:off x="34881050" y="21859075"/>
            <a:ext cx="3256200" cy="2223924"/>
          </a:xfrm>
          <a:prstGeom prst="rect">
            <a:avLst/>
          </a:prstGeom>
          <a:noFill/>
          <a:ln>
            <a:noFill/>
          </a:ln>
        </p:spPr>
      </p:pic>
      <p:pic>
        <p:nvPicPr>
          <p:cNvPr id="84" name="Google Shape;84;ge8329f2273_0_33"/>
          <p:cNvPicPr preferRelativeResize="0"/>
          <p:nvPr/>
        </p:nvPicPr>
        <p:blipFill rotWithShape="1">
          <a:blip r:embed="rId6">
            <a:alphaModFix/>
          </a:blip>
          <a:srcRect b="0" l="0" r="0" t="0"/>
          <a:stretch/>
        </p:blipFill>
        <p:spPr>
          <a:xfrm>
            <a:off x="38993225" y="19616375"/>
            <a:ext cx="3146431" cy="2201700"/>
          </a:xfrm>
          <a:prstGeom prst="rect">
            <a:avLst/>
          </a:prstGeom>
          <a:noFill/>
          <a:ln>
            <a:noFill/>
          </a:ln>
        </p:spPr>
      </p:pic>
      <p:pic>
        <p:nvPicPr>
          <p:cNvPr id="85" name="Google Shape;85;ge8329f2273_0_33"/>
          <p:cNvPicPr preferRelativeResize="0"/>
          <p:nvPr/>
        </p:nvPicPr>
        <p:blipFill rotWithShape="1">
          <a:blip r:embed="rId7">
            <a:alphaModFix/>
          </a:blip>
          <a:srcRect b="0" l="0" r="0" t="0"/>
          <a:stretch/>
        </p:blipFill>
        <p:spPr>
          <a:xfrm>
            <a:off x="34973275" y="19573289"/>
            <a:ext cx="3114375" cy="2259777"/>
          </a:xfrm>
          <a:prstGeom prst="rect">
            <a:avLst/>
          </a:prstGeom>
          <a:noFill/>
          <a:ln>
            <a:noFill/>
          </a:ln>
        </p:spPr>
      </p:pic>
      <p:sp>
        <p:nvSpPr>
          <p:cNvPr id="86" name="Google Shape;86;ge8329f2273_0_33"/>
          <p:cNvSpPr/>
          <p:nvPr/>
        </p:nvSpPr>
        <p:spPr>
          <a:xfrm>
            <a:off x="34177925" y="31060651"/>
            <a:ext cx="9026400" cy="1476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87" name="Google Shape;87;ge8329f2273_0_33"/>
          <p:cNvSpPr txBox="1"/>
          <p:nvPr/>
        </p:nvSpPr>
        <p:spPr>
          <a:xfrm>
            <a:off x="34384425" y="31378275"/>
            <a:ext cx="8613300" cy="940500"/>
          </a:xfrm>
          <a:prstGeom prst="rect">
            <a:avLst/>
          </a:prstGeom>
          <a:noFill/>
          <a:ln>
            <a:noFill/>
          </a:ln>
        </p:spPr>
        <p:txBody>
          <a:bodyPr anchorCtr="0" anchor="t" bIns="45700" lIns="91400" spcFirstLastPara="1" rIns="91400" wrap="square" tIns="45700">
            <a:spAutoFit/>
          </a:bodyPr>
          <a:lstStyle/>
          <a:p>
            <a:pPr indent="0" lvl="0" marL="0" marR="0" rtl="0" algn="l">
              <a:lnSpc>
                <a:spcPct val="95000"/>
              </a:lnSpc>
              <a:spcBef>
                <a:spcPts val="0"/>
              </a:spcBef>
              <a:spcAft>
                <a:spcPts val="0"/>
              </a:spcAft>
              <a:buClr>
                <a:schemeClr val="dk1"/>
              </a:buClr>
              <a:buSzPts val="1900"/>
              <a:buFont typeface="Arial"/>
              <a:buNone/>
            </a:pPr>
            <a:r>
              <a:rPr i="0" lang="en-US" sz="1900" u="none" cap="none" strike="noStrike">
                <a:solidFill>
                  <a:schemeClr val="dk1"/>
                </a:solidFill>
                <a:latin typeface="Exo 2"/>
                <a:ea typeface="Exo 2"/>
                <a:cs typeface="Exo 2"/>
                <a:sym typeface="Exo 2"/>
              </a:rPr>
              <a:t>This work is supported in part by the National Science Foundation grant NSF- 1461260 (BigDataX REU) and NSF-200</a:t>
            </a:r>
            <a:r>
              <a:rPr lang="en-US" sz="1900">
                <a:solidFill>
                  <a:schemeClr val="dk1"/>
                </a:solidFill>
                <a:latin typeface="Exo 2"/>
                <a:ea typeface="Exo 2"/>
                <a:cs typeface="Exo 2"/>
                <a:sym typeface="Exo 2"/>
              </a:rPr>
              <a:t>4894 (funcX)</a:t>
            </a:r>
            <a:endParaRPr i="0" sz="1900" u="none" cap="none" strike="noStrike">
              <a:solidFill>
                <a:schemeClr val="dk1"/>
              </a:solidFill>
              <a:latin typeface="Exo 2"/>
              <a:ea typeface="Exo 2"/>
              <a:cs typeface="Exo 2"/>
              <a:sym typeface="Exo 2"/>
            </a:endParaRPr>
          </a:p>
          <a:p>
            <a:pPr indent="0" lvl="0" marL="0" marR="0" rtl="0" algn="just">
              <a:lnSpc>
                <a:spcPct val="110000"/>
              </a:lnSpc>
              <a:spcBef>
                <a:spcPts val="0"/>
              </a:spcBef>
              <a:spcAft>
                <a:spcPts val="0"/>
              </a:spcAft>
              <a:buClr>
                <a:srgbClr val="000000"/>
              </a:buClr>
              <a:buSzPts val="1900"/>
              <a:buFont typeface="Arial"/>
              <a:buNone/>
            </a:pPr>
            <a:r>
              <a:t/>
            </a:r>
            <a:endParaRPr i="0" sz="1900" u="none" cap="none" strike="noStrike">
              <a:solidFill>
                <a:schemeClr val="dk1"/>
              </a:solidFill>
              <a:latin typeface="Exo 2"/>
              <a:ea typeface="Exo 2"/>
              <a:cs typeface="Exo 2"/>
              <a:sym typeface="Exo 2"/>
            </a:endParaRPr>
          </a:p>
        </p:txBody>
      </p:sp>
      <p:sp>
        <p:nvSpPr>
          <p:cNvPr id="88" name="Google Shape;88;ge8329f2273_0_33"/>
          <p:cNvSpPr/>
          <p:nvPr/>
        </p:nvSpPr>
        <p:spPr>
          <a:xfrm>
            <a:off x="34175725" y="30383300"/>
            <a:ext cx="9026400" cy="676200"/>
          </a:xfrm>
          <a:prstGeom prst="snipRoundRect">
            <a:avLst>
              <a:gd fmla="val 0" name="adj1"/>
              <a:gd fmla="val 46622" name="adj2"/>
            </a:avLst>
          </a:prstGeom>
          <a:solidFill>
            <a:srgbClr val="7F7F7F"/>
          </a:solidFill>
          <a:ln>
            <a:noFill/>
          </a:ln>
        </p:spPr>
        <p:txBody>
          <a:bodyPr anchorCtr="0" anchor="ctr" bIns="68550" lIns="274300" spcFirstLastPara="1" rIns="274300" wrap="square" tIns="7315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Arial"/>
                <a:ea typeface="Arial"/>
                <a:cs typeface="Arial"/>
                <a:sym typeface="Arial"/>
              </a:rPr>
              <a:t>Acknowledgements</a:t>
            </a:r>
            <a:endParaRPr b="0" i="0" sz="1400" u="none" cap="none" strike="noStrike">
              <a:solidFill>
                <a:srgbClr val="000000"/>
              </a:solidFill>
              <a:latin typeface="Arial"/>
              <a:ea typeface="Arial"/>
              <a:cs typeface="Arial"/>
              <a:sym typeface="Arial"/>
            </a:endParaRPr>
          </a:p>
        </p:txBody>
      </p:sp>
      <p:sp>
        <p:nvSpPr>
          <p:cNvPr id="89" name="Google Shape;89;ge8329f2273_0_33"/>
          <p:cNvSpPr txBox="1"/>
          <p:nvPr/>
        </p:nvSpPr>
        <p:spPr>
          <a:xfrm>
            <a:off x="11795288" y="8722938"/>
            <a:ext cx="4350000" cy="6422100"/>
          </a:xfrm>
          <a:prstGeom prst="rect">
            <a:avLst/>
          </a:prstGeom>
          <a:noFill/>
          <a:ln>
            <a:noFill/>
          </a:ln>
        </p:spPr>
        <p:txBody>
          <a:bodyPr anchorCtr="0" anchor="t" bIns="30275" lIns="60550" spcFirstLastPara="1" rIns="60550" wrap="square" tIns="30275">
            <a:spAutoFit/>
          </a:bodyPr>
          <a:lstStyle/>
          <a:p>
            <a:pPr indent="0" lvl="0" marL="0" marR="0" rtl="0" algn="l">
              <a:lnSpc>
                <a:spcPct val="95000"/>
              </a:lnSpc>
              <a:spcBef>
                <a:spcPts val="0"/>
              </a:spcBef>
              <a:spcAft>
                <a:spcPts val="0"/>
              </a:spcAft>
              <a:buClr>
                <a:srgbClr val="000000"/>
              </a:buClr>
              <a:buSzPts val="2900"/>
              <a:buFont typeface="Arial"/>
              <a:buNone/>
            </a:pPr>
            <a:r>
              <a:rPr i="1" lang="en-US" sz="2900" u="none" cap="none" strike="noStrike">
                <a:solidFill>
                  <a:srgbClr val="000000"/>
                </a:solidFill>
                <a:latin typeface="Exo 2"/>
                <a:ea typeface="Exo 2"/>
                <a:cs typeface="Exo 2"/>
                <a:sym typeface="Exo 2"/>
              </a:rPr>
              <a:t>Simulator</a:t>
            </a:r>
            <a:endParaRPr i="1" sz="2900" u="none" cap="none" strike="noStrike">
              <a:solidFill>
                <a:srgbClr val="000000"/>
              </a:solidFill>
              <a:latin typeface="Exo 2"/>
              <a:ea typeface="Exo 2"/>
              <a:cs typeface="Exo 2"/>
              <a:sym typeface="Exo 2"/>
            </a:endParaRPr>
          </a:p>
          <a:p>
            <a:pPr indent="0" lvl="0" marL="0" marR="0" rtl="0" algn="l">
              <a:lnSpc>
                <a:spcPct val="95000"/>
              </a:lnSpc>
              <a:spcBef>
                <a:spcPts val="0"/>
              </a:spcBef>
              <a:spcAft>
                <a:spcPts val="0"/>
              </a:spcAft>
              <a:buClr>
                <a:srgbClr val="000000"/>
              </a:buClr>
              <a:buSzPts val="2900"/>
              <a:buFont typeface="Arial"/>
              <a:buNone/>
            </a:pPr>
            <a:r>
              <a:t/>
            </a:r>
            <a:endParaRPr i="1" sz="2900" u="none" cap="none" strike="noStrike">
              <a:solidFill>
                <a:srgbClr val="000000"/>
              </a:solidFill>
              <a:latin typeface="Exo 2"/>
              <a:ea typeface="Exo 2"/>
              <a:cs typeface="Exo 2"/>
              <a:sym typeface="Exo 2"/>
            </a:endParaRPr>
          </a:p>
          <a:p>
            <a:pPr indent="-412750" lvl="0" marL="457200" marR="0" rtl="0" algn="l">
              <a:lnSpc>
                <a:spcPct val="95000"/>
              </a:lnSpc>
              <a:spcBef>
                <a:spcPts val="0"/>
              </a:spcBef>
              <a:spcAft>
                <a:spcPts val="0"/>
              </a:spcAft>
              <a:buClr>
                <a:srgbClr val="000000"/>
              </a:buClr>
              <a:buSzPts val="2900"/>
              <a:buFont typeface="Exo 2"/>
              <a:buChar char="●"/>
            </a:pPr>
            <a:r>
              <a:rPr i="0" lang="en-US" sz="2900" u="none" cap="none" strike="noStrike">
                <a:solidFill>
                  <a:srgbClr val="000000"/>
                </a:solidFill>
                <a:latin typeface="Exo 2"/>
                <a:ea typeface="Exo 2"/>
                <a:cs typeface="Exo 2"/>
                <a:sym typeface="Exo 2"/>
              </a:rPr>
              <a:t>Loops through each binder launch temporally</a:t>
            </a:r>
            <a:endParaRPr i="0" sz="2900" u="none" cap="none" strike="noStrike">
              <a:solidFill>
                <a:srgbClr val="000000"/>
              </a:solidFill>
              <a:latin typeface="Exo 2"/>
              <a:ea typeface="Exo 2"/>
              <a:cs typeface="Exo 2"/>
              <a:sym typeface="Exo 2"/>
            </a:endParaRPr>
          </a:p>
          <a:p>
            <a:pPr indent="-412750" lvl="0" marL="457200" marR="0" rtl="0" algn="l">
              <a:lnSpc>
                <a:spcPct val="95000"/>
              </a:lnSpc>
              <a:spcBef>
                <a:spcPts val="0"/>
              </a:spcBef>
              <a:spcAft>
                <a:spcPts val="0"/>
              </a:spcAft>
              <a:buClr>
                <a:srgbClr val="000000"/>
              </a:buClr>
              <a:buSzPts val="2900"/>
              <a:buFont typeface="Exo 2"/>
              <a:buChar char="●"/>
            </a:pPr>
            <a:r>
              <a:rPr i="0" lang="en-US" sz="2900" u="none" cap="none" strike="noStrike">
                <a:solidFill>
                  <a:srgbClr val="000000"/>
                </a:solidFill>
                <a:latin typeface="Exo 2"/>
                <a:ea typeface="Exo 2"/>
                <a:cs typeface="Exo 2"/>
                <a:sym typeface="Exo 2"/>
              </a:rPr>
              <a:t>Considers:</a:t>
            </a:r>
            <a:endParaRPr i="0" sz="2900" u="none" cap="none" strike="noStrike">
              <a:solidFill>
                <a:srgbClr val="000000"/>
              </a:solidFill>
              <a:latin typeface="Exo 2"/>
              <a:ea typeface="Exo 2"/>
              <a:cs typeface="Exo 2"/>
              <a:sym typeface="Exo 2"/>
            </a:endParaRPr>
          </a:p>
          <a:p>
            <a:pPr indent="-412750" lvl="1" marL="914400" marR="0" rtl="0" algn="l">
              <a:lnSpc>
                <a:spcPct val="95000"/>
              </a:lnSpc>
              <a:spcBef>
                <a:spcPts val="0"/>
              </a:spcBef>
              <a:spcAft>
                <a:spcPts val="0"/>
              </a:spcAft>
              <a:buClr>
                <a:srgbClr val="000000"/>
              </a:buClr>
              <a:buSzPts val="2900"/>
              <a:buFont typeface="Exo 2"/>
              <a:buChar char="○"/>
            </a:pPr>
            <a:r>
              <a:rPr i="0" lang="en-US" sz="2900" u="none" cap="none" strike="noStrike">
                <a:solidFill>
                  <a:srgbClr val="000000"/>
                </a:solidFill>
                <a:latin typeface="Exo 2"/>
                <a:ea typeface="Exo 2"/>
                <a:cs typeface="Exo 2"/>
                <a:sym typeface="Exo 2"/>
              </a:rPr>
              <a:t>Version mismatch</a:t>
            </a:r>
            <a:endParaRPr i="0" sz="2900" u="none" cap="none" strike="noStrike">
              <a:solidFill>
                <a:srgbClr val="000000"/>
              </a:solidFill>
              <a:latin typeface="Exo 2"/>
              <a:ea typeface="Exo 2"/>
              <a:cs typeface="Exo 2"/>
              <a:sym typeface="Exo 2"/>
            </a:endParaRPr>
          </a:p>
          <a:p>
            <a:pPr indent="-412750" lvl="1" marL="914400" marR="0" rtl="0" algn="l">
              <a:lnSpc>
                <a:spcPct val="95000"/>
              </a:lnSpc>
              <a:spcBef>
                <a:spcPts val="0"/>
              </a:spcBef>
              <a:spcAft>
                <a:spcPts val="0"/>
              </a:spcAft>
              <a:buClr>
                <a:srgbClr val="000000"/>
              </a:buClr>
              <a:buSzPts val="2900"/>
              <a:buFont typeface="Exo 2"/>
              <a:buChar char="○"/>
            </a:pPr>
            <a:r>
              <a:rPr i="0" lang="en-US" sz="2900" u="none" cap="none" strike="noStrike">
                <a:solidFill>
                  <a:srgbClr val="000000"/>
                </a:solidFill>
                <a:latin typeface="Exo 2"/>
                <a:ea typeface="Exo 2"/>
                <a:cs typeface="Exo 2"/>
                <a:sym typeface="Exo 2"/>
              </a:rPr>
              <a:t>Constraints</a:t>
            </a:r>
            <a:endParaRPr i="0" sz="2900" u="none" cap="none" strike="noStrike">
              <a:solidFill>
                <a:srgbClr val="000000"/>
              </a:solidFill>
              <a:latin typeface="Exo 2"/>
              <a:ea typeface="Exo 2"/>
              <a:cs typeface="Exo 2"/>
              <a:sym typeface="Exo 2"/>
            </a:endParaRPr>
          </a:p>
          <a:p>
            <a:pPr indent="-412750" lvl="0" marL="457200" marR="0" rtl="0" algn="l">
              <a:lnSpc>
                <a:spcPct val="95000"/>
              </a:lnSpc>
              <a:spcBef>
                <a:spcPts val="0"/>
              </a:spcBef>
              <a:spcAft>
                <a:spcPts val="0"/>
              </a:spcAft>
              <a:buClr>
                <a:srgbClr val="000000"/>
              </a:buClr>
              <a:buSzPts val="2900"/>
              <a:buFont typeface="Exo 2"/>
              <a:buChar char="●"/>
            </a:pPr>
            <a:r>
              <a:rPr i="0" lang="en-US" sz="2900" u="none" cap="none" strike="noStrike">
                <a:solidFill>
                  <a:srgbClr val="000000"/>
                </a:solidFill>
                <a:latin typeface="Exo 2"/>
                <a:ea typeface="Exo 2"/>
                <a:cs typeface="Exo 2"/>
                <a:sym typeface="Exo 2"/>
              </a:rPr>
              <a:t>Assigns a score to each container based on combination of metric values</a:t>
            </a:r>
            <a:endParaRPr i="0" sz="2900" u="none" cap="none" strike="noStrike">
              <a:solidFill>
                <a:srgbClr val="000000"/>
              </a:solidFill>
              <a:latin typeface="Exo 2"/>
              <a:ea typeface="Exo 2"/>
              <a:cs typeface="Exo 2"/>
              <a:sym typeface="Exo 2"/>
            </a:endParaRPr>
          </a:p>
          <a:p>
            <a:pPr indent="-412750" lvl="0" marL="457200" marR="0" rtl="0" algn="l">
              <a:lnSpc>
                <a:spcPct val="95000"/>
              </a:lnSpc>
              <a:spcBef>
                <a:spcPts val="0"/>
              </a:spcBef>
              <a:spcAft>
                <a:spcPts val="0"/>
              </a:spcAft>
              <a:buClr>
                <a:srgbClr val="000000"/>
              </a:buClr>
              <a:buSzPts val="2900"/>
              <a:buFont typeface="Exo 2"/>
              <a:buChar char="●"/>
            </a:pPr>
            <a:r>
              <a:rPr i="0" lang="en-US" sz="2900" u="none" cap="none" strike="noStrike">
                <a:solidFill>
                  <a:srgbClr val="000000"/>
                </a:solidFill>
                <a:latin typeface="Exo 2"/>
                <a:ea typeface="Exo 2"/>
                <a:cs typeface="Exo 2"/>
                <a:sym typeface="Exo 2"/>
              </a:rPr>
              <a:t>Implements container sharing and a lowest score caching policy</a:t>
            </a:r>
            <a:endParaRPr i="0" sz="2900" u="none" cap="none" strike="noStrike">
              <a:solidFill>
                <a:srgbClr val="000000"/>
              </a:solidFill>
              <a:latin typeface="Exo 2"/>
              <a:ea typeface="Exo 2"/>
              <a:cs typeface="Exo 2"/>
              <a:sym typeface="Exo 2"/>
            </a:endParaRPr>
          </a:p>
        </p:txBody>
      </p:sp>
      <p:cxnSp>
        <p:nvCxnSpPr>
          <p:cNvPr id="90" name="Google Shape;90;ge8329f2273_0_33"/>
          <p:cNvCxnSpPr/>
          <p:nvPr/>
        </p:nvCxnSpPr>
        <p:spPr>
          <a:xfrm flipH="1">
            <a:off x="14519100" y="9843025"/>
            <a:ext cx="33900" cy="5151900"/>
          </a:xfrm>
          <a:prstGeom prst="straightConnector1">
            <a:avLst/>
          </a:prstGeom>
          <a:noFill/>
          <a:ln cap="flat" cmpd="sng" w="9525">
            <a:solidFill>
              <a:srgbClr val="FFFFFF"/>
            </a:solidFill>
            <a:prstDash val="solid"/>
            <a:round/>
            <a:headEnd len="sm" w="sm" type="none"/>
            <a:tailEnd len="sm" w="sm" type="none"/>
          </a:ln>
        </p:spPr>
      </p:cxnSp>
      <p:cxnSp>
        <p:nvCxnSpPr>
          <p:cNvPr id="91" name="Google Shape;91;ge8329f2273_0_33"/>
          <p:cNvCxnSpPr>
            <a:endCxn id="92" idx="2"/>
          </p:cNvCxnSpPr>
          <p:nvPr/>
        </p:nvCxnSpPr>
        <p:spPr>
          <a:xfrm>
            <a:off x="18325950" y="12001450"/>
            <a:ext cx="14398200" cy="43500"/>
          </a:xfrm>
          <a:prstGeom prst="straightConnector1">
            <a:avLst/>
          </a:prstGeom>
          <a:noFill/>
          <a:ln cap="flat" cmpd="sng" w="114300">
            <a:solidFill>
              <a:srgbClr val="2D2D8A"/>
            </a:solidFill>
            <a:prstDash val="solid"/>
            <a:round/>
            <a:headEnd len="sm" w="sm" type="none"/>
            <a:tailEnd len="sm" w="sm" type="none"/>
          </a:ln>
        </p:spPr>
      </p:cxnSp>
      <p:pic>
        <p:nvPicPr>
          <p:cNvPr id="93" name="Google Shape;93;ge8329f2273_0_33"/>
          <p:cNvPicPr preferRelativeResize="0"/>
          <p:nvPr/>
        </p:nvPicPr>
        <p:blipFill rotWithShape="1">
          <a:blip r:embed="rId8">
            <a:alphaModFix/>
          </a:blip>
          <a:srcRect b="0" l="0" r="0" t="0"/>
          <a:stretch/>
        </p:blipFill>
        <p:spPr>
          <a:xfrm>
            <a:off x="16801638" y="11391201"/>
            <a:ext cx="3114388" cy="1085600"/>
          </a:xfrm>
          <a:prstGeom prst="rect">
            <a:avLst/>
          </a:prstGeom>
          <a:noFill/>
          <a:ln>
            <a:noFill/>
          </a:ln>
        </p:spPr>
      </p:pic>
      <p:sp>
        <p:nvSpPr>
          <p:cNvPr id="94" name="Google Shape;94;ge8329f2273_0_33"/>
          <p:cNvSpPr txBox="1"/>
          <p:nvPr/>
        </p:nvSpPr>
        <p:spPr>
          <a:xfrm>
            <a:off x="16548727" y="10761600"/>
            <a:ext cx="3908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4A86E8"/>
                </a:solidFill>
                <a:latin typeface="Exo 2"/>
                <a:ea typeface="Exo 2"/>
                <a:cs typeface="Exo 2"/>
                <a:sym typeface="Exo 2"/>
              </a:rPr>
              <a:t>Binder Launches / Image Recipes</a:t>
            </a:r>
            <a:endParaRPr b="1" i="0" sz="1800" u="none" cap="none" strike="noStrike">
              <a:solidFill>
                <a:srgbClr val="4A86E8"/>
              </a:solidFill>
              <a:latin typeface="Exo 2"/>
              <a:ea typeface="Exo 2"/>
              <a:cs typeface="Exo 2"/>
              <a:sym typeface="Exo 2"/>
            </a:endParaRPr>
          </a:p>
        </p:txBody>
      </p:sp>
      <p:sp>
        <p:nvSpPr>
          <p:cNvPr id="95" name="Google Shape;95;ge8329f2273_0_33"/>
          <p:cNvSpPr/>
          <p:nvPr/>
        </p:nvSpPr>
        <p:spPr>
          <a:xfrm>
            <a:off x="21708613" y="11833013"/>
            <a:ext cx="304800" cy="324300"/>
          </a:xfrm>
          <a:prstGeom prst="donut">
            <a:avLst>
              <a:gd fmla="val 25000" name="adj"/>
            </a:avLst>
          </a:prstGeom>
          <a:solidFill>
            <a:srgbClr val="FF99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6" name="Google Shape;96;ge8329f2273_0_33"/>
          <p:cNvCxnSpPr/>
          <p:nvPr/>
        </p:nvCxnSpPr>
        <p:spPr>
          <a:xfrm rot="-5400000">
            <a:off x="21038788" y="10672638"/>
            <a:ext cx="2016300" cy="330900"/>
          </a:xfrm>
          <a:prstGeom prst="bentConnector3">
            <a:avLst>
              <a:gd fmla="val 50000" name="adj1"/>
            </a:avLst>
          </a:prstGeom>
          <a:noFill/>
          <a:ln cap="flat" cmpd="sng" w="9525">
            <a:solidFill>
              <a:srgbClr val="000000"/>
            </a:solidFill>
            <a:prstDash val="solid"/>
            <a:round/>
            <a:headEnd len="sm" w="sm" type="none"/>
            <a:tailEnd len="sm" w="sm" type="none"/>
          </a:ln>
        </p:spPr>
      </p:cxnSp>
      <p:pic>
        <p:nvPicPr>
          <p:cNvPr id="97" name="Google Shape;97;ge8329f2273_0_33"/>
          <p:cNvPicPr preferRelativeResize="0"/>
          <p:nvPr/>
        </p:nvPicPr>
        <p:blipFill rotWithShape="1">
          <a:blip r:embed="rId9">
            <a:alphaModFix/>
          </a:blip>
          <a:srcRect b="0" l="0" r="0" t="0"/>
          <a:stretch/>
        </p:blipFill>
        <p:spPr>
          <a:xfrm>
            <a:off x="21867763" y="9323542"/>
            <a:ext cx="707675" cy="707675"/>
          </a:xfrm>
          <a:prstGeom prst="rect">
            <a:avLst/>
          </a:prstGeom>
          <a:noFill/>
          <a:ln>
            <a:noFill/>
          </a:ln>
        </p:spPr>
      </p:pic>
      <p:sp>
        <p:nvSpPr>
          <p:cNvPr id="98" name="Google Shape;98;ge8329f2273_0_33"/>
          <p:cNvSpPr/>
          <p:nvPr/>
        </p:nvSpPr>
        <p:spPr>
          <a:xfrm>
            <a:off x="22751263" y="11833038"/>
            <a:ext cx="304800" cy="324300"/>
          </a:xfrm>
          <a:prstGeom prst="donut">
            <a:avLst>
              <a:gd fmla="val 25000" name="adj"/>
            </a:avLst>
          </a:prstGeom>
          <a:solidFill>
            <a:srgbClr val="FF99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9" name="Google Shape;99;ge8329f2273_0_33"/>
          <p:cNvCxnSpPr>
            <a:stCxn id="98" idx="4"/>
            <a:endCxn id="100" idx="0"/>
          </p:cNvCxnSpPr>
          <p:nvPr/>
        </p:nvCxnSpPr>
        <p:spPr>
          <a:xfrm rot="5400000">
            <a:off x="21856663" y="12559938"/>
            <a:ext cx="1449600" cy="644400"/>
          </a:xfrm>
          <a:prstGeom prst="bentConnector3">
            <a:avLst>
              <a:gd fmla="val 49996" name="adj1"/>
            </a:avLst>
          </a:prstGeom>
          <a:noFill/>
          <a:ln cap="flat" cmpd="sng" w="9525">
            <a:solidFill>
              <a:srgbClr val="000000"/>
            </a:solidFill>
            <a:prstDash val="solid"/>
            <a:round/>
            <a:headEnd len="sm" w="sm" type="none"/>
            <a:tailEnd len="sm" w="sm" type="none"/>
          </a:ln>
        </p:spPr>
      </p:cxnSp>
      <p:pic>
        <p:nvPicPr>
          <p:cNvPr id="100" name="Google Shape;100;ge8329f2273_0_33"/>
          <p:cNvPicPr preferRelativeResize="0"/>
          <p:nvPr/>
        </p:nvPicPr>
        <p:blipFill rotWithShape="1">
          <a:blip r:embed="rId10">
            <a:alphaModFix/>
          </a:blip>
          <a:srcRect b="0" l="0" r="0" t="0"/>
          <a:stretch/>
        </p:blipFill>
        <p:spPr>
          <a:xfrm>
            <a:off x="21905366" y="13606825"/>
            <a:ext cx="707675" cy="640449"/>
          </a:xfrm>
          <a:prstGeom prst="rect">
            <a:avLst/>
          </a:prstGeom>
          <a:noFill/>
          <a:ln>
            <a:noFill/>
          </a:ln>
        </p:spPr>
      </p:pic>
      <p:sp>
        <p:nvSpPr>
          <p:cNvPr id="101" name="Google Shape;101;ge8329f2273_0_33"/>
          <p:cNvSpPr txBox="1"/>
          <p:nvPr/>
        </p:nvSpPr>
        <p:spPr>
          <a:xfrm>
            <a:off x="20430400" y="14185200"/>
            <a:ext cx="3657600" cy="1015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4A86E8"/>
                </a:solidFill>
                <a:latin typeface="Exo 2"/>
                <a:ea typeface="Exo 2"/>
                <a:cs typeface="Exo 2"/>
                <a:sym typeface="Exo 2"/>
              </a:rPr>
              <a:t>Web Scraper: crawled PYPI &amp; libraries.io for popularity and version stats</a:t>
            </a:r>
            <a:endParaRPr b="1" i="0" sz="1800" u="none" cap="none" strike="noStrike">
              <a:solidFill>
                <a:srgbClr val="4A86E8"/>
              </a:solidFill>
              <a:latin typeface="Exo 2"/>
              <a:ea typeface="Exo 2"/>
              <a:cs typeface="Exo 2"/>
              <a:sym typeface="Exo 2"/>
            </a:endParaRPr>
          </a:p>
        </p:txBody>
      </p:sp>
      <p:sp>
        <p:nvSpPr>
          <p:cNvPr id="102" name="Google Shape;102;ge8329f2273_0_33"/>
          <p:cNvSpPr txBox="1"/>
          <p:nvPr/>
        </p:nvSpPr>
        <p:spPr>
          <a:xfrm>
            <a:off x="19687038" y="8737425"/>
            <a:ext cx="28884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4A86E8"/>
                </a:solidFill>
                <a:latin typeface="Exo 2"/>
                <a:ea typeface="Exo 2"/>
                <a:cs typeface="Exo 2"/>
                <a:sym typeface="Exo 2"/>
              </a:rPr>
              <a:t>Python Virtual Environment: bash scripting to collect package stats </a:t>
            </a:r>
            <a:endParaRPr b="1" i="0" sz="1800" u="none" cap="none" strike="noStrike">
              <a:solidFill>
                <a:srgbClr val="4A86E8"/>
              </a:solidFill>
              <a:latin typeface="Exo 2"/>
              <a:ea typeface="Exo 2"/>
              <a:cs typeface="Exo 2"/>
              <a:sym typeface="Exo 2"/>
            </a:endParaRPr>
          </a:p>
        </p:txBody>
      </p:sp>
      <p:sp>
        <p:nvSpPr>
          <p:cNvPr id="103" name="Google Shape;103;ge8329f2273_0_33"/>
          <p:cNvSpPr/>
          <p:nvPr/>
        </p:nvSpPr>
        <p:spPr>
          <a:xfrm>
            <a:off x="20370900" y="11847400"/>
            <a:ext cx="304800" cy="324300"/>
          </a:xfrm>
          <a:prstGeom prst="donut">
            <a:avLst>
              <a:gd fmla="val 25000" name="adj"/>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4" name="Google Shape;104;ge8329f2273_0_33"/>
          <p:cNvPicPr preferRelativeResize="0"/>
          <p:nvPr/>
        </p:nvPicPr>
        <p:blipFill rotWithShape="1">
          <a:blip r:embed="rId11">
            <a:alphaModFix/>
          </a:blip>
          <a:srcRect b="0" l="0" r="0" t="0"/>
          <a:stretch/>
        </p:blipFill>
        <p:spPr>
          <a:xfrm>
            <a:off x="18353225" y="13473623"/>
            <a:ext cx="1424575" cy="1085595"/>
          </a:xfrm>
          <a:prstGeom prst="rect">
            <a:avLst/>
          </a:prstGeom>
          <a:noFill/>
          <a:ln cap="flat" cmpd="sng" w="9525">
            <a:solidFill>
              <a:srgbClr val="000000"/>
            </a:solidFill>
            <a:prstDash val="solid"/>
            <a:round/>
            <a:headEnd len="sm" w="sm" type="none"/>
            <a:tailEnd len="sm" w="sm" type="none"/>
          </a:ln>
        </p:spPr>
      </p:pic>
      <p:cxnSp>
        <p:nvCxnSpPr>
          <p:cNvPr id="105" name="Google Shape;105;ge8329f2273_0_33"/>
          <p:cNvCxnSpPr>
            <a:stCxn id="103" idx="4"/>
            <a:endCxn id="104" idx="0"/>
          </p:cNvCxnSpPr>
          <p:nvPr/>
        </p:nvCxnSpPr>
        <p:spPr>
          <a:xfrm rot="5400000">
            <a:off x="19143450" y="12093850"/>
            <a:ext cx="1302000" cy="1457700"/>
          </a:xfrm>
          <a:prstGeom prst="bentConnector3">
            <a:avLst>
              <a:gd fmla="val 49997" name="adj1"/>
            </a:avLst>
          </a:prstGeom>
          <a:noFill/>
          <a:ln cap="flat" cmpd="sng" w="9525">
            <a:solidFill>
              <a:srgbClr val="000000"/>
            </a:solidFill>
            <a:prstDash val="solid"/>
            <a:round/>
            <a:headEnd len="sm" w="sm" type="none"/>
            <a:tailEnd len="sm" w="sm" type="none"/>
          </a:ln>
        </p:spPr>
      </p:cxnSp>
      <p:sp>
        <p:nvSpPr>
          <p:cNvPr id="106" name="Google Shape;106;ge8329f2273_0_33"/>
          <p:cNvSpPr txBox="1"/>
          <p:nvPr/>
        </p:nvSpPr>
        <p:spPr>
          <a:xfrm>
            <a:off x="17762450" y="14670038"/>
            <a:ext cx="26061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4A86E8"/>
                </a:solidFill>
                <a:latin typeface="Exo 2"/>
                <a:ea typeface="Exo 2"/>
                <a:cs typeface="Exo 2"/>
                <a:sym typeface="Exo 2"/>
              </a:rPr>
              <a:t>Exploratory Data Analysis</a:t>
            </a:r>
            <a:endParaRPr b="1" i="0" sz="1800" u="none" cap="none" strike="noStrike">
              <a:solidFill>
                <a:srgbClr val="4A86E8"/>
              </a:solidFill>
              <a:latin typeface="Exo 2"/>
              <a:ea typeface="Exo 2"/>
              <a:cs typeface="Exo 2"/>
              <a:sym typeface="Exo 2"/>
            </a:endParaRPr>
          </a:p>
        </p:txBody>
      </p:sp>
      <p:sp>
        <p:nvSpPr>
          <p:cNvPr id="107" name="Google Shape;107;ge8329f2273_0_33"/>
          <p:cNvSpPr/>
          <p:nvPr/>
        </p:nvSpPr>
        <p:spPr>
          <a:xfrm>
            <a:off x="24126338" y="11833000"/>
            <a:ext cx="304800" cy="324300"/>
          </a:xfrm>
          <a:prstGeom prst="donut">
            <a:avLst>
              <a:gd fmla="val 25000" name="adj"/>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8" name="Google Shape;108;ge8329f2273_0_33"/>
          <p:cNvSpPr/>
          <p:nvPr/>
        </p:nvSpPr>
        <p:spPr>
          <a:xfrm>
            <a:off x="26036150" y="10332338"/>
            <a:ext cx="5647800" cy="3984300"/>
          </a:xfrm>
          <a:prstGeom prst="rect">
            <a:avLst/>
          </a:prstGeom>
          <a:gradFill>
            <a:gsLst>
              <a:gs pos="0">
                <a:srgbClr val="FFFFFF"/>
              </a:gs>
              <a:gs pos="100000">
                <a:srgbClr val="A8CFD4"/>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 name="Google Shape;109;ge8329f2273_0_33"/>
          <p:cNvCxnSpPr>
            <a:stCxn id="107" idx="0"/>
            <a:endCxn id="110" idx="2"/>
          </p:cNvCxnSpPr>
          <p:nvPr/>
        </p:nvCxnSpPr>
        <p:spPr>
          <a:xfrm rot="-5400000">
            <a:off x="24023587" y="11447350"/>
            <a:ext cx="640800" cy="130500"/>
          </a:xfrm>
          <a:prstGeom prst="bentConnector3">
            <a:avLst>
              <a:gd fmla="val 50004" name="adj1"/>
            </a:avLst>
          </a:prstGeom>
          <a:noFill/>
          <a:ln cap="flat" cmpd="sng" w="9525">
            <a:solidFill>
              <a:srgbClr val="000000"/>
            </a:solidFill>
            <a:prstDash val="solid"/>
            <a:round/>
            <a:headEnd len="sm" w="sm" type="none"/>
            <a:tailEnd len="sm" w="sm" type="none"/>
          </a:ln>
        </p:spPr>
      </p:cxnSp>
      <p:sp>
        <p:nvSpPr>
          <p:cNvPr id="111" name="Google Shape;111;ge8329f2273_0_33"/>
          <p:cNvSpPr txBox="1"/>
          <p:nvPr/>
        </p:nvSpPr>
        <p:spPr>
          <a:xfrm>
            <a:off x="23428098" y="8522133"/>
            <a:ext cx="2196300" cy="1015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4A86E8"/>
                </a:solidFill>
                <a:latin typeface="Exo 2"/>
                <a:ea typeface="Exo 2"/>
                <a:cs typeface="Exo 2"/>
                <a:sym typeface="Exo 2"/>
              </a:rPr>
              <a:t>Data Cleaning, Augmentation, Integration</a:t>
            </a:r>
            <a:endParaRPr b="1" i="0" sz="1800" u="none" cap="none" strike="noStrike">
              <a:solidFill>
                <a:srgbClr val="4A86E8"/>
              </a:solidFill>
              <a:latin typeface="Exo 2"/>
              <a:ea typeface="Exo 2"/>
              <a:cs typeface="Exo 2"/>
              <a:sym typeface="Exo 2"/>
            </a:endParaRPr>
          </a:p>
        </p:txBody>
      </p:sp>
      <p:sp>
        <p:nvSpPr>
          <p:cNvPr id="112" name="Google Shape;112;ge8329f2273_0_33"/>
          <p:cNvSpPr txBox="1"/>
          <p:nvPr/>
        </p:nvSpPr>
        <p:spPr>
          <a:xfrm>
            <a:off x="26036128" y="10332340"/>
            <a:ext cx="1657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Exo 2"/>
                <a:ea typeface="Exo 2"/>
                <a:cs typeface="Exo 2"/>
                <a:sym typeface="Exo 2"/>
              </a:rPr>
              <a:t>MODEL</a:t>
            </a:r>
            <a:endParaRPr b="1" i="0" sz="1800" u="none" cap="none" strike="noStrike">
              <a:solidFill>
                <a:srgbClr val="000000"/>
              </a:solidFill>
              <a:latin typeface="Exo 2"/>
              <a:ea typeface="Exo 2"/>
              <a:cs typeface="Exo 2"/>
              <a:sym typeface="Exo 2"/>
            </a:endParaRPr>
          </a:p>
        </p:txBody>
      </p:sp>
      <p:cxnSp>
        <p:nvCxnSpPr>
          <p:cNvPr id="113" name="Google Shape;113;ge8329f2273_0_33"/>
          <p:cNvCxnSpPr/>
          <p:nvPr/>
        </p:nvCxnSpPr>
        <p:spPr>
          <a:xfrm>
            <a:off x="25578950" y="12961238"/>
            <a:ext cx="457200" cy="0"/>
          </a:xfrm>
          <a:prstGeom prst="straightConnector1">
            <a:avLst/>
          </a:prstGeom>
          <a:noFill/>
          <a:ln cap="flat" cmpd="sng" w="9525">
            <a:solidFill>
              <a:srgbClr val="000000"/>
            </a:solidFill>
            <a:prstDash val="solid"/>
            <a:round/>
            <a:headEnd len="sm" w="sm" type="none"/>
            <a:tailEnd len="med" w="med" type="triangle"/>
          </a:ln>
        </p:spPr>
      </p:cxnSp>
      <p:cxnSp>
        <p:nvCxnSpPr>
          <p:cNvPr id="114" name="Google Shape;114;ge8329f2273_0_33"/>
          <p:cNvCxnSpPr/>
          <p:nvPr/>
        </p:nvCxnSpPr>
        <p:spPr>
          <a:xfrm>
            <a:off x="25578950" y="13475588"/>
            <a:ext cx="457200" cy="0"/>
          </a:xfrm>
          <a:prstGeom prst="straightConnector1">
            <a:avLst/>
          </a:prstGeom>
          <a:noFill/>
          <a:ln cap="flat" cmpd="sng" w="9525">
            <a:solidFill>
              <a:srgbClr val="000000"/>
            </a:solidFill>
            <a:prstDash val="solid"/>
            <a:round/>
            <a:headEnd len="sm" w="sm" type="none"/>
            <a:tailEnd len="med" w="med" type="triangle"/>
          </a:ln>
        </p:spPr>
      </p:cxnSp>
      <p:sp>
        <p:nvSpPr>
          <p:cNvPr id="115" name="Google Shape;115;ge8329f2273_0_33"/>
          <p:cNvSpPr txBox="1"/>
          <p:nvPr/>
        </p:nvSpPr>
        <p:spPr>
          <a:xfrm>
            <a:off x="24427250" y="12761138"/>
            <a:ext cx="1361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4A86E8"/>
                </a:solidFill>
                <a:latin typeface="Exo 2"/>
                <a:ea typeface="Exo 2"/>
                <a:cs typeface="Exo 2"/>
                <a:sym typeface="Exo 2"/>
              </a:rPr>
              <a:t>Constraints</a:t>
            </a:r>
            <a:endParaRPr b="1" i="0" sz="1400" u="none" cap="none" strike="noStrike">
              <a:solidFill>
                <a:srgbClr val="4A86E8"/>
              </a:solidFill>
              <a:latin typeface="Exo 2"/>
              <a:ea typeface="Exo 2"/>
              <a:cs typeface="Exo 2"/>
              <a:sym typeface="Exo 2"/>
            </a:endParaRPr>
          </a:p>
        </p:txBody>
      </p:sp>
      <p:sp>
        <p:nvSpPr>
          <p:cNvPr id="116" name="Google Shape;116;ge8329f2273_0_33"/>
          <p:cNvSpPr txBox="1"/>
          <p:nvPr/>
        </p:nvSpPr>
        <p:spPr>
          <a:xfrm>
            <a:off x="24131450" y="13275488"/>
            <a:ext cx="1657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4A86E8"/>
                </a:solidFill>
                <a:latin typeface="Exo 2"/>
                <a:ea typeface="Exo 2"/>
                <a:cs typeface="Exo 2"/>
                <a:sym typeface="Exo 2"/>
              </a:rPr>
              <a:t>Metric Weights</a:t>
            </a:r>
            <a:endParaRPr b="1" i="0" sz="1400" u="none" cap="none" strike="noStrike">
              <a:solidFill>
                <a:srgbClr val="4A86E8"/>
              </a:solidFill>
              <a:latin typeface="Exo 2"/>
              <a:ea typeface="Exo 2"/>
              <a:cs typeface="Exo 2"/>
              <a:sym typeface="Exo 2"/>
            </a:endParaRPr>
          </a:p>
        </p:txBody>
      </p:sp>
      <p:cxnSp>
        <p:nvCxnSpPr>
          <p:cNvPr id="117" name="Google Shape;117;ge8329f2273_0_33"/>
          <p:cNvCxnSpPr/>
          <p:nvPr/>
        </p:nvCxnSpPr>
        <p:spPr>
          <a:xfrm rot="5400000">
            <a:off x="24559850" y="13817238"/>
            <a:ext cx="581100" cy="219600"/>
          </a:xfrm>
          <a:prstGeom prst="bentConnector3">
            <a:avLst>
              <a:gd fmla="val 50000" name="adj1"/>
            </a:avLst>
          </a:prstGeom>
          <a:noFill/>
          <a:ln cap="flat" cmpd="sng" w="9525">
            <a:solidFill>
              <a:srgbClr val="000000"/>
            </a:solidFill>
            <a:prstDash val="solid"/>
            <a:round/>
            <a:headEnd len="sm" w="sm" type="none"/>
            <a:tailEnd len="sm" w="sm" type="none"/>
          </a:ln>
        </p:spPr>
      </p:cxnSp>
      <p:sp>
        <p:nvSpPr>
          <p:cNvPr id="118" name="Google Shape;118;ge8329f2273_0_33"/>
          <p:cNvSpPr txBox="1"/>
          <p:nvPr/>
        </p:nvSpPr>
        <p:spPr>
          <a:xfrm>
            <a:off x="23967650" y="14219263"/>
            <a:ext cx="1898700" cy="338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4A86E8"/>
                </a:solidFill>
                <a:latin typeface="Arial"/>
                <a:ea typeface="Arial"/>
                <a:cs typeface="Arial"/>
                <a:sym typeface="Arial"/>
              </a:rPr>
              <a:t>Random Number Generator</a:t>
            </a:r>
            <a:endParaRPr b="1" i="0" sz="1000" u="none" cap="none" strike="noStrike">
              <a:solidFill>
                <a:srgbClr val="4A86E8"/>
              </a:solidFill>
              <a:latin typeface="Arial"/>
              <a:ea typeface="Arial"/>
              <a:cs typeface="Arial"/>
              <a:sym typeface="Arial"/>
            </a:endParaRPr>
          </a:p>
        </p:txBody>
      </p:sp>
      <p:cxnSp>
        <p:nvCxnSpPr>
          <p:cNvPr id="119" name="Google Shape;119;ge8329f2273_0_33"/>
          <p:cNvCxnSpPr/>
          <p:nvPr/>
        </p:nvCxnSpPr>
        <p:spPr>
          <a:xfrm>
            <a:off x="31683950" y="13186400"/>
            <a:ext cx="457200" cy="0"/>
          </a:xfrm>
          <a:prstGeom prst="straightConnector1">
            <a:avLst/>
          </a:prstGeom>
          <a:noFill/>
          <a:ln cap="flat" cmpd="sng" w="9525">
            <a:solidFill>
              <a:srgbClr val="000000"/>
            </a:solidFill>
            <a:prstDash val="solid"/>
            <a:round/>
            <a:headEnd len="sm" w="sm" type="none"/>
            <a:tailEnd len="med" w="med" type="triangle"/>
          </a:ln>
        </p:spPr>
      </p:cxnSp>
      <p:sp>
        <p:nvSpPr>
          <p:cNvPr id="120" name="Google Shape;120;ge8329f2273_0_33"/>
          <p:cNvSpPr txBox="1"/>
          <p:nvPr/>
        </p:nvSpPr>
        <p:spPr>
          <a:xfrm>
            <a:off x="32141150" y="13007913"/>
            <a:ext cx="13617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4A86E8"/>
                </a:solidFill>
                <a:latin typeface="Exo 2"/>
                <a:ea typeface="Exo 2"/>
                <a:cs typeface="Exo 2"/>
                <a:sym typeface="Exo 2"/>
              </a:rPr>
              <a:t>Output Variables</a:t>
            </a:r>
            <a:endParaRPr b="1" i="0" sz="1400" u="none" cap="none" strike="noStrike">
              <a:solidFill>
                <a:srgbClr val="4A86E8"/>
              </a:solidFill>
              <a:latin typeface="Exo 2"/>
              <a:ea typeface="Exo 2"/>
              <a:cs typeface="Exo 2"/>
              <a:sym typeface="Exo 2"/>
            </a:endParaRPr>
          </a:p>
        </p:txBody>
      </p:sp>
      <p:sp>
        <p:nvSpPr>
          <p:cNvPr id="92" name="Google Shape;92;ge8329f2273_0_33"/>
          <p:cNvSpPr/>
          <p:nvPr/>
        </p:nvSpPr>
        <p:spPr>
          <a:xfrm>
            <a:off x="32724150" y="11882800"/>
            <a:ext cx="304800" cy="324300"/>
          </a:xfrm>
          <a:prstGeom prst="donut">
            <a:avLst>
              <a:gd fmla="val 25000" name="adj"/>
            </a:avLst>
          </a:prstGeom>
          <a:solidFill>
            <a:srgbClr val="FF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e8329f2273_0_33"/>
          <p:cNvSpPr txBox="1"/>
          <p:nvPr/>
        </p:nvSpPr>
        <p:spPr>
          <a:xfrm>
            <a:off x="32028300" y="10396063"/>
            <a:ext cx="16575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4A86E8"/>
                </a:solidFill>
                <a:latin typeface="Exo 2"/>
                <a:ea typeface="Exo 2"/>
                <a:cs typeface="Exo 2"/>
                <a:sym typeface="Exo 2"/>
              </a:rPr>
              <a:t>Evaluate Outputs</a:t>
            </a:r>
            <a:endParaRPr b="1" i="0" sz="1800" u="none" cap="none" strike="noStrike">
              <a:solidFill>
                <a:srgbClr val="4A86E8"/>
              </a:solidFill>
              <a:latin typeface="Exo 2"/>
              <a:ea typeface="Exo 2"/>
              <a:cs typeface="Exo 2"/>
              <a:sym typeface="Exo 2"/>
            </a:endParaRPr>
          </a:p>
        </p:txBody>
      </p:sp>
      <p:cxnSp>
        <p:nvCxnSpPr>
          <p:cNvPr id="122" name="Google Shape;122;ge8329f2273_0_33"/>
          <p:cNvCxnSpPr>
            <a:stCxn id="121" idx="2"/>
            <a:endCxn id="92" idx="0"/>
          </p:cNvCxnSpPr>
          <p:nvPr/>
        </p:nvCxnSpPr>
        <p:spPr>
          <a:xfrm flipH="1" rot="-5400000">
            <a:off x="32492850" y="11499163"/>
            <a:ext cx="747900" cy="19500"/>
          </a:xfrm>
          <a:prstGeom prst="bentConnector3">
            <a:avLst>
              <a:gd fmla="val 49996" name="adj1"/>
            </a:avLst>
          </a:prstGeom>
          <a:noFill/>
          <a:ln cap="flat" cmpd="sng" w="9525">
            <a:solidFill>
              <a:srgbClr val="000000"/>
            </a:solidFill>
            <a:prstDash val="solid"/>
            <a:round/>
            <a:headEnd len="sm" w="sm" type="none"/>
            <a:tailEnd len="sm" w="sm" type="none"/>
          </a:ln>
        </p:spPr>
      </p:cxnSp>
      <p:sp>
        <p:nvSpPr>
          <p:cNvPr id="123" name="Google Shape;123;ge8329f2273_0_33"/>
          <p:cNvSpPr/>
          <p:nvPr/>
        </p:nvSpPr>
        <p:spPr>
          <a:xfrm>
            <a:off x="26505375" y="11488313"/>
            <a:ext cx="4833300" cy="2692500"/>
          </a:xfrm>
          <a:prstGeom prst="roundRect">
            <a:avLst>
              <a:gd fmla="val 16667" name="adj"/>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e8329f2273_0_33"/>
          <p:cNvSpPr txBox="1"/>
          <p:nvPr/>
        </p:nvSpPr>
        <p:spPr>
          <a:xfrm>
            <a:off x="26722225" y="11541200"/>
            <a:ext cx="1260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2"/>
                <a:ea typeface="Exo 2"/>
                <a:cs typeface="Exo 2"/>
                <a:sym typeface="Exo 2"/>
              </a:rPr>
              <a:t>CACHE</a:t>
            </a:r>
            <a:endParaRPr b="1" i="0" sz="1400" u="none" cap="none" strike="noStrike">
              <a:solidFill>
                <a:srgbClr val="000000"/>
              </a:solidFill>
              <a:latin typeface="Exo 2"/>
              <a:ea typeface="Exo 2"/>
              <a:cs typeface="Exo 2"/>
              <a:sym typeface="Exo 2"/>
            </a:endParaRPr>
          </a:p>
        </p:txBody>
      </p:sp>
      <p:sp>
        <p:nvSpPr>
          <p:cNvPr id="125" name="Google Shape;125;ge8329f2273_0_33"/>
          <p:cNvSpPr txBox="1"/>
          <p:nvPr/>
        </p:nvSpPr>
        <p:spPr>
          <a:xfrm>
            <a:off x="27498244" y="11552638"/>
            <a:ext cx="1035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Capacity: 5</a:t>
            </a:r>
            <a:endParaRPr b="0" i="0" sz="1200" u="none" cap="none" strike="noStrike">
              <a:solidFill>
                <a:srgbClr val="000000"/>
              </a:solidFill>
              <a:latin typeface="Arial"/>
              <a:ea typeface="Arial"/>
              <a:cs typeface="Arial"/>
              <a:sym typeface="Arial"/>
            </a:endParaRPr>
          </a:p>
        </p:txBody>
      </p:sp>
      <p:graphicFrame>
        <p:nvGraphicFramePr>
          <p:cNvPr id="126" name="Google Shape;126;ge8329f2273_0_33"/>
          <p:cNvGraphicFramePr/>
          <p:nvPr/>
        </p:nvGraphicFramePr>
        <p:xfrm>
          <a:off x="26684975" y="11879288"/>
          <a:ext cx="3000000" cy="3000000"/>
        </p:xfrm>
        <a:graphic>
          <a:graphicData uri="http://schemas.openxmlformats.org/drawingml/2006/table">
            <a:tbl>
              <a:tblPr>
                <a:noFill/>
                <a:tableStyleId>{83549A5D-DEDC-4191-9CA8-9019C245E505}</a:tableStyleId>
              </a:tblPr>
              <a:tblGrid>
                <a:gridCol w="1008650"/>
                <a:gridCol w="642975"/>
                <a:gridCol w="614200"/>
                <a:gridCol w="670925"/>
                <a:gridCol w="649550"/>
                <a:gridCol w="763850"/>
              </a:tblGrid>
              <a:tr h="258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Score ➡</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M1</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M2</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M3</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M4</a:t>
                      </a:r>
                      <a:endParaRPr sz="1200" u="none" cap="none" strike="noStrike"/>
                    </a:p>
                  </a:txBody>
                  <a:tcPr marT="91425" marB="91425" marR="91425" marL="91425">
                    <a:lnR cap="flat" cmpd="sng" w="1905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Total</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tcPr>
                </a:tc>
              </a:tr>
              <a:tr h="258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Container 1</a:t>
                      </a:r>
                      <a:endParaRPr sz="1200" u="none" cap="none" strike="noStrike"/>
                    </a:p>
                  </a:txBody>
                  <a:tcPr marT="91425" marB="91425" marR="91425" marL="91425">
                    <a:lnB cap="flat" cmpd="sng" w="19050">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B cap="flat" cmpd="sng" w="19050">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B cap="flat" cmpd="sng" w="19050">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B cap="flat" cmpd="sng" w="19050">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R cap="flat" cmpd="sng" w="19050">
                      <a:solidFill>
                        <a:srgbClr val="000000"/>
                      </a:solidFill>
                      <a:prstDash val="solid"/>
                      <a:round/>
                      <a:headEnd len="sm" w="sm" type="none"/>
                      <a:tailEnd len="sm" w="sm" type="none"/>
                    </a:lnR>
                    <a:lnB cap="flat" cmpd="sng" w="19050">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B cap="flat" cmpd="sng" w="19050">
                      <a:solidFill>
                        <a:srgbClr val="FF0000"/>
                      </a:solidFill>
                      <a:prstDash val="solid"/>
                      <a:round/>
                      <a:headEnd len="sm" w="sm" type="none"/>
                      <a:tailEnd len="sm" w="sm" type="none"/>
                    </a:lnB>
                  </a:tcPr>
                </a:tc>
              </a:tr>
              <a:tr h="258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Container 2</a:t>
                      </a:r>
                      <a:endParaRPr sz="1200" u="none" cap="none" strike="noStrike"/>
                    </a:p>
                  </a:txBody>
                  <a:tcPr marT="91425" marB="91425" marR="91425" marL="91425">
                    <a:lnL cap="flat" cmpd="sng" w="19050">
                      <a:solidFill>
                        <a:srgbClr val="FF0000"/>
                      </a:solidFill>
                      <a:prstDash val="solid"/>
                      <a:round/>
                      <a:headEnd len="sm" w="sm" type="none"/>
                      <a:tailEnd len="sm" w="sm" type="none"/>
                    </a:lnL>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R cap="flat" cmpd="sng" w="19050">
                      <a:solidFill>
                        <a:srgbClr val="00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58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Container 3</a:t>
                      </a:r>
                      <a:endParaRPr sz="1200" u="none" cap="none" strike="noStrike"/>
                    </a:p>
                  </a:txBody>
                  <a:tcPr marT="91425" marB="91425" marR="91425" marL="91425">
                    <a:lnT cap="flat" cmpd="sng" w="19050">
                      <a:solidFill>
                        <a:srgbClr val="FF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T cap="flat" cmpd="sng" w="19050">
                      <a:solidFill>
                        <a:srgbClr val="FF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T cap="flat" cmpd="sng" w="19050">
                      <a:solidFill>
                        <a:srgbClr val="FF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T cap="flat" cmpd="sng" w="19050">
                      <a:solidFill>
                        <a:srgbClr val="FF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R cap="flat" cmpd="sng" w="19050">
                      <a:solidFill>
                        <a:srgbClr val="000000"/>
                      </a:solidFill>
                      <a:prstDash val="solid"/>
                      <a:round/>
                      <a:headEnd len="sm" w="sm" type="none"/>
                      <a:tailEnd len="sm" w="sm" type="none"/>
                    </a:lnR>
                    <a:lnT cap="flat" cmpd="sng" w="19050">
                      <a:solidFill>
                        <a:srgbClr val="FF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FF0000"/>
                      </a:solidFill>
                      <a:prstDash val="solid"/>
                      <a:round/>
                      <a:headEnd len="sm" w="sm" type="none"/>
                      <a:tailEnd len="sm" w="sm" type="none"/>
                    </a:lnT>
                  </a:tcPr>
                </a:tc>
              </a:tr>
              <a:tr h="258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Container 4</a:t>
                      </a:r>
                      <a:endParaRPr sz="1200" u="none" cap="none" strike="noStrike"/>
                    </a:p>
                  </a:txBody>
                  <a:tcPr marT="91425" marB="91425" marR="91425" marL="91425">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R cap="flat" cmpd="sng" w="19050">
                      <a:solidFill>
                        <a:srgbClr val="000000"/>
                      </a:solidFill>
                      <a:prstDash val="solid"/>
                      <a:round/>
                      <a:headEnd len="sm" w="sm" type="none"/>
                      <a:tailEnd len="sm" w="sm" type="none"/>
                    </a:lnR>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B cap="flat" cmpd="sng" w="9525">
                      <a:solidFill>
                        <a:srgbClr val="999999"/>
                      </a:solidFill>
                      <a:prstDash val="solid"/>
                      <a:round/>
                      <a:headEnd len="sm" w="sm" type="none"/>
                      <a:tailEnd len="sm" w="sm" type="none"/>
                    </a:lnB>
                  </a:tcPr>
                </a:tc>
              </a:tr>
              <a:tr h="258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Container 5</a:t>
                      </a:r>
                      <a:endParaRPr sz="1200" u="none" cap="none" strike="noStrike"/>
                    </a:p>
                  </a:txBody>
                  <a:tcPr marT="91425" marB="91425" marR="91425" marL="91425">
                    <a:lnL cap="flat" cmpd="sng" w="9525">
                      <a:solidFill>
                        <a:srgbClr val="999999"/>
                      </a:solidFill>
                      <a:prstDash val="solid"/>
                      <a:round/>
                      <a:headEnd len="sm" w="sm" type="none"/>
                      <a:tailEnd len="sm" w="sm" type="none"/>
                    </a:lnL>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R cap="flat" cmpd="sng" w="19050">
                      <a:solidFill>
                        <a:srgbClr val="000000"/>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99999"/>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27" name="Google Shape;127;ge8329f2273_0_33"/>
          <p:cNvSpPr txBox="1"/>
          <p:nvPr/>
        </p:nvSpPr>
        <p:spPr>
          <a:xfrm>
            <a:off x="29027944" y="11552638"/>
            <a:ext cx="1035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M = Metric</a:t>
            </a:r>
            <a:endParaRPr b="0" i="0" sz="1200" u="none" cap="none" strike="noStrike">
              <a:solidFill>
                <a:srgbClr val="000000"/>
              </a:solidFill>
              <a:latin typeface="Arial"/>
              <a:ea typeface="Arial"/>
              <a:cs typeface="Arial"/>
              <a:sym typeface="Arial"/>
            </a:endParaRPr>
          </a:p>
        </p:txBody>
      </p:sp>
      <p:sp>
        <p:nvSpPr>
          <p:cNvPr id="128" name="Google Shape;128;ge8329f2273_0_33"/>
          <p:cNvSpPr/>
          <p:nvPr/>
        </p:nvSpPr>
        <p:spPr>
          <a:xfrm>
            <a:off x="27894700" y="12318338"/>
            <a:ext cx="243000" cy="238200"/>
          </a:xfrm>
          <a:prstGeom prst="ellipse">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e8329f2273_0_33"/>
          <p:cNvSpPr/>
          <p:nvPr/>
        </p:nvSpPr>
        <p:spPr>
          <a:xfrm>
            <a:off x="27894700" y="13770938"/>
            <a:ext cx="243000" cy="238200"/>
          </a:xfrm>
          <a:prstGeom prst="ellipse">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e8329f2273_0_33"/>
          <p:cNvSpPr/>
          <p:nvPr/>
        </p:nvSpPr>
        <p:spPr>
          <a:xfrm>
            <a:off x="27956350" y="13104188"/>
            <a:ext cx="119700" cy="119100"/>
          </a:xfrm>
          <a:prstGeom prst="ellipse">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e8329f2273_0_33"/>
          <p:cNvSpPr/>
          <p:nvPr/>
        </p:nvSpPr>
        <p:spPr>
          <a:xfrm>
            <a:off x="27956350" y="13475588"/>
            <a:ext cx="119700" cy="119100"/>
          </a:xfrm>
          <a:prstGeom prst="ellipse">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e8329f2273_0_33"/>
          <p:cNvSpPr/>
          <p:nvPr/>
        </p:nvSpPr>
        <p:spPr>
          <a:xfrm>
            <a:off x="27988775" y="12767238"/>
            <a:ext cx="63300" cy="63000"/>
          </a:xfrm>
          <a:prstGeom prst="ellipse">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e8329f2273_0_33"/>
          <p:cNvSpPr/>
          <p:nvPr/>
        </p:nvSpPr>
        <p:spPr>
          <a:xfrm>
            <a:off x="28526450" y="13773338"/>
            <a:ext cx="243000" cy="238200"/>
          </a:xfrm>
          <a:prstGeom prst="ellips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e8329f2273_0_33"/>
          <p:cNvSpPr/>
          <p:nvPr/>
        </p:nvSpPr>
        <p:spPr>
          <a:xfrm>
            <a:off x="28526450" y="13044638"/>
            <a:ext cx="243000" cy="238200"/>
          </a:xfrm>
          <a:prstGeom prst="ellips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e8329f2273_0_33"/>
          <p:cNvSpPr/>
          <p:nvPr/>
        </p:nvSpPr>
        <p:spPr>
          <a:xfrm>
            <a:off x="28526450" y="13408988"/>
            <a:ext cx="243000" cy="238200"/>
          </a:xfrm>
          <a:prstGeom prst="ellips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e8329f2273_0_33"/>
          <p:cNvSpPr/>
          <p:nvPr/>
        </p:nvSpPr>
        <p:spPr>
          <a:xfrm>
            <a:off x="28562000" y="12697913"/>
            <a:ext cx="171900" cy="172500"/>
          </a:xfrm>
          <a:prstGeom prst="ellips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e8329f2273_0_33"/>
          <p:cNvSpPr/>
          <p:nvPr/>
        </p:nvSpPr>
        <p:spPr>
          <a:xfrm>
            <a:off x="28562000" y="12351188"/>
            <a:ext cx="171900" cy="172500"/>
          </a:xfrm>
          <a:prstGeom prst="ellipse">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e8329f2273_0_33"/>
          <p:cNvSpPr/>
          <p:nvPr/>
        </p:nvSpPr>
        <p:spPr>
          <a:xfrm>
            <a:off x="29127000" y="12268088"/>
            <a:ext cx="331200" cy="338700"/>
          </a:xfrm>
          <a:prstGeom prst="ellipse">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e8329f2273_0_33"/>
          <p:cNvSpPr/>
          <p:nvPr/>
        </p:nvSpPr>
        <p:spPr>
          <a:xfrm>
            <a:off x="29205150" y="13806181"/>
            <a:ext cx="171900" cy="172500"/>
          </a:xfrm>
          <a:prstGeom prst="ellipse">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e8329f2273_0_33"/>
          <p:cNvSpPr/>
          <p:nvPr/>
        </p:nvSpPr>
        <p:spPr>
          <a:xfrm>
            <a:off x="29206650" y="13441831"/>
            <a:ext cx="171900" cy="172500"/>
          </a:xfrm>
          <a:prstGeom prst="ellipse">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e8329f2273_0_33"/>
          <p:cNvSpPr/>
          <p:nvPr/>
        </p:nvSpPr>
        <p:spPr>
          <a:xfrm>
            <a:off x="29248038" y="13120534"/>
            <a:ext cx="86100" cy="86400"/>
          </a:xfrm>
          <a:prstGeom prst="ellipse">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e8329f2273_0_33"/>
          <p:cNvSpPr/>
          <p:nvPr/>
        </p:nvSpPr>
        <p:spPr>
          <a:xfrm>
            <a:off x="29249550" y="12765672"/>
            <a:ext cx="86100" cy="86400"/>
          </a:xfrm>
          <a:prstGeom prst="ellipse">
            <a:avLst/>
          </a:prstGeom>
          <a:solidFill>
            <a:srgbClr val="00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e8329f2273_0_33"/>
          <p:cNvSpPr/>
          <p:nvPr/>
        </p:nvSpPr>
        <p:spPr>
          <a:xfrm>
            <a:off x="29851300" y="12351188"/>
            <a:ext cx="171900" cy="172500"/>
          </a:xfrm>
          <a:prstGeom prst="ellipse">
            <a:avLst/>
          </a:pr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e8329f2273_0_33"/>
          <p:cNvSpPr/>
          <p:nvPr/>
        </p:nvSpPr>
        <p:spPr>
          <a:xfrm>
            <a:off x="29855850" y="12697913"/>
            <a:ext cx="171900" cy="172500"/>
          </a:xfrm>
          <a:prstGeom prst="ellipse">
            <a:avLst/>
          </a:pr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e8329f2273_0_33"/>
          <p:cNvSpPr/>
          <p:nvPr/>
        </p:nvSpPr>
        <p:spPr>
          <a:xfrm>
            <a:off x="29789400" y="13008063"/>
            <a:ext cx="304800" cy="304800"/>
          </a:xfrm>
          <a:prstGeom prst="ellipse">
            <a:avLst/>
          </a:pr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e8329f2273_0_33"/>
          <p:cNvSpPr/>
          <p:nvPr/>
        </p:nvSpPr>
        <p:spPr>
          <a:xfrm>
            <a:off x="29789400" y="13393188"/>
            <a:ext cx="304800" cy="304800"/>
          </a:xfrm>
          <a:prstGeom prst="ellipse">
            <a:avLst/>
          </a:pr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e8329f2273_0_33"/>
          <p:cNvSpPr/>
          <p:nvPr/>
        </p:nvSpPr>
        <p:spPr>
          <a:xfrm>
            <a:off x="29812750" y="13778319"/>
            <a:ext cx="243000" cy="238200"/>
          </a:xfrm>
          <a:prstGeom prst="ellipse">
            <a:avLst/>
          </a:prstGeom>
          <a:solidFill>
            <a:srgbClr val="00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e8329f2273_0_33"/>
          <p:cNvSpPr/>
          <p:nvPr/>
        </p:nvSpPr>
        <p:spPr>
          <a:xfrm>
            <a:off x="30533125" y="12318338"/>
            <a:ext cx="243000" cy="238200"/>
          </a:xfrm>
          <a:prstGeom prst="ellipse">
            <a:avLst/>
          </a:prstGeom>
          <a:gradFill>
            <a:gsLst>
              <a:gs pos="0">
                <a:srgbClr val="4D4D4D"/>
              </a:gs>
              <a:gs pos="100000">
                <a:srgbClr val="00000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e8329f2273_0_33"/>
          <p:cNvSpPr/>
          <p:nvPr/>
        </p:nvSpPr>
        <p:spPr>
          <a:xfrm>
            <a:off x="30533125" y="13778300"/>
            <a:ext cx="243000" cy="238200"/>
          </a:xfrm>
          <a:prstGeom prst="ellipse">
            <a:avLst/>
          </a:prstGeom>
          <a:gradFill>
            <a:gsLst>
              <a:gs pos="0">
                <a:srgbClr val="4D4D4D"/>
              </a:gs>
              <a:gs pos="100000">
                <a:srgbClr val="00000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e8329f2273_0_33"/>
          <p:cNvSpPr/>
          <p:nvPr/>
        </p:nvSpPr>
        <p:spPr>
          <a:xfrm>
            <a:off x="30558625" y="13069263"/>
            <a:ext cx="192000" cy="182400"/>
          </a:xfrm>
          <a:prstGeom prst="ellipse">
            <a:avLst/>
          </a:prstGeom>
          <a:gradFill>
            <a:gsLst>
              <a:gs pos="0">
                <a:srgbClr val="4D4D4D"/>
              </a:gs>
              <a:gs pos="100000">
                <a:srgbClr val="00000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e8329f2273_0_33"/>
          <p:cNvSpPr/>
          <p:nvPr/>
        </p:nvSpPr>
        <p:spPr>
          <a:xfrm>
            <a:off x="30558625" y="13436888"/>
            <a:ext cx="192000" cy="182400"/>
          </a:xfrm>
          <a:prstGeom prst="ellipse">
            <a:avLst/>
          </a:prstGeom>
          <a:gradFill>
            <a:gsLst>
              <a:gs pos="0">
                <a:srgbClr val="4D4D4D"/>
              </a:gs>
              <a:gs pos="100000">
                <a:srgbClr val="00000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e8329f2273_0_33"/>
          <p:cNvSpPr/>
          <p:nvPr/>
        </p:nvSpPr>
        <p:spPr>
          <a:xfrm>
            <a:off x="30594775" y="12739188"/>
            <a:ext cx="119700" cy="119100"/>
          </a:xfrm>
          <a:prstGeom prst="ellipse">
            <a:avLst/>
          </a:prstGeom>
          <a:gradFill>
            <a:gsLst>
              <a:gs pos="0">
                <a:srgbClr val="4D4D4D"/>
              </a:gs>
              <a:gs pos="100000">
                <a:srgbClr val="000000"/>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3" name="Google Shape;153;ge8329f2273_0_33"/>
          <p:cNvCxnSpPr/>
          <p:nvPr/>
        </p:nvCxnSpPr>
        <p:spPr>
          <a:xfrm>
            <a:off x="31041550" y="12794563"/>
            <a:ext cx="442800" cy="0"/>
          </a:xfrm>
          <a:prstGeom prst="straightConnector1">
            <a:avLst/>
          </a:prstGeom>
          <a:noFill/>
          <a:ln cap="flat" cmpd="sng" w="19050">
            <a:solidFill>
              <a:srgbClr val="FF0000"/>
            </a:solidFill>
            <a:prstDash val="solid"/>
            <a:round/>
            <a:headEnd len="sm" w="sm" type="none"/>
            <a:tailEnd len="sm" w="sm" type="none"/>
          </a:ln>
        </p:spPr>
      </p:cxnSp>
      <p:cxnSp>
        <p:nvCxnSpPr>
          <p:cNvPr id="154" name="Google Shape;154;ge8329f2273_0_33"/>
          <p:cNvCxnSpPr/>
          <p:nvPr/>
        </p:nvCxnSpPr>
        <p:spPr>
          <a:xfrm>
            <a:off x="31484450" y="12799313"/>
            <a:ext cx="9600" cy="1809900"/>
          </a:xfrm>
          <a:prstGeom prst="straightConnector1">
            <a:avLst/>
          </a:prstGeom>
          <a:noFill/>
          <a:ln cap="flat" cmpd="sng" w="38100">
            <a:solidFill>
              <a:srgbClr val="FF0000"/>
            </a:solidFill>
            <a:prstDash val="solid"/>
            <a:round/>
            <a:headEnd len="sm" w="sm" type="none"/>
            <a:tailEnd len="med" w="med" type="triangle"/>
          </a:ln>
        </p:spPr>
      </p:cxnSp>
      <p:sp>
        <p:nvSpPr>
          <p:cNvPr id="155" name="Google Shape;155;ge8329f2273_0_33"/>
          <p:cNvSpPr/>
          <p:nvPr/>
        </p:nvSpPr>
        <p:spPr>
          <a:xfrm>
            <a:off x="27564797" y="10744713"/>
            <a:ext cx="3507600" cy="596700"/>
          </a:xfrm>
          <a:prstGeom prst="rect">
            <a:avLst/>
          </a:prstGeom>
          <a:gradFill>
            <a:gsLst>
              <a:gs pos="0">
                <a:srgbClr val="FFFFFF"/>
              </a:gs>
              <a:gs pos="100000">
                <a:srgbClr val="A8CFD4"/>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e8329f2273_0_33"/>
          <p:cNvSpPr txBox="1"/>
          <p:nvPr/>
        </p:nvSpPr>
        <p:spPr>
          <a:xfrm>
            <a:off x="27634200" y="10824275"/>
            <a:ext cx="103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Image recipe</a:t>
            </a:r>
            <a:endParaRPr b="1" i="0" sz="1000" u="none" cap="none" strike="noStrike">
              <a:solidFill>
                <a:srgbClr val="000000"/>
              </a:solidFill>
              <a:latin typeface="Arial"/>
              <a:ea typeface="Arial"/>
              <a:cs typeface="Arial"/>
              <a:sym typeface="Arial"/>
            </a:endParaRPr>
          </a:p>
        </p:txBody>
      </p:sp>
      <p:cxnSp>
        <p:nvCxnSpPr>
          <p:cNvPr id="157" name="Google Shape;157;ge8329f2273_0_33"/>
          <p:cNvCxnSpPr>
            <a:stCxn id="156" idx="3"/>
          </p:cNvCxnSpPr>
          <p:nvPr/>
        </p:nvCxnSpPr>
        <p:spPr>
          <a:xfrm>
            <a:off x="28670100" y="10993625"/>
            <a:ext cx="590400" cy="2700"/>
          </a:xfrm>
          <a:prstGeom prst="straightConnector1">
            <a:avLst/>
          </a:prstGeom>
          <a:noFill/>
          <a:ln cap="flat" cmpd="sng" w="9525">
            <a:solidFill>
              <a:srgbClr val="000000"/>
            </a:solidFill>
            <a:prstDash val="solid"/>
            <a:round/>
            <a:headEnd len="sm" w="sm" type="none"/>
            <a:tailEnd len="med" w="med" type="triangle"/>
          </a:ln>
        </p:spPr>
      </p:cxnSp>
      <p:sp>
        <p:nvSpPr>
          <p:cNvPr id="158" name="Google Shape;158;ge8329f2273_0_33"/>
          <p:cNvSpPr/>
          <p:nvPr/>
        </p:nvSpPr>
        <p:spPr>
          <a:xfrm>
            <a:off x="29249550" y="10815313"/>
            <a:ext cx="927900" cy="400200"/>
          </a:xfrm>
          <a:prstGeom prst="ellipse">
            <a:avLst/>
          </a:prstGeom>
          <a:gradFill>
            <a:gsLst>
              <a:gs pos="0">
                <a:srgbClr val="DBD4EB"/>
              </a:gs>
              <a:gs pos="100000">
                <a:srgbClr val="9180BB"/>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59" name="Google Shape;159;ge8329f2273_0_33"/>
          <p:cNvSpPr txBox="1"/>
          <p:nvPr/>
        </p:nvSpPr>
        <p:spPr>
          <a:xfrm>
            <a:off x="26554297" y="10805938"/>
            <a:ext cx="1051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000000"/>
                </a:solidFill>
                <a:latin typeface="Arial"/>
                <a:ea typeface="Arial"/>
                <a:cs typeface="Arial"/>
                <a:sym typeface="Arial"/>
              </a:rPr>
              <a:t>Iterate launch dataset</a:t>
            </a:r>
            <a:endParaRPr b="1" i="0" sz="1000" u="none" cap="none" strike="noStrike">
              <a:solidFill>
                <a:srgbClr val="000000"/>
              </a:solidFill>
              <a:latin typeface="Arial"/>
              <a:ea typeface="Arial"/>
              <a:cs typeface="Arial"/>
              <a:sym typeface="Arial"/>
            </a:endParaRPr>
          </a:p>
        </p:txBody>
      </p:sp>
      <p:sp>
        <p:nvSpPr>
          <p:cNvPr id="160" name="Google Shape;160;ge8329f2273_0_33"/>
          <p:cNvSpPr txBox="1"/>
          <p:nvPr/>
        </p:nvSpPr>
        <p:spPr>
          <a:xfrm>
            <a:off x="29239650" y="10761188"/>
            <a:ext cx="9477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Share container?</a:t>
            </a:r>
            <a:endParaRPr b="1" i="0" sz="900" u="none" cap="none" strike="noStrike">
              <a:solidFill>
                <a:srgbClr val="000000"/>
              </a:solidFill>
              <a:latin typeface="Arial"/>
              <a:ea typeface="Arial"/>
              <a:cs typeface="Arial"/>
              <a:sym typeface="Arial"/>
            </a:endParaRPr>
          </a:p>
        </p:txBody>
      </p:sp>
      <p:cxnSp>
        <p:nvCxnSpPr>
          <p:cNvPr id="161" name="Google Shape;161;ge8329f2273_0_33"/>
          <p:cNvCxnSpPr/>
          <p:nvPr/>
        </p:nvCxnSpPr>
        <p:spPr>
          <a:xfrm>
            <a:off x="30177438" y="11013688"/>
            <a:ext cx="235500" cy="4500"/>
          </a:xfrm>
          <a:prstGeom prst="straightConnector1">
            <a:avLst/>
          </a:prstGeom>
          <a:noFill/>
          <a:ln cap="flat" cmpd="sng" w="9525">
            <a:solidFill>
              <a:srgbClr val="000000"/>
            </a:solidFill>
            <a:prstDash val="solid"/>
            <a:round/>
            <a:headEnd len="sm" w="sm" type="none"/>
            <a:tailEnd len="sm" w="sm" type="none"/>
          </a:ln>
        </p:spPr>
      </p:cxnSp>
      <p:cxnSp>
        <p:nvCxnSpPr>
          <p:cNvPr id="162" name="Google Shape;162;ge8329f2273_0_33"/>
          <p:cNvCxnSpPr>
            <a:stCxn id="160" idx="2"/>
          </p:cNvCxnSpPr>
          <p:nvPr/>
        </p:nvCxnSpPr>
        <p:spPr>
          <a:xfrm flipH="1">
            <a:off x="29712900" y="11222888"/>
            <a:ext cx="600" cy="285900"/>
          </a:xfrm>
          <a:prstGeom prst="straightConnector1">
            <a:avLst/>
          </a:prstGeom>
          <a:noFill/>
          <a:ln cap="flat" cmpd="sng" w="19050">
            <a:solidFill>
              <a:srgbClr val="000000"/>
            </a:solidFill>
            <a:prstDash val="solid"/>
            <a:round/>
            <a:headEnd len="sm" w="sm" type="none"/>
            <a:tailEnd len="med" w="med" type="stealth"/>
          </a:ln>
        </p:spPr>
      </p:cxnSp>
      <p:sp>
        <p:nvSpPr>
          <p:cNvPr id="163" name="Google Shape;163;ge8329f2273_0_33"/>
          <p:cNvSpPr/>
          <p:nvPr/>
        </p:nvSpPr>
        <p:spPr>
          <a:xfrm>
            <a:off x="30412900" y="10975288"/>
            <a:ext cx="86100" cy="86400"/>
          </a:xfrm>
          <a:prstGeom prst="donut">
            <a:avLst>
              <a:gd fmla="val 25000" name="adj"/>
            </a:avLst>
          </a:prstGeom>
          <a:gradFill>
            <a:gsLst>
              <a:gs pos="0">
                <a:srgbClr val="FFFFFF"/>
              </a:gs>
              <a:gs pos="100000">
                <a:srgbClr val="A8CFD4"/>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e8329f2273_0_33"/>
          <p:cNvSpPr/>
          <p:nvPr/>
        </p:nvSpPr>
        <p:spPr>
          <a:xfrm>
            <a:off x="29670450" y="11298538"/>
            <a:ext cx="86100" cy="86400"/>
          </a:xfrm>
          <a:prstGeom prst="donut">
            <a:avLst>
              <a:gd fmla="val 25000" name="adj"/>
            </a:avLst>
          </a:prstGeom>
          <a:gradFill>
            <a:gsLst>
              <a:gs pos="0">
                <a:srgbClr val="FFFFFF"/>
              </a:gs>
              <a:gs pos="100000">
                <a:srgbClr val="A8CFD4"/>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ge8329f2273_0_33"/>
          <p:cNvCxnSpPr>
            <a:stCxn id="164" idx="6"/>
          </p:cNvCxnSpPr>
          <p:nvPr/>
        </p:nvCxnSpPr>
        <p:spPr>
          <a:xfrm flipH="1" rot="10800000">
            <a:off x="29756550" y="11265838"/>
            <a:ext cx="280200" cy="75900"/>
          </a:xfrm>
          <a:prstGeom prst="bentConnector3">
            <a:avLst>
              <a:gd fmla="val 50000" name="adj1"/>
            </a:avLst>
          </a:prstGeom>
          <a:noFill/>
          <a:ln cap="flat" cmpd="sng" w="9525">
            <a:solidFill>
              <a:srgbClr val="000000"/>
            </a:solidFill>
            <a:prstDash val="solid"/>
            <a:round/>
            <a:headEnd len="sm" w="sm" type="none"/>
            <a:tailEnd len="sm" w="sm" type="none"/>
          </a:ln>
        </p:spPr>
      </p:cxnSp>
      <p:sp>
        <p:nvSpPr>
          <p:cNvPr id="166" name="Google Shape;166;ge8329f2273_0_33"/>
          <p:cNvSpPr txBox="1"/>
          <p:nvPr/>
        </p:nvSpPr>
        <p:spPr>
          <a:xfrm>
            <a:off x="30303988" y="10784163"/>
            <a:ext cx="4428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000000"/>
                </a:solidFill>
                <a:latin typeface="Arial"/>
                <a:ea typeface="Arial"/>
                <a:cs typeface="Arial"/>
                <a:sym typeface="Arial"/>
              </a:rPr>
              <a:t>Yes</a:t>
            </a:r>
            <a:endParaRPr b="0" i="0" sz="600" u="none" cap="none" strike="noStrike">
              <a:solidFill>
                <a:srgbClr val="000000"/>
              </a:solidFill>
              <a:latin typeface="Arial"/>
              <a:ea typeface="Arial"/>
              <a:cs typeface="Arial"/>
              <a:sym typeface="Arial"/>
            </a:endParaRPr>
          </a:p>
        </p:txBody>
      </p:sp>
      <p:sp>
        <p:nvSpPr>
          <p:cNvPr id="167" name="Google Shape;167;ge8329f2273_0_33"/>
          <p:cNvSpPr txBox="1"/>
          <p:nvPr/>
        </p:nvSpPr>
        <p:spPr>
          <a:xfrm>
            <a:off x="29970088" y="11136225"/>
            <a:ext cx="4428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000000"/>
                </a:solidFill>
                <a:latin typeface="Arial"/>
                <a:ea typeface="Arial"/>
                <a:cs typeface="Arial"/>
                <a:sym typeface="Arial"/>
              </a:rPr>
              <a:t>No</a:t>
            </a:r>
            <a:endParaRPr b="0" i="0" sz="600" u="none" cap="none" strike="noStrike">
              <a:solidFill>
                <a:srgbClr val="000000"/>
              </a:solidFill>
              <a:latin typeface="Arial"/>
              <a:ea typeface="Arial"/>
              <a:cs typeface="Arial"/>
              <a:sym typeface="Arial"/>
            </a:endParaRPr>
          </a:p>
        </p:txBody>
      </p:sp>
      <p:sp>
        <p:nvSpPr>
          <p:cNvPr id="168" name="Google Shape;168;ge8329f2273_0_33"/>
          <p:cNvSpPr txBox="1"/>
          <p:nvPr/>
        </p:nvSpPr>
        <p:spPr>
          <a:xfrm>
            <a:off x="31583925" y="14385175"/>
            <a:ext cx="98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Exo 2"/>
                <a:ea typeface="Exo 2"/>
                <a:cs typeface="Exo 2"/>
                <a:sym typeface="Exo 2"/>
              </a:rPr>
              <a:t>Eviction</a:t>
            </a:r>
            <a:endParaRPr b="1" i="0" sz="1400" u="none" cap="none" strike="noStrike">
              <a:solidFill>
                <a:srgbClr val="FF0000"/>
              </a:solidFill>
              <a:latin typeface="Exo 2"/>
              <a:ea typeface="Exo 2"/>
              <a:cs typeface="Exo 2"/>
              <a:sym typeface="Exo 2"/>
            </a:endParaRPr>
          </a:p>
        </p:txBody>
      </p:sp>
      <p:sp>
        <p:nvSpPr>
          <p:cNvPr id="169" name="Google Shape;169;ge8329f2273_0_33"/>
          <p:cNvSpPr/>
          <p:nvPr/>
        </p:nvSpPr>
        <p:spPr>
          <a:xfrm>
            <a:off x="19916025" y="17214514"/>
            <a:ext cx="13631700" cy="15314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170" name="Google Shape;170;ge8329f2273_0_33"/>
          <p:cNvSpPr/>
          <p:nvPr/>
        </p:nvSpPr>
        <p:spPr>
          <a:xfrm>
            <a:off x="19916035" y="16395950"/>
            <a:ext cx="13631700" cy="890100"/>
          </a:xfrm>
          <a:prstGeom prst="snipRoundRect">
            <a:avLst>
              <a:gd fmla="val 0" name="adj1"/>
              <a:gd fmla="val 50000" name="adj2"/>
            </a:avLst>
          </a:prstGeom>
          <a:solidFill>
            <a:srgbClr val="38761D"/>
          </a:solidFill>
          <a:ln>
            <a:noFill/>
          </a:ln>
        </p:spPr>
        <p:txBody>
          <a:bodyPr anchorCtr="0" anchor="ctr" bIns="68550" lIns="274300" spcFirstLastPara="1" rIns="274300" wrap="square" tIns="7315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Exo 2"/>
                <a:ea typeface="Exo 2"/>
                <a:cs typeface="Exo 2"/>
                <a:sym typeface="Exo 2"/>
              </a:rPr>
              <a:t>Weighted Combination</a:t>
            </a:r>
            <a:endParaRPr i="0" sz="1400" u="none" cap="none" strike="noStrike">
              <a:solidFill>
                <a:srgbClr val="000000"/>
              </a:solidFill>
              <a:latin typeface="Exo 2"/>
              <a:ea typeface="Exo 2"/>
              <a:cs typeface="Exo 2"/>
              <a:sym typeface="Exo 2"/>
            </a:endParaRPr>
          </a:p>
        </p:txBody>
      </p:sp>
      <p:sp>
        <p:nvSpPr>
          <p:cNvPr id="171" name="Google Shape;171;ge8329f2273_0_33"/>
          <p:cNvSpPr txBox="1"/>
          <p:nvPr/>
        </p:nvSpPr>
        <p:spPr>
          <a:xfrm>
            <a:off x="20116025" y="20208300"/>
            <a:ext cx="4272000" cy="4155600"/>
          </a:xfrm>
          <a:prstGeom prst="rect">
            <a:avLst/>
          </a:prstGeom>
          <a:noFill/>
          <a:ln>
            <a:noFill/>
          </a:ln>
        </p:spPr>
        <p:txBody>
          <a:bodyPr anchorCtr="0" anchor="t" bIns="30275" lIns="60550" spcFirstLastPara="1" rIns="60550" wrap="square" tIns="30275">
            <a:spAutoFit/>
          </a:bodyPr>
          <a:lstStyle/>
          <a:p>
            <a:pPr indent="0" lvl="0" marL="0" marR="0" rtl="0" algn="l">
              <a:lnSpc>
                <a:spcPct val="95000"/>
              </a:lnSpc>
              <a:spcBef>
                <a:spcPts val="0"/>
              </a:spcBef>
              <a:spcAft>
                <a:spcPts val="0"/>
              </a:spcAft>
              <a:buClr>
                <a:srgbClr val="000000"/>
              </a:buClr>
              <a:buSzPts val="2200"/>
              <a:buFont typeface="Arial"/>
              <a:buNone/>
            </a:pPr>
            <a:r>
              <a:rPr lang="en-US" sz="2000">
                <a:latin typeface="Exo 2"/>
                <a:ea typeface="Exo 2"/>
                <a:cs typeface="Exo 2"/>
                <a:sym typeface="Exo 2"/>
              </a:rPr>
              <a:t>A “holistic” score assigned to a container:</a:t>
            </a:r>
            <a:endParaRPr sz="2000">
              <a:latin typeface="Exo 2"/>
              <a:ea typeface="Exo 2"/>
              <a:cs typeface="Exo 2"/>
              <a:sym typeface="Exo 2"/>
            </a:endParaRPr>
          </a:p>
          <a:p>
            <a:pPr indent="0" lvl="0" marL="0" marR="0" rtl="0" algn="l">
              <a:lnSpc>
                <a:spcPct val="95000"/>
              </a:lnSpc>
              <a:spcBef>
                <a:spcPts val="0"/>
              </a:spcBef>
              <a:spcAft>
                <a:spcPts val="0"/>
              </a:spcAft>
              <a:buClr>
                <a:srgbClr val="000000"/>
              </a:buClr>
              <a:buSzPts val="2200"/>
              <a:buFont typeface="Arial"/>
              <a:buNone/>
            </a:pPr>
            <a:r>
              <a:t/>
            </a:r>
            <a:endParaRPr sz="2000">
              <a:latin typeface="Exo 2"/>
              <a:ea typeface="Exo 2"/>
              <a:cs typeface="Exo 2"/>
              <a:sym typeface="Exo 2"/>
            </a:endParaRPr>
          </a:p>
          <a:p>
            <a:pPr indent="0" lvl="0" marL="0" marR="0" rtl="0" algn="l">
              <a:lnSpc>
                <a:spcPct val="95000"/>
              </a:lnSpc>
              <a:spcBef>
                <a:spcPts val="0"/>
              </a:spcBef>
              <a:spcAft>
                <a:spcPts val="0"/>
              </a:spcAft>
              <a:buClr>
                <a:srgbClr val="000000"/>
              </a:buClr>
              <a:buSzPts val="2200"/>
              <a:buFont typeface="Arial"/>
              <a:buNone/>
            </a:pPr>
            <a:r>
              <a:rPr i="0" lang="en-US" sz="2000" u="none" cap="none" strike="noStrike">
                <a:solidFill>
                  <a:srgbClr val="000000"/>
                </a:solidFill>
                <a:latin typeface="Exo 2"/>
                <a:ea typeface="Exo 2"/>
                <a:cs typeface="Exo 2"/>
                <a:sym typeface="Exo 2"/>
              </a:rPr>
              <a:t>Let </a:t>
            </a:r>
            <a:r>
              <a:rPr i="0" lang="en-US" sz="2000" u="none" cap="none" strike="noStrike">
                <a:solidFill>
                  <a:srgbClr val="000000"/>
                </a:solidFill>
                <a:latin typeface="Cambria Math"/>
                <a:ea typeface="Cambria Math"/>
                <a:cs typeface="Cambria Math"/>
                <a:sym typeface="Cambria Math"/>
              </a:rPr>
              <a:t>M = iteration over each metric </a:t>
            </a:r>
            <a:endParaRPr i="0" sz="2000" u="none" cap="none" strike="noStrike">
              <a:solidFill>
                <a:srgbClr val="000000"/>
              </a:solidFill>
              <a:latin typeface="Cambria Math"/>
              <a:ea typeface="Cambria Math"/>
              <a:cs typeface="Cambria Math"/>
              <a:sym typeface="Cambria Math"/>
            </a:endParaRPr>
          </a:p>
          <a:p>
            <a:pPr indent="0" lvl="0" marL="0" marR="0" rtl="0" algn="l">
              <a:lnSpc>
                <a:spcPct val="95000"/>
              </a:lnSpc>
              <a:spcBef>
                <a:spcPts val="0"/>
              </a:spcBef>
              <a:spcAft>
                <a:spcPts val="0"/>
              </a:spcAft>
              <a:buClr>
                <a:srgbClr val="000000"/>
              </a:buClr>
              <a:buSzPts val="2200"/>
              <a:buFont typeface="Arial"/>
              <a:buNone/>
            </a:pPr>
            <a:r>
              <a:rPr i="0" lang="en-US" sz="2000" u="none" cap="none" strike="noStrike">
                <a:solidFill>
                  <a:srgbClr val="000000"/>
                </a:solidFill>
                <a:latin typeface="Cambria Math"/>
                <a:ea typeface="Cambria Math"/>
                <a:cs typeface="Cambria Math"/>
                <a:sym typeface="Cambria Math"/>
              </a:rPr>
              <a:t>      </a:t>
            </a:r>
            <a:r>
              <a:rPr i="0" lang="en-US" sz="2000" u="none" cap="none" strike="noStrike">
                <a:solidFill>
                  <a:srgbClr val="000000"/>
                </a:solidFill>
                <a:latin typeface="Cambria Math"/>
                <a:ea typeface="Cambria Math"/>
                <a:cs typeface="Cambria Math"/>
                <a:sym typeface="Cambria Math"/>
                <a:extLst>
                  <a:ext uri="http://customooxmlschemas.google.com/">
                    <go:slidesCustomData xmlns:go="http://customooxmlschemas.google.com/" textRoundtripDataId="0"/>
                  </a:ext>
                </a:extLst>
              </a:rPr>
              <a:t>m_coeff = weighting for metric</a:t>
            </a:r>
            <a:endParaRPr i="0" sz="2000" u="none" cap="none" strike="noStrike">
              <a:solidFill>
                <a:srgbClr val="000000"/>
              </a:solidFill>
              <a:latin typeface="Cambria Math"/>
              <a:ea typeface="Cambria Math"/>
              <a:cs typeface="Cambria Math"/>
              <a:sym typeface="Cambria Math"/>
            </a:endParaRPr>
          </a:p>
          <a:p>
            <a:pPr indent="0" lvl="0" marL="0" marR="0" rtl="0" algn="l">
              <a:lnSpc>
                <a:spcPct val="95000"/>
              </a:lnSpc>
              <a:spcBef>
                <a:spcPts val="0"/>
              </a:spcBef>
              <a:spcAft>
                <a:spcPts val="0"/>
              </a:spcAft>
              <a:buClr>
                <a:srgbClr val="000000"/>
              </a:buClr>
              <a:buSzPts val="2200"/>
              <a:buFont typeface="Arial"/>
              <a:buNone/>
            </a:pPr>
            <a:r>
              <a:t/>
            </a:r>
            <a:endParaRPr b="0" i="0" sz="2000" u="none" cap="none" strike="noStrike">
              <a:solidFill>
                <a:srgbClr val="000000"/>
              </a:solidFill>
              <a:latin typeface="Arial"/>
              <a:ea typeface="Arial"/>
              <a:cs typeface="Arial"/>
              <a:sym typeface="Arial"/>
            </a:endParaRPr>
          </a:p>
          <a:p>
            <a:pPr indent="-330200" lvl="0" marL="342900" marR="0" rtl="0" algn="l">
              <a:lnSpc>
                <a:spcPct val="95000"/>
              </a:lnSpc>
              <a:spcBef>
                <a:spcPts val="0"/>
              </a:spcBef>
              <a:spcAft>
                <a:spcPts val="0"/>
              </a:spcAft>
              <a:buClr>
                <a:srgbClr val="000000"/>
              </a:buClr>
              <a:buSzPts val="2000"/>
              <a:buFont typeface="Arial"/>
              <a:buAutoNum type="arabicPeriod"/>
            </a:pPr>
            <a:r>
              <a:rPr i="0" lang="en-US" sz="2000" u="none" cap="none" strike="noStrike">
                <a:solidFill>
                  <a:srgbClr val="000000"/>
                </a:solidFill>
                <a:latin typeface="Exo 2"/>
                <a:ea typeface="Exo 2"/>
                <a:cs typeface="Exo 2"/>
                <a:sym typeface="Exo 2"/>
              </a:rPr>
              <a:t>Naïve:</a:t>
            </a:r>
            <a:r>
              <a:rPr b="0" i="0" lang="en-US" sz="2000" u="none" cap="none" strike="noStrike">
                <a:solidFill>
                  <a:srgbClr val="000000"/>
                </a:solidFill>
                <a:latin typeface="Arial"/>
                <a:ea typeface="Arial"/>
                <a:cs typeface="Arial"/>
                <a:sym typeface="Arial"/>
              </a:rPr>
              <a:t> </a:t>
            </a:r>
            <a:r>
              <a:rPr i="1" lang="en-US" sz="2000" u="none" cap="none" strike="noStrike">
                <a:solidFill>
                  <a:srgbClr val="000000"/>
                </a:solidFill>
                <a:latin typeface="Cambria Math"/>
                <a:ea typeface="Cambria Math"/>
                <a:cs typeface="Cambria Math"/>
                <a:sym typeface="Cambria Math"/>
                <a:extLst>
                  <a:ext uri="http://customooxmlschemas.google.com/">
                    <go:slidesCustomData xmlns:go="http://customooxmlschemas.google.com/" textRoundtripDataId="1"/>
                  </a:ext>
                </a:extLst>
              </a:rPr>
              <a:t>sum(m_coeff * M / median(M))</a:t>
            </a:r>
            <a:endParaRPr i="0" sz="2000" u="none" cap="none" strike="noStrike">
              <a:solidFill>
                <a:srgbClr val="000000"/>
              </a:solidFill>
              <a:latin typeface="Cambria Math"/>
              <a:ea typeface="Cambria Math"/>
              <a:cs typeface="Cambria Math"/>
              <a:sym typeface="Cambria Math"/>
            </a:endParaRPr>
          </a:p>
          <a:p>
            <a:pPr indent="-330200" lvl="0" marL="342900" marR="0" rtl="0" algn="l">
              <a:lnSpc>
                <a:spcPct val="95000"/>
              </a:lnSpc>
              <a:spcBef>
                <a:spcPts val="0"/>
              </a:spcBef>
              <a:spcAft>
                <a:spcPts val="0"/>
              </a:spcAft>
              <a:buClr>
                <a:srgbClr val="000000"/>
              </a:buClr>
              <a:buSzPts val="2000"/>
              <a:buFont typeface="Arial"/>
              <a:buAutoNum type="arabicPeriod"/>
            </a:pPr>
            <a:r>
              <a:rPr i="0" lang="en-US" sz="2000" u="none" cap="none" strike="noStrike">
                <a:solidFill>
                  <a:srgbClr val="000000"/>
                </a:solidFill>
                <a:latin typeface="Exo 2"/>
                <a:ea typeface="Exo 2"/>
                <a:cs typeface="Exo 2"/>
                <a:sym typeface="Exo 2"/>
              </a:rPr>
              <a:t>CacheRank (CR):</a:t>
            </a:r>
            <a:r>
              <a:rPr b="0" i="0" lang="en-US" sz="2000" u="none" cap="none" strike="noStrike">
                <a:solidFill>
                  <a:srgbClr val="000000"/>
                </a:solidFill>
                <a:latin typeface="Arial"/>
                <a:ea typeface="Arial"/>
                <a:cs typeface="Arial"/>
                <a:sym typeface="Arial"/>
              </a:rPr>
              <a:t> </a:t>
            </a:r>
            <a:r>
              <a:rPr i="1" lang="en-US" sz="2000" u="none" cap="none" strike="noStrike">
                <a:solidFill>
                  <a:srgbClr val="000000"/>
                </a:solidFill>
                <a:latin typeface="Cambria Math"/>
                <a:ea typeface="Cambria Math"/>
                <a:cs typeface="Cambria Math"/>
                <a:sym typeface="Cambria Math"/>
              </a:rPr>
              <a:t>sum(m_coeff * Rank(M))</a:t>
            </a:r>
            <a:endParaRPr i="0" sz="2000" u="none" cap="none" strike="noStrike">
              <a:solidFill>
                <a:srgbClr val="000000"/>
              </a:solidFill>
              <a:latin typeface="Cambria Math"/>
              <a:ea typeface="Cambria Math"/>
              <a:cs typeface="Cambria Math"/>
              <a:sym typeface="Cambria Math"/>
            </a:endParaRPr>
          </a:p>
          <a:p>
            <a:pPr indent="-330200" lvl="0" marL="342900" marR="0" rtl="0" algn="l">
              <a:lnSpc>
                <a:spcPct val="95000"/>
              </a:lnSpc>
              <a:spcBef>
                <a:spcPts val="0"/>
              </a:spcBef>
              <a:spcAft>
                <a:spcPts val="0"/>
              </a:spcAft>
              <a:buClr>
                <a:srgbClr val="000000"/>
              </a:buClr>
              <a:buSzPts val="2000"/>
              <a:buFont typeface="Arial"/>
              <a:buAutoNum type="arabicPeriod"/>
            </a:pPr>
            <a:r>
              <a:rPr i="0" lang="en-US" sz="2000" u="none" cap="none" strike="noStrike">
                <a:solidFill>
                  <a:srgbClr val="000000"/>
                </a:solidFill>
                <a:latin typeface="Exo 2"/>
                <a:ea typeface="Exo 2"/>
                <a:cs typeface="Exo 2"/>
                <a:sym typeface="Exo 2"/>
              </a:rPr>
              <a:t>CR w/ standardization: </a:t>
            </a:r>
            <a:r>
              <a:rPr i="1" lang="en-US" sz="2000" u="none" cap="none" strike="noStrike">
                <a:solidFill>
                  <a:srgbClr val="000000"/>
                </a:solidFill>
                <a:latin typeface="Cambria Math"/>
                <a:ea typeface="Cambria Math"/>
                <a:cs typeface="Cambria Math"/>
                <a:sym typeface="Cambria Math"/>
              </a:rPr>
              <a:t>sum(m_coeff * (Rank(M) – mean(Rank(M)) / std(Rank(M))</a:t>
            </a:r>
            <a:endParaRPr i="0" sz="2000" u="none" cap="none" strike="noStrike">
              <a:solidFill>
                <a:srgbClr val="000000"/>
              </a:solidFill>
              <a:latin typeface="Cambria Math"/>
              <a:ea typeface="Cambria Math"/>
              <a:cs typeface="Cambria Math"/>
              <a:sym typeface="Cambria Math"/>
            </a:endParaRPr>
          </a:p>
          <a:p>
            <a:pPr indent="-228600" lvl="0" marL="342900" marR="0" rtl="0" algn="l">
              <a:lnSpc>
                <a:spcPct val="95000"/>
              </a:lnSpc>
              <a:spcBef>
                <a:spcPts val="0"/>
              </a:spcBef>
              <a:spcAft>
                <a:spcPts val="0"/>
              </a:spcAft>
              <a:buClr>
                <a:srgbClr val="000000"/>
              </a:buClr>
              <a:buSzPts val="1800"/>
              <a:buFont typeface="Arial"/>
              <a:buNone/>
            </a:pPr>
            <a:r>
              <a:t/>
            </a:r>
            <a:endParaRPr b="0" i="0" sz="2000" u="none" cap="none" strike="noStrike">
              <a:solidFill>
                <a:srgbClr val="000000"/>
              </a:solidFill>
              <a:latin typeface="Arial"/>
              <a:ea typeface="Arial"/>
              <a:cs typeface="Arial"/>
              <a:sym typeface="Arial"/>
            </a:endParaRPr>
          </a:p>
        </p:txBody>
      </p:sp>
      <p:sp>
        <p:nvSpPr>
          <p:cNvPr id="172" name="Google Shape;172;ge8329f2273_0_33"/>
          <p:cNvSpPr txBox="1"/>
          <p:nvPr/>
        </p:nvSpPr>
        <p:spPr>
          <a:xfrm>
            <a:off x="22686050" y="29768400"/>
            <a:ext cx="3661500" cy="2430000"/>
          </a:xfrm>
          <a:prstGeom prst="rect">
            <a:avLst/>
          </a:prstGeom>
          <a:noFill/>
          <a:ln>
            <a:noFill/>
          </a:ln>
        </p:spPr>
        <p:txBody>
          <a:bodyPr anchorCtr="0" anchor="t" bIns="30275" lIns="60550" spcFirstLastPara="1" rIns="60550" wrap="square" tIns="30275">
            <a:spAutoFit/>
          </a:bodyPr>
          <a:lstStyle/>
          <a:p>
            <a:pPr indent="0" lvl="0" marL="0" marR="0" rtl="0" algn="l">
              <a:lnSpc>
                <a:spcPct val="95000"/>
              </a:lnSpc>
              <a:spcBef>
                <a:spcPts val="0"/>
              </a:spcBef>
              <a:spcAft>
                <a:spcPts val="0"/>
              </a:spcAft>
              <a:buClr>
                <a:srgbClr val="000000"/>
              </a:buClr>
              <a:buSzPts val="1800"/>
              <a:buFont typeface="Arial"/>
              <a:buNone/>
            </a:pPr>
            <a:r>
              <a:rPr i="0" lang="en-US" sz="1800" u="none" cap="none" strike="noStrike">
                <a:solidFill>
                  <a:srgbClr val="000000"/>
                </a:solidFill>
                <a:latin typeface="Exo 2"/>
                <a:ea typeface="Exo 2"/>
                <a:cs typeface="Exo 2"/>
                <a:sym typeface="Exo 2"/>
              </a:rPr>
              <a:t>A 5D plot </a:t>
            </a:r>
            <a:r>
              <a:rPr lang="en-US" sz="1800">
                <a:latin typeface="Exo 2"/>
                <a:ea typeface="Exo 2"/>
                <a:cs typeface="Exo 2"/>
                <a:sym typeface="Exo 2"/>
              </a:rPr>
              <a:t>showing </a:t>
            </a:r>
            <a:r>
              <a:rPr i="0" lang="en-US" sz="1800" u="none" cap="none" strike="noStrike">
                <a:solidFill>
                  <a:srgbClr val="000000"/>
                </a:solidFill>
                <a:latin typeface="Exo 2"/>
                <a:ea typeface="Exo 2"/>
                <a:cs typeface="Exo 2"/>
                <a:sym typeface="Exo 2"/>
              </a:rPr>
              <a:t>the hitrate (x), total size consumption (y), and total installation time (z</a:t>
            </a:r>
            <a:r>
              <a:rPr lang="en-US" sz="1800">
                <a:latin typeface="Exo 2"/>
                <a:ea typeface="Exo 2"/>
                <a:cs typeface="Exo 2"/>
                <a:sym typeface="Exo 2"/>
              </a:rPr>
              <a:t>)</a:t>
            </a:r>
            <a:r>
              <a:rPr i="0" lang="en-US" sz="1800" u="none" cap="none" strike="noStrike">
                <a:solidFill>
                  <a:srgbClr val="000000"/>
                </a:solidFill>
                <a:latin typeface="Exo 2"/>
                <a:ea typeface="Exo 2"/>
                <a:cs typeface="Exo 2"/>
                <a:sym typeface="Exo 2"/>
              </a:rPr>
              <a:t>. </a:t>
            </a:r>
            <a:endParaRPr i="0" sz="1800" u="none" cap="none" strike="noStrike">
              <a:solidFill>
                <a:srgbClr val="000000"/>
              </a:solidFill>
              <a:latin typeface="Exo 2"/>
              <a:ea typeface="Exo 2"/>
              <a:cs typeface="Exo 2"/>
              <a:sym typeface="Exo 2"/>
            </a:endParaRPr>
          </a:p>
          <a:p>
            <a:pPr indent="0" lvl="0" marL="0" marR="0" rtl="0" algn="l">
              <a:lnSpc>
                <a:spcPct val="95000"/>
              </a:lnSpc>
              <a:spcBef>
                <a:spcPts val="0"/>
              </a:spcBef>
              <a:spcAft>
                <a:spcPts val="0"/>
              </a:spcAft>
              <a:buClr>
                <a:srgbClr val="000000"/>
              </a:buClr>
              <a:buSzPts val="1800"/>
              <a:buFont typeface="Arial"/>
              <a:buNone/>
            </a:pPr>
            <a:r>
              <a:rPr i="0" lang="en-US" sz="1800" u="none" cap="none" strike="noStrike">
                <a:solidFill>
                  <a:srgbClr val="000000"/>
                </a:solidFill>
                <a:latin typeface="Exo 2"/>
                <a:ea typeface="Exo 2"/>
                <a:cs typeface="Exo 2"/>
                <a:sym typeface="Exo 2"/>
              </a:rPr>
              <a:t>The cache size is represented by the size of a circle and the most dominant metric type (largest absolute value) is the color of the plotted point</a:t>
            </a:r>
            <a:endParaRPr i="1" sz="1800" u="none" cap="none" strike="noStrike">
              <a:solidFill>
                <a:srgbClr val="000000"/>
              </a:solidFill>
              <a:latin typeface="Exo 2"/>
              <a:ea typeface="Exo 2"/>
              <a:cs typeface="Exo 2"/>
              <a:sym typeface="Exo 2"/>
            </a:endParaRPr>
          </a:p>
          <a:p>
            <a:pPr indent="0" lvl="0" marL="114300" marR="0" rtl="0" algn="l">
              <a:lnSpc>
                <a:spcPct val="95000"/>
              </a:lnSpc>
              <a:spcBef>
                <a:spcPts val="0"/>
              </a:spcBef>
              <a:spcAft>
                <a:spcPts val="0"/>
              </a:spcAft>
              <a:buClr>
                <a:srgbClr val="000000"/>
              </a:buClr>
              <a:buSzPts val="1800"/>
              <a:buFont typeface="Arial"/>
              <a:buNone/>
            </a:pPr>
            <a:r>
              <a:t/>
            </a:r>
            <a:endParaRPr i="0" sz="1800" u="none" cap="none" strike="noStrike">
              <a:solidFill>
                <a:srgbClr val="000000"/>
              </a:solidFill>
              <a:latin typeface="Exo 2"/>
              <a:ea typeface="Exo 2"/>
              <a:cs typeface="Exo 2"/>
              <a:sym typeface="Exo 2"/>
            </a:endParaRPr>
          </a:p>
        </p:txBody>
      </p:sp>
      <p:sp>
        <p:nvSpPr>
          <p:cNvPr id="173" name="Google Shape;173;ge8329f2273_0_33"/>
          <p:cNvSpPr txBox="1"/>
          <p:nvPr/>
        </p:nvSpPr>
        <p:spPr>
          <a:xfrm>
            <a:off x="27634888" y="30366025"/>
            <a:ext cx="5560500" cy="1903500"/>
          </a:xfrm>
          <a:prstGeom prst="rect">
            <a:avLst/>
          </a:prstGeom>
          <a:noFill/>
          <a:ln>
            <a:noFill/>
          </a:ln>
        </p:spPr>
        <p:txBody>
          <a:bodyPr anchorCtr="0" anchor="t" bIns="30275" lIns="60550" spcFirstLastPara="1" rIns="60550" wrap="square" tIns="30275">
            <a:spAutoFit/>
          </a:bodyPr>
          <a:lstStyle/>
          <a:p>
            <a:pPr indent="0" lvl="0" marL="457200" marR="0" rtl="0" algn="l">
              <a:lnSpc>
                <a:spcPct val="95000"/>
              </a:lnSpc>
              <a:spcBef>
                <a:spcPts val="0"/>
              </a:spcBef>
              <a:spcAft>
                <a:spcPts val="0"/>
              </a:spcAft>
              <a:buNone/>
            </a:pPr>
            <a:r>
              <a:rPr lang="en-US" sz="1800">
                <a:latin typeface="Exo 2"/>
                <a:ea typeface="Exo 2"/>
                <a:cs typeface="Exo 2"/>
                <a:sym typeface="Exo 2"/>
              </a:rPr>
              <a:t>Percentage improvements for total size, time, and hitrate shown between the most optimal set of parameters and base LRU model. The greatest improvement is shown in the total installation time, with a &gt;6% improvement at every tested level of the cache size constraint.</a:t>
            </a:r>
            <a:endParaRPr i="0" sz="1800" u="none" cap="none" strike="noStrike">
              <a:solidFill>
                <a:srgbClr val="000000"/>
              </a:solidFill>
              <a:latin typeface="Exo 2"/>
              <a:ea typeface="Exo 2"/>
              <a:cs typeface="Exo 2"/>
              <a:sym typeface="Exo 2"/>
            </a:endParaRPr>
          </a:p>
          <a:p>
            <a:pPr indent="0" lvl="0" marL="114300" marR="0" rtl="0" algn="l">
              <a:lnSpc>
                <a:spcPct val="95000"/>
              </a:lnSpc>
              <a:spcBef>
                <a:spcPts val="0"/>
              </a:spcBef>
              <a:spcAft>
                <a:spcPts val="0"/>
              </a:spcAft>
              <a:buClr>
                <a:srgbClr val="000000"/>
              </a:buClr>
              <a:buSzPts val="1800"/>
              <a:buFont typeface="Arial"/>
              <a:buNone/>
            </a:pPr>
            <a:r>
              <a:t/>
            </a:r>
            <a:endParaRPr i="0" sz="1800" u="none" cap="none" strike="noStrike">
              <a:solidFill>
                <a:srgbClr val="000000"/>
              </a:solidFill>
              <a:latin typeface="Exo 2"/>
              <a:ea typeface="Exo 2"/>
              <a:cs typeface="Exo 2"/>
              <a:sym typeface="Exo 2"/>
            </a:endParaRPr>
          </a:p>
        </p:txBody>
      </p:sp>
      <p:sp>
        <p:nvSpPr>
          <p:cNvPr id="174" name="Google Shape;174;ge8329f2273_0_33"/>
          <p:cNvSpPr/>
          <p:nvPr/>
        </p:nvSpPr>
        <p:spPr>
          <a:xfrm>
            <a:off x="11488500" y="17264502"/>
            <a:ext cx="7857900" cy="15245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t/>
            </a:r>
            <a:endParaRPr b="0" i="0" sz="9600" u="none" cap="none" strike="noStrike">
              <a:solidFill>
                <a:schemeClr val="dk1"/>
              </a:solidFill>
              <a:latin typeface="Times New Roman"/>
              <a:ea typeface="Times New Roman"/>
              <a:cs typeface="Times New Roman"/>
              <a:sym typeface="Times New Roman"/>
            </a:endParaRPr>
          </a:p>
        </p:txBody>
      </p:sp>
      <p:sp>
        <p:nvSpPr>
          <p:cNvPr id="175" name="Google Shape;175;ge8329f2273_0_33"/>
          <p:cNvSpPr/>
          <p:nvPr/>
        </p:nvSpPr>
        <p:spPr>
          <a:xfrm>
            <a:off x="11488507" y="16377675"/>
            <a:ext cx="7857900" cy="964200"/>
          </a:xfrm>
          <a:prstGeom prst="snipRoundRect">
            <a:avLst>
              <a:gd fmla="val 0" name="adj1"/>
              <a:gd fmla="val 50000" name="adj2"/>
            </a:avLst>
          </a:prstGeom>
          <a:solidFill>
            <a:srgbClr val="38761D"/>
          </a:solidFill>
          <a:ln>
            <a:noFill/>
          </a:ln>
        </p:spPr>
        <p:txBody>
          <a:bodyPr anchorCtr="0" anchor="ctr" bIns="68550" lIns="274300" spcFirstLastPara="1" rIns="274300" wrap="square" tIns="7315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Exo 2"/>
                <a:ea typeface="Exo 2"/>
                <a:cs typeface="Exo 2"/>
                <a:sym typeface="Exo 2"/>
              </a:rPr>
              <a:t>Heuristic Evaluation</a:t>
            </a:r>
            <a:endParaRPr i="0" sz="1400" u="none" cap="none" strike="noStrike">
              <a:solidFill>
                <a:srgbClr val="000000"/>
              </a:solidFill>
              <a:latin typeface="Exo 2"/>
              <a:ea typeface="Exo 2"/>
              <a:cs typeface="Exo 2"/>
              <a:sym typeface="Exo 2"/>
            </a:endParaRPr>
          </a:p>
        </p:txBody>
      </p:sp>
      <p:cxnSp>
        <p:nvCxnSpPr>
          <p:cNvPr id="176" name="Google Shape;176;ge8329f2273_0_33"/>
          <p:cNvCxnSpPr/>
          <p:nvPr/>
        </p:nvCxnSpPr>
        <p:spPr>
          <a:xfrm flipH="1">
            <a:off x="16173463" y="9165350"/>
            <a:ext cx="38100" cy="6112800"/>
          </a:xfrm>
          <a:prstGeom prst="straightConnector1">
            <a:avLst/>
          </a:prstGeom>
          <a:noFill/>
          <a:ln cap="flat" cmpd="sng" w="9525">
            <a:solidFill>
              <a:srgbClr val="000000"/>
            </a:solidFill>
            <a:prstDash val="solid"/>
            <a:round/>
            <a:headEnd len="sm" w="sm" type="none"/>
            <a:tailEnd len="sm" w="sm" type="none"/>
          </a:ln>
        </p:spPr>
      </p:cxnSp>
      <p:sp>
        <p:nvSpPr>
          <p:cNvPr id="177" name="Google Shape;177;ge8329f2273_0_33"/>
          <p:cNvSpPr txBox="1"/>
          <p:nvPr/>
        </p:nvSpPr>
        <p:spPr>
          <a:xfrm>
            <a:off x="11218550" y="17602200"/>
            <a:ext cx="8067300" cy="7130100"/>
          </a:xfrm>
          <a:prstGeom prst="rect">
            <a:avLst/>
          </a:prstGeom>
          <a:noFill/>
          <a:ln>
            <a:noFill/>
          </a:ln>
        </p:spPr>
        <p:txBody>
          <a:bodyPr anchorCtr="0" anchor="t" bIns="30275" lIns="60550" spcFirstLastPara="1" rIns="60550" wrap="square" tIns="30275">
            <a:spAutoFit/>
          </a:bodyPr>
          <a:lstStyle/>
          <a:p>
            <a:pPr indent="-368300" lvl="0" marL="800100" marR="0" rtl="0" algn="l">
              <a:lnSpc>
                <a:spcPct val="125000"/>
              </a:lnSpc>
              <a:spcBef>
                <a:spcPts val="0"/>
              </a:spcBef>
              <a:spcAft>
                <a:spcPts val="0"/>
              </a:spcAft>
              <a:buClr>
                <a:srgbClr val="000000"/>
              </a:buClr>
              <a:buSzPts val="2800"/>
              <a:buFont typeface="Arial"/>
              <a:buChar char="•"/>
            </a:pPr>
            <a:r>
              <a:rPr b="1" i="0" lang="en-US" sz="2800" u="none" cap="none" strike="noStrike">
                <a:solidFill>
                  <a:srgbClr val="000000"/>
                </a:solidFill>
                <a:latin typeface="Exo 2"/>
                <a:ea typeface="Exo 2"/>
                <a:cs typeface="Exo 2"/>
                <a:sym typeface="Exo 2"/>
              </a:rPr>
              <a:t>Version</a:t>
            </a:r>
            <a:r>
              <a:rPr i="0" lang="en-US" sz="2800" u="none" cap="none" strike="noStrike">
                <a:solidFill>
                  <a:srgbClr val="000000"/>
                </a:solidFill>
                <a:latin typeface="Exo 2"/>
                <a:ea typeface="Exo 2"/>
                <a:cs typeface="Exo 2"/>
                <a:sym typeface="Exo 2"/>
              </a:rPr>
              <a:t>: </a:t>
            </a:r>
            <a:r>
              <a:rPr i="1" lang="en-US" sz="2900" u="none" cap="none" strike="noStrike">
                <a:solidFill>
                  <a:srgbClr val="000000"/>
                </a:solidFill>
                <a:latin typeface="Cambria Math"/>
                <a:ea typeface="Cambria Math"/>
                <a:cs typeface="Cambria Math"/>
                <a:sym typeface="Cambria Math"/>
              </a:rPr>
              <a:t>average(</a:t>
            </a:r>
            <a:r>
              <a:rPr i="1" lang="en-US" sz="2900">
                <a:latin typeface="Cambria Math"/>
                <a:ea typeface="Cambria Math"/>
                <a:cs typeface="Cambria Math"/>
                <a:sym typeface="Cambria Math"/>
              </a:rPr>
              <a:t>v</a:t>
            </a:r>
            <a:r>
              <a:rPr i="1" lang="en-US" sz="2900" u="none" cap="none" strike="noStrike">
                <a:solidFill>
                  <a:srgbClr val="000000"/>
                </a:solidFill>
                <a:latin typeface="Cambria Math"/>
                <a:ea typeface="Cambria Math"/>
                <a:cs typeface="Cambria Math"/>
                <a:sym typeface="Cambria Math"/>
              </a:rPr>
              <a:t>ersion </a:t>
            </a:r>
            <a:r>
              <a:rPr i="1" lang="en-US" sz="2900">
                <a:latin typeface="Cambria Math"/>
                <a:ea typeface="Cambria Math"/>
                <a:cs typeface="Cambria Math"/>
                <a:sym typeface="Cambria Math"/>
              </a:rPr>
              <a:t>c</a:t>
            </a:r>
            <a:r>
              <a:rPr i="1" lang="en-US" sz="2900" u="none" cap="none" strike="noStrike">
                <a:solidFill>
                  <a:srgbClr val="000000"/>
                </a:solidFill>
                <a:latin typeface="Cambria Math"/>
                <a:ea typeface="Cambria Math"/>
                <a:cs typeface="Cambria Math"/>
                <a:sym typeface="Cambria Math"/>
              </a:rPr>
              <a:t>ount) / min(scraped date - timestamp of first version)</a:t>
            </a:r>
            <a:r>
              <a:rPr i="0" lang="en-US" sz="2800" u="none" cap="none" strike="noStrike">
                <a:solidFill>
                  <a:srgbClr val="000000"/>
                </a:solidFill>
                <a:latin typeface="Cambria Math"/>
                <a:ea typeface="Cambria Math"/>
                <a:cs typeface="Cambria Math"/>
                <a:sym typeface="Cambria Math"/>
              </a:rPr>
              <a:t>. </a:t>
            </a:r>
            <a:r>
              <a:rPr i="0" lang="en-US" sz="2800" u="none" cap="none" strike="noStrike">
                <a:solidFill>
                  <a:srgbClr val="000000"/>
                </a:solidFill>
                <a:latin typeface="Exo 2"/>
                <a:ea typeface="Exo 2"/>
                <a:cs typeface="Exo 2"/>
                <a:sym typeface="Exo 2"/>
              </a:rPr>
              <a:t>Prioritizes higher time between versions.</a:t>
            </a:r>
            <a:r>
              <a:rPr i="1" lang="en-US" sz="2800" u="none" cap="none" strike="noStrike">
                <a:solidFill>
                  <a:srgbClr val="000000"/>
                </a:solidFill>
                <a:latin typeface="Exo 2"/>
                <a:ea typeface="Exo 2"/>
                <a:cs typeface="Exo 2"/>
                <a:sym typeface="Exo 2"/>
              </a:rPr>
              <a:t>  </a:t>
            </a:r>
            <a:r>
              <a:rPr i="0" lang="en-US" sz="2800" u="none" cap="none" strike="noStrike">
                <a:solidFill>
                  <a:srgbClr val="000000"/>
                </a:solidFill>
                <a:latin typeface="Exo 2"/>
                <a:ea typeface="Exo 2"/>
                <a:cs typeface="Exo 2"/>
                <a:sym typeface="Exo 2"/>
              </a:rPr>
              <a:t>  </a:t>
            </a:r>
            <a:endParaRPr i="0" sz="2800" u="none" cap="none" strike="noStrike">
              <a:solidFill>
                <a:srgbClr val="000000"/>
              </a:solidFill>
              <a:latin typeface="Exo 2"/>
              <a:ea typeface="Exo 2"/>
              <a:cs typeface="Exo 2"/>
              <a:sym typeface="Exo 2"/>
            </a:endParaRPr>
          </a:p>
          <a:p>
            <a:pPr indent="-450850" lvl="0" marL="800100" marR="0" rtl="0" algn="l">
              <a:lnSpc>
                <a:spcPct val="125000"/>
              </a:lnSpc>
              <a:spcBef>
                <a:spcPts val="0"/>
              </a:spcBef>
              <a:spcAft>
                <a:spcPts val="0"/>
              </a:spcAft>
              <a:buClr>
                <a:srgbClr val="000000"/>
              </a:buClr>
              <a:buSzPts val="2800"/>
              <a:buFont typeface="Arial"/>
              <a:buChar char="•"/>
            </a:pPr>
            <a:r>
              <a:rPr b="1" i="0" lang="en-US" sz="2800" u="none" cap="none" strike="noStrike">
                <a:solidFill>
                  <a:srgbClr val="000000"/>
                </a:solidFill>
                <a:latin typeface="Exo 2"/>
                <a:ea typeface="Exo 2"/>
                <a:cs typeface="Exo 2"/>
                <a:sym typeface="Exo 2"/>
              </a:rPr>
              <a:t>Popularity</a:t>
            </a:r>
            <a:r>
              <a:rPr i="0" lang="en-US" sz="2800" u="none" cap="none" strike="noStrike">
                <a:solidFill>
                  <a:srgbClr val="000000"/>
                </a:solidFill>
                <a:latin typeface="Exo 2"/>
                <a:ea typeface="Exo 2"/>
                <a:cs typeface="Exo 2"/>
                <a:sym typeface="Exo 2"/>
              </a:rPr>
              <a:t>: </a:t>
            </a:r>
            <a:r>
              <a:rPr i="1" lang="en-US" sz="2900" u="none" cap="none" strike="noStrike">
                <a:solidFill>
                  <a:srgbClr val="000000"/>
                </a:solidFill>
                <a:latin typeface="Cambria Math"/>
                <a:ea typeface="Cambria Math"/>
                <a:cs typeface="Cambria Math"/>
                <a:sym typeface="Cambria Math"/>
              </a:rPr>
              <a:t>average(stars / median(stars) + forks / median(forks))</a:t>
            </a:r>
            <a:r>
              <a:rPr i="0" lang="en-US" sz="2800" u="none" cap="none" strike="noStrike">
                <a:solidFill>
                  <a:srgbClr val="000000"/>
                </a:solidFill>
                <a:latin typeface="Exo 2"/>
                <a:ea typeface="Exo 2"/>
                <a:cs typeface="Exo 2"/>
                <a:sym typeface="Exo 2"/>
              </a:rPr>
              <a:t>. A combination of popularity (Git</a:t>
            </a:r>
            <a:r>
              <a:rPr lang="en-US" sz="2800">
                <a:latin typeface="Exo 2"/>
                <a:ea typeface="Exo 2"/>
                <a:cs typeface="Exo 2"/>
                <a:sym typeface="Exo 2"/>
              </a:rPr>
              <a:t>H</a:t>
            </a:r>
            <a:r>
              <a:rPr i="0" lang="en-US" sz="2800" u="none" cap="none" strike="noStrike">
                <a:solidFill>
                  <a:srgbClr val="000000"/>
                </a:solidFill>
                <a:latin typeface="Exo 2"/>
                <a:ea typeface="Exo 2"/>
                <a:cs typeface="Exo 2"/>
                <a:sym typeface="Exo 2"/>
              </a:rPr>
              <a:t>ub) statistics.</a:t>
            </a:r>
            <a:endParaRPr i="0" sz="2800" u="none" cap="none" strike="noStrike">
              <a:solidFill>
                <a:srgbClr val="000000"/>
              </a:solidFill>
              <a:latin typeface="Exo 2"/>
              <a:ea typeface="Exo 2"/>
              <a:cs typeface="Exo 2"/>
              <a:sym typeface="Exo 2"/>
            </a:endParaRPr>
          </a:p>
          <a:p>
            <a:pPr indent="-368300" lvl="0" marL="800100" marR="0" rtl="0" algn="l">
              <a:lnSpc>
                <a:spcPct val="125000"/>
              </a:lnSpc>
              <a:spcBef>
                <a:spcPts val="0"/>
              </a:spcBef>
              <a:spcAft>
                <a:spcPts val="0"/>
              </a:spcAft>
              <a:buClr>
                <a:srgbClr val="000000"/>
              </a:buClr>
              <a:buSzPts val="2800"/>
              <a:buFont typeface="Arial"/>
              <a:buChar char="•"/>
            </a:pPr>
            <a:r>
              <a:rPr b="1" i="0" lang="en-US" sz="2800" u="none" cap="none" strike="noStrike">
                <a:solidFill>
                  <a:srgbClr val="000000"/>
                </a:solidFill>
                <a:latin typeface="Exo 2"/>
                <a:ea typeface="Exo 2"/>
                <a:cs typeface="Exo 2"/>
                <a:sym typeface="Exo 2"/>
              </a:rPr>
              <a:t>Size</a:t>
            </a:r>
            <a:r>
              <a:rPr i="0" lang="en-US" sz="2800" u="none" cap="none" strike="noStrike">
                <a:solidFill>
                  <a:srgbClr val="000000"/>
                </a:solidFill>
                <a:latin typeface="Exo 2"/>
                <a:ea typeface="Exo 2"/>
                <a:cs typeface="Exo 2"/>
                <a:sym typeface="Exo 2"/>
              </a:rPr>
              <a:t>: </a:t>
            </a:r>
            <a:r>
              <a:rPr i="1" lang="en-US" sz="2900" u="none" cap="none" strike="noStrike">
                <a:solidFill>
                  <a:srgbClr val="000000"/>
                </a:solidFill>
                <a:latin typeface="Cambria Math"/>
                <a:ea typeface="Cambria Math"/>
                <a:cs typeface="Cambria Math"/>
                <a:sym typeface="Cambria Math"/>
              </a:rPr>
              <a:t>sum(size)</a:t>
            </a:r>
            <a:r>
              <a:rPr i="0" lang="en-US" sz="2800" u="none" cap="none" strike="noStrike">
                <a:solidFill>
                  <a:srgbClr val="000000"/>
                </a:solidFill>
                <a:latin typeface="Exo 2"/>
                <a:ea typeface="Exo 2"/>
                <a:cs typeface="Exo 2"/>
                <a:sym typeface="Exo 2"/>
              </a:rPr>
              <a:t>. Total </a:t>
            </a:r>
            <a:r>
              <a:rPr lang="en-US" sz="2800">
                <a:latin typeface="Exo 2"/>
                <a:ea typeface="Exo 2"/>
                <a:cs typeface="Exo 2"/>
                <a:sym typeface="Exo 2"/>
              </a:rPr>
              <a:t>package </a:t>
            </a:r>
            <a:r>
              <a:rPr i="0" lang="en-US" sz="2800" u="none" cap="none" strike="noStrike">
                <a:solidFill>
                  <a:srgbClr val="000000"/>
                </a:solidFill>
                <a:latin typeface="Exo 2"/>
                <a:ea typeface="Exo 2"/>
                <a:cs typeface="Exo 2"/>
                <a:sym typeface="Exo 2"/>
              </a:rPr>
              <a:t>size on disk.</a:t>
            </a:r>
            <a:endParaRPr i="0" sz="2800" u="none" cap="none" strike="noStrike">
              <a:solidFill>
                <a:srgbClr val="000000"/>
              </a:solidFill>
              <a:latin typeface="Exo 2"/>
              <a:ea typeface="Exo 2"/>
              <a:cs typeface="Exo 2"/>
              <a:sym typeface="Exo 2"/>
            </a:endParaRPr>
          </a:p>
          <a:p>
            <a:pPr indent="-450850" lvl="0" marL="800100" marR="0" rtl="0" algn="l">
              <a:lnSpc>
                <a:spcPct val="125000"/>
              </a:lnSpc>
              <a:spcBef>
                <a:spcPts val="0"/>
              </a:spcBef>
              <a:spcAft>
                <a:spcPts val="0"/>
              </a:spcAft>
              <a:buClr>
                <a:srgbClr val="000000"/>
              </a:buClr>
              <a:buSzPts val="2800"/>
              <a:buFont typeface="Arial"/>
              <a:buChar char="•"/>
            </a:pPr>
            <a:r>
              <a:rPr b="1" i="0" lang="en-US" sz="2800" u="none" cap="none" strike="noStrike">
                <a:solidFill>
                  <a:srgbClr val="000000"/>
                </a:solidFill>
                <a:latin typeface="Exo 2"/>
                <a:ea typeface="Exo 2"/>
                <a:cs typeface="Exo 2"/>
                <a:sym typeface="Exo 2"/>
              </a:rPr>
              <a:t>Time</a:t>
            </a:r>
            <a:r>
              <a:rPr i="0" lang="en-US" sz="2800" u="none" cap="none" strike="noStrike">
                <a:solidFill>
                  <a:srgbClr val="000000"/>
                </a:solidFill>
                <a:latin typeface="Exo 2"/>
                <a:ea typeface="Exo 2"/>
                <a:cs typeface="Exo 2"/>
                <a:sym typeface="Exo 2"/>
              </a:rPr>
              <a:t>: </a:t>
            </a:r>
            <a:r>
              <a:rPr i="1" lang="en-US" sz="2900" u="none" cap="none" strike="noStrike">
                <a:solidFill>
                  <a:srgbClr val="000000"/>
                </a:solidFill>
                <a:latin typeface="Cambria Math"/>
                <a:ea typeface="Cambria Math"/>
                <a:cs typeface="Cambria Math"/>
                <a:sym typeface="Cambria Math"/>
              </a:rPr>
              <a:t>sum(time)</a:t>
            </a:r>
            <a:r>
              <a:rPr i="0" lang="en-US" sz="2800" u="none" cap="none" strike="noStrike">
                <a:solidFill>
                  <a:srgbClr val="000000"/>
                </a:solidFill>
                <a:latin typeface="Exo 2"/>
                <a:ea typeface="Exo 2"/>
                <a:cs typeface="Exo 2"/>
                <a:sym typeface="Exo 2"/>
              </a:rPr>
              <a:t>. Total time to install package.</a:t>
            </a:r>
            <a:endParaRPr i="0" sz="2800" u="none" cap="none" strike="noStrike">
              <a:solidFill>
                <a:srgbClr val="000000"/>
              </a:solidFill>
              <a:latin typeface="Exo 2"/>
              <a:ea typeface="Exo 2"/>
              <a:cs typeface="Exo 2"/>
              <a:sym typeface="Exo 2"/>
            </a:endParaRPr>
          </a:p>
          <a:p>
            <a:pPr indent="-450850" lvl="0" marL="800100" marR="0" rtl="0" algn="l">
              <a:lnSpc>
                <a:spcPct val="125000"/>
              </a:lnSpc>
              <a:spcBef>
                <a:spcPts val="0"/>
              </a:spcBef>
              <a:spcAft>
                <a:spcPts val="0"/>
              </a:spcAft>
              <a:buClr>
                <a:srgbClr val="000000"/>
              </a:buClr>
              <a:buSzPts val="2800"/>
              <a:buFont typeface="Arial"/>
              <a:buChar char="•"/>
            </a:pPr>
            <a:r>
              <a:rPr b="1" i="0" lang="en-US" sz="2800" u="none" cap="none" strike="noStrike">
                <a:solidFill>
                  <a:srgbClr val="000000"/>
                </a:solidFill>
                <a:latin typeface="Exo 2"/>
                <a:ea typeface="Exo 2"/>
                <a:cs typeface="Exo 2"/>
                <a:sym typeface="Exo 2"/>
              </a:rPr>
              <a:t>Dynamic Count</a:t>
            </a:r>
            <a:r>
              <a:rPr i="0" lang="en-US" sz="2800" u="none" cap="none" strike="noStrike">
                <a:solidFill>
                  <a:srgbClr val="000000"/>
                </a:solidFill>
                <a:latin typeface="Exo 2"/>
                <a:ea typeface="Exo 2"/>
                <a:cs typeface="Exo 2"/>
                <a:sym typeface="Exo 2"/>
              </a:rPr>
              <a:t>: </a:t>
            </a:r>
            <a:r>
              <a:rPr i="1" lang="en-US" sz="2900" u="none" cap="none" strike="noStrike">
                <a:solidFill>
                  <a:srgbClr val="000000"/>
                </a:solidFill>
                <a:latin typeface="Cambria Math"/>
                <a:ea typeface="Cambria Math"/>
                <a:cs typeface="Cambria Math"/>
                <a:sym typeface="Cambria Math"/>
              </a:rPr>
              <a:t>average(</a:t>
            </a:r>
            <a:r>
              <a:rPr i="1" lang="en-US" sz="2900">
                <a:latin typeface="Cambria Math"/>
                <a:ea typeface="Cambria Math"/>
                <a:cs typeface="Cambria Math"/>
                <a:sym typeface="Cambria Math"/>
              </a:rPr>
              <a:t>d</a:t>
            </a:r>
            <a:r>
              <a:rPr i="1" lang="en-US" sz="2900" u="none" cap="none" strike="noStrike">
                <a:solidFill>
                  <a:srgbClr val="000000"/>
                </a:solidFill>
                <a:latin typeface="Cambria Math"/>
                <a:ea typeface="Cambria Math"/>
                <a:cs typeface="Cambria Math"/>
                <a:sym typeface="Cambria Math"/>
              </a:rPr>
              <a:t>ynamic </a:t>
            </a:r>
            <a:r>
              <a:rPr i="1" lang="en-US" sz="2900">
                <a:latin typeface="Cambria Math"/>
                <a:ea typeface="Cambria Math"/>
                <a:cs typeface="Cambria Math"/>
                <a:sym typeface="Cambria Math"/>
              </a:rPr>
              <a:t>f</a:t>
            </a:r>
            <a:r>
              <a:rPr i="1" lang="en-US" sz="2900" u="none" cap="none" strike="noStrike">
                <a:solidFill>
                  <a:srgbClr val="000000"/>
                </a:solidFill>
                <a:latin typeface="Cambria Math"/>
                <a:ea typeface="Cambria Math"/>
                <a:cs typeface="Cambria Math"/>
                <a:sym typeface="Cambria Math"/>
              </a:rPr>
              <a:t>req) / (# of launches)</a:t>
            </a:r>
            <a:r>
              <a:rPr i="0" lang="en-US" sz="2800" u="none" cap="none" strike="noStrike">
                <a:solidFill>
                  <a:srgbClr val="000000"/>
                </a:solidFill>
                <a:latin typeface="Exo 2"/>
                <a:ea typeface="Exo 2"/>
                <a:cs typeface="Exo 2"/>
                <a:sym typeface="Exo 2"/>
              </a:rPr>
              <a:t>. A dynamic count of package invocations within a sliding window.</a:t>
            </a:r>
            <a:endParaRPr i="0" sz="2800" u="none" cap="none" strike="noStrike">
              <a:solidFill>
                <a:srgbClr val="000000"/>
              </a:solidFill>
              <a:latin typeface="Exo 2"/>
              <a:ea typeface="Exo 2"/>
              <a:cs typeface="Exo 2"/>
              <a:sym typeface="Exo 2"/>
            </a:endParaRPr>
          </a:p>
        </p:txBody>
      </p:sp>
      <p:sp>
        <p:nvSpPr>
          <p:cNvPr id="178" name="Google Shape;178;ge8329f2273_0_33"/>
          <p:cNvSpPr txBox="1"/>
          <p:nvPr/>
        </p:nvSpPr>
        <p:spPr>
          <a:xfrm>
            <a:off x="11711825" y="30684625"/>
            <a:ext cx="7576200" cy="1640400"/>
          </a:xfrm>
          <a:prstGeom prst="rect">
            <a:avLst/>
          </a:prstGeom>
          <a:noFill/>
          <a:ln>
            <a:noFill/>
          </a:ln>
        </p:spPr>
        <p:txBody>
          <a:bodyPr anchorCtr="0" anchor="t" bIns="30275" lIns="60550" spcFirstLastPara="1" rIns="60550" wrap="square" tIns="30275">
            <a:spAutoFit/>
          </a:bodyPr>
          <a:lstStyle/>
          <a:p>
            <a:pPr indent="0" lvl="0" marL="0" marR="0" rtl="0" algn="l">
              <a:lnSpc>
                <a:spcPct val="95000"/>
              </a:lnSpc>
              <a:spcBef>
                <a:spcPts val="0"/>
              </a:spcBef>
              <a:spcAft>
                <a:spcPts val="0"/>
              </a:spcAft>
              <a:buClr>
                <a:srgbClr val="000000"/>
              </a:buClr>
              <a:buSzPts val="1800"/>
              <a:buFont typeface="Arial"/>
              <a:buNone/>
            </a:pPr>
            <a:r>
              <a:rPr i="0" lang="en-US" sz="1800" u="none" cap="none" strike="noStrike">
                <a:solidFill>
                  <a:schemeClr val="dk1"/>
                </a:solidFill>
                <a:latin typeface="Exo 2"/>
                <a:ea typeface="Exo 2"/>
                <a:cs typeface="Exo 2"/>
                <a:sym typeface="Exo 2"/>
              </a:rPr>
              <a:t>A comparison across different metrics and how they perform against </a:t>
            </a:r>
            <a:r>
              <a:rPr b="1" i="0" lang="en-US" sz="1800" u="none" cap="none" strike="noStrike">
                <a:solidFill>
                  <a:schemeClr val="dk1"/>
                </a:solidFill>
                <a:latin typeface="Exo 2"/>
                <a:ea typeface="Exo 2"/>
                <a:cs typeface="Exo 2"/>
                <a:sym typeface="Exo 2"/>
              </a:rPr>
              <a:t>LRUCache (None) </a:t>
            </a:r>
            <a:r>
              <a:rPr i="0" lang="en-US" sz="1800" u="none" cap="none" strike="noStrike">
                <a:solidFill>
                  <a:schemeClr val="dk1"/>
                </a:solidFill>
                <a:latin typeface="Exo 2"/>
                <a:ea typeface="Exo 2"/>
                <a:cs typeface="Exo 2"/>
                <a:sym typeface="Exo 2"/>
              </a:rPr>
              <a:t>individually</a:t>
            </a:r>
            <a:r>
              <a:rPr lang="en-US" sz="1800">
                <a:solidFill>
                  <a:schemeClr val="dk1"/>
                </a:solidFill>
                <a:latin typeface="Exo 2"/>
                <a:ea typeface="Exo 2"/>
                <a:cs typeface="Exo 2"/>
                <a:sym typeface="Exo 2"/>
              </a:rPr>
              <a:t>. Without a combination of multiple heuristic types, any single heuristic performs poorly on average against the baseline LRU model. This difference is reflected greatest in the total container storage usage, as the baseline beats any metric by roughly 150-250% depending on cache size.</a:t>
            </a:r>
            <a:endParaRPr i="0" sz="1800" u="none" cap="none" strike="noStrike">
              <a:solidFill>
                <a:schemeClr val="dk1"/>
              </a:solidFill>
              <a:highlight>
                <a:srgbClr val="FFFF00"/>
              </a:highlight>
              <a:latin typeface="Exo 2"/>
              <a:ea typeface="Exo 2"/>
              <a:cs typeface="Exo 2"/>
              <a:sym typeface="Exo 2"/>
            </a:endParaRPr>
          </a:p>
        </p:txBody>
      </p:sp>
      <p:sp>
        <p:nvSpPr>
          <p:cNvPr id="179" name="Google Shape;179;ge8329f2273_0_33"/>
          <p:cNvSpPr/>
          <p:nvPr/>
        </p:nvSpPr>
        <p:spPr>
          <a:xfrm>
            <a:off x="39212025" y="11774075"/>
            <a:ext cx="4011600" cy="492600"/>
          </a:xfrm>
          <a:prstGeom prst="snipRoundRect">
            <a:avLst>
              <a:gd fmla="val 0" name="adj1"/>
              <a:gd fmla="val 50000" name="adj2"/>
            </a:avLst>
          </a:prstGeom>
          <a:solidFill>
            <a:srgbClr val="A64D79"/>
          </a:solidFill>
          <a:ln>
            <a:noFill/>
          </a:ln>
        </p:spPr>
        <p:txBody>
          <a:bodyPr anchorCtr="0" anchor="ctr" bIns="68550" lIns="274300" spcFirstLastPara="1" rIns="274300" wrap="square" tIns="73150">
            <a:no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chemeClr val="lt1"/>
                </a:solidFill>
                <a:latin typeface="Arial"/>
                <a:ea typeface="Arial"/>
                <a:cs typeface="Arial"/>
                <a:sym typeface="Arial"/>
              </a:rPr>
              <a:t>Version Compatibility</a:t>
            </a:r>
            <a:endParaRPr b="0" i="0" sz="100" u="none" cap="none" strike="noStrike">
              <a:solidFill>
                <a:srgbClr val="000000"/>
              </a:solidFill>
              <a:latin typeface="Arial"/>
              <a:ea typeface="Arial"/>
              <a:cs typeface="Arial"/>
              <a:sym typeface="Arial"/>
            </a:endParaRPr>
          </a:p>
        </p:txBody>
      </p:sp>
      <p:sp>
        <p:nvSpPr>
          <p:cNvPr id="180" name="Google Shape;180;ge8329f2273_0_33"/>
          <p:cNvSpPr txBox="1"/>
          <p:nvPr/>
        </p:nvSpPr>
        <p:spPr>
          <a:xfrm>
            <a:off x="39212000" y="12245025"/>
            <a:ext cx="3908700" cy="341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Exo 2"/>
                <a:ea typeface="Exo 2"/>
                <a:cs typeface="Exo 2"/>
                <a:sym typeface="Exo 2"/>
              </a:rPr>
              <a:t>For each container there is a possibility that it  is  incompatible  when  package  versions  are  miss-matched. While this reduces opportunities for sharing, it is more realistic when considering reproducibility.</a:t>
            </a:r>
            <a:endParaRPr i="0" sz="2400" u="none" cap="none" strike="noStrike">
              <a:solidFill>
                <a:srgbClr val="000000"/>
              </a:solidFill>
              <a:latin typeface="Exo 2"/>
              <a:ea typeface="Exo 2"/>
              <a:cs typeface="Exo 2"/>
              <a:sym typeface="Exo 2"/>
            </a:endParaRPr>
          </a:p>
        </p:txBody>
      </p:sp>
      <p:pic>
        <p:nvPicPr>
          <p:cNvPr id="181" name="Google Shape;181;ge8329f2273_0_33"/>
          <p:cNvPicPr preferRelativeResize="0"/>
          <p:nvPr/>
        </p:nvPicPr>
        <p:blipFill rotWithShape="1">
          <a:blip r:embed="rId12">
            <a:alphaModFix/>
          </a:blip>
          <a:srcRect b="0" l="0" r="0" t="0"/>
          <a:stretch/>
        </p:blipFill>
        <p:spPr>
          <a:xfrm>
            <a:off x="20505549" y="24666176"/>
            <a:ext cx="6491669" cy="4740300"/>
          </a:xfrm>
          <a:prstGeom prst="rect">
            <a:avLst/>
          </a:prstGeom>
          <a:noFill/>
          <a:ln>
            <a:noFill/>
          </a:ln>
        </p:spPr>
      </p:pic>
      <p:pic>
        <p:nvPicPr>
          <p:cNvPr id="182" name="Google Shape;182;ge8329f2273_0_33"/>
          <p:cNvPicPr preferRelativeResize="0"/>
          <p:nvPr/>
        </p:nvPicPr>
        <p:blipFill rotWithShape="1">
          <a:blip r:embed="rId13">
            <a:alphaModFix/>
          </a:blip>
          <a:srcRect b="0" l="0" r="0" t="0"/>
          <a:stretch/>
        </p:blipFill>
        <p:spPr>
          <a:xfrm>
            <a:off x="20689413" y="29784975"/>
            <a:ext cx="1898700" cy="1881747"/>
          </a:xfrm>
          <a:prstGeom prst="rect">
            <a:avLst/>
          </a:prstGeom>
          <a:noFill/>
          <a:ln>
            <a:noFill/>
          </a:ln>
        </p:spPr>
      </p:pic>
      <p:pic>
        <p:nvPicPr>
          <p:cNvPr id="110" name="Google Shape;110;ge8329f2273_0_33"/>
          <p:cNvPicPr preferRelativeResize="0"/>
          <p:nvPr/>
        </p:nvPicPr>
        <p:blipFill rotWithShape="1">
          <a:blip r:embed="rId14">
            <a:alphaModFix/>
          </a:blip>
          <a:srcRect b="0" l="0" r="0" t="0"/>
          <a:stretch/>
        </p:blipFill>
        <p:spPr>
          <a:xfrm>
            <a:off x="23580488" y="9715454"/>
            <a:ext cx="1657500" cy="1476697"/>
          </a:xfrm>
          <a:prstGeom prst="rect">
            <a:avLst/>
          </a:prstGeom>
          <a:noFill/>
          <a:ln>
            <a:noFill/>
          </a:ln>
        </p:spPr>
      </p:pic>
      <p:sp>
        <p:nvSpPr>
          <p:cNvPr id="183" name="Google Shape;183;ge8329f2273_0_33"/>
          <p:cNvSpPr txBox="1"/>
          <p:nvPr/>
        </p:nvSpPr>
        <p:spPr>
          <a:xfrm>
            <a:off x="24649850" y="20202150"/>
            <a:ext cx="4272000" cy="4477200"/>
          </a:xfrm>
          <a:prstGeom prst="rect">
            <a:avLst/>
          </a:prstGeom>
          <a:noFill/>
          <a:ln>
            <a:noFill/>
          </a:ln>
        </p:spPr>
        <p:txBody>
          <a:bodyPr anchorCtr="0" anchor="t" bIns="30275" lIns="60550" spcFirstLastPara="1" rIns="60550" wrap="square" tIns="30275">
            <a:spAutoFit/>
          </a:bodyPr>
          <a:lstStyle/>
          <a:p>
            <a:pPr indent="0" lvl="0" marL="0" marR="0" rtl="0" algn="l">
              <a:lnSpc>
                <a:spcPct val="95000"/>
              </a:lnSpc>
              <a:spcBef>
                <a:spcPts val="0"/>
              </a:spcBef>
              <a:spcAft>
                <a:spcPts val="0"/>
              </a:spcAft>
              <a:buNone/>
            </a:pPr>
            <a:r>
              <a:rPr lang="en-US" sz="2000">
                <a:latin typeface="Exo 2"/>
                <a:ea typeface="Exo 2"/>
                <a:cs typeface="Exo 2"/>
                <a:sym typeface="Exo 2"/>
              </a:rPr>
              <a:t>Prioritizing the removal of containers from the unprotected part of the cache:</a:t>
            </a:r>
            <a:endParaRPr sz="2000">
              <a:latin typeface="Exo 2"/>
              <a:ea typeface="Exo 2"/>
              <a:cs typeface="Exo 2"/>
              <a:sym typeface="Exo 2"/>
            </a:endParaRPr>
          </a:p>
          <a:p>
            <a:pPr indent="0" lvl="0" marL="457200" marR="0" rtl="0" algn="l">
              <a:lnSpc>
                <a:spcPct val="95000"/>
              </a:lnSpc>
              <a:spcBef>
                <a:spcPts val="0"/>
              </a:spcBef>
              <a:spcAft>
                <a:spcPts val="0"/>
              </a:spcAft>
              <a:buNone/>
            </a:pPr>
            <a:r>
              <a:t/>
            </a:r>
            <a:endParaRPr sz="2000">
              <a:latin typeface="Exo 2"/>
              <a:ea typeface="Exo 2"/>
              <a:cs typeface="Exo 2"/>
              <a:sym typeface="Exo 2"/>
            </a:endParaRPr>
          </a:p>
          <a:p>
            <a:pPr indent="-355600" lvl="0" marL="457200" marR="0" rtl="0" algn="l">
              <a:lnSpc>
                <a:spcPct val="95000"/>
              </a:lnSpc>
              <a:spcBef>
                <a:spcPts val="0"/>
              </a:spcBef>
              <a:spcAft>
                <a:spcPts val="0"/>
              </a:spcAft>
              <a:buSzPts val="2000"/>
              <a:buAutoNum type="arabicPeriod"/>
            </a:pPr>
            <a:r>
              <a:rPr lang="en-US" sz="2000">
                <a:latin typeface="Exo 2"/>
                <a:ea typeface="Exo 2"/>
                <a:cs typeface="Exo 2"/>
                <a:sym typeface="Exo 2"/>
              </a:rPr>
              <a:t>Score: </a:t>
            </a:r>
            <a:r>
              <a:rPr i="1" lang="en-US" sz="2000">
                <a:latin typeface="Cambria Math"/>
                <a:ea typeface="Cambria Math"/>
                <a:cs typeface="Cambria Math"/>
                <a:sym typeface="Cambria Math"/>
              </a:rPr>
              <a:t>min(“holistic” score)</a:t>
            </a:r>
            <a:endParaRPr sz="2000">
              <a:latin typeface="Cambria Math"/>
              <a:ea typeface="Cambria Math"/>
              <a:cs typeface="Cambria Math"/>
              <a:sym typeface="Cambria Math"/>
            </a:endParaRPr>
          </a:p>
          <a:p>
            <a:pPr indent="-355600" lvl="0" marL="457200" marR="0" rtl="0" algn="l">
              <a:lnSpc>
                <a:spcPct val="95000"/>
              </a:lnSpc>
              <a:spcBef>
                <a:spcPts val="0"/>
              </a:spcBef>
              <a:spcAft>
                <a:spcPts val="0"/>
              </a:spcAft>
              <a:buSzPts val="2000"/>
              <a:buFont typeface="Exo 2"/>
              <a:buAutoNum type="arabicPeriod"/>
            </a:pPr>
            <a:r>
              <a:rPr lang="en-US" sz="2000">
                <a:latin typeface="Exo 2"/>
                <a:ea typeface="Exo 2"/>
                <a:cs typeface="Exo 2"/>
                <a:sym typeface="Exo 2"/>
              </a:rPr>
              <a:t>Size: Minimum Knapsack algorithm to greedily maintain the largest cache size possible</a:t>
            </a:r>
            <a:endParaRPr sz="2000">
              <a:latin typeface="Exo 2"/>
              <a:ea typeface="Exo 2"/>
              <a:cs typeface="Exo 2"/>
              <a:sym typeface="Exo 2"/>
            </a:endParaRPr>
          </a:p>
          <a:p>
            <a:pPr indent="-355600" lvl="0" marL="457200" marR="0" rtl="0" algn="l">
              <a:lnSpc>
                <a:spcPct val="95000"/>
              </a:lnSpc>
              <a:spcBef>
                <a:spcPts val="0"/>
              </a:spcBef>
              <a:spcAft>
                <a:spcPts val="0"/>
              </a:spcAft>
              <a:buSzPts val="2000"/>
              <a:buAutoNum type="arabicPeriod"/>
            </a:pPr>
            <a:r>
              <a:rPr lang="en-US" sz="2000">
                <a:latin typeface="Exo 2"/>
                <a:ea typeface="Exo 2"/>
                <a:cs typeface="Exo 2"/>
                <a:sym typeface="Exo 2"/>
              </a:rPr>
              <a:t>Score + Size:</a:t>
            </a:r>
            <a:r>
              <a:rPr lang="en-US" sz="2000"/>
              <a:t> </a:t>
            </a:r>
            <a:r>
              <a:rPr i="1" lang="en-US" sz="2000">
                <a:latin typeface="Cambria Math"/>
                <a:ea typeface="Cambria Math"/>
                <a:cs typeface="Cambria Math"/>
                <a:sym typeface="Cambria Math"/>
              </a:rPr>
              <a:t>min(“holistic” score / container size)</a:t>
            </a:r>
            <a:r>
              <a:rPr lang="en-US" sz="2000"/>
              <a:t>. </a:t>
            </a:r>
            <a:endParaRPr sz="2000"/>
          </a:p>
          <a:p>
            <a:pPr indent="0" lvl="0" marL="914400" marR="0" rtl="0" algn="l">
              <a:lnSpc>
                <a:spcPct val="95000"/>
              </a:lnSpc>
              <a:spcBef>
                <a:spcPts val="0"/>
              </a:spcBef>
              <a:spcAft>
                <a:spcPts val="0"/>
              </a:spcAft>
              <a:buNone/>
            </a:pPr>
            <a:r>
              <a:t/>
            </a:r>
            <a:endParaRPr sz="2000">
              <a:latin typeface="Exo 2"/>
              <a:ea typeface="Exo 2"/>
              <a:cs typeface="Exo 2"/>
              <a:sym typeface="Exo 2"/>
            </a:endParaRPr>
          </a:p>
          <a:p>
            <a:pPr indent="0" lvl="0" marL="0" marR="0" rtl="0" algn="l">
              <a:lnSpc>
                <a:spcPct val="95000"/>
              </a:lnSpc>
              <a:spcBef>
                <a:spcPts val="0"/>
              </a:spcBef>
              <a:spcAft>
                <a:spcPts val="0"/>
              </a:spcAft>
              <a:buNone/>
            </a:pPr>
            <a:r>
              <a:rPr lang="en-US" sz="2000">
                <a:latin typeface="Exo 2"/>
                <a:ea typeface="Exo 2"/>
                <a:cs typeface="Exo 2"/>
                <a:sym typeface="Exo 2"/>
              </a:rPr>
              <a:t>Extremely small containers will have a large score and be hard to remove.</a:t>
            </a:r>
            <a:endParaRPr sz="2000">
              <a:latin typeface="Exo 2"/>
              <a:ea typeface="Exo 2"/>
              <a:cs typeface="Exo 2"/>
              <a:sym typeface="Exo 2"/>
            </a:endParaRPr>
          </a:p>
          <a:p>
            <a:pPr indent="-228600" lvl="0" marL="342900" marR="0" rtl="0" algn="l">
              <a:lnSpc>
                <a:spcPct val="95000"/>
              </a:lnSpc>
              <a:spcBef>
                <a:spcPts val="0"/>
              </a:spcBef>
              <a:spcAft>
                <a:spcPts val="0"/>
              </a:spcAft>
              <a:buClr>
                <a:srgbClr val="000000"/>
              </a:buClr>
              <a:buSzPts val="1800"/>
              <a:buFont typeface="Arial"/>
              <a:buNone/>
            </a:pPr>
            <a:r>
              <a:t/>
            </a:r>
            <a:endParaRPr b="0" i="0" sz="2200" u="none" cap="none" strike="noStrike">
              <a:solidFill>
                <a:srgbClr val="000000"/>
              </a:solidFill>
              <a:latin typeface="Arial"/>
              <a:ea typeface="Arial"/>
              <a:cs typeface="Arial"/>
              <a:sym typeface="Arial"/>
            </a:endParaRPr>
          </a:p>
        </p:txBody>
      </p:sp>
      <p:sp>
        <p:nvSpPr>
          <p:cNvPr id="184" name="Google Shape;184;ge8329f2273_0_33"/>
          <p:cNvSpPr txBox="1"/>
          <p:nvPr/>
        </p:nvSpPr>
        <p:spPr>
          <a:xfrm>
            <a:off x="6443075" y="22893425"/>
            <a:ext cx="4011600" cy="1640400"/>
          </a:xfrm>
          <a:prstGeom prst="rect">
            <a:avLst/>
          </a:prstGeom>
          <a:noFill/>
          <a:ln>
            <a:noFill/>
          </a:ln>
        </p:spPr>
        <p:txBody>
          <a:bodyPr anchorCtr="0" anchor="t" bIns="30275" lIns="60550" spcFirstLastPara="1" rIns="60550" wrap="square" tIns="30275">
            <a:spAutoFit/>
          </a:bodyPr>
          <a:lstStyle/>
          <a:p>
            <a:pPr indent="0" lvl="0" marL="0" marR="0" rtl="0" algn="l">
              <a:lnSpc>
                <a:spcPct val="95000"/>
              </a:lnSpc>
              <a:spcBef>
                <a:spcPts val="0"/>
              </a:spcBef>
              <a:spcAft>
                <a:spcPts val="0"/>
              </a:spcAft>
              <a:buClr>
                <a:srgbClr val="000000"/>
              </a:buClr>
              <a:buSzPts val="1800"/>
              <a:buFont typeface="Arial"/>
              <a:buNone/>
            </a:pPr>
            <a:r>
              <a:rPr lang="en-US" sz="1800">
                <a:latin typeface="Exo 2"/>
                <a:ea typeface="Exo 2"/>
                <a:cs typeface="Exo 2"/>
                <a:sym typeface="Exo 2"/>
              </a:rPr>
              <a:t>Frequency of launches for each unique container image. We see a long tail distribution where few containers are launched many times, while most containers are launched infrequently.</a:t>
            </a:r>
            <a:endParaRPr i="0" sz="1800" u="none" cap="none" strike="noStrike">
              <a:solidFill>
                <a:srgbClr val="000000"/>
              </a:solidFill>
              <a:latin typeface="Exo 2"/>
              <a:ea typeface="Exo 2"/>
              <a:cs typeface="Exo 2"/>
              <a:sym typeface="Exo 2"/>
            </a:endParaRPr>
          </a:p>
        </p:txBody>
      </p:sp>
      <p:sp>
        <p:nvSpPr>
          <p:cNvPr id="185" name="Google Shape;185;ge8329f2273_0_33"/>
          <p:cNvSpPr txBox="1"/>
          <p:nvPr/>
        </p:nvSpPr>
        <p:spPr>
          <a:xfrm>
            <a:off x="29102250" y="20342750"/>
            <a:ext cx="4350000" cy="2166900"/>
          </a:xfrm>
          <a:prstGeom prst="rect">
            <a:avLst/>
          </a:prstGeom>
          <a:noFill/>
          <a:ln>
            <a:noFill/>
          </a:ln>
        </p:spPr>
        <p:txBody>
          <a:bodyPr anchorCtr="0" anchor="t" bIns="30275" lIns="60550" spcFirstLastPara="1" rIns="60550" wrap="square" tIns="30275">
            <a:spAutoFit/>
          </a:bodyPr>
          <a:lstStyle/>
          <a:p>
            <a:pPr indent="0" lvl="0" marL="114300" marR="0" rtl="0" algn="l">
              <a:lnSpc>
                <a:spcPct val="95000"/>
              </a:lnSpc>
              <a:spcBef>
                <a:spcPts val="0"/>
              </a:spcBef>
              <a:spcAft>
                <a:spcPts val="0"/>
              </a:spcAft>
              <a:buClr>
                <a:srgbClr val="000000"/>
              </a:buClr>
              <a:buSzPts val="1800"/>
              <a:buFont typeface="Arial"/>
              <a:buNone/>
            </a:pPr>
            <a:r>
              <a:rPr lang="en-US" sz="1800">
                <a:latin typeface="Exo 2"/>
                <a:ea typeface="Exo 2"/>
                <a:cs typeface="Exo 2"/>
                <a:sym typeface="Exo 2"/>
              </a:rPr>
              <a:t>The average total size consumption of each simulation at an intersection between score and removal priority methods. The naive holistic score is expected to be weakest, but achieves admirable efficiency when paired with the combination method in removal priority.</a:t>
            </a:r>
            <a:endParaRPr i="0" sz="1800" u="none" cap="none" strike="noStrike">
              <a:solidFill>
                <a:srgbClr val="000000"/>
              </a:solidFill>
              <a:latin typeface="Exo 2"/>
              <a:ea typeface="Exo 2"/>
              <a:cs typeface="Exo 2"/>
              <a:sym typeface="Exo 2"/>
            </a:endParaRPr>
          </a:p>
        </p:txBody>
      </p:sp>
      <p:sp>
        <p:nvSpPr>
          <p:cNvPr id="186" name="Google Shape;186;ge8329f2273_0_33"/>
          <p:cNvSpPr txBox="1"/>
          <p:nvPr/>
        </p:nvSpPr>
        <p:spPr>
          <a:xfrm>
            <a:off x="29084750" y="25300851"/>
            <a:ext cx="4100400" cy="1377300"/>
          </a:xfrm>
          <a:prstGeom prst="rect">
            <a:avLst/>
          </a:prstGeom>
          <a:noFill/>
          <a:ln>
            <a:noFill/>
          </a:ln>
        </p:spPr>
        <p:txBody>
          <a:bodyPr anchorCtr="0" anchor="t" bIns="30275" lIns="60550" spcFirstLastPara="1" rIns="60550" wrap="square" tIns="30275">
            <a:spAutoFit/>
          </a:bodyPr>
          <a:lstStyle/>
          <a:p>
            <a:pPr indent="0" lvl="0" marL="114300" marR="0" rtl="0" algn="l">
              <a:lnSpc>
                <a:spcPct val="95000"/>
              </a:lnSpc>
              <a:spcBef>
                <a:spcPts val="0"/>
              </a:spcBef>
              <a:spcAft>
                <a:spcPts val="0"/>
              </a:spcAft>
              <a:buClr>
                <a:srgbClr val="000000"/>
              </a:buClr>
              <a:buSzPts val="1800"/>
              <a:buFont typeface="Arial"/>
              <a:buNone/>
            </a:pPr>
            <a:r>
              <a:rPr lang="en-US" sz="1800">
                <a:latin typeface="Exo 2"/>
                <a:ea typeface="Exo 2"/>
                <a:cs typeface="Exo 2"/>
                <a:sym typeface="Exo 2"/>
              </a:rPr>
              <a:t>Number of containers that beat the base LRU model at a cache constraint level. Interestingly, there is no strategy in either scenario that is a clear winner.</a:t>
            </a:r>
            <a:endParaRPr i="0" sz="1800" u="none" cap="none" strike="noStrike">
              <a:solidFill>
                <a:srgbClr val="000000"/>
              </a:solidFill>
              <a:latin typeface="Exo 2"/>
              <a:ea typeface="Exo 2"/>
              <a:cs typeface="Exo 2"/>
              <a:sym typeface="Exo 2"/>
            </a:endParaRPr>
          </a:p>
        </p:txBody>
      </p:sp>
      <p:sp>
        <p:nvSpPr>
          <p:cNvPr id="187" name="Google Shape;187;ge8329f2273_0_33"/>
          <p:cNvSpPr txBox="1"/>
          <p:nvPr/>
        </p:nvSpPr>
        <p:spPr>
          <a:xfrm>
            <a:off x="38509025" y="24164875"/>
            <a:ext cx="4480200" cy="1903500"/>
          </a:xfrm>
          <a:prstGeom prst="rect">
            <a:avLst/>
          </a:prstGeom>
          <a:noFill/>
          <a:ln>
            <a:noFill/>
          </a:ln>
        </p:spPr>
        <p:txBody>
          <a:bodyPr anchorCtr="0" anchor="t" bIns="30275" lIns="60550" spcFirstLastPara="1" rIns="60550" wrap="square" tIns="30275">
            <a:spAutoFit/>
          </a:bodyPr>
          <a:lstStyle/>
          <a:p>
            <a:pPr indent="0" lvl="0" marL="114300" marR="0" rtl="0" algn="l">
              <a:lnSpc>
                <a:spcPct val="95000"/>
              </a:lnSpc>
              <a:spcBef>
                <a:spcPts val="0"/>
              </a:spcBef>
              <a:spcAft>
                <a:spcPts val="0"/>
              </a:spcAft>
              <a:buClr>
                <a:srgbClr val="000000"/>
              </a:buClr>
              <a:buSzPts val="1800"/>
              <a:buFont typeface="Arial"/>
              <a:buNone/>
            </a:pPr>
            <a:r>
              <a:rPr lang="en-US" sz="1800">
                <a:solidFill>
                  <a:schemeClr val="dk1"/>
                </a:solidFill>
                <a:latin typeface="Exo 2"/>
                <a:ea typeface="Exo 2"/>
                <a:cs typeface="Exo 2"/>
                <a:sym typeface="Exo 2"/>
              </a:rPr>
              <a:t>Number of containers that outperform the base LRU model at every protection level, where color represents the cache size constraint. While the highest protection value is strongest at low cache size limits, the middling values get stronger as the cache limit increases.</a:t>
            </a:r>
            <a:endParaRPr i="0" sz="1800" u="none" cap="none" strike="noStrike">
              <a:solidFill>
                <a:schemeClr val="dk1"/>
              </a:solidFill>
              <a:latin typeface="Exo 2"/>
              <a:ea typeface="Exo 2"/>
              <a:cs typeface="Exo 2"/>
              <a:sym typeface="Exo 2"/>
            </a:endParaRPr>
          </a:p>
        </p:txBody>
      </p:sp>
      <p:pic>
        <p:nvPicPr>
          <p:cNvPr id="188" name="Google Shape;188;ge8329f2273_0_33"/>
          <p:cNvPicPr preferRelativeResize="0"/>
          <p:nvPr/>
        </p:nvPicPr>
        <p:blipFill>
          <a:blip r:embed="rId15">
            <a:alphaModFix/>
          </a:blip>
          <a:stretch>
            <a:fillRect/>
          </a:stretch>
        </p:blipFill>
        <p:spPr>
          <a:xfrm>
            <a:off x="1498675" y="1150975"/>
            <a:ext cx="7045402" cy="2201700"/>
          </a:xfrm>
          <a:prstGeom prst="rect">
            <a:avLst/>
          </a:prstGeom>
          <a:noFill/>
          <a:ln>
            <a:noFill/>
          </a:ln>
        </p:spPr>
      </p:pic>
      <p:pic>
        <p:nvPicPr>
          <p:cNvPr id="189" name="Google Shape;189;ge8329f2273_0_33"/>
          <p:cNvPicPr preferRelativeResize="0"/>
          <p:nvPr/>
        </p:nvPicPr>
        <p:blipFill>
          <a:blip r:embed="rId16">
            <a:alphaModFix/>
          </a:blip>
          <a:stretch>
            <a:fillRect/>
          </a:stretch>
        </p:blipFill>
        <p:spPr>
          <a:xfrm>
            <a:off x="2885200" y="3961750"/>
            <a:ext cx="2408150" cy="2166899"/>
          </a:xfrm>
          <a:prstGeom prst="rect">
            <a:avLst/>
          </a:prstGeom>
          <a:noFill/>
          <a:ln>
            <a:noFill/>
          </a:ln>
        </p:spPr>
      </p:pic>
      <p:pic>
        <p:nvPicPr>
          <p:cNvPr id="190" name="Google Shape;190;ge8329f2273_0_33"/>
          <p:cNvPicPr preferRelativeResize="0"/>
          <p:nvPr/>
        </p:nvPicPr>
        <p:blipFill>
          <a:blip r:embed="rId17">
            <a:alphaModFix/>
          </a:blip>
          <a:stretch>
            <a:fillRect/>
          </a:stretch>
        </p:blipFill>
        <p:spPr>
          <a:xfrm>
            <a:off x="37345199" y="876925"/>
            <a:ext cx="2888399" cy="2888401"/>
          </a:xfrm>
          <a:prstGeom prst="rect">
            <a:avLst/>
          </a:prstGeom>
          <a:noFill/>
          <a:ln>
            <a:noFill/>
          </a:ln>
        </p:spPr>
      </p:pic>
      <p:pic>
        <p:nvPicPr>
          <p:cNvPr id="191" name="Google Shape;191;ge8329f2273_0_33"/>
          <p:cNvPicPr preferRelativeResize="0"/>
          <p:nvPr/>
        </p:nvPicPr>
        <p:blipFill>
          <a:blip r:embed="rId18">
            <a:alphaModFix/>
          </a:blip>
          <a:stretch>
            <a:fillRect/>
          </a:stretch>
        </p:blipFill>
        <p:spPr>
          <a:xfrm>
            <a:off x="37691250" y="4270875"/>
            <a:ext cx="2196300" cy="2196300"/>
          </a:xfrm>
          <a:prstGeom prst="rect">
            <a:avLst/>
          </a:prstGeom>
          <a:noFill/>
          <a:ln>
            <a:noFill/>
          </a:ln>
        </p:spPr>
      </p:pic>
      <p:pic>
        <p:nvPicPr>
          <p:cNvPr id="192" name="Google Shape;192;ge8329f2273_0_33"/>
          <p:cNvPicPr preferRelativeResize="0"/>
          <p:nvPr/>
        </p:nvPicPr>
        <p:blipFill>
          <a:blip r:embed="rId19">
            <a:alphaModFix/>
          </a:blip>
          <a:stretch>
            <a:fillRect/>
          </a:stretch>
        </p:blipFill>
        <p:spPr>
          <a:xfrm>
            <a:off x="40163291" y="4742250"/>
            <a:ext cx="1260300" cy="1260300"/>
          </a:xfrm>
          <a:prstGeom prst="rect">
            <a:avLst/>
          </a:prstGeom>
          <a:noFill/>
          <a:ln>
            <a:noFill/>
          </a:ln>
        </p:spPr>
      </p:pic>
      <p:pic>
        <p:nvPicPr>
          <p:cNvPr id="193" name="Google Shape;193;ge8329f2273_0_33"/>
          <p:cNvPicPr preferRelativeResize="0"/>
          <p:nvPr/>
        </p:nvPicPr>
        <p:blipFill>
          <a:blip r:embed="rId20">
            <a:alphaModFix/>
          </a:blip>
          <a:stretch>
            <a:fillRect/>
          </a:stretch>
        </p:blipFill>
        <p:spPr>
          <a:xfrm>
            <a:off x="13177350" y="27351663"/>
            <a:ext cx="4480200" cy="3250800"/>
          </a:xfrm>
          <a:prstGeom prst="rect">
            <a:avLst/>
          </a:prstGeom>
          <a:noFill/>
          <a:ln>
            <a:noFill/>
          </a:ln>
        </p:spPr>
      </p:pic>
      <p:pic>
        <p:nvPicPr>
          <p:cNvPr id="194" name="Google Shape;194;ge8329f2273_0_33"/>
          <p:cNvPicPr preferRelativeResize="0"/>
          <p:nvPr/>
        </p:nvPicPr>
        <p:blipFill>
          <a:blip r:embed="rId21">
            <a:alphaModFix/>
          </a:blip>
          <a:stretch>
            <a:fillRect/>
          </a:stretch>
        </p:blipFill>
        <p:spPr>
          <a:xfrm>
            <a:off x="15410250" y="24803175"/>
            <a:ext cx="3876675" cy="2524125"/>
          </a:xfrm>
          <a:prstGeom prst="rect">
            <a:avLst/>
          </a:prstGeom>
          <a:noFill/>
          <a:ln>
            <a:noFill/>
          </a:ln>
        </p:spPr>
      </p:pic>
      <p:pic>
        <p:nvPicPr>
          <p:cNvPr id="195" name="Google Shape;195;ge8329f2273_0_33"/>
          <p:cNvPicPr preferRelativeResize="0"/>
          <p:nvPr/>
        </p:nvPicPr>
        <p:blipFill>
          <a:blip r:embed="rId22">
            <a:alphaModFix/>
          </a:blip>
          <a:stretch>
            <a:fillRect/>
          </a:stretch>
        </p:blipFill>
        <p:spPr>
          <a:xfrm>
            <a:off x="11574600" y="24803175"/>
            <a:ext cx="3657600" cy="2466318"/>
          </a:xfrm>
          <a:prstGeom prst="rect">
            <a:avLst/>
          </a:prstGeom>
          <a:noFill/>
          <a:ln>
            <a:noFill/>
          </a:ln>
        </p:spPr>
      </p:pic>
      <p:pic>
        <p:nvPicPr>
          <p:cNvPr id="196" name="Google Shape;196;ge8329f2273_0_33"/>
          <p:cNvPicPr preferRelativeResize="0"/>
          <p:nvPr/>
        </p:nvPicPr>
        <p:blipFill>
          <a:blip r:embed="rId23">
            <a:alphaModFix/>
          </a:blip>
          <a:stretch>
            <a:fillRect/>
          </a:stretch>
        </p:blipFill>
        <p:spPr>
          <a:xfrm>
            <a:off x="28156375" y="27020250"/>
            <a:ext cx="4720175" cy="3182820"/>
          </a:xfrm>
          <a:prstGeom prst="rect">
            <a:avLst/>
          </a:prstGeom>
          <a:noFill/>
          <a:ln>
            <a:noFill/>
          </a:ln>
        </p:spPr>
      </p:pic>
      <p:pic>
        <p:nvPicPr>
          <p:cNvPr id="197" name="Google Shape;197;ge8329f2273_0_33"/>
          <p:cNvPicPr preferRelativeResize="0"/>
          <p:nvPr/>
        </p:nvPicPr>
        <p:blipFill rotWithShape="1">
          <a:blip r:embed="rId24">
            <a:alphaModFix/>
          </a:blip>
          <a:srcRect b="5508" l="4770" r="0" t="0"/>
          <a:stretch/>
        </p:blipFill>
        <p:spPr>
          <a:xfrm>
            <a:off x="29445250" y="17719025"/>
            <a:ext cx="3256200" cy="2430000"/>
          </a:xfrm>
          <a:prstGeom prst="rect">
            <a:avLst/>
          </a:prstGeom>
          <a:noFill/>
          <a:ln>
            <a:noFill/>
          </a:ln>
        </p:spPr>
      </p:pic>
      <p:pic>
        <p:nvPicPr>
          <p:cNvPr id="198" name="Google Shape;198;ge8329f2273_0_33"/>
          <p:cNvPicPr preferRelativeResize="0"/>
          <p:nvPr/>
        </p:nvPicPr>
        <p:blipFill rotWithShape="1">
          <a:blip r:embed="rId25">
            <a:alphaModFix/>
          </a:blip>
          <a:srcRect b="5320" l="4770" r="0" t="0"/>
          <a:stretch/>
        </p:blipFill>
        <p:spPr>
          <a:xfrm>
            <a:off x="29422725" y="22714025"/>
            <a:ext cx="3256200" cy="2364350"/>
          </a:xfrm>
          <a:prstGeom prst="rect">
            <a:avLst/>
          </a:prstGeom>
          <a:noFill/>
          <a:ln>
            <a:noFill/>
          </a:ln>
        </p:spPr>
      </p:pic>
      <p:pic>
        <p:nvPicPr>
          <p:cNvPr id="199" name="Google Shape;199;ge8329f2273_0_33"/>
          <p:cNvPicPr preferRelativeResize="0"/>
          <p:nvPr/>
        </p:nvPicPr>
        <p:blipFill>
          <a:blip r:embed="rId26">
            <a:alphaModFix/>
          </a:blip>
          <a:stretch>
            <a:fillRect/>
          </a:stretch>
        </p:blipFill>
        <p:spPr>
          <a:xfrm>
            <a:off x="34820875" y="24115950"/>
            <a:ext cx="3328822" cy="2259775"/>
          </a:xfrm>
          <a:prstGeom prst="rect">
            <a:avLst/>
          </a:prstGeom>
          <a:noFill/>
          <a:ln>
            <a:noFill/>
          </a:ln>
        </p:spPr>
      </p:pic>
      <p:pic>
        <p:nvPicPr>
          <p:cNvPr id="200" name="Google Shape;200;ge8329f2273_0_33"/>
          <p:cNvPicPr preferRelativeResize="0"/>
          <p:nvPr/>
        </p:nvPicPr>
        <p:blipFill>
          <a:blip r:embed="rId27">
            <a:alphaModFix/>
          </a:blip>
          <a:stretch>
            <a:fillRect/>
          </a:stretch>
        </p:blipFill>
        <p:spPr>
          <a:xfrm>
            <a:off x="34541502" y="12050625"/>
            <a:ext cx="4350150" cy="3096153"/>
          </a:xfrm>
          <a:prstGeom prst="rect">
            <a:avLst/>
          </a:prstGeom>
          <a:noFill/>
          <a:ln>
            <a:noFill/>
          </a:ln>
        </p:spPr>
      </p:pic>
      <p:pic>
        <p:nvPicPr>
          <p:cNvPr id="201" name="Google Shape;201;ge8329f2273_0_33"/>
          <p:cNvPicPr preferRelativeResize="0"/>
          <p:nvPr/>
        </p:nvPicPr>
        <p:blipFill>
          <a:blip r:embed="rId28">
            <a:alphaModFix/>
          </a:blip>
          <a:stretch>
            <a:fillRect/>
          </a:stretch>
        </p:blipFill>
        <p:spPr>
          <a:xfrm>
            <a:off x="6138650" y="19943239"/>
            <a:ext cx="4350150" cy="2813530"/>
          </a:xfrm>
          <a:prstGeom prst="rect">
            <a:avLst/>
          </a:prstGeom>
          <a:noFill/>
          <a:ln>
            <a:noFill/>
          </a:ln>
        </p:spPr>
      </p:pic>
      <p:pic>
        <p:nvPicPr>
          <p:cNvPr id="202" name="Google Shape;202;ge8329f2273_0_33"/>
          <p:cNvPicPr preferRelativeResize="0"/>
          <p:nvPr/>
        </p:nvPicPr>
        <p:blipFill>
          <a:blip r:embed="rId29">
            <a:alphaModFix/>
          </a:blip>
          <a:stretch>
            <a:fillRect/>
          </a:stretch>
        </p:blipFill>
        <p:spPr>
          <a:xfrm>
            <a:off x="20241963" y="17437475"/>
            <a:ext cx="3609975" cy="2619375"/>
          </a:xfrm>
          <a:prstGeom prst="rect">
            <a:avLst/>
          </a:prstGeom>
          <a:noFill/>
          <a:ln>
            <a:noFill/>
          </a:ln>
        </p:spPr>
      </p:pic>
      <p:pic>
        <p:nvPicPr>
          <p:cNvPr id="203" name="Google Shape;203;ge8329f2273_0_33"/>
          <p:cNvPicPr preferRelativeResize="0"/>
          <p:nvPr/>
        </p:nvPicPr>
        <p:blipFill>
          <a:blip r:embed="rId30">
            <a:alphaModFix/>
          </a:blip>
          <a:stretch>
            <a:fillRect/>
          </a:stretch>
        </p:blipFill>
        <p:spPr>
          <a:xfrm>
            <a:off x="24769025" y="17618787"/>
            <a:ext cx="3398740" cy="2466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Graphicsland/MakeSigns.com</dc:creator>
</cp:coreProperties>
</file>