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video/unknow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000"/>
    <a:srgbClr val="B41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BF438-EE97-4D7F-8FDA-A6BC7AB7FEF7}"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B2DD5-80F4-4EC9-AE46-12FCC2D9EE16}" type="slidenum">
              <a:rPr lang="en-US" smtClean="0"/>
              <a:t>‹#›</a:t>
            </a:fld>
            <a:endParaRPr lang="en-US"/>
          </a:p>
        </p:txBody>
      </p:sp>
    </p:spTree>
    <p:extLst>
      <p:ext uri="{BB962C8B-B14F-4D97-AF65-F5344CB8AC3E}">
        <p14:creationId xmlns:p14="http://schemas.microsoft.com/office/powerpoint/2010/main" val="233591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Rukshar</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1</a:t>
            </a:fld>
            <a:endParaRPr lang="en-US"/>
          </a:p>
        </p:txBody>
      </p:sp>
    </p:spTree>
    <p:extLst>
      <p:ext uri="{BB962C8B-B14F-4D97-AF65-F5344CB8AC3E}">
        <p14:creationId xmlns:p14="http://schemas.microsoft.com/office/powerpoint/2010/main" val="1111276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Nicole</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10</a:t>
            </a:fld>
            <a:endParaRPr lang="en-US"/>
          </a:p>
        </p:txBody>
      </p:sp>
    </p:spTree>
    <p:extLst>
      <p:ext uri="{BB962C8B-B14F-4D97-AF65-F5344CB8AC3E}">
        <p14:creationId xmlns:p14="http://schemas.microsoft.com/office/powerpoint/2010/main" val="7512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12</a:t>
            </a:fld>
            <a:endParaRPr lang="en-US"/>
          </a:p>
        </p:txBody>
      </p:sp>
    </p:spTree>
    <p:extLst>
      <p:ext uri="{BB962C8B-B14F-4D97-AF65-F5344CB8AC3E}">
        <p14:creationId xmlns:p14="http://schemas.microsoft.com/office/powerpoint/2010/main" val="144478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2</a:t>
            </a:fld>
            <a:endParaRPr lang="en-US"/>
          </a:p>
        </p:txBody>
      </p:sp>
    </p:spTree>
    <p:extLst>
      <p:ext uri="{BB962C8B-B14F-4D97-AF65-F5344CB8AC3E}">
        <p14:creationId xmlns:p14="http://schemas.microsoft.com/office/powerpoint/2010/main" val="31648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3</a:t>
            </a:fld>
            <a:endParaRPr lang="en-US"/>
          </a:p>
        </p:txBody>
      </p:sp>
    </p:spTree>
    <p:extLst>
      <p:ext uri="{BB962C8B-B14F-4D97-AF65-F5344CB8AC3E}">
        <p14:creationId xmlns:p14="http://schemas.microsoft.com/office/powerpoint/2010/main" val="76329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4</a:t>
            </a:fld>
            <a:endParaRPr lang="en-US"/>
          </a:p>
        </p:txBody>
      </p:sp>
    </p:spTree>
    <p:extLst>
      <p:ext uri="{BB962C8B-B14F-4D97-AF65-F5344CB8AC3E}">
        <p14:creationId xmlns:p14="http://schemas.microsoft.com/office/powerpoint/2010/main" val="241583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Nicole</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5</a:t>
            </a:fld>
            <a:endParaRPr lang="en-US"/>
          </a:p>
        </p:txBody>
      </p:sp>
    </p:spTree>
    <p:extLst>
      <p:ext uri="{BB962C8B-B14F-4D97-AF65-F5344CB8AC3E}">
        <p14:creationId xmlns:p14="http://schemas.microsoft.com/office/powerpoint/2010/main" val="388562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Nicole</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6</a:t>
            </a:fld>
            <a:endParaRPr lang="en-US"/>
          </a:p>
        </p:txBody>
      </p:sp>
    </p:spTree>
    <p:extLst>
      <p:ext uri="{BB962C8B-B14F-4D97-AF65-F5344CB8AC3E}">
        <p14:creationId xmlns:p14="http://schemas.microsoft.com/office/powerpoint/2010/main" val="404055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Nicole</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7</a:t>
            </a:fld>
            <a:endParaRPr lang="en-US"/>
          </a:p>
        </p:txBody>
      </p:sp>
    </p:spTree>
    <p:extLst>
      <p:ext uri="{BB962C8B-B14F-4D97-AF65-F5344CB8AC3E}">
        <p14:creationId xmlns:p14="http://schemas.microsoft.com/office/powerpoint/2010/main" val="18015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Nicole</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8</a:t>
            </a:fld>
            <a:endParaRPr lang="en-US"/>
          </a:p>
        </p:txBody>
      </p:sp>
    </p:spTree>
    <p:extLst>
      <p:ext uri="{BB962C8B-B14F-4D97-AF65-F5344CB8AC3E}">
        <p14:creationId xmlns:p14="http://schemas.microsoft.com/office/powerpoint/2010/main" val="162313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Nicole</a:t>
            </a:r>
            <a:endParaRPr lang="en-US" dirty="0"/>
          </a:p>
        </p:txBody>
      </p:sp>
      <p:sp>
        <p:nvSpPr>
          <p:cNvPr id="4" name="Slide Number Placeholder 3"/>
          <p:cNvSpPr>
            <a:spLocks noGrp="1"/>
          </p:cNvSpPr>
          <p:nvPr>
            <p:ph type="sldNum" sz="quarter" idx="10"/>
          </p:nvPr>
        </p:nvSpPr>
        <p:spPr/>
        <p:txBody>
          <a:bodyPr/>
          <a:lstStyle/>
          <a:p>
            <a:fld id="{7C0B2DD5-80F4-4EC9-AE46-12FCC2D9EE16}" type="slidenum">
              <a:rPr lang="en-US" smtClean="0"/>
              <a:t>9</a:t>
            </a:fld>
            <a:endParaRPr lang="en-US"/>
          </a:p>
        </p:txBody>
      </p:sp>
    </p:spTree>
    <p:extLst>
      <p:ext uri="{BB962C8B-B14F-4D97-AF65-F5344CB8AC3E}">
        <p14:creationId xmlns:p14="http://schemas.microsoft.com/office/powerpoint/2010/main" val="248449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0A5375-63CA-441E-B774-1EEB785506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33246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0A5375-63CA-441E-B774-1EEB785506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302308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0A5375-63CA-441E-B774-1EEB785506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177859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0A5375-63CA-441E-B774-1EEB785506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221594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0A5375-63CA-441E-B774-1EEB785506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331695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0A5375-63CA-441E-B774-1EEB7855066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339474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0A5375-63CA-441E-B774-1EEB7855066B}"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343259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0A5375-63CA-441E-B774-1EEB7855066B}"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390760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A5375-63CA-441E-B774-1EEB7855066B}"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257214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0A5375-63CA-441E-B774-1EEB7855066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2205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0A5375-63CA-441E-B774-1EEB7855066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D1022-2A21-4639-9657-D17CA4D07FE1}" type="slidenum">
              <a:rPr lang="en-US" smtClean="0"/>
              <a:t>‹#›</a:t>
            </a:fld>
            <a:endParaRPr lang="en-US"/>
          </a:p>
        </p:txBody>
      </p:sp>
    </p:spTree>
    <p:extLst>
      <p:ext uri="{BB962C8B-B14F-4D97-AF65-F5344CB8AC3E}">
        <p14:creationId xmlns:p14="http://schemas.microsoft.com/office/powerpoint/2010/main" val="74475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A5375-63CA-441E-B774-1EEB7855066B}"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D1022-2A21-4639-9657-D17CA4D07FE1}" type="slidenum">
              <a:rPr lang="en-US" smtClean="0"/>
              <a:t>‹#›</a:t>
            </a:fld>
            <a:endParaRPr lang="en-US"/>
          </a:p>
        </p:txBody>
      </p:sp>
    </p:spTree>
    <p:extLst>
      <p:ext uri="{BB962C8B-B14F-4D97-AF65-F5344CB8AC3E}">
        <p14:creationId xmlns:p14="http://schemas.microsoft.com/office/powerpoint/2010/main" val="251331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mojiterra.com/thumbs-up/" TargetMode="External"/><Relationship Id="rId3" Type="http://schemas.openxmlformats.org/officeDocument/2006/relationships/hyperlink" Target="http://web.tecnico.ulisboa.pt/mcasquilho/compute/_linpro/TaylorB_module_c.pdf" TargetMode="External"/><Relationship Id="rId7" Type="http://schemas.openxmlformats.org/officeDocument/2006/relationships/hyperlink" Target="https://www.spectator.co.uk/2016/05/how-a-grumpy-llama-became-the-third-person-in-our-relationship/" TargetMode="External"/><Relationship Id="rId2" Type="http://schemas.openxmlformats.org/officeDocument/2006/relationships/hyperlink" Target="https://ieeexplore.ieee.org/abstract/document/1033737" TargetMode="External"/><Relationship Id="rId1" Type="http://schemas.openxmlformats.org/officeDocument/2006/relationships/slideLayout" Target="../slideLayouts/slideLayout2.xml"/><Relationship Id="rId6" Type="http://schemas.openxmlformats.org/officeDocument/2006/relationships/hyperlink" Target="https://www.harborfreight.com/automotive/automotive-accessories/fuel-cans-funnels/5-gallon-jerry-can-99551.html" TargetMode="External"/><Relationship Id="rId5" Type="http://schemas.openxmlformats.org/officeDocument/2006/relationships/hyperlink" Target="https://generatorpowersource.com/paralleling-generators-running-generators-in-parallel/" TargetMode="External"/><Relationship Id="rId4" Type="http://schemas.openxmlformats.org/officeDocument/2006/relationships/hyperlink" Target="https://www.eia.gov/analysis/studies/powerplants/capitalcost/pdf/capcost_assumption.pdf" TargetMode="External"/><Relationship Id="rId9" Type="http://schemas.openxmlformats.org/officeDocument/2006/relationships/hyperlink" Target="https://giphy.com/gifs/julesm-funny-dance-3ohBVc6Xt0T89cSfXa"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gif"/><Relationship Id="rId1" Type="http://schemas.microsoft.com/office/2007/relationships/media" Target="../media/media1.gif"/><Relationship Id="rId6" Type="http://schemas.openxmlformats.org/officeDocument/2006/relationships/hyperlink" Target="https://giphy.com/gifs/julesm-funny-dance-3ohBVc6Xt0T89cSfXa" TargetMode="External"/><Relationship Id="rId5" Type="http://schemas.openxmlformats.org/officeDocument/2006/relationships/image" Target="../media/image11.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generatorpowersource.com/paralleling-generators-running-generators-in-paralle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harborfreight.com/automotive/automotive-accessories/fuel-cans-funnels/5-gallon-jerry-can-99551.html" TargetMode="External"/><Relationship Id="rId3" Type="http://schemas.openxmlformats.org/officeDocument/2006/relationships/image" Target="../media/image3.png"/><Relationship Id="rId7" Type="http://schemas.openxmlformats.org/officeDocument/2006/relationships/hyperlink" Target="https://generatorpowersource.com/paralleling-generators-running-generators-in-paralle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www.spectator.co.uk/2016/05/how-a-grumpy-llama-became-the-third-person-in-our-relationship/"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mojiterra.com/thumbs-up/" TargetMode="Externa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87585"/>
            <a:ext cx="9144000" cy="2387600"/>
          </a:xfrm>
        </p:spPr>
        <p:txBody>
          <a:bodyPr>
            <a:normAutofit fontScale="90000"/>
          </a:bodyPr>
          <a:lstStyle/>
          <a:p>
            <a:r>
              <a:rPr lang="en-US" dirty="0" smtClean="0">
                <a:solidFill>
                  <a:srgbClr val="002060"/>
                </a:solidFill>
              </a:rPr>
              <a:t>Analysis of “A Linear Programming Methodology for the Optimization of Electric Power-Generation Schemes”</a:t>
            </a:r>
            <a:endParaRPr lang="en-US" dirty="0">
              <a:solidFill>
                <a:srgbClr val="002060"/>
              </a:solidFill>
            </a:endParaRPr>
          </a:p>
        </p:txBody>
      </p:sp>
      <p:sp>
        <p:nvSpPr>
          <p:cNvPr id="3" name="Subtitle 2"/>
          <p:cNvSpPr>
            <a:spLocks noGrp="1"/>
          </p:cNvSpPr>
          <p:nvPr>
            <p:ph type="subTitle" idx="1"/>
          </p:nvPr>
        </p:nvSpPr>
        <p:spPr>
          <a:xfrm>
            <a:off x="1524000" y="4452269"/>
            <a:ext cx="9144000" cy="1655762"/>
          </a:xfrm>
        </p:spPr>
        <p:txBody>
          <a:bodyPr/>
          <a:lstStyle/>
          <a:p>
            <a:r>
              <a:rPr lang="en-US" dirty="0" smtClean="0"/>
              <a:t>Group 2: </a:t>
            </a:r>
            <a:r>
              <a:rPr lang="en-US" dirty="0" err="1" smtClean="0"/>
              <a:t>Rukshar</a:t>
            </a:r>
            <a:r>
              <a:rPr lang="en-US" dirty="0" smtClean="0"/>
              <a:t> Abdul </a:t>
            </a:r>
            <a:r>
              <a:rPr lang="en-US" dirty="0" err="1" smtClean="0"/>
              <a:t>Bhisti</a:t>
            </a:r>
            <a:r>
              <a:rPr lang="en-US" dirty="0" smtClean="0"/>
              <a:t>, Kevin George, Nicole Hill</a:t>
            </a:r>
            <a:endParaRPr lang="en-US" dirty="0"/>
          </a:p>
        </p:txBody>
      </p:sp>
    </p:spTree>
    <p:extLst>
      <p:ext uri="{BB962C8B-B14F-4D97-AF65-F5344CB8AC3E}">
        <p14:creationId xmlns:p14="http://schemas.microsoft.com/office/powerpoint/2010/main" val="403195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Improvements</a:t>
            </a:r>
            <a:endParaRPr lang="en-US" dirty="0">
              <a:solidFill>
                <a:srgbClr val="002060"/>
              </a:solidFill>
            </a:endParaRPr>
          </a:p>
        </p:txBody>
      </p:sp>
      <p:sp>
        <p:nvSpPr>
          <p:cNvPr id="4" name="Content Placeholder 3"/>
          <p:cNvSpPr>
            <a:spLocks noGrp="1"/>
          </p:cNvSpPr>
          <p:nvPr>
            <p:ph idx="1"/>
          </p:nvPr>
        </p:nvSpPr>
        <p:spPr>
          <a:xfrm>
            <a:off x="838200" y="1825625"/>
            <a:ext cx="6924675" cy="4351338"/>
          </a:xfrm>
        </p:spPr>
        <p:txBody>
          <a:bodyPr>
            <a:normAutofit lnSpcReduction="10000"/>
          </a:bodyPr>
          <a:lstStyle/>
          <a:p>
            <a:pPr marL="0" indent="0">
              <a:buNone/>
            </a:pPr>
            <a:r>
              <a:rPr lang="en-US" dirty="0" smtClean="0"/>
              <a:t>An improvement to the model would be allowing it to factor in future years, building a </a:t>
            </a:r>
            <a:r>
              <a:rPr lang="en-US" i="1" dirty="0" smtClean="0"/>
              <a:t>cumulative</a:t>
            </a:r>
            <a:r>
              <a:rPr lang="en-US" dirty="0" smtClean="0"/>
              <a:t> cost comparison for all generator models and creating a more logically sound argument for the best generator choice</a:t>
            </a:r>
          </a:p>
          <a:p>
            <a:pPr marL="0" indent="0">
              <a:buNone/>
            </a:pPr>
            <a:endParaRPr lang="en-US" dirty="0" smtClean="0"/>
          </a:p>
          <a:p>
            <a:pPr marL="0" indent="0">
              <a:buNone/>
            </a:pPr>
            <a:r>
              <a:rPr lang="en-US" dirty="0" smtClean="0"/>
              <a:t>The level of clarity in the paper was low, making it difficult to understand. We tried to improve the model by modifying some of the model characteristics to create what we felt was a more logical approach to this problem.</a:t>
            </a:r>
            <a:endParaRPr lang="en-US" dirty="0"/>
          </a:p>
        </p:txBody>
      </p:sp>
      <p:sp>
        <p:nvSpPr>
          <p:cNvPr id="3" name="Oval 2"/>
          <p:cNvSpPr/>
          <p:nvPr/>
        </p:nvSpPr>
        <p:spPr>
          <a:xfrm>
            <a:off x="8442396" y="5316467"/>
            <a:ext cx="590550" cy="5905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0323722" y="5449817"/>
            <a:ext cx="457200" cy="4572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402710" y="3453218"/>
            <a:ext cx="640080" cy="6400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057438" y="2299335"/>
            <a:ext cx="822960" cy="82296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8343900" y="5978525"/>
            <a:ext cx="2705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343900" y="1806575"/>
            <a:ext cx="0" cy="4184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7217846" y="3610659"/>
            <a:ext cx="1882776" cy="369332"/>
          </a:xfrm>
          <a:prstGeom prst="rect">
            <a:avLst/>
          </a:prstGeom>
          <a:noFill/>
        </p:spPr>
        <p:txBody>
          <a:bodyPr wrap="square" rtlCol="0">
            <a:spAutoFit/>
          </a:bodyPr>
          <a:lstStyle/>
          <a:p>
            <a:r>
              <a:rPr lang="en-US" dirty="0" smtClean="0"/>
              <a:t>Cumulative Cost</a:t>
            </a:r>
            <a:endParaRPr lang="en-US" dirty="0"/>
          </a:p>
        </p:txBody>
      </p:sp>
      <p:sp>
        <p:nvSpPr>
          <p:cNvPr id="16" name="TextBox 15"/>
          <p:cNvSpPr txBox="1"/>
          <p:nvPr/>
        </p:nvSpPr>
        <p:spPr>
          <a:xfrm>
            <a:off x="8423347" y="5460155"/>
            <a:ext cx="656153" cy="276999"/>
          </a:xfrm>
          <a:prstGeom prst="rect">
            <a:avLst/>
          </a:prstGeom>
          <a:noFill/>
        </p:spPr>
        <p:txBody>
          <a:bodyPr wrap="square" rtlCol="0">
            <a:spAutoFit/>
          </a:bodyPr>
          <a:lstStyle/>
          <a:p>
            <a:pPr algn="ctr"/>
            <a:r>
              <a:rPr lang="en-US" sz="1200" dirty="0" smtClean="0"/>
              <a:t>1 year</a:t>
            </a:r>
            <a:endParaRPr lang="en-US" sz="1200" dirty="0"/>
          </a:p>
        </p:txBody>
      </p:sp>
      <p:sp>
        <p:nvSpPr>
          <p:cNvPr id="17" name="TextBox 16"/>
          <p:cNvSpPr txBox="1"/>
          <p:nvPr/>
        </p:nvSpPr>
        <p:spPr>
          <a:xfrm>
            <a:off x="8387888" y="3609993"/>
            <a:ext cx="656153" cy="276999"/>
          </a:xfrm>
          <a:prstGeom prst="rect">
            <a:avLst/>
          </a:prstGeom>
          <a:noFill/>
        </p:spPr>
        <p:txBody>
          <a:bodyPr wrap="square" rtlCol="0">
            <a:spAutoFit/>
          </a:bodyPr>
          <a:lstStyle/>
          <a:p>
            <a:pPr algn="ctr"/>
            <a:r>
              <a:rPr lang="en-US" sz="1200" dirty="0"/>
              <a:t>5</a:t>
            </a:r>
            <a:r>
              <a:rPr lang="en-US" sz="1200" dirty="0" smtClean="0"/>
              <a:t> years</a:t>
            </a:r>
            <a:endParaRPr lang="en-US" sz="1200" dirty="0"/>
          </a:p>
        </p:txBody>
      </p:sp>
      <p:sp>
        <p:nvSpPr>
          <p:cNvPr id="18" name="TextBox 17"/>
          <p:cNvSpPr txBox="1"/>
          <p:nvPr/>
        </p:nvSpPr>
        <p:spPr>
          <a:xfrm>
            <a:off x="10224245" y="5537943"/>
            <a:ext cx="656153" cy="276999"/>
          </a:xfrm>
          <a:prstGeom prst="rect">
            <a:avLst/>
          </a:prstGeom>
          <a:noFill/>
        </p:spPr>
        <p:txBody>
          <a:bodyPr wrap="square" rtlCol="0">
            <a:spAutoFit/>
          </a:bodyPr>
          <a:lstStyle/>
          <a:p>
            <a:pPr algn="ctr"/>
            <a:r>
              <a:rPr lang="en-US" sz="1200" dirty="0" smtClean="0"/>
              <a:t>1 year</a:t>
            </a:r>
            <a:endParaRPr lang="en-US" sz="1200" dirty="0"/>
          </a:p>
        </p:txBody>
      </p:sp>
      <p:sp>
        <p:nvSpPr>
          <p:cNvPr id="19" name="TextBox 18"/>
          <p:cNvSpPr txBox="1"/>
          <p:nvPr/>
        </p:nvSpPr>
        <p:spPr>
          <a:xfrm>
            <a:off x="10140842" y="2546211"/>
            <a:ext cx="656153" cy="276999"/>
          </a:xfrm>
          <a:prstGeom prst="rect">
            <a:avLst/>
          </a:prstGeom>
          <a:noFill/>
        </p:spPr>
        <p:txBody>
          <a:bodyPr wrap="square" rtlCol="0">
            <a:spAutoFit/>
          </a:bodyPr>
          <a:lstStyle/>
          <a:p>
            <a:pPr algn="ctr"/>
            <a:r>
              <a:rPr lang="en-US" sz="1200" dirty="0"/>
              <a:t>5</a:t>
            </a:r>
            <a:r>
              <a:rPr lang="en-US" sz="1200" dirty="0" smtClean="0"/>
              <a:t> years</a:t>
            </a:r>
            <a:endParaRPr lang="en-US" sz="1200" dirty="0"/>
          </a:p>
        </p:txBody>
      </p:sp>
      <p:sp>
        <p:nvSpPr>
          <p:cNvPr id="25" name="TextBox 24"/>
          <p:cNvSpPr txBox="1"/>
          <p:nvPr/>
        </p:nvSpPr>
        <p:spPr>
          <a:xfrm>
            <a:off x="8755062" y="5960745"/>
            <a:ext cx="1882776" cy="369332"/>
          </a:xfrm>
          <a:prstGeom prst="rect">
            <a:avLst/>
          </a:prstGeom>
          <a:noFill/>
        </p:spPr>
        <p:txBody>
          <a:bodyPr wrap="square" rtlCol="0">
            <a:spAutoFit/>
          </a:bodyPr>
          <a:lstStyle/>
          <a:p>
            <a:pPr algn="ctr"/>
            <a:r>
              <a:rPr lang="en-US" dirty="0" smtClean="0"/>
              <a:t>Options</a:t>
            </a:r>
            <a:endParaRPr lang="en-US" dirty="0"/>
          </a:p>
        </p:txBody>
      </p:sp>
    </p:spTree>
    <p:extLst>
      <p:ext uri="{BB962C8B-B14F-4D97-AF65-F5344CB8AC3E}">
        <p14:creationId xmlns:p14="http://schemas.microsoft.com/office/powerpoint/2010/main" val="1497625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References</a:t>
            </a:r>
            <a:endParaRPr lang="en-US" dirty="0">
              <a:solidFill>
                <a:srgbClr val="002060"/>
              </a:solidFill>
            </a:endParaRPr>
          </a:p>
        </p:txBody>
      </p:sp>
      <p:sp>
        <p:nvSpPr>
          <p:cNvPr id="4" name="Content Placeholder 3"/>
          <p:cNvSpPr>
            <a:spLocks noGrp="1"/>
          </p:cNvSpPr>
          <p:nvPr>
            <p:ph idx="1"/>
          </p:nvPr>
        </p:nvSpPr>
        <p:spPr>
          <a:xfrm>
            <a:off x="838200" y="1825625"/>
            <a:ext cx="10515600" cy="2347364"/>
          </a:xfrm>
        </p:spPr>
        <p:txBody>
          <a:bodyPr>
            <a:normAutofit fontScale="47500" lnSpcReduction="20000"/>
          </a:bodyPr>
          <a:lstStyle/>
          <a:p>
            <a:pPr marL="0" indent="0">
              <a:buNone/>
            </a:pPr>
            <a:r>
              <a:rPr lang="en-US" b="1" dirty="0"/>
              <a:t>Paper:</a:t>
            </a:r>
            <a:endParaRPr lang="en-US" dirty="0"/>
          </a:p>
          <a:p>
            <a:pPr marL="457200" lvl="1" indent="0">
              <a:buNone/>
            </a:pPr>
            <a:r>
              <a:rPr lang="en-US" dirty="0" smtClean="0"/>
              <a:t>H</a:t>
            </a:r>
            <a:r>
              <a:rPr lang="en-US" dirty="0"/>
              <a:t>. M. </a:t>
            </a:r>
            <a:r>
              <a:rPr lang="en-US" dirty="0" err="1"/>
              <a:t>Khodr</a:t>
            </a:r>
            <a:r>
              <a:rPr lang="en-US" dirty="0"/>
              <a:t>, J. F. Gomez, L. </a:t>
            </a:r>
            <a:r>
              <a:rPr lang="en-US" dirty="0" err="1"/>
              <a:t>Barnique</a:t>
            </a:r>
            <a:r>
              <a:rPr lang="en-US" dirty="0"/>
              <a:t>, J. H. </a:t>
            </a:r>
            <a:r>
              <a:rPr lang="en-US" dirty="0" err="1"/>
              <a:t>Vivas</a:t>
            </a:r>
            <a:r>
              <a:rPr lang="en-US" dirty="0"/>
              <a:t>, P. </a:t>
            </a:r>
            <a:r>
              <a:rPr lang="en-US" dirty="0" err="1"/>
              <a:t>Paiva</a:t>
            </a:r>
            <a:r>
              <a:rPr lang="en-US" dirty="0"/>
              <a:t>, J. M. </a:t>
            </a:r>
            <a:r>
              <a:rPr lang="en-US" dirty="0" err="1"/>
              <a:t>Yusta</a:t>
            </a:r>
            <a:r>
              <a:rPr lang="en-US" dirty="0"/>
              <a:t>, and A. J. </a:t>
            </a:r>
            <a:r>
              <a:rPr lang="en-US" dirty="0" err="1"/>
              <a:t>Urdaneta</a:t>
            </a:r>
            <a:r>
              <a:rPr lang="en-US" dirty="0"/>
              <a:t>, "A linear programming methodology for the optimization of electric power-generation schemes," IEEE Transactions on Power Systems, vol. 17, pp. 864-869, 2002. </a:t>
            </a:r>
            <a:r>
              <a:rPr lang="en-US" u="sng" dirty="0">
                <a:hlinkClick r:id="rId2"/>
              </a:rPr>
              <a:t>https://ieeexplore.ieee.org/abstract/document/1033737</a:t>
            </a:r>
            <a:endParaRPr lang="en-US" dirty="0"/>
          </a:p>
          <a:p>
            <a:endParaRPr lang="en-US" dirty="0"/>
          </a:p>
          <a:p>
            <a:pPr marL="0" indent="0">
              <a:buNone/>
            </a:pPr>
            <a:r>
              <a:rPr lang="en-US" b="1" dirty="0"/>
              <a:t>Information on Branch and Bound Method:</a:t>
            </a:r>
            <a:endParaRPr lang="en-US" dirty="0"/>
          </a:p>
          <a:p>
            <a:pPr marL="457200" lvl="1" indent="0">
              <a:buNone/>
            </a:pPr>
            <a:r>
              <a:rPr lang="en-US" dirty="0"/>
              <a:t>B. W. Taylor, Module C. Integer Programming: The Branch and Bound Method, 10th ed., 2006.</a:t>
            </a:r>
          </a:p>
          <a:p>
            <a:pPr marL="457200" lvl="1" indent="0">
              <a:buNone/>
            </a:pPr>
            <a:r>
              <a:rPr lang="en-US" u="sng" dirty="0">
                <a:hlinkClick r:id="rId3"/>
              </a:rPr>
              <a:t>http://web.tecnico.ulisboa.pt/mcasquilho/compute/_linpro/TaylorB_module_c.pdf</a:t>
            </a:r>
            <a:endParaRPr lang="en-US" dirty="0"/>
          </a:p>
          <a:p>
            <a:pPr marL="0" indent="0">
              <a:buNone/>
            </a:pPr>
            <a:r>
              <a:rPr lang="en-US" dirty="0"/>
              <a:t> </a:t>
            </a:r>
          </a:p>
          <a:p>
            <a:pPr marL="0" indent="0">
              <a:buNone/>
            </a:pPr>
            <a:r>
              <a:rPr lang="en-US" b="1" dirty="0"/>
              <a:t>US DOE Cost Estimates for Utility Scale Electricity Generating Plants:</a:t>
            </a:r>
            <a:endParaRPr lang="en-US" dirty="0"/>
          </a:p>
          <a:p>
            <a:pPr marL="457200" lvl="1" indent="0">
              <a:buNone/>
            </a:pPr>
            <a:r>
              <a:rPr lang="en-US" i="1" dirty="0"/>
              <a:t>Capital Cost Estimates for Utility Scale Electricity Generating Plants</a:t>
            </a:r>
            <a:r>
              <a:rPr lang="en-US" dirty="0"/>
              <a:t>. US Department of Energy, 2016. </a:t>
            </a:r>
            <a:r>
              <a:rPr lang="en-US" u="sng" dirty="0" smtClean="0">
                <a:hlinkClick r:id="rId4"/>
              </a:rPr>
              <a:t>https</a:t>
            </a:r>
            <a:r>
              <a:rPr lang="en-US" u="sng" dirty="0">
                <a:hlinkClick r:id="rId4"/>
              </a:rPr>
              <a:t>://</a:t>
            </a:r>
            <a:r>
              <a:rPr lang="en-US" u="sng" dirty="0" smtClean="0">
                <a:hlinkClick r:id="rId4"/>
              </a:rPr>
              <a:t>www.eia.gov/analysis/studies/powerplants/capitalcost/pdf/capcost_assumption.pdf</a:t>
            </a:r>
            <a:endParaRPr lang="en-US" u="sng" dirty="0" smtClean="0"/>
          </a:p>
          <a:p>
            <a:pPr marL="457200" lvl="1" indent="0">
              <a:buNone/>
            </a:pPr>
            <a:endParaRPr lang="en-US" dirty="0"/>
          </a:p>
          <a:p>
            <a:endParaRPr lang="en-US" dirty="0"/>
          </a:p>
        </p:txBody>
      </p:sp>
      <p:sp>
        <p:nvSpPr>
          <p:cNvPr id="5" name="Content Placeholder 3"/>
          <p:cNvSpPr txBox="1">
            <a:spLocks/>
          </p:cNvSpPr>
          <p:nvPr/>
        </p:nvSpPr>
        <p:spPr>
          <a:xfrm>
            <a:off x="838200" y="4291300"/>
            <a:ext cx="10515600" cy="2347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smtClean="0"/>
              <a:t>Pictures:</a:t>
            </a:r>
          </a:p>
          <a:p>
            <a:pPr marL="0" indent="0">
              <a:buNone/>
            </a:pPr>
            <a:r>
              <a:rPr lang="en-US" sz="1000" i="1" dirty="0" smtClean="0"/>
              <a:t>Champion Parallel Kit for 2800+ Inverter Generators</a:t>
            </a:r>
            <a:r>
              <a:rPr lang="en-US" sz="1000" dirty="0" smtClean="0"/>
              <a:t>. </a:t>
            </a:r>
            <a:r>
              <a:rPr lang="en-US" sz="1000" dirty="0">
                <a:hlinkClick r:id="rId5"/>
              </a:rPr>
              <a:t>https://generatorpowersource.com/paralleling-generators-running-generators-in-parallel</a:t>
            </a:r>
            <a:r>
              <a:rPr lang="en-US" sz="1000" dirty="0" smtClean="0">
                <a:hlinkClick r:id="rId5"/>
              </a:rPr>
              <a:t>/</a:t>
            </a:r>
            <a:endParaRPr lang="en-US" sz="1000" dirty="0" smtClean="0"/>
          </a:p>
          <a:p>
            <a:pPr marL="0" indent="0">
              <a:buNone/>
            </a:pPr>
            <a:r>
              <a:rPr lang="en-US" sz="1000" i="1" dirty="0"/>
              <a:t>5 Gallon Jerry Gas </a:t>
            </a:r>
            <a:r>
              <a:rPr lang="en-US" sz="1000" i="1" dirty="0" smtClean="0"/>
              <a:t>Can</a:t>
            </a:r>
            <a:r>
              <a:rPr lang="en-US" sz="1000" dirty="0" smtClean="0"/>
              <a:t>. </a:t>
            </a:r>
            <a:r>
              <a:rPr lang="en-US" sz="1000" dirty="0">
                <a:hlinkClick r:id="rId6"/>
              </a:rPr>
              <a:t>https://</a:t>
            </a:r>
            <a:r>
              <a:rPr lang="en-US" sz="1000" dirty="0" smtClean="0">
                <a:hlinkClick r:id="rId6"/>
              </a:rPr>
              <a:t>www.harborfreight.com/automotive/automotive-accessories/fuel-cans-funnels/5-gallon-jerry-can-99551.html</a:t>
            </a:r>
            <a:endParaRPr lang="en-US" sz="1000" dirty="0" smtClean="0"/>
          </a:p>
          <a:p>
            <a:pPr marL="0" indent="0">
              <a:buNone/>
            </a:pPr>
            <a:r>
              <a:rPr lang="en-US" sz="1000" dirty="0" smtClean="0"/>
              <a:t>M. Perry, </a:t>
            </a:r>
            <a:r>
              <a:rPr lang="en-US" sz="1000" i="1" dirty="0" smtClean="0"/>
              <a:t>Grumpy Llama</a:t>
            </a:r>
            <a:r>
              <a:rPr lang="en-US" sz="1000" dirty="0" smtClean="0"/>
              <a:t>. 2016. </a:t>
            </a:r>
            <a:r>
              <a:rPr lang="en-US" sz="1000" dirty="0">
                <a:hlinkClick r:id="rId7"/>
              </a:rPr>
              <a:t>https://www.spectator.co.uk/2016/05/how-a-grumpy-llama-became-the-third-person-in-our-relationship/</a:t>
            </a:r>
            <a:endParaRPr lang="en-US" sz="1000" dirty="0"/>
          </a:p>
          <a:p>
            <a:pPr marL="0" indent="0">
              <a:buNone/>
            </a:pPr>
            <a:r>
              <a:rPr lang="en-US" sz="1000" i="1" dirty="0" smtClean="0"/>
              <a:t>Thumbs Up Emoji. </a:t>
            </a:r>
            <a:r>
              <a:rPr lang="en-US" sz="1000" dirty="0">
                <a:hlinkClick r:id="rId8"/>
              </a:rPr>
              <a:t>https://emojiterra.com/thumbs-up</a:t>
            </a:r>
            <a:r>
              <a:rPr lang="en-US" sz="1000" dirty="0" smtClean="0">
                <a:hlinkClick r:id="rId8"/>
              </a:rPr>
              <a:t>/</a:t>
            </a:r>
            <a:endParaRPr lang="en-US" sz="1000" dirty="0" smtClean="0"/>
          </a:p>
          <a:p>
            <a:pPr marL="0" indent="0">
              <a:buNone/>
            </a:pPr>
            <a:r>
              <a:rPr lang="en-US" sz="1000" dirty="0" smtClean="0"/>
              <a:t>J. Mumm, </a:t>
            </a:r>
            <a:r>
              <a:rPr lang="en-US" sz="1000" i="1" dirty="0"/>
              <a:t>Break Out Dancing </a:t>
            </a:r>
            <a:r>
              <a:rPr lang="en-US" sz="1000" i="1" dirty="0" smtClean="0"/>
              <a:t>GIF. </a:t>
            </a:r>
            <a:r>
              <a:rPr lang="en-US" sz="1000" dirty="0">
                <a:hlinkClick r:id="rId9"/>
              </a:rPr>
              <a:t>https://giphy.com/gifs/julesm-funny-dance-3ohBVc6Xt0T89cSfXa</a:t>
            </a:r>
            <a:endParaRPr lang="en-US" sz="1000" i="1" dirty="0"/>
          </a:p>
          <a:p>
            <a:pPr marL="0" indent="0">
              <a:buNone/>
            </a:pPr>
            <a:endParaRPr lang="en-US" sz="1000" dirty="0"/>
          </a:p>
        </p:txBody>
      </p:sp>
    </p:spTree>
    <p:extLst>
      <p:ext uri="{BB962C8B-B14F-4D97-AF65-F5344CB8AC3E}">
        <p14:creationId xmlns:p14="http://schemas.microsoft.com/office/powerpoint/2010/main" val="537357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12256" y="0"/>
            <a:ext cx="8486273" cy="2637171"/>
          </a:xfrm>
          <a:ln>
            <a:noFill/>
          </a:ln>
          <a:effectLst>
            <a:outerShdw blurRad="50800" dist="38100" dir="10800000" algn="r" rotWithShape="0">
              <a:prstClr val="black">
                <a:alpha val="40000"/>
              </a:prstClr>
            </a:outerShdw>
          </a:effectLst>
          <a:scene3d>
            <a:camera prst="perspectiveRelaxed"/>
            <a:lightRig rig="threePt" dir="t"/>
          </a:scene3d>
        </p:spPr>
        <p:txBody>
          <a:bodyPr>
            <a:noAutofit/>
            <a:flatTx/>
          </a:bodyPr>
          <a:lstStyle/>
          <a:p>
            <a:r>
              <a:rPr lang="en-US" sz="14400" dirty="0" smtClean="0">
                <a:solidFill>
                  <a:srgbClr val="7030A0"/>
                </a:solidFill>
              </a:rPr>
              <a:t>Questions?</a:t>
            </a:r>
            <a:endParaRPr lang="en-US" sz="14400" dirty="0">
              <a:solidFill>
                <a:srgbClr val="7030A0"/>
              </a:solidFill>
            </a:endParaRPr>
          </a:p>
        </p:txBody>
      </p:sp>
      <p:pic>
        <p:nvPicPr>
          <p:cNvPr id="3" name="giphy">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769392" y="2070556"/>
            <a:ext cx="4572000" cy="4572000"/>
          </a:xfrm>
          <a:prstGeom prst="rect">
            <a:avLst/>
          </a:prstGeom>
        </p:spPr>
      </p:pic>
      <p:sp>
        <p:nvSpPr>
          <p:cNvPr id="5" name="Rectangle 4"/>
          <p:cNvSpPr/>
          <p:nvPr/>
        </p:nvSpPr>
        <p:spPr>
          <a:xfrm>
            <a:off x="0" y="6642556"/>
            <a:ext cx="6096000" cy="215444"/>
          </a:xfrm>
          <a:prstGeom prst="rect">
            <a:avLst/>
          </a:prstGeom>
        </p:spPr>
        <p:txBody>
          <a:bodyPr>
            <a:spAutoFit/>
          </a:bodyPr>
          <a:lstStyle/>
          <a:p>
            <a:r>
              <a:rPr lang="en-US" sz="800" dirty="0" smtClean="0"/>
              <a:t>gif courtesy of: J</a:t>
            </a:r>
            <a:r>
              <a:rPr lang="en-US" sz="800" dirty="0"/>
              <a:t>. Mumm, </a:t>
            </a:r>
            <a:r>
              <a:rPr lang="en-US" sz="800" i="1" dirty="0"/>
              <a:t>Break Out Dancing GIF. </a:t>
            </a:r>
            <a:r>
              <a:rPr lang="en-US" sz="800" dirty="0">
                <a:hlinkClick r:id="rId6"/>
              </a:rPr>
              <a:t>https://giphy.com/gifs/julesm-funny-dance-3ohBVc6Xt0T89cSfXa</a:t>
            </a:r>
            <a:endParaRPr lang="en-US" sz="800" i="1" dirty="0"/>
          </a:p>
        </p:txBody>
      </p:sp>
    </p:spTree>
    <p:extLst>
      <p:ext uri="{BB962C8B-B14F-4D97-AF65-F5344CB8AC3E}">
        <p14:creationId xmlns:p14="http://schemas.microsoft.com/office/powerpoint/2010/main" val="257699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87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Utility of independent power generation schemes</a:t>
            </a:r>
            <a:endParaRPr lang="en-US" dirty="0">
              <a:solidFill>
                <a:srgbClr val="002060"/>
              </a:solidFill>
            </a:endParaRPr>
          </a:p>
        </p:txBody>
      </p:sp>
      <p:sp>
        <p:nvSpPr>
          <p:cNvPr id="3" name="Content Placeholder 2"/>
          <p:cNvSpPr>
            <a:spLocks noGrp="1"/>
          </p:cNvSpPr>
          <p:nvPr>
            <p:ph idx="1"/>
          </p:nvPr>
        </p:nvSpPr>
        <p:spPr>
          <a:xfrm>
            <a:off x="838200" y="1825625"/>
            <a:ext cx="5947611" cy="4351338"/>
          </a:xfrm>
        </p:spPr>
        <p:txBody>
          <a:bodyPr>
            <a:normAutofit lnSpcReduction="10000"/>
          </a:bodyPr>
          <a:lstStyle/>
          <a:p>
            <a:r>
              <a:rPr lang="en-US" dirty="0" smtClean="0"/>
              <a:t>Independent power sources ensure continuous, reliable power for industries that need continuous operation</a:t>
            </a:r>
          </a:p>
          <a:p>
            <a:r>
              <a:rPr lang="en-US" dirty="0" smtClean="0"/>
              <a:t>Choosing a generator array can be time consuming and potentially costly if not properly selected</a:t>
            </a:r>
          </a:p>
          <a:p>
            <a:r>
              <a:rPr lang="en-US" dirty="0" smtClean="0"/>
              <a:t>Linear/integer programming can highlight viable options that fulfill needs while still minimizing costs to the company</a:t>
            </a:r>
            <a:endParaRPr lang="en-US" dirty="0"/>
          </a:p>
        </p:txBody>
      </p:sp>
      <p:grpSp>
        <p:nvGrpSpPr>
          <p:cNvPr id="6" name="Group 5"/>
          <p:cNvGrpSpPr/>
          <p:nvPr/>
        </p:nvGrpSpPr>
        <p:grpSpPr>
          <a:xfrm>
            <a:off x="7610318" y="1441852"/>
            <a:ext cx="3743482" cy="5118883"/>
            <a:chOff x="6849819" y="1621558"/>
            <a:chExt cx="3743482" cy="5118883"/>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819" y="1621558"/>
              <a:ext cx="3743482" cy="5118883"/>
            </a:xfrm>
            <a:prstGeom prst="rect">
              <a:avLst/>
            </a:prstGeom>
          </p:spPr>
        </p:pic>
        <p:sp>
          <p:nvSpPr>
            <p:cNvPr id="5" name="Rectangle 4"/>
            <p:cNvSpPr/>
            <p:nvPr/>
          </p:nvSpPr>
          <p:spPr>
            <a:xfrm>
              <a:off x="10198894" y="3838575"/>
              <a:ext cx="207169" cy="638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667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Model Formulation</a:t>
            </a:r>
            <a:endParaRPr lang="en-US" dirty="0">
              <a:solidFill>
                <a:srgbClr val="002060"/>
              </a:solidFill>
            </a:endParaRP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smtClean="0"/>
              <a:t>The model covers the following four main cost groups:</a:t>
            </a:r>
          </a:p>
          <a:p>
            <a:pPr lvl="1"/>
            <a:r>
              <a:rPr lang="en-US" dirty="0" smtClean="0"/>
              <a:t>Investment costs</a:t>
            </a:r>
          </a:p>
          <a:p>
            <a:pPr lvl="1"/>
            <a:r>
              <a:rPr lang="en-US" dirty="0" smtClean="0"/>
              <a:t>Fuel costs</a:t>
            </a:r>
          </a:p>
          <a:p>
            <a:pPr lvl="1"/>
            <a:r>
              <a:rPr lang="en-US" dirty="0" smtClean="0"/>
              <a:t>Operation and maintenance costs</a:t>
            </a:r>
          </a:p>
          <a:p>
            <a:pPr lvl="1"/>
            <a:r>
              <a:rPr lang="en-US" dirty="0" smtClean="0"/>
              <a:t>Unavailability costs</a:t>
            </a:r>
          </a:p>
          <a:p>
            <a:r>
              <a:rPr lang="en-US" dirty="0" smtClean="0"/>
              <a:t>The constraints on the model are:</a:t>
            </a:r>
          </a:p>
          <a:p>
            <a:pPr lvl="1"/>
            <a:r>
              <a:rPr lang="en-US" dirty="0" smtClean="0"/>
              <a:t>Power generated must equal the average load demand</a:t>
            </a:r>
          </a:p>
          <a:p>
            <a:pPr lvl="1"/>
            <a:r>
              <a:rPr lang="en-US" dirty="0" smtClean="0"/>
              <a:t>Power generated cannot exceed capacity of the generators</a:t>
            </a:r>
          </a:p>
          <a:p>
            <a:pPr lvl="1"/>
            <a:r>
              <a:rPr lang="en-US" dirty="0" smtClean="0"/>
              <a:t>The generating array must have a capacity that exceeds the maximum load demand</a:t>
            </a:r>
          </a:p>
          <a:p>
            <a:pPr lvl="1"/>
            <a:r>
              <a:rPr lang="en-US" dirty="0" smtClean="0"/>
              <a:t>Only one type of generator model can be chosen</a:t>
            </a:r>
          </a:p>
          <a:p>
            <a:pPr lvl="1"/>
            <a:endParaRPr lang="en-US" dirty="0" smtClean="0"/>
          </a:p>
        </p:txBody>
      </p:sp>
      <p:grpSp>
        <p:nvGrpSpPr>
          <p:cNvPr id="11" name="Group 10"/>
          <p:cNvGrpSpPr/>
          <p:nvPr/>
        </p:nvGrpSpPr>
        <p:grpSpPr>
          <a:xfrm rot="1152741">
            <a:off x="9539100" y="2289510"/>
            <a:ext cx="866775" cy="1768013"/>
            <a:chOff x="7091739" y="2693323"/>
            <a:chExt cx="501313" cy="1230284"/>
          </a:xfrm>
          <a:scene3d>
            <a:camera prst="perspectiveFront" fov="2700000">
              <a:rot lat="20542718" lon="19427779" rev="1565626"/>
            </a:camera>
            <a:lightRig rig="threePt" dir="t">
              <a:rot lat="0" lon="0" rev="0"/>
            </a:lightRig>
          </a:scene3d>
        </p:grpSpPr>
        <p:cxnSp>
          <p:nvCxnSpPr>
            <p:cNvPr id="6" name="Straight Connector 5"/>
            <p:cNvCxnSpPr/>
            <p:nvPr/>
          </p:nvCxnSpPr>
          <p:spPr>
            <a:xfrm>
              <a:off x="7403432" y="2693324"/>
              <a:ext cx="0" cy="1230283"/>
            </a:xfrm>
            <a:prstGeom prst="line">
              <a:avLst/>
            </a:prstGeom>
            <a:ln w="34925">
              <a:solidFill>
                <a:srgbClr val="00B050"/>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7091739" y="2945181"/>
              <a:ext cx="501313" cy="767112"/>
            </a:xfrm>
            <a:custGeom>
              <a:avLst/>
              <a:gdLst>
                <a:gd name="connsiteX0" fmla="*/ 489468 w 501313"/>
                <a:gd name="connsiteY0" fmla="*/ 232769 h 767112"/>
                <a:gd name="connsiteX1" fmla="*/ 181898 w 501313"/>
                <a:gd name="connsiteY1" fmla="*/ 12 h 767112"/>
                <a:gd name="connsiteX2" fmla="*/ 7330 w 501313"/>
                <a:gd name="connsiteY2" fmla="*/ 241081 h 767112"/>
                <a:gd name="connsiteX3" fmla="*/ 422967 w 501313"/>
                <a:gd name="connsiteY3" fmla="*/ 457212 h 767112"/>
                <a:gd name="connsiteX4" fmla="*/ 472843 w 501313"/>
                <a:gd name="connsiteY4" fmla="*/ 723220 h 767112"/>
                <a:gd name="connsiteX5" fmla="*/ 98770 w 501313"/>
                <a:gd name="connsiteY5" fmla="*/ 748158 h 767112"/>
                <a:gd name="connsiteX6" fmla="*/ 40581 w 501313"/>
                <a:gd name="connsiteY6" fmla="*/ 532027 h 767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313" h="767112">
                  <a:moveTo>
                    <a:pt x="489468" y="232769"/>
                  </a:moveTo>
                  <a:cubicBezTo>
                    <a:pt x="375861" y="115698"/>
                    <a:pt x="262254" y="-1373"/>
                    <a:pt x="181898" y="12"/>
                  </a:cubicBezTo>
                  <a:cubicBezTo>
                    <a:pt x="101542" y="1397"/>
                    <a:pt x="-32848" y="164881"/>
                    <a:pt x="7330" y="241081"/>
                  </a:cubicBezTo>
                  <a:cubicBezTo>
                    <a:pt x="47508" y="317281"/>
                    <a:pt x="345382" y="376856"/>
                    <a:pt x="422967" y="457212"/>
                  </a:cubicBezTo>
                  <a:cubicBezTo>
                    <a:pt x="500552" y="537568"/>
                    <a:pt x="526876" y="674729"/>
                    <a:pt x="472843" y="723220"/>
                  </a:cubicBezTo>
                  <a:cubicBezTo>
                    <a:pt x="418810" y="771711"/>
                    <a:pt x="170814" y="780023"/>
                    <a:pt x="98770" y="748158"/>
                  </a:cubicBezTo>
                  <a:cubicBezTo>
                    <a:pt x="26726" y="716293"/>
                    <a:pt x="33653" y="624160"/>
                    <a:pt x="40581" y="532027"/>
                  </a:cubicBezTo>
                </a:path>
              </a:pathLst>
            </a:custGeom>
            <a:noFill/>
            <a:ln w="34925">
              <a:solidFill>
                <a:srgbClr val="00B050"/>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7267144" y="2693323"/>
              <a:ext cx="0" cy="1230283"/>
            </a:xfrm>
            <a:prstGeom prst="line">
              <a:avLst/>
            </a:prstGeom>
            <a:ln w="34925">
              <a:solidFill>
                <a:srgbClr val="00B050"/>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2756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Model Formulation: Decision Variables and Sets</a:t>
            </a:r>
            <a:endParaRPr lang="en-US" dirty="0">
              <a:solidFill>
                <a:srgbClr val="002060"/>
              </a:solidFill>
            </a:endParaRPr>
          </a:p>
        </p:txBody>
      </p:sp>
      <p:sp>
        <p:nvSpPr>
          <p:cNvPr id="15" name="Content Placeholder 14"/>
          <p:cNvSpPr>
            <a:spLocks noGrp="1"/>
          </p:cNvSpPr>
          <p:nvPr>
            <p:ph sz="half" idx="2"/>
          </p:nvPr>
        </p:nvSpPr>
        <p:spPr>
          <a:xfrm>
            <a:off x="7767205" y="1825625"/>
            <a:ext cx="4114800" cy="4351338"/>
          </a:xfrm>
        </p:spPr>
        <p:txBody>
          <a:bodyPr>
            <a:normAutofit fontScale="62500" lnSpcReduction="20000"/>
          </a:bodyPr>
          <a:lstStyle/>
          <a:p>
            <a:pPr marL="0" indent="0">
              <a:buNone/>
            </a:pPr>
            <a:r>
              <a:rPr lang="en-US" sz="3100" b="1" u="sng" dirty="0" smtClean="0"/>
              <a:t>Our formulation:</a:t>
            </a:r>
          </a:p>
          <a:p>
            <a:pPr marL="0" indent="0">
              <a:buNone/>
            </a:pPr>
            <a:r>
              <a:rPr lang="en-US" sz="2600" b="1" i="1" dirty="0" smtClean="0"/>
              <a:t>Sets</a:t>
            </a:r>
            <a:endParaRPr lang="en-US" sz="2600" b="1" i="1" dirty="0"/>
          </a:p>
          <a:p>
            <a:pPr lvl="1"/>
            <a:r>
              <a:rPr lang="en-US" sz="2600" dirty="0" smtClean="0"/>
              <a:t>GEN: generator model</a:t>
            </a:r>
          </a:p>
          <a:p>
            <a:pPr marL="0" indent="0">
              <a:buNone/>
            </a:pPr>
            <a:r>
              <a:rPr lang="en-US" sz="2600" b="1" i="1" dirty="0"/>
              <a:t>Decision </a:t>
            </a:r>
            <a:r>
              <a:rPr lang="en-US" sz="2600" b="1" i="1" dirty="0" smtClean="0"/>
              <a:t>Variables</a:t>
            </a:r>
            <a:endParaRPr lang="en-US" sz="2600" b="1" i="1" dirty="0"/>
          </a:p>
          <a:p>
            <a:pPr lvl="1">
              <a:spcBef>
                <a:spcPts val="1000"/>
              </a:spcBef>
            </a:pPr>
            <a:r>
              <a:rPr lang="en-US" sz="2600" dirty="0" smtClean="0"/>
              <a:t>x</a:t>
            </a:r>
            <a:r>
              <a:rPr lang="en-US" sz="2600" baseline="-25000" dirty="0" smtClean="0"/>
              <a:t>i</a:t>
            </a:r>
            <a:r>
              <a:rPr lang="en-US" sz="2600" dirty="0" smtClean="0"/>
              <a:t>: integer variable associated with the number of generator model </a:t>
            </a:r>
            <a:r>
              <a:rPr lang="en-US" sz="2600" dirty="0" err="1" smtClean="0"/>
              <a:t>i</a:t>
            </a:r>
            <a:r>
              <a:rPr lang="en-US" sz="2600" dirty="0" smtClean="0"/>
              <a:t> to install</a:t>
            </a:r>
          </a:p>
          <a:p>
            <a:pPr lvl="1">
              <a:spcBef>
                <a:spcPts val="1000"/>
              </a:spcBef>
            </a:pPr>
            <a:r>
              <a:rPr lang="en-US" sz="2600" dirty="0" err="1" smtClean="0"/>
              <a:t>y</a:t>
            </a:r>
            <a:r>
              <a:rPr lang="en-US" sz="2600" baseline="-25000" dirty="0" err="1" smtClean="0"/>
              <a:t>i</a:t>
            </a:r>
            <a:r>
              <a:rPr lang="en-US" sz="2600" dirty="0" smtClean="0"/>
              <a:t>: binary variable associated with installing an array of generator model </a:t>
            </a:r>
            <a:r>
              <a:rPr lang="en-US" sz="2600" dirty="0" err="1" smtClean="0"/>
              <a:t>i</a:t>
            </a:r>
            <a:endParaRPr lang="en-US" sz="2600" baseline="-25000" dirty="0" smtClean="0"/>
          </a:p>
          <a:p>
            <a:pPr lvl="1">
              <a:spcBef>
                <a:spcPts val="1000"/>
              </a:spcBef>
            </a:pPr>
            <a:r>
              <a:rPr lang="en-US" sz="2600" dirty="0" smtClean="0"/>
              <a:t>P</a:t>
            </a:r>
            <a:r>
              <a:rPr lang="en-US" sz="2600" baseline="-25000" dirty="0" smtClean="0"/>
              <a:t>i</a:t>
            </a:r>
            <a:r>
              <a:rPr lang="en-US" sz="2600" dirty="0" smtClean="0"/>
              <a:t>: variable associated with the total power generator by generator array of model type </a:t>
            </a:r>
            <a:r>
              <a:rPr lang="en-US" sz="2600" dirty="0" err="1" smtClean="0"/>
              <a:t>i</a:t>
            </a:r>
            <a:endParaRPr lang="en-US" sz="2600" dirty="0" smtClean="0"/>
          </a:p>
          <a:p>
            <a:pPr lvl="1">
              <a:spcBef>
                <a:spcPts val="1000"/>
              </a:spcBef>
            </a:pPr>
            <a:r>
              <a:rPr lang="en-US" sz="2600" dirty="0" err="1" smtClean="0"/>
              <a:t>USP</a:t>
            </a:r>
            <a:r>
              <a:rPr lang="en-US" sz="2600" baseline="-25000" dirty="0" err="1" smtClean="0"/>
              <a:t>i</a:t>
            </a:r>
            <a:r>
              <a:rPr lang="en-US" sz="2600" dirty="0" smtClean="0"/>
              <a:t>: variable associated with the average unserved power for array of generator model </a:t>
            </a:r>
            <a:r>
              <a:rPr lang="en-US" sz="2600" dirty="0" err="1" smtClean="0"/>
              <a:t>i</a:t>
            </a:r>
            <a:endParaRPr lang="en-US" sz="2600" dirty="0"/>
          </a:p>
        </p:txBody>
      </p:sp>
      <p:sp>
        <p:nvSpPr>
          <p:cNvPr id="4" name="Content Placeholder 3"/>
          <p:cNvSpPr>
            <a:spLocks noGrp="1"/>
          </p:cNvSpPr>
          <p:nvPr>
            <p:ph sz="half" idx="1"/>
          </p:nvPr>
        </p:nvSpPr>
        <p:spPr>
          <a:xfrm>
            <a:off x="423949" y="1825625"/>
            <a:ext cx="4114800" cy="4351338"/>
          </a:xfrm>
        </p:spPr>
        <p:txBody>
          <a:bodyPr>
            <a:normAutofit fontScale="62500" lnSpcReduction="20000"/>
          </a:bodyPr>
          <a:lstStyle/>
          <a:p>
            <a:pPr marL="0" indent="0">
              <a:buNone/>
            </a:pPr>
            <a:r>
              <a:rPr lang="en-US" sz="3100" b="1" u="sng" dirty="0" smtClean="0"/>
              <a:t>Paper:</a:t>
            </a:r>
          </a:p>
          <a:p>
            <a:pPr marL="0" indent="0">
              <a:buNone/>
            </a:pPr>
            <a:r>
              <a:rPr lang="en-US" sz="2600" b="1" i="1" dirty="0"/>
              <a:t>Sets</a:t>
            </a:r>
          </a:p>
          <a:p>
            <a:pPr lvl="1">
              <a:spcBef>
                <a:spcPts val="1000"/>
              </a:spcBef>
            </a:pPr>
            <a:r>
              <a:rPr lang="en-US" sz="2600" dirty="0" smtClean="0"/>
              <a:t>TYPE: generator model, </a:t>
            </a:r>
            <a:r>
              <a:rPr lang="en-US" sz="2600" dirty="0" err="1" smtClean="0"/>
              <a:t>Nc</a:t>
            </a:r>
            <a:endParaRPr lang="en-US" sz="2600" dirty="0" smtClean="0"/>
          </a:p>
          <a:p>
            <a:pPr lvl="1">
              <a:spcBef>
                <a:spcPts val="1000"/>
              </a:spcBef>
            </a:pPr>
            <a:r>
              <a:rPr lang="en-US" sz="2600" dirty="0" smtClean="0"/>
              <a:t>NUMBER: total number of generation units, Nu</a:t>
            </a:r>
          </a:p>
          <a:p>
            <a:pPr marL="0" indent="0">
              <a:buNone/>
            </a:pPr>
            <a:r>
              <a:rPr lang="en-US" sz="2600" b="1" i="1" dirty="0"/>
              <a:t>Decision </a:t>
            </a:r>
            <a:r>
              <a:rPr lang="en-US" sz="2600" b="1" i="1" dirty="0" smtClean="0"/>
              <a:t>Variables</a:t>
            </a:r>
            <a:endParaRPr lang="en-US" sz="2600" b="1" i="1" dirty="0"/>
          </a:p>
          <a:p>
            <a:pPr lvl="1">
              <a:spcBef>
                <a:spcPts val="1000"/>
              </a:spcBef>
            </a:pPr>
            <a:r>
              <a:rPr lang="en-US" sz="2600" dirty="0" smtClean="0"/>
              <a:t>X</a:t>
            </a:r>
            <a:r>
              <a:rPr lang="en-US" sz="2600" baseline="-25000" dirty="0" smtClean="0"/>
              <a:t>i</a:t>
            </a:r>
            <a:r>
              <a:rPr lang="en-US" sz="2600" dirty="0" smtClean="0"/>
              <a:t>: binary variable associated with installing an array of generator model </a:t>
            </a:r>
            <a:r>
              <a:rPr lang="en-US" sz="2600" dirty="0" err="1" smtClean="0"/>
              <a:t>i</a:t>
            </a:r>
            <a:r>
              <a:rPr lang="en-US" sz="2600" dirty="0" smtClean="0"/>
              <a:t> </a:t>
            </a:r>
          </a:p>
          <a:p>
            <a:pPr lvl="1">
              <a:spcBef>
                <a:spcPts val="1000"/>
              </a:spcBef>
            </a:pPr>
            <a:r>
              <a:rPr lang="en-US" sz="2600" dirty="0" err="1" smtClean="0"/>
              <a:t>X</a:t>
            </a:r>
            <a:r>
              <a:rPr lang="en-US" sz="2600" baseline="-25000" dirty="0" err="1" smtClean="0"/>
              <a:t>ij</a:t>
            </a:r>
            <a:r>
              <a:rPr lang="en-US" sz="2600" dirty="0" smtClean="0"/>
              <a:t>: binary variable associated with installing a unit j of generator type </a:t>
            </a:r>
            <a:r>
              <a:rPr lang="en-US" sz="2600" dirty="0" err="1" smtClean="0"/>
              <a:t>i</a:t>
            </a:r>
            <a:endParaRPr lang="en-US" sz="2600" baseline="-25000" dirty="0" smtClean="0"/>
          </a:p>
          <a:p>
            <a:pPr lvl="1">
              <a:spcBef>
                <a:spcPts val="1000"/>
              </a:spcBef>
            </a:pPr>
            <a:r>
              <a:rPr lang="en-US" sz="2600" dirty="0" err="1" smtClean="0"/>
              <a:t>P</a:t>
            </a:r>
            <a:r>
              <a:rPr lang="en-US" sz="2600" baseline="-25000" dirty="0" err="1" smtClean="0"/>
              <a:t>ij</a:t>
            </a:r>
            <a:r>
              <a:rPr lang="en-US" sz="2600" dirty="0" smtClean="0"/>
              <a:t>: power associated with one generator unit j of type I</a:t>
            </a:r>
          </a:p>
          <a:p>
            <a:pPr lvl="1">
              <a:spcBef>
                <a:spcPts val="1000"/>
              </a:spcBef>
            </a:pPr>
            <a:r>
              <a:rPr lang="en-US" sz="2600" dirty="0" err="1"/>
              <a:t>USP</a:t>
            </a:r>
            <a:r>
              <a:rPr lang="en-US" sz="2600" baseline="-25000" dirty="0" err="1"/>
              <a:t>i</a:t>
            </a:r>
            <a:r>
              <a:rPr lang="en-US" sz="2600" dirty="0"/>
              <a:t>: variable associated with the average unserved power for array of generator model </a:t>
            </a:r>
            <a:r>
              <a:rPr lang="en-US" sz="2600" dirty="0" err="1"/>
              <a:t>i</a:t>
            </a:r>
            <a:endParaRPr lang="en-US" sz="2600" dirty="0"/>
          </a:p>
        </p:txBody>
      </p:sp>
      <p:pic>
        <p:nvPicPr>
          <p:cNvPr id="3" name="Picture 2"/>
          <p:cNvPicPr>
            <a:picLocks noChangeAspect="1"/>
          </p:cNvPicPr>
          <p:nvPr/>
        </p:nvPicPr>
        <p:blipFill>
          <a:blip r:embed="rId3"/>
          <a:stretch>
            <a:fillRect/>
          </a:stretch>
        </p:blipFill>
        <p:spPr>
          <a:xfrm>
            <a:off x="4591050" y="2821997"/>
            <a:ext cx="3009900" cy="1962150"/>
          </a:xfrm>
          <a:prstGeom prst="rect">
            <a:avLst/>
          </a:prstGeom>
        </p:spPr>
      </p:pic>
      <p:sp>
        <p:nvSpPr>
          <p:cNvPr id="5" name="TextBox 4"/>
          <p:cNvSpPr txBox="1"/>
          <p:nvPr/>
        </p:nvSpPr>
        <p:spPr>
          <a:xfrm>
            <a:off x="0" y="6638952"/>
            <a:ext cx="12192000" cy="338554"/>
          </a:xfrm>
          <a:prstGeom prst="rect">
            <a:avLst/>
          </a:prstGeom>
          <a:noFill/>
        </p:spPr>
        <p:txBody>
          <a:bodyPr wrap="square" rtlCol="0">
            <a:spAutoFit/>
          </a:bodyPr>
          <a:lstStyle/>
          <a:p>
            <a:r>
              <a:rPr lang="en-US" sz="800" dirty="0" smtClean="0"/>
              <a:t>Picture courtesy of: </a:t>
            </a:r>
            <a:r>
              <a:rPr lang="en-US" sz="800" i="1" dirty="0"/>
              <a:t>Champion Parallel Kit for 2800+ Inverter Generators</a:t>
            </a:r>
            <a:r>
              <a:rPr lang="en-US" sz="800" dirty="0"/>
              <a:t>. </a:t>
            </a:r>
            <a:r>
              <a:rPr lang="en-US" sz="800" dirty="0">
                <a:hlinkClick r:id="rId4"/>
              </a:rPr>
              <a:t>https://generatorpowersource.com/paralleling-generators-running-generators-in-parallel/</a:t>
            </a:r>
            <a:r>
              <a:rPr lang="en-US" sz="800" dirty="0"/>
              <a:t> </a:t>
            </a:r>
          </a:p>
          <a:p>
            <a:r>
              <a:rPr lang="en-US" sz="800" dirty="0" smtClean="0"/>
              <a:t> </a:t>
            </a:r>
            <a:endParaRPr lang="en-US" sz="800" dirty="0"/>
          </a:p>
        </p:txBody>
      </p:sp>
    </p:spTree>
    <p:extLst>
      <p:ext uri="{BB962C8B-B14F-4D97-AF65-F5344CB8AC3E}">
        <p14:creationId xmlns:p14="http://schemas.microsoft.com/office/powerpoint/2010/main" val="105076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Model Formulation: Objective Function</a:t>
            </a:r>
            <a:endParaRPr lang="en-US" dirty="0">
              <a:solidFill>
                <a:srgbClr val="002060"/>
              </a:solidFill>
            </a:endParaRPr>
          </a:p>
        </p:txBody>
      </p:sp>
      <mc:AlternateContent xmlns:mc="http://schemas.openxmlformats.org/markup-compatibility/2006" xmlns:a14="http://schemas.microsoft.com/office/drawing/2010/main">
        <mc:Choice Requires="a14">
          <p:sp>
            <p:nvSpPr>
              <p:cNvPr id="15" name="Content Placeholder 14"/>
              <p:cNvSpPr>
                <a:spLocks noGrp="1"/>
              </p:cNvSpPr>
              <p:nvPr>
                <p:ph sz="half" idx="2"/>
              </p:nvPr>
            </p:nvSpPr>
            <p:spPr>
              <a:xfrm>
                <a:off x="7869450" y="2191385"/>
                <a:ext cx="3986784" cy="4101350"/>
              </a:xfrm>
            </p:spPr>
            <p:txBody>
              <a:bodyPr>
                <a:normAutofit fontScale="92500" lnSpcReduction="10000"/>
              </a:bodyPr>
              <a:lstStyle/>
              <a:p>
                <a:pPr marL="0" indent="0">
                  <a:buNone/>
                </a:pPr>
                <a:r>
                  <a:rPr lang="en-US" sz="2600" b="1" u="sng" dirty="0"/>
                  <a:t>Our formulation:</a:t>
                </a:r>
              </a:p>
              <a:p>
                <a:pPr marL="0" indent="0">
                  <a:lnSpc>
                    <a:spcPct val="80000"/>
                  </a:lnSpc>
                  <a:buNone/>
                </a:pPr>
                <a:r>
                  <a:rPr lang="en-US" sz="1900" b="1" i="1" dirty="0"/>
                  <a:t>Investment Costs</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𝐺𝐸𝑁</m:t>
                          </m:r>
                        </m:sub>
                        <m:sup/>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𝐶</m:t>
                              </m:r>
                            </m:e>
                            <m:sub>
                              <m:r>
                                <a:rPr lang="en-US" sz="1900" i="1">
                                  <a:latin typeface="Cambria Math" panose="02040503050406030204" pitchFamily="18" charset="0"/>
                                </a:rPr>
                                <m:t>𝑖</m:t>
                              </m:r>
                            </m:sub>
                          </m:sSub>
                        </m:e>
                      </m:nary>
                    </m:oMath>
                  </m:oMathPara>
                </a14:m>
                <a:endParaRPr lang="en-US" sz="1900" dirty="0"/>
              </a:p>
              <a:p>
                <a:pPr marL="0" indent="0">
                  <a:lnSpc>
                    <a:spcPct val="80000"/>
                  </a:lnSpc>
                  <a:buNone/>
                </a:pPr>
                <a:r>
                  <a:rPr lang="en-US" sz="1900" b="1" i="1" dirty="0"/>
                  <a:t>Fuel Costs</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𝐺𝐸𝑁</m:t>
                          </m:r>
                        </m:sub>
                        <m:sup/>
                        <m:e>
                          <m:sSub>
                            <m:sSubPr>
                              <m:ctrlPr>
                                <a:rPr lang="en-US" sz="1900" i="1">
                                  <a:latin typeface="Cambria Math" panose="02040503050406030204" pitchFamily="18" charset="0"/>
                                </a:rPr>
                              </m:ctrlPr>
                            </m:sSubPr>
                            <m:e>
                              <m:r>
                                <m:rPr>
                                  <m:sty m:val="p"/>
                                </m:rPr>
                                <a:rPr lang="en-US" sz="1900">
                                  <a:latin typeface="Cambria Math" panose="02040503050406030204" pitchFamily="18" charset="0"/>
                                </a:rPr>
                                <m:t>Cc</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𝑃</m:t>
                              </m:r>
                            </m:e>
                            <m:sub>
                              <m:r>
                                <a:rPr lang="en-US" sz="1900" i="1">
                                  <a:latin typeface="Cambria Math" panose="02040503050406030204" pitchFamily="18" charset="0"/>
                                </a:rPr>
                                <m:t>𝑖</m:t>
                              </m:r>
                            </m:sub>
                          </m:sSub>
                        </m:e>
                      </m:nary>
                    </m:oMath>
                  </m:oMathPara>
                </a14:m>
                <a:endParaRPr lang="en-US" sz="1900" dirty="0"/>
              </a:p>
              <a:p>
                <a:pPr marL="0" indent="0">
                  <a:lnSpc>
                    <a:spcPct val="80000"/>
                  </a:lnSpc>
                  <a:buNone/>
                </a:pPr>
                <a:r>
                  <a:rPr lang="en-US" sz="1900" b="1" i="1" dirty="0"/>
                  <a:t>Operation and Maintenance Costs</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𝐺𝐸𝑁</m:t>
                          </m:r>
                        </m:sub>
                        <m:sup/>
                        <m:e>
                          <m:sSub>
                            <m:sSubPr>
                              <m:ctrlPr>
                                <a:rPr lang="en-US" sz="1900" i="1">
                                  <a:latin typeface="Cambria Math" panose="02040503050406030204" pitchFamily="18" charset="0"/>
                                </a:rPr>
                              </m:ctrlPr>
                            </m:sSubPr>
                            <m:e>
                              <m:r>
                                <m:rPr>
                                  <m:sty m:val="p"/>
                                </m:rPr>
                                <a:rPr lang="en-US" sz="1900">
                                  <a:latin typeface="Cambria Math" panose="02040503050406030204" pitchFamily="18" charset="0"/>
                                </a:rPr>
                                <m:t>Cf</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𝑖</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m:rPr>
                                  <m:sty m:val="p"/>
                                </m:rPr>
                                <a:rPr lang="en-US" sz="1900">
                                  <a:latin typeface="Cambria Math" panose="02040503050406030204" pitchFamily="18" charset="0"/>
                                </a:rPr>
                                <m:t>Cv</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𝑃</m:t>
                              </m:r>
                            </m:e>
                            <m:sub>
                              <m:r>
                                <a:rPr lang="en-US" sz="1900" i="1">
                                  <a:latin typeface="Cambria Math" panose="02040503050406030204" pitchFamily="18" charset="0"/>
                                </a:rPr>
                                <m:t>𝑖</m:t>
                              </m:r>
                            </m:sub>
                          </m:sSub>
                        </m:e>
                      </m:nary>
                    </m:oMath>
                  </m:oMathPara>
                </a14:m>
                <a:endParaRPr lang="en-US" sz="1900" dirty="0"/>
              </a:p>
              <a:p>
                <a:pPr marL="0" indent="0">
                  <a:lnSpc>
                    <a:spcPct val="80000"/>
                  </a:lnSpc>
                  <a:buNone/>
                </a:pPr>
                <a:r>
                  <a:rPr lang="en-US" sz="1900" b="1" i="1" dirty="0"/>
                  <a:t>Unavailability Costs</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𝐺𝐸𝑁</m:t>
                          </m:r>
                        </m:sub>
                        <m:sup/>
                        <m:e>
                          <m:sSub>
                            <m:sSubPr>
                              <m:ctrlPr>
                                <a:rPr lang="en-US" sz="1900" i="1">
                                  <a:latin typeface="Cambria Math" panose="02040503050406030204" pitchFamily="18" charset="0"/>
                                </a:rPr>
                              </m:ctrlPr>
                            </m:sSubPr>
                            <m:e>
                              <m:r>
                                <m:rPr>
                                  <m:sty m:val="p"/>
                                </m:rPr>
                                <a:rPr lang="en-US" sz="1900">
                                  <a:latin typeface="Cambria Math" panose="02040503050406030204" pitchFamily="18" charset="0"/>
                                </a:rPr>
                                <m:t>Cun</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𝑈𝑆𝑃</m:t>
                              </m:r>
                            </m:e>
                            <m:sub>
                              <m:r>
                                <a:rPr lang="en-US" sz="1900" i="1">
                                  <a:latin typeface="Cambria Math" panose="02040503050406030204" pitchFamily="18" charset="0"/>
                                </a:rPr>
                                <m:t>𝑖</m:t>
                              </m:r>
                            </m:sub>
                          </m:sSub>
                        </m:e>
                      </m:nary>
                    </m:oMath>
                  </m:oMathPara>
                </a14:m>
                <a:endParaRPr lang="en-US" sz="1900" dirty="0"/>
              </a:p>
            </p:txBody>
          </p:sp>
        </mc:Choice>
        <mc:Fallback xmlns="">
          <p:sp>
            <p:nvSpPr>
              <p:cNvPr id="15" name="Content Placeholder 14"/>
              <p:cNvSpPr>
                <a:spLocks noGrp="1" noRot="1" noChangeAspect="1" noMove="1" noResize="1" noEditPoints="1" noAdjustHandles="1" noChangeArrowheads="1" noChangeShapeType="1" noTextEdit="1"/>
              </p:cNvSpPr>
              <p:nvPr>
                <p:ph sz="half" idx="2"/>
              </p:nvPr>
            </p:nvSpPr>
            <p:spPr>
              <a:xfrm>
                <a:off x="7869450" y="2191385"/>
                <a:ext cx="3986784" cy="4101350"/>
              </a:xfrm>
              <a:blipFill>
                <a:blip r:embed="rId3"/>
                <a:stretch>
                  <a:fillRect l="-2446" t="-28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14"/>
              <p:cNvSpPr>
                <a:spLocks noGrp="1"/>
              </p:cNvSpPr>
              <p:nvPr>
                <p:ph sz="half" idx="2"/>
              </p:nvPr>
            </p:nvSpPr>
            <p:spPr>
              <a:xfrm>
                <a:off x="295831" y="2191385"/>
                <a:ext cx="3983848" cy="4351338"/>
              </a:xfrm>
            </p:spPr>
            <p:txBody>
              <a:bodyPr>
                <a:normAutofit/>
              </a:bodyPr>
              <a:lstStyle/>
              <a:p>
                <a:pPr marL="0" indent="0">
                  <a:lnSpc>
                    <a:spcPct val="70000"/>
                  </a:lnSpc>
                  <a:buNone/>
                </a:pPr>
                <a:r>
                  <a:rPr lang="en-US" sz="2400" b="1" u="sng" dirty="0"/>
                  <a:t>Paper:</a:t>
                </a:r>
              </a:p>
              <a:p>
                <a:pPr marL="0" indent="0">
                  <a:lnSpc>
                    <a:spcPct val="70000"/>
                  </a:lnSpc>
                  <a:buNone/>
                </a:pPr>
                <a:r>
                  <a:rPr lang="en-US" sz="1800" b="1" i="1" dirty="0"/>
                  <a:t>Investment Costs</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𝑇𝑌𝑃𝐸</m:t>
                          </m:r>
                        </m:sub>
                        <m:sup/>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m:t>
                              </m:r>
                              <m:r>
                                <a:rPr lang="en-US" sz="1600" i="1">
                                  <a:latin typeface="Cambria Math" panose="02040503050406030204" pitchFamily="18" charset="0"/>
                                </a:rPr>
                                <m:t>𝑁𝑈𝑀𝐵𝐸𝑅</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𝑖𝑗</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𝑖𝑗</m:t>
                                  </m:r>
                                </m:sub>
                              </m:sSub>
                            </m:e>
                          </m:nary>
                        </m:e>
                      </m:nary>
                    </m:oMath>
                  </m:oMathPara>
                </a14:m>
                <a:endParaRPr lang="en-US" sz="1600" dirty="0" smtClean="0"/>
              </a:p>
              <a:p>
                <a:pPr marL="0" indent="0">
                  <a:lnSpc>
                    <a:spcPct val="70000"/>
                  </a:lnSpc>
                  <a:buNone/>
                </a:pPr>
                <a:r>
                  <a:rPr lang="en-US" sz="1800" b="1" i="1" dirty="0"/>
                  <a:t>Fuel Costs</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𝑇𝑌𝑃𝐸</m:t>
                          </m:r>
                        </m:sub>
                        <m:sup/>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m:t>
                              </m:r>
                              <m:r>
                                <a:rPr lang="en-US" sz="1600" i="1">
                                  <a:latin typeface="Cambria Math" panose="02040503050406030204" pitchFamily="18" charset="0"/>
                                </a:rPr>
                                <m:t>𝑁𝑈𝑀𝐵𝐸𝑅</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𝐶𝑐</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𝑖𝑗</m:t>
                                  </m:r>
                                </m:sub>
                              </m:sSub>
                            </m:e>
                          </m:nary>
                        </m:e>
                      </m:nary>
                    </m:oMath>
                  </m:oMathPara>
                </a14:m>
                <a:endParaRPr lang="en-US" sz="1600" dirty="0"/>
              </a:p>
              <a:p>
                <a:pPr marL="0" indent="0">
                  <a:lnSpc>
                    <a:spcPct val="70000"/>
                  </a:lnSpc>
                  <a:buNone/>
                </a:pPr>
                <a:r>
                  <a:rPr lang="en-US" sz="1800" b="1" i="1" dirty="0"/>
                  <a:t>Operation and Maintenance Costs</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𝑇𝑌𝑃𝐸</m:t>
                          </m:r>
                        </m:sub>
                        <m:sup/>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m:t>
                              </m:r>
                              <m:r>
                                <a:rPr lang="en-US" sz="1600" i="1">
                                  <a:latin typeface="Cambria Math" panose="02040503050406030204" pitchFamily="18" charset="0"/>
                                </a:rPr>
                                <m:t>𝑁𝑈𝑀𝐵𝐸𝑅</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𝐶𝑓</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𝑖𝑗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𝐶𝑣</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𝑖𝑗</m:t>
                                  </m:r>
                                </m:sub>
                              </m:sSub>
                            </m:e>
                          </m:nary>
                        </m:e>
                      </m:nary>
                    </m:oMath>
                  </m:oMathPara>
                </a14:m>
                <a:endParaRPr lang="en-US" sz="1600" dirty="0"/>
              </a:p>
              <a:p>
                <a:pPr marL="0" indent="0">
                  <a:lnSpc>
                    <a:spcPct val="70000"/>
                  </a:lnSpc>
                  <a:buNone/>
                </a:pPr>
                <a:r>
                  <a:rPr lang="en-US" sz="1800" b="1" i="1" dirty="0"/>
                  <a:t>Unavailability Costs</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𝑇𝑌𝑃𝐸</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𝐶𝑢𝑛</m:t>
                              </m:r>
                            </m:e>
                            <m:sub>
                              <m:r>
                                <a:rPr lang="en-US" sz="1600" i="1">
                                  <a:latin typeface="Cambria Math" panose="02040503050406030204" pitchFamily="18" charset="0"/>
                                </a:rPr>
                                <m:t>𝑖</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𝑈𝑆𝑃</m:t>
                              </m:r>
                            </m:e>
                            <m:sub>
                              <m:r>
                                <a:rPr lang="en-US" sz="1600" i="1">
                                  <a:latin typeface="Cambria Math" panose="02040503050406030204" pitchFamily="18" charset="0"/>
                                </a:rPr>
                                <m:t>𝑖</m:t>
                              </m:r>
                            </m:sub>
                          </m:sSub>
                        </m:e>
                      </m:nary>
                    </m:oMath>
                  </m:oMathPara>
                </a14:m>
                <a:endParaRPr lang="en-US" sz="1600" dirty="0"/>
              </a:p>
              <a:p>
                <a:pPr marL="0" indent="0">
                  <a:buNone/>
                </a:pPr>
                <a:endParaRPr lang="en-US" sz="2000" dirty="0"/>
              </a:p>
            </p:txBody>
          </p:sp>
        </mc:Choice>
        <mc:Fallback xmlns="">
          <p:sp>
            <p:nvSpPr>
              <p:cNvPr id="5" name="Content Placeholder 14"/>
              <p:cNvSpPr>
                <a:spLocks noGrp="1" noRot="1" noChangeAspect="1" noMove="1" noResize="1" noEditPoints="1" noAdjustHandles="1" noChangeArrowheads="1" noChangeShapeType="1" noTextEdit="1"/>
              </p:cNvSpPr>
              <p:nvPr>
                <p:ph sz="half" idx="2"/>
              </p:nvPr>
            </p:nvSpPr>
            <p:spPr>
              <a:xfrm>
                <a:off x="295831" y="2191385"/>
                <a:ext cx="3983848" cy="4351338"/>
              </a:xfrm>
              <a:blipFill>
                <a:blip r:embed="rId4"/>
                <a:stretch>
                  <a:fillRect l="-2450" t="-6863" b="-15546"/>
                </a:stretch>
              </a:blipFill>
            </p:spPr>
            <p:txBody>
              <a:bodyPr/>
              <a:lstStyle/>
              <a:p>
                <a:r>
                  <a:rPr lang="en-US">
                    <a:noFill/>
                  </a:rPr>
                  <a:t> </a:t>
                </a:r>
              </a:p>
            </p:txBody>
          </p:sp>
        </mc:Fallback>
      </mc:AlternateContent>
      <p:sp>
        <p:nvSpPr>
          <p:cNvPr id="4" name="Rectangle 3"/>
          <p:cNvSpPr/>
          <p:nvPr/>
        </p:nvSpPr>
        <p:spPr>
          <a:xfrm>
            <a:off x="570807" y="1423925"/>
            <a:ext cx="11349643" cy="421654"/>
          </a:xfrm>
          <a:prstGeom prst="rect">
            <a:avLst/>
          </a:prstGeom>
        </p:spPr>
        <p:txBody>
          <a:bodyPr wrap="square">
            <a:spAutoFit/>
          </a:bodyPr>
          <a:lstStyle/>
          <a:p>
            <a:pPr algn="ctr">
              <a:lnSpc>
                <a:spcPct val="107000"/>
              </a:lnSpc>
              <a:spcAft>
                <a:spcPts val="800"/>
              </a:spcAft>
            </a:pPr>
            <a:r>
              <a:rPr lang="en-US" sz="2000" b="1" dirty="0">
                <a:solidFill>
                  <a:srgbClr val="C00000"/>
                </a:solidFill>
                <a:latin typeface="Calibri" panose="020F0502020204030204" pitchFamily="34" charset="0"/>
                <a:ea typeface="SimSun" panose="02010600030101010101" pitchFamily="2" charset="-122"/>
                <a:cs typeface="Times New Roman" panose="02020603050405020304" pitchFamily="18" charset="0"/>
              </a:rPr>
              <a:t>Minimize cost=(Investment </a:t>
            </a:r>
            <a:r>
              <a:rPr lang="en-US" sz="2000" b="1" dirty="0" smtClean="0">
                <a:solidFill>
                  <a:srgbClr val="C00000"/>
                </a:solidFill>
                <a:latin typeface="Calibri" panose="020F0502020204030204" pitchFamily="34" charset="0"/>
                <a:ea typeface="SimSun" panose="02010600030101010101" pitchFamily="2" charset="-122"/>
                <a:cs typeface="Times New Roman" panose="02020603050405020304" pitchFamily="18" charset="0"/>
              </a:rPr>
              <a:t>Costs + Fuel Costs + Operation </a:t>
            </a:r>
            <a:r>
              <a:rPr lang="en-US" sz="2000" b="1" dirty="0">
                <a:solidFill>
                  <a:srgbClr val="C00000"/>
                </a:solidFill>
                <a:latin typeface="Calibri" panose="020F0502020204030204" pitchFamily="34" charset="0"/>
                <a:ea typeface="SimSun" panose="02010600030101010101" pitchFamily="2" charset="-122"/>
                <a:cs typeface="Times New Roman" panose="02020603050405020304" pitchFamily="18" charset="0"/>
              </a:rPr>
              <a:t>and Maintenance </a:t>
            </a:r>
            <a:r>
              <a:rPr lang="en-US" sz="2000" b="1" dirty="0" smtClean="0">
                <a:solidFill>
                  <a:srgbClr val="C00000"/>
                </a:solidFill>
                <a:latin typeface="Calibri" panose="020F0502020204030204" pitchFamily="34" charset="0"/>
                <a:ea typeface="SimSun" panose="02010600030101010101" pitchFamily="2" charset="-122"/>
                <a:cs typeface="Times New Roman" panose="02020603050405020304" pitchFamily="18" charset="0"/>
              </a:rPr>
              <a:t>Costs + Unavailability </a:t>
            </a:r>
            <a:r>
              <a:rPr lang="en-US" sz="2000" b="1" dirty="0">
                <a:solidFill>
                  <a:srgbClr val="C00000"/>
                </a:solidFill>
                <a:latin typeface="Calibri" panose="020F0502020204030204" pitchFamily="34" charset="0"/>
                <a:ea typeface="SimSun" panose="02010600030101010101" pitchFamily="2" charset="-122"/>
                <a:cs typeface="Times New Roman" panose="02020603050405020304" pitchFamily="18" charset="0"/>
              </a:rPr>
              <a:t>Costs) </a:t>
            </a:r>
          </a:p>
        </p:txBody>
      </p:sp>
      <p:pic>
        <p:nvPicPr>
          <p:cNvPr id="3" name="Picture 2"/>
          <p:cNvPicPr>
            <a:picLocks noChangeAspect="1"/>
          </p:cNvPicPr>
          <p:nvPr/>
        </p:nvPicPr>
        <p:blipFill>
          <a:blip r:embed="rId5"/>
          <a:stretch>
            <a:fillRect/>
          </a:stretch>
        </p:blipFill>
        <p:spPr>
          <a:xfrm>
            <a:off x="4738686" y="2036494"/>
            <a:ext cx="1814227" cy="2487379"/>
          </a:xfrm>
          <a:prstGeom prst="rect">
            <a:avLst/>
          </a:prstGeom>
        </p:spPr>
      </p:pic>
      <p:pic>
        <p:nvPicPr>
          <p:cNvPr id="7" name="Picture 6"/>
          <p:cNvPicPr>
            <a:picLocks noChangeAspect="1"/>
          </p:cNvPicPr>
          <p:nvPr/>
        </p:nvPicPr>
        <p:blipFill>
          <a:blip r:embed="rId6"/>
          <a:stretch>
            <a:fillRect/>
          </a:stretch>
        </p:blipFill>
        <p:spPr>
          <a:xfrm>
            <a:off x="4510222" y="5021179"/>
            <a:ext cx="2247042" cy="1464844"/>
          </a:xfrm>
          <a:prstGeom prst="rect">
            <a:avLst/>
          </a:prstGeom>
        </p:spPr>
      </p:pic>
      <p:cxnSp>
        <p:nvCxnSpPr>
          <p:cNvPr id="8" name="Straight Connector 7"/>
          <p:cNvCxnSpPr/>
          <p:nvPr/>
        </p:nvCxnSpPr>
        <p:spPr>
          <a:xfrm>
            <a:off x="5860973" y="5358063"/>
            <a:ext cx="657726" cy="657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868995" y="5317959"/>
            <a:ext cx="657726" cy="657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04" y="6497653"/>
            <a:ext cx="12204504" cy="584775"/>
          </a:xfrm>
          <a:prstGeom prst="rect">
            <a:avLst/>
          </a:prstGeom>
          <a:noFill/>
        </p:spPr>
        <p:txBody>
          <a:bodyPr wrap="square" rtlCol="0">
            <a:spAutoFit/>
          </a:bodyPr>
          <a:lstStyle/>
          <a:p>
            <a:r>
              <a:rPr lang="en-US" sz="800" dirty="0" smtClean="0"/>
              <a:t>Pictures courtesy of: </a:t>
            </a:r>
            <a:r>
              <a:rPr lang="en-US" sz="800" i="1" dirty="0"/>
              <a:t>Champion Parallel Kit for 2800+ Inverter Generators</a:t>
            </a:r>
            <a:r>
              <a:rPr lang="en-US" sz="800" dirty="0"/>
              <a:t>. </a:t>
            </a:r>
            <a:r>
              <a:rPr lang="en-US" sz="800" dirty="0">
                <a:hlinkClick r:id="rId7"/>
              </a:rPr>
              <a:t>https://generatorpowersource.com/paralleling-generators-running-generators-in-parallel</a:t>
            </a:r>
            <a:r>
              <a:rPr lang="en-US" sz="800" dirty="0" smtClean="0">
                <a:hlinkClick r:id="rId7"/>
              </a:rPr>
              <a:t>/</a:t>
            </a:r>
            <a:r>
              <a:rPr lang="en-US" sz="800" dirty="0" smtClean="0"/>
              <a:t>, </a:t>
            </a:r>
            <a:r>
              <a:rPr lang="en-US" sz="800" i="1" dirty="0"/>
              <a:t>5 Gallon Jerry Gas Can</a:t>
            </a:r>
            <a:r>
              <a:rPr lang="en-US" sz="800" dirty="0"/>
              <a:t>. </a:t>
            </a:r>
            <a:r>
              <a:rPr lang="en-US" sz="800" dirty="0">
                <a:hlinkClick r:id="rId8"/>
              </a:rPr>
              <a:t>https://www.harborfreight.com/automotive/automotive-accessories/fuel-cans-funnels/5-gallon-jerry-can-99551.html</a:t>
            </a:r>
            <a:endParaRPr lang="en-US" sz="800" dirty="0"/>
          </a:p>
          <a:p>
            <a:r>
              <a:rPr lang="en-US" sz="800" dirty="0" smtClean="0"/>
              <a:t> </a:t>
            </a:r>
            <a:endParaRPr lang="en-US" sz="800" dirty="0"/>
          </a:p>
          <a:p>
            <a:r>
              <a:rPr lang="en-US" sz="800" dirty="0" smtClean="0"/>
              <a:t> </a:t>
            </a:r>
            <a:endParaRPr lang="en-US" sz="800" dirty="0"/>
          </a:p>
        </p:txBody>
      </p:sp>
    </p:spTree>
    <p:extLst>
      <p:ext uri="{BB962C8B-B14F-4D97-AF65-F5344CB8AC3E}">
        <p14:creationId xmlns:p14="http://schemas.microsoft.com/office/powerpoint/2010/main" val="2085096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Model Formulation: Constraints</a:t>
            </a:r>
            <a:endParaRPr lang="en-US" dirty="0">
              <a:solidFill>
                <a:srgbClr val="002060"/>
              </a:solidFill>
            </a:endParaRPr>
          </a:p>
        </p:txBody>
      </p:sp>
      <mc:AlternateContent xmlns:mc="http://schemas.openxmlformats.org/markup-compatibility/2006" xmlns:a14="http://schemas.microsoft.com/office/drawing/2010/main">
        <mc:Choice Requires="a14">
          <p:sp>
            <p:nvSpPr>
              <p:cNvPr id="15" name="Content Placeholder 14"/>
              <p:cNvSpPr>
                <a:spLocks noGrp="1"/>
              </p:cNvSpPr>
              <p:nvPr>
                <p:ph sz="half" idx="2"/>
              </p:nvPr>
            </p:nvSpPr>
            <p:spPr>
              <a:xfrm>
                <a:off x="8129337" y="1825625"/>
                <a:ext cx="3849624" cy="4021260"/>
              </a:xfrm>
            </p:spPr>
            <p:txBody>
              <a:bodyPr>
                <a:normAutofit/>
              </a:bodyPr>
              <a:lstStyle/>
              <a:p>
                <a:pPr marL="0" indent="0">
                  <a:buNone/>
                </a:pPr>
                <a:r>
                  <a:rPr lang="en-US" sz="1700" b="1" u="sng" dirty="0" smtClean="0"/>
                  <a:t>Our formulation:</a:t>
                </a:r>
              </a:p>
              <a:p>
                <a:pPr marL="0" indent="0">
                  <a:buNone/>
                </a:pPr>
                <a:r>
                  <a:rPr lang="en-US" sz="1000" b="1" i="1" dirty="0" smtClean="0"/>
                  <a:t>Non-negativity</a:t>
                </a:r>
                <a:endParaRPr lang="en-US" sz="1000" dirty="0"/>
              </a:p>
              <a:p>
                <a:pPr marL="0" indent="0">
                  <a:buNone/>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𝑥</m:t>
                          </m:r>
                        </m:e>
                        <m:sub>
                          <m:r>
                            <a:rPr lang="en-US" sz="1000" i="1">
                              <a:latin typeface="Cambria Math" panose="02040503050406030204" pitchFamily="18" charset="0"/>
                            </a:rPr>
                            <m:t>𝑖</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𝑃</m:t>
                          </m:r>
                        </m:e>
                        <m:sub>
                          <m:r>
                            <a:rPr lang="en-US" sz="1000" i="1">
                              <a:latin typeface="Cambria Math" panose="02040503050406030204" pitchFamily="18" charset="0"/>
                            </a:rPr>
                            <m:t>𝑖</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𝑈𝑆𝑃</m:t>
                          </m:r>
                        </m:e>
                        <m:sub>
                          <m:r>
                            <a:rPr lang="en-US" sz="1000" i="1">
                              <a:latin typeface="Cambria Math" panose="02040503050406030204" pitchFamily="18" charset="0"/>
                            </a:rPr>
                            <m:t>𝑖</m:t>
                          </m:r>
                        </m:sub>
                      </m:sSub>
                      <m:r>
                        <a:rPr lang="en-US" sz="1000" i="1">
                          <a:latin typeface="Cambria Math" panose="02040503050406030204" pitchFamily="18" charset="0"/>
                        </a:rPr>
                        <m:t>≥0</m:t>
                      </m:r>
                    </m:oMath>
                  </m:oMathPara>
                </a14:m>
                <a:endParaRPr lang="en-US" sz="1000" dirty="0"/>
              </a:p>
              <a:p>
                <a:pPr marL="0" indent="0">
                  <a:buNone/>
                </a:pPr>
                <a:r>
                  <a:rPr lang="en-US" sz="1000" b="1" i="1" dirty="0"/>
                  <a:t>Meeting the average demand</a:t>
                </a:r>
                <a:endParaRPr lang="en-US" sz="1000"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000" i="1">
                              <a:latin typeface="Cambria Math" panose="02040503050406030204" pitchFamily="18" charset="0"/>
                            </a:rPr>
                          </m:ctrlPr>
                        </m:naryPr>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𝐺𝐸𝑁</m:t>
                          </m:r>
                        </m:sub>
                        <m:sup/>
                        <m:e>
                          <m:sSub>
                            <m:sSubPr>
                              <m:ctrlPr>
                                <a:rPr lang="en-US" sz="1000" i="1">
                                  <a:latin typeface="Cambria Math" panose="02040503050406030204" pitchFamily="18" charset="0"/>
                                </a:rPr>
                              </m:ctrlPr>
                            </m:sSubPr>
                            <m:e>
                              <m:r>
                                <a:rPr lang="en-US" sz="1000" i="1">
                                  <a:latin typeface="Cambria Math" panose="02040503050406030204" pitchFamily="18" charset="0"/>
                                </a:rPr>
                                <m:t>𝑃</m:t>
                              </m:r>
                            </m:e>
                            <m:sub>
                              <m:r>
                                <a:rPr lang="en-US" sz="1000" i="1">
                                  <a:latin typeface="Cambria Math" panose="02040503050406030204" pitchFamily="18" charset="0"/>
                                </a:rPr>
                                <m:t>𝑖</m:t>
                              </m:r>
                            </m:sub>
                          </m:sSub>
                        </m:e>
                      </m:nary>
                      <m:r>
                        <a:rPr lang="en-US" sz="1000" i="1">
                          <a:latin typeface="Cambria Math" panose="02040503050406030204" pitchFamily="18" charset="0"/>
                        </a:rPr>
                        <m:t>=</m:t>
                      </m:r>
                      <m:r>
                        <a:rPr lang="en-US" sz="1000" i="1">
                          <a:latin typeface="Cambria Math" panose="02040503050406030204" pitchFamily="18" charset="0"/>
                        </a:rPr>
                        <m:t>𝐷𝑎𝑣</m:t>
                      </m:r>
                    </m:oMath>
                  </m:oMathPara>
                </a14:m>
                <a:endParaRPr lang="en-US" sz="1000" b="1" i="1" dirty="0" smtClean="0"/>
              </a:p>
              <a:p>
                <a:pPr marL="0" indent="0">
                  <a:buNone/>
                </a:pPr>
                <a:r>
                  <a:rPr lang="en-US" sz="1000" b="1" i="1" dirty="0"/>
                  <a:t>Limit on power generation</a:t>
                </a:r>
                <a:endParaRPr lang="en-US" sz="1000" dirty="0"/>
              </a:p>
              <a:p>
                <a:pPr marL="0" indent="0">
                  <a:buNone/>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𝑃</m:t>
                          </m:r>
                        </m:e>
                        <m:sub>
                          <m:r>
                            <a:rPr lang="en-US" sz="1000" i="1">
                              <a:latin typeface="Cambria Math" panose="02040503050406030204" pitchFamily="18" charset="0"/>
                            </a:rPr>
                            <m:t>𝑖</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m:rPr>
                              <m:sty m:val="p"/>
                            </m:rPr>
                            <a:rPr lang="en-US" sz="1000">
                              <a:latin typeface="Cambria Math" panose="02040503050406030204" pitchFamily="18" charset="0"/>
                            </a:rPr>
                            <m:t>Cap</m:t>
                          </m:r>
                        </m:e>
                        <m:sub>
                          <m:r>
                            <a:rPr lang="en-US" sz="1000" i="1">
                              <a:latin typeface="Cambria Math" panose="02040503050406030204" pitchFamily="18" charset="0"/>
                            </a:rPr>
                            <m:t>𝑖</m:t>
                          </m:r>
                        </m:sub>
                      </m:sSub>
                      <m:sSub>
                        <m:sSubPr>
                          <m:ctrlPr>
                            <a:rPr lang="en-US" sz="1000" i="1">
                              <a:latin typeface="Cambria Math" panose="02040503050406030204" pitchFamily="18" charset="0"/>
                            </a:rPr>
                          </m:ctrlPr>
                        </m:sSubPr>
                        <m:e>
                          <m:r>
                            <a:rPr lang="en-US" sz="1000" i="1">
                              <a:latin typeface="Cambria Math" panose="02040503050406030204" pitchFamily="18" charset="0"/>
                            </a:rPr>
                            <m:t>𝑥</m:t>
                          </m:r>
                        </m:e>
                        <m:sub>
                          <m:r>
                            <a:rPr lang="en-US" sz="1000" i="1">
                              <a:latin typeface="Cambria Math" panose="02040503050406030204" pitchFamily="18" charset="0"/>
                            </a:rPr>
                            <m:t>𝑖</m:t>
                          </m:r>
                        </m:sub>
                      </m:sSub>
                      <m:r>
                        <a:rPr lang="en-US" sz="1000">
                          <a:latin typeface="Cambria Math" panose="02040503050406030204" pitchFamily="18" charset="0"/>
                        </a:rPr>
                        <m:t> </m:t>
                      </m:r>
                      <m:r>
                        <a:rPr lang="en-US" sz="1000" b="0" i="0" smtClean="0">
                          <a:latin typeface="Cambria Math" panose="02040503050406030204" pitchFamily="18" charset="0"/>
                        </a:rPr>
                        <m:t>[</m:t>
                      </m:r>
                      <m:r>
                        <a:rPr lang="en-US" sz="1000">
                          <a:latin typeface="Cambria Math" panose="02040503050406030204" pitchFamily="18" charset="0"/>
                        </a:rPr>
                        <m:t>∀ </m:t>
                      </m:r>
                      <m:r>
                        <a:rPr lang="en-US" sz="1000" i="1">
                          <a:latin typeface="Cambria Math" panose="02040503050406030204" pitchFamily="18" charset="0"/>
                        </a:rPr>
                        <m:t>𝑖</m:t>
                      </m:r>
                      <m:r>
                        <a:rPr lang="en-US" sz="1000">
                          <a:latin typeface="Cambria Math" panose="02040503050406030204" pitchFamily="18" charset="0"/>
                        </a:rPr>
                        <m:t>∈</m:t>
                      </m:r>
                      <m:r>
                        <m:rPr>
                          <m:sty m:val="p"/>
                        </m:rPr>
                        <a:rPr lang="en-US" sz="1000">
                          <a:latin typeface="Cambria Math" panose="02040503050406030204" pitchFamily="18" charset="0"/>
                        </a:rPr>
                        <m:t>GEN</m:t>
                      </m:r>
                      <m:r>
                        <a:rPr lang="en-US" sz="1000" b="0" i="0" smtClean="0">
                          <a:latin typeface="Cambria Math" panose="02040503050406030204" pitchFamily="18" charset="0"/>
                        </a:rPr>
                        <m:t>]</m:t>
                      </m:r>
                    </m:oMath>
                  </m:oMathPara>
                </a14:m>
                <a:endParaRPr lang="en-US" sz="1000" dirty="0"/>
              </a:p>
              <a:p>
                <a:pPr marL="0" indent="0">
                  <a:buNone/>
                </a:pPr>
                <a:r>
                  <a:rPr lang="en-US" sz="1000" b="1" i="1" dirty="0"/>
                  <a:t>Minimum capacity for the generator array</a:t>
                </a:r>
                <a:endParaRPr lang="en-US" sz="1000"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000" i="1">
                              <a:latin typeface="Cambria Math" panose="02040503050406030204" pitchFamily="18" charset="0"/>
                            </a:rPr>
                          </m:ctrlPr>
                        </m:naryPr>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𝐺𝐸𝑁</m:t>
                          </m:r>
                        </m:sub>
                        <m:sup/>
                        <m:e>
                          <m:sSub>
                            <m:sSubPr>
                              <m:ctrlPr>
                                <a:rPr lang="en-US" sz="1000" i="1">
                                  <a:latin typeface="Cambria Math" panose="02040503050406030204" pitchFamily="18" charset="0"/>
                                </a:rPr>
                              </m:ctrlPr>
                            </m:sSubPr>
                            <m:e>
                              <m:r>
                                <m:rPr>
                                  <m:sty m:val="p"/>
                                </m:rPr>
                                <a:rPr lang="en-US" sz="1000">
                                  <a:latin typeface="Cambria Math" panose="02040503050406030204" pitchFamily="18" charset="0"/>
                                </a:rPr>
                                <m:t>Cap</m:t>
                              </m:r>
                            </m:e>
                            <m:sub>
                              <m:r>
                                <a:rPr lang="en-US" sz="1000" i="1">
                                  <a:latin typeface="Cambria Math" panose="02040503050406030204" pitchFamily="18" charset="0"/>
                                </a:rPr>
                                <m:t>𝑖</m:t>
                              </m:r>
                            </m:sub>
                          </m:sSub>
                          <m:sSub>
                            <m:sSubPr>
                              <m:ctrlPr>
                                <a:rPr lang="en-US" sz="1000" i="1">
                                  <a:latin typeface="Cambria Math" panose="02040503050406030204" pitchFamily="18" charset="0"/>
                                </a:rPr>
                              </m:ctrlPr>
                            </m:sSubPr>
                            <m:e>
                              <m:r>
                                <a:rPr lang="en-US" sz="1000" i="1">
                                  <a:latin typeface="Cambria Math" panose="02040503050406030204" pitchFamily="18" charset="0"/>
                                </a:rPr>
                                <m:t>𝑥</m:t>
                              </m:r>
                            </m:e>
                            <m:sub>
                              <m:r>
                                <a:rPr lang="en-US" sz="1000" i="1">
                                  <a:latin typeface="Cambria Math" panose="02040503050406030204" pitchFamily="18" charset="0"/>
                                </a:rPr>
                                <m:t>𝑖</m:t>
                              </m:r>
                            </m:sub>
                          </m:sSub>
                        </m:e>
                      </m:nary>
                      <m:r>
                        <a:rPr lang="en-US" sz="1000" i="1">
                          <a:latin typeface="Cambria Math" panose="02040503050406030204" pitchFamily="18" charset="0"/>
                        </a:rPr>
                        <m:t>≥</m:t>
                      </m:r>
                      <m:r>
                        <a:rPr lang="en-US" sz="1000" i="1">
                          <a:latin typeface="Cambria Math" panose="02040503050406030204" pitchFamily="18" charset="0"/>
                        </a:rPr>
                        <m:t>𝐷𝑚𝑎𝑥</m:t>
                      </m:r>
                    </m:oMath>
                  </m:oMathPara>
                </a14:m>
                <a:endParaRPr lang="en-US" sz="1000" dirty="0"/>
              </a:p>
              <a:p>
                <a:pPr marL="0" indent="0">
                  <a:buNone/>
                </a:pPr>
                <a:r>
                  <a:rPr lang="en-US" sz="1000" b="1" i="1" dirty="0"/>
                  <a:t>Connecting generators to generator array</a:t>
                </a:r>
                <a:endParaRPr lang="en-US" sz="1000" dirty="0"/>
              </a:p>
              <a:p>
                <a:pPr marL="0" indent="0">
                  <a:buNone/>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𝑥</m:t>
                          </m:r>
                        </m:e>
                        <m:sub>
                          <m:r>
                            <a:rPr lang="en-US" sz="1000" i="1">
                              <a:latin typeface="Cambria Math" panose="02040503050406030204" pitchFamily="18" charset="0"/>
                            </a:rPr>
                            <m:t>𝑖</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m:rPr>
                              <m:sty m:val="p"/>
                            </m:rPr>
                            <a:rPr lang="en-US" sz="1000">
                              <a:latin typeface="Cambria Math" panose="02040503050406030204" pitchFamily="18" charset="0"/>
                            </a:rPr>
                            <m:t>y</m:t>
                          </m:r>
                        </m:e>
                        <m:sub>
                          <m:r>
                            <a:rPr lang="en-US" sz="1000" i="1">
                              <a:latin typeface="Cambria Math" panose="02040503050406030204" pitchFamily="18" charset="0"/>
                            </a:rPr>
                            <m:t>𝑖</m:t>
                          </m:r>
                        </m:sub>
                      </m:sSub>
                      <m:r>
                        <m:rPr>
                          <m:sty m:val="p"/>
                        </m:rPr>
                        <a:rPr lang="en-US" sz="1000">
                          <a:latin typeface="Cambria Math" panose="02040503050406030204" pitchFamily="18" charset="0"/>
                        </a:rPr>
                        <m:t>n</m:t>
                      </m:r>
                      <m:r>
                        <a:rPr lang="en-US" sz="1000">
                          <a:latin typeface="Cambria Math" panose="02040503050406030204" pitchFamily="18" charset="0"/>
                        </a:rPr>
                        <m:t> [∀ </m:t>
                      </m:r>
                      <m:r>
                        <a:rPr lang="en-US" sz="1000" i="1">
                          <a:latin typeface="Cambria Math" panose="02040503050406030204" pitchFamily="18" charset="0"/>
                        </a:rPr>
                        <m:t>𝑖</m:t>
                      </m:r>
                      <m:r>
                        <a:rPr lang="en-US" sz="1000">
                          <a:latin typeface="Cambria Math" panose="02040503050406030204" pitchFamily="18" charset="0"/>
                        </a:rPr>
                        <m:t>∈</m:t>
                      </m:r>
                      <m:r>
                        <m:rPr>
                          <m:sty m:val="p"/>
                        </m:rPr>
                        <a:rPr lang="en-US" sz="1000">
                          <a:latin typeface="Cambria Math" panose="02040503050406030204" pitchFamily="18" charset="0"/>
                        </a:rPr>
                        <m:t>GEN</m:t>
                      </m:r>
                      <m:r>
                        <a:rPr lang="en-US" sz="1000" b="0" i="0" smtClean="0">
                          <a:latin typeface="Cambria Math" panose="02040503050406030204" pitchFamily="18" charset="0"/>
                        </a:rPr>
                        <m:t>]</m:t>
                      </m:r>
                    </m:oMath>
                  </m:oMathPara>
                </a14:m>
                <a:endParaRPr lang="en-US" sz="1000" dirty="0"/>
              </a:p>
              <a:p>
                <a:pPr marL="0" indent="0">
                  <a:buNone/>
                </a:pPr>
                <a:r>
                  <a:rPr lang="en-US" sz="1000" b="1" i="1" dirty="0"/>
                  <a:t>Only one type of generator array can be chosen</a:t>
                </a:r>
                <a:endParaRPr lang="en-US" sz="1000"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000" i="1">
                              <a:latin typeface="Cambria Math" panose="02040503050406030204" pitchFamily="18" charset="0"/>
                            </a:rPr>
                          </m:ctrlPr>
                        </m:naryPr>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𝐺𝐸𝑁</m:t>
                          </m:r>
                        </m:sub>
                        <m:sup/>
                        <m:e>
                          <m:sSub>
                            <m:sSubPr>
                              <m:ctrlPr>
                                <a:rPr lang="en-US" sz="1000" i="1">
                                  <a:latin typeface="Cambria Math" panose="02040503050406030204" pitchFamily="18" charset="0"/>
                                </a:rPr>
                              </m:ctrlPr>
                            </m:sSubPr>
                            <m:e>
                              <m:r>
                                <a:rPr lang="en-US" sz="1000" i="1">
                                  <a:latin typeface="Cambria Math" panose="02040503050406030204" pitchFamily="18" charset="0"/>
                                </a:rPr>
                                <m:t>𝑦</m:t>
                              </m:r>
                            </m:e>
                            <m:sub>
                              <m:r>
                                <a:rPr lang="en-US" sz="1000" i="1">
                                  <a:latin typeface="Cambria Math" panose="02040503050406030204" pitchFamily="18" charset="0"/>
                                </a:rPr>
                                <m:t>𝑖</m:t>
                              </m:r>
                            </m:sub>
                          </m:sSub>
                        </m:e>
                      </m:nary>
                      <m:r>
                        <a:rPr lang="en-US" sz="1000" i="1">
                          <a:latin typeface="Cambria Math" panose="02040503050406030204" pitchFamily="18" charset="0"/>
                        </a:rPr>
                        <m:t>=1</m:t>
                      </m:r>
                    </m:oMath>
                  </m:oMathPara>
                </a14:m>
                <a:endParaRPr lang="en-US" sz="1000" dirty="0"/>
              </a:p>
              <a:p>
                <a:pPr marL="0" indent="0">
                  <a:buNone/>
                </a:pPr>
                <a:r>
                  <a:rPr lang="en-US" sz="1000" b="1" i="1" dirty="0"/>
                  <a:t>Defining USP</a:t>
                </a:r>
                <a:endParaRPr lang="en-US" sz="1000" dirty="0"/>
              </a:p>
              <a:p>
                <a:pPr marL="0" indent="0">
                  <a:buNone/>
                </a:pPr>
                <a14:m>
                  <m:oMathPara xmlns:m="http://schemas.openxmlformats.org/officeDocument/2006/math">
                    <m:oMathParaPr>
                      <m:jc m:val="centerGroup"/>
                    </m:oMathParaPr>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m:t>
                          </m:r>
                          <m:r>
                            <a:rPr lang="en-US" sz="1000" i="1">
                              <a:latin typeface="Cambria Math" panose="02040503050406030204" pitchFamily="18" charset="0"/>
                            </a:rPr>
                            <m:t>𝐷𝑚𝑎𝑥</m:t>
                          </m:r>
                          <m:r>
                            <a:rPr lang="en-US" sz="1000" i="1">
                              <a:latin typeface="Cambria Math" panose="02040503050406030204" pitchFamily="18" charset="0"/>
                            </a:rPr>
                            <m:t>+</m:t>
                          </m:r>
                          <m:r>
                            <a:rPr lang="en-US" sz="1000" i="1">
                              <a:latin typeface="Cambria Math" panose="02040503050406030204" pitchFamily="18" charset="0"/>
                            </a:rPr>
                            <m:t>𝐶𝑎𝑝</m:t>
                          </m:r>
                        </m:e>
                        <m:sub>
                          <m:r>
                            <a:rPr lang="en-US" sz="1000" i="1">
                              <a:latin typeface="Cambria Math" panose="02040503050406030204" pitchFamily="18" charset="0"/>
                            </a:rPr>
                            <m:t>𝑖</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𝑦</m:t>
                          </m:r>
                        </m:e>
                        <m:sub>
                          <m:r>
                            <a:rPr lang="en-US" sz="1000" i="1">
                              <a:latin typeface="Cambria Math" panose="02040503050406030204" pitchFamily="18" charset="0"/>
                            </a:rPr>
                            <m:t>𝑖</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m:rPr>
                              <m:sty m:val="p"/>
                            </m:rPr>
                            <a:rPr lang="en-US" sz="1000">
                              <a:latin typeface="Cambria Math" panose="02040503050406030204" pitchFamily="18" charset="0"/>
                            </a:rPr>
                            <m:t>Cap</m:t>
                          </m:r>
                        </m:e>
                        <m:sub>
                          <m:r>
                            <a:rPr lang="en-US" sz="1000" i="1">
                              <a:latin typeface="Cambria Math" panose="02040503050406030204" pitchFamily="18" charset="0"/>
                            </a:rPr>
                            <m:t>𝑖</m:t>
                          </m:r>
                        </m:sub>
                      </m:sSub>
                      <m:sSub>
                        <m:sSubPr>
                          <m:ctrlPr>
                            <a:rPr lang="en-US" sz="1000" i="1">
                              <a:latin typeface="Cambria Math" panose="02040503050406030204" pitchFamily="18" charset="0"/>
                            </a:rPr>
                          </m:ctrlPr>
                        </m:sSubPr>
                        <m:e>
                          <m:r>
                            <a:rPr lang="en-US" sz="1000" i="1">
                              <a:latin typeface="Cambria Math" panose="02040503050406030204" pitchFamily="18" charset="0"/>
                            </a:rPr>
                            <m:t>𝑥</m:t>
                          </m:r>
                        </m:e>
                        <m:sub>
                          <m:r>
                            <a:rPr lang="en-US" sz="1000" i="1">
                              <a:latin typeface="Cambria Math" panose="02040503050406030204" pitchFamily="18" charset="0"/>
                            </a:rPr>
                            <m:t>𝑖</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𝑈𝑆𝑃</m:t>
                          </m:r>
                        </m:e>
                        <m:sub>
                          <m:r>
                            <a:rPr lang="en-US" sz="1000" i="1">
                              <a:latin typeface="Cambria Math" panose="02040503050406030204" pitchFamily="18" charset="0"/>
                            </a:rPr>
                            <m:t>𝑖</m:t>
                          </m:r>
                        </m:sub>
                      </m:sSub>
                      <m:r>
                        <a:rPr lang="en-US" sz="1000">
                          <a:latin typeface="Cambria Math" panose="02040503050406030204" pitchFamily="18" charset="0"/>
                        </a:rPr>
                        <m:t> </m:t>
                      </m:r>
                      <m:r>
                        <a:rPr lang="en-US" sz="1000" b="0" i="0" smtClean="0">
                          <a:latin typeface="Cambria Math" panose="02040503050406030204" pitchFamily="18" charset="0"/>
                        </a:rPr>
                        <m:t>[</m:t>
                      </m:r>
                      <m:r>
                        <a:rPr lang="en-US" sz="1000">
                          <a:latin typeface="Cambria Math" panose="02040503050406030204" pitchFamily="18" charset="0"/>
                        </a:rPr>
                        <m:t>∀ </m:t>
                      </m:r>
                      <m:r>
                        <a:rPr lang="en-US" sz="1000" i="1">
                          <a:latin typeface="Cambria Math" panose="02040503050406030204" pitchFamily="18" charset="0"/>
                        </a:rPr>
                        <m:t>𝑖</m:t>
                      </m:r>
                      <m:r>
                        <a:rPr lang="en-US" sz="1000">
                          <a:latin typeface="Cambria Math" panose="02040503050406030204" pitchFamily="18" charset="0"/>
                        </a:rPr>
                        <m:t>∈</m:t>
                      </m:r>
                      <m:r>
                        <m:rPr>
                          <m:sty m:val="p"/>
                        </m:rPr>
                        <a:rPr lang="en-US" sz="1000">
                          <a:latin typeface="Cambria Math" panose="02040503050406030204" pitchFamily="18" charset="0"/>
                        </a:rPr>
                        <m:t>GEN</m:t>
                      </m:r>
                      <m:r>
                        <a:rPr lang="en-US" sz="1000" b="0" i="0" smtClean="0">
                          <a:latin typeface="Cambria Math" panose="02040503050406030204" pitchFamily="18" charset="0"/>
                        </a:rPr>
                        <m:t>]</m:t>
                      </m:r>
                    </m:oMath>
                  </m:oMathPara>
                </a14:m>
                <a:endParaRPr lang="en-US" sz="1000" dirty="0"/>
              </a:p>
              <a:p>
                <a:pPr marL="0" indent="0">
                  <a:buNone/>
                </a:pPr>
                <a:endParaRPr lang="en-US" sz="1300" dirty="0"/>
              </a:p>
            </p:txBody>
          </p:sp>
        </mc:Choice>
        <mc:Fallback xmlns="">
          <p:sp>
            <p:nvSpPr>
              <p:cNvPr id="15" name="Content Placeholder 14"/>
              <p:cNvSpPr>
                <a:spLocks noGrp="1" noRot="1" noChangeAspect="1" noMove="1" noResize="1" noEditPoints="1" noAdjustHandles="1" noChangeArrowheads="1" noChangeShapeType="1" noTextEdit="1"/>
              </p:cNvSpPr>
              <p:nvPr>
                <p:ph sz="half" idx="2"/>
              </p:nvPr>
            </p:nvSpPr>
            <p:spPr>
              <a:xfrm>
                <a:off x="8129337" y="1825625"/>
                <a:ext cx="3849624" cy="4021260"/>
              </a:xfrm>
              <a:blipFill>
                <a:blip r:embed="rId3"/>
                <a:stretch>
                  <a:fillRect l="-1109" t="-1061" b="-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4"/>
              <p:cNvSpPr>
                <a:spLocks noGrp="1"/>
              </p:cNvSpPr>
              <p:nvPr>
                <p:ph sz="half" idx="2"/>
              </p:nvPr>
            </p:nvSpPr>
            <p:spPr>
              <a:xfrm>
                <a:off x="228600" y="1825625"/>
                <a:ext cx="3846095" cy="4351338"/>
              </a:xfrm>
            </p:spPr>
            <p:txBody>
              <a:bodyPr>
                <a:normAutofit fontScale="55000" lnSpcReduction="20000"/>
              </a:bodyPr>
              <a:lstStyle/>
              <a:p>
                <a:pPr marL="0" indent="0">
                  <a:buNone/>
                </a:pPr>
                <a:r>
                  <a:rPr lang="en-US" sz="2900" b="1" u="sng" dirty="0" smtClean="0"/>
                  <a:t>Paper:</a:t>
                </a:r>
              </a:p>
              <a:p>
                <a:pPr marL="0" indent="0">
                  <a:buNone/>
                </a:pPr>
                <a:r>
                  <a:rPr lang="en-US" sz="1900" b="1" i="1" dirty="0"/>
                  <a:t>Power Balance at Node Zero</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𝑇𝑌𝑃𝐸</m:t>
                          </m:r>
                        </m:sub>
                        <m:sup/>
                        <m:e>
                          <m:sSub>
                            <m:sSubPr>
                              <m:ctrlPr>
                                <a:rPr lang="en-US" sz="1900" i="1">
                                  <a:latin typeface="Cambria Math" panose="02040503050406030204" pitchFamily="18" charset="0"/>
                                </a:rPr>
                              </m:ctrlPr>
                            </m:sSubPr>
                            <m:e>
                              <m:r>
                                <a:rPr lang="en-US" sz="1900" i="1">
                                  <a:latin typeface="Cambria Math" panose="02040503050406030204" pitchFamily="18" charset="0"/>
                                </a:rPr>
                                <m:t>𝑃</m:t>
                              </m:r>
                            </m:e>
                            <m:sub>
                              <m:r>
                                <a:rPr lang="en-US" sz="1900" i="1">
                                  <a:latin typeface="Cambria Math" panose="02040503050406030204" pitchFamily="18" charset="0"/>
                                </a:rPr>
                                <m:t>𝑖</m:t>
                              </m:r>
                              <m:r>
                                <a:rPr lang="en-US" sz="1900" i="1">
                                  <a:latin typeface="Cambria Math" panose="02040503050406030204" pitchFamily="18" charset="0"/>
                                </a:rPr>
                                <m:t>0</m:t>
                              </m:r>
                            </m:sub>
                          </m:sSub>
                        </m:e>
                      </m:nary>
                      <m:r>
                        <a:rPr lang="en-US" sz="1900" i="1">
                          <a:latin typeface="Cambria Math" panose="02040503050406030204" pitchFamily="18" charset="0"/>
                        </a:rPr>
                        <m:t>=</m:t>
                      </m:r>
                      <m:r>
                        <a:rPr lang="en-US" sz="1900" i="1">
                          <a:latin typeface="Cambria Math" panose="02040503050406030204" pitchFamily="18" charset="0"/>
                        </a:rPr>
                        <m:t>𝐷𝑎𝑣</m:t>
                      </m:r>
                    </m:oMath>
                  </m:oMathPara>
                </a14:m>
                <a:endParaRPr lang="en-US" sz="1900" dirty="0"/>
              </a:p>
              <a:p>
                <a:pPr marL="0" indent="0">
                  <a:buNone/>
                </a:pPr>
                <a:r>
                  <a:rPr lang="en-US" sz="1900" b="1" i="1" dirty="0"/>
                  <a:t>Power Balance in Fictitious Nodes</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900" b="1" i="1">
                              <a:latin typeface="Cambria Math" panose="02040503050406030204" pitchFamily="18" charset="0"/>
                            </a:rPr>
                          </m:ctrlPr>
                        </m:naryPr>
                        <m:sub>
                          <m:r>
                            <a:rPr lang="en-US" sz="1900" b="1" i="1">
                              <a:latin typeface="Cambria Math" panose="02040503050406030204" pitchFamily="18" charset="0"/>
                            </a:rPr>
                            <m:t>𝑗</m:t>
                          </m:r>
                          <m:r>
                            <a:rPr lang="en-US" sz="1900" b="1" i="1">
                              <a:latin typeface="Cambria Math" panose="02040503050406030204" pitchFamily="18" charset="0"/>
                            </a:rPr>
                            <m:t>∈</m:t>
                          </m:r>
                          <m:r>
                            <a:rPr lang="en-US" sz="1900" b="1" i="1">
                              <a:latin typeface="Cambria Math" panose="02040503050406030204" pitchFamily="18" charset="0"/>
                            </a:rPr>
                            <m:t>𝑁𝑈𝑀𝐵𝐸𝑅</m:t>
                          </m:r>
                        </m:sub>
                        <m:sup/>
                        <m:e>
                          <m:sSub>
                            <m:sSubPr>
                              <m:ctrlPr>
                                <a:rPr lang="en-US" sz="1900" b="1" i="1">
                                  <a:latin typeface="Cambria Math" panose="02040503050406030204" pitchFamily="18" charset="0"/>
                                </a:rPr>
                              </m:ctrlPr>
                            </m:sSubPr>
                            <m:e>
                              <m:r>
                                <a:rPr lang="en-US" sz="1900" b="1" i="1">
                                  <a:latin typeface="Cambria Math" panose="02040503050406030204" pitchFamily="18" charset="0"/>
                                </a:rPr>
                                <m:t>𝑃</m:t>
                              </m:r>
                            </m:e>
                            <m:sub>
                              <m:r>
                                <a:rPr lang="en-US" sz="1900" b="1" i="1">
                                  <a:latin typeface="Cambria Math" panose="02040503050406030204" pitchFamily="18" charset="0"/>
                                </a:rPr>
                                <m:t>𝑖𝑗</m:t>
                              </m:r>
                            </m:sub>
                          </m:sSub>
                          <m:r>
                            <a:rPr lang="en-US" sz="1900" b="1" i="1">
                              <a:latin typeface="Cambria Math" panose="02040503050406030204" pitchFamily="18" charset="0"/>
                            </a:rPr>
                            <m:t>=</m:t>
                          </m:r>
                          <m:sSub>
                            <m:sSubPr>
                              <m:ctrlPr>
                                <a:rPr lang="en-US" sz="1900" b="1" i="1">
                                  <a:latin typeface="Cambria Math" panose="02040503050406030204" pitchFamily="18" charset="0"/>
                                </a:rPr>
                              </m:ctrlPr>
                            </m:sSubPr>
                            <m:e>
                              <m:r>
                                <a:rPr lang="en-US" sz="1900" b="1" i="1">
                                  <a:latin typeface="Cambria Math" panose="02040503050406030204" pitchFamily="18" charset="0"/>
                                </a:rPr>
                                <m:t>𝑃</m:t>
                              </m:r>
                            </m:e>
                            <m:sub>
                              <m:r>
                                <a:rPr lang="en-US" sz="1900" b="1" i="1">
                                  <a:latin typeface="Cambria Math" panose="02040503050406030204" pitchFamily="18" charset="0"/>
                                </a:rPr>
                                <m:t>𝑖</m:t>
                              </m:r>
                              <m:r>
                                <a:rPr lang="en-US" sz="1900" b="1" i="1">
                                  <a:latin typeface="Cambria Math" panose="02040503050406030204" pitchFamily="18" charset="0"/>
                                </a:rPr>
                                <m:t>0</m:t>
                              </m:r>
                            </m:sub>
                          </m:sSub>
                          <m:r>
                            <a:rPr lang="en-US" sz="1900" b="1" i="1">
                              <a:latin typeface="Cambria Math" panose="02040503050406030204" pitchFamily="18" charset="0"/>
                            </a:rPr>
                            <m:t>,[∀ </m:t>
                          </m:r>
                          <m:r>
                            <m:rPr>
                              <m:sty m:val="p"/>
                            </m:rPr>
                            <a:rPr lang="en-US" sz="1900" b="1" i="1">
                              <a:latin typeface="Cambria Math" panose="02040503050406030204" pitchFamily="18" charset="0"/>
                            </a:rPr>
                            <m:t>i</m:t>
                          </m:r>
                          <m:r>
                            <a:rPr lang="en-US" sz="1900" b="1" i="1">
                              <a:latin typeface="Cambria Math" panose="02040503050406030204" pitchFamily="18" charset="0"/>
                            </a:rPr>
                            <m:t> ∈ </m:t>
                          </m:r>
                          <m:r>
                            <m:rPr>
                              <m:sty m:val="p"/>
                            </m:rPr>
                            <a:rPr lang="en-US" sz="1900" b="1" i="1">
                              <a:latin typeface="Cambria Math" panose="02040503050406030204" pitchFamily="18" charset="0"/>
                            </a:rPr>
                            <m:t>TYPE</m:t>
                          </m:r>
                          <m:r>
                            <a:rPr lang="en-US" sz="1900" b="1" i="1">
                              <a:latin typeface="Cambria Math" panose="02040503050406030204" pitchFamily="18" charset="0"/>
                            </a:rPr>
                            <m:t>]</m:t>
                          </m:r>
                        </m:e>
                      </m:nary>
                    </m:oMath>
                  </m:oMathPara>
                </a14:m>
                <a:endParaRPr lang="en-US" sz="1900" b="1" i="1" dirty="0"/>
              </a:p>
              <a:p>
                <a:pPr marL="0" indent="0">
                  <a:buNone/>
                </a:pPr>
                <a:r>
                  <a:rPr lang="en-US" sz="1900" b="1" i="1" dirty="0"/>
                  <a:t>Maximum Power for Each Group of Generators</a:t>
                </a:r>
              </a:p>
              <a:p>
                <a:pPr marL="0" indent="0" algn="ctr">
                  <a:buNone/>
                </a:pP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𝑃</m:t>
                        </m:r>
                      </m:e>
                      <m:sub>
                        <m:r>
                          <a:rPr lang="en-US" sz="1900" i="1">
                            <a:latin typeface="Cambria Math" panose="02040503050406030204" pitchFamily="18" charset="0"/>
                          </a:rPr>
                          <m:t>𝑖</m:t>
                        </m:r>
                        <m:r>
                          <a:rPr lang="en-US" sz="1900" i="1">
                            <a:latin typeface="Cambria Math" panose="02040503050406030204" pitchFamily="18" charset="0"/>
                          </a:rPr>
                          <m:t>0</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𝑛𝐶𝑎𝑝</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oMath>
                </a14:m>
                <a:r>
                  <a:rPr lang="en-US" sz="1900" dirty="0"/>
                  <a:t> [</a:t>
                </a:r>
                <a14:m>
                  <m:oMath xmlns:m="http://schemas.openxmlformats.org/officeDocument/2006/math">
                    <m:r>
                      <a:rPr lang="en-US" sz="1900" i="1">
                        <a:latin typeface="Cambria Math" panose="02040503050406030204" pitchFamily="18" charset="0"/>
                      </a:rPr>
                      <m:t>∀</m:t>
                    </m:r>
                  </m:oMath>
                </a14:m>
                <a:r>
                  <a:rPr lang="en-US" sz="1900" dirty="0"/>
                  <a:t> </a:t>
                </a:r>
                <a:r>
                  <a:rPr lang="en-US" sz="1900" dirty="0" err="1"/>
                  <a:t>i</a:t>
                </a:r>
                <a:r>
                  <a:rPr lang="en-US" sz="1900" dirty="0"/>
                  <a:t> </a:t>
                </a:r>
                <a14:m>
                  <m:oMath xmlns:m="http://schemas.openxmlformats.org/officeDocument/2006/math">
                    <m:r>
                      <a:rPr lang="en-US" sz="1900" i="1">
                        <a:latin typeface="Cambria Math" panose="02040503050406030204" pitchFamily="18" charset="0"/>
                      </a:rPr>
                      <m:t>∈</m:t>
                    </m:r>
                  </m:oMath>
                </a14:m>
                <a:r>
                  <a:rPr lang="en-US" sz="1900" dirty="0"/>
                  <a:t> TYPE, </a:t>
                </a:r>
                <a14:m>
                  <m:oMath xmlns:m="http://schemas.openxmlformats.org/officeDocument/2006/math">
                    <m:r>
                      <a:rPr lang="en-US" sz="1900" i="1">
                        <a:latin typeface="Cambria Math" panose="02040503050406030204" pitchFamily="18" charset="0"/>
                      </a:rPr>
                      <m:t>∀</m:t>
                    </m:r>
                  </m:oMath>
                </a14:m>
                <a:r>
                  <a:rPr lang="en-US" sz="1900" dirty="0"/>
                  <a:t> j </a:t>
                </a:r>
                <a14:m>
                  <m:oMath xmlns:m="http://schemas.openxmlformats.org/officeDocument/2006/math">
                    <m:r>
                      <a:rPr lang="en-US" sz="1900" i="1">
                        <a:latin typeface="Cambria Math" panose="02040503050406030204" pitchFamily="18" charset="0"/>
                      </a:rPr>
                      <m:t>∈</m:t>
                    </m:r>
                  </m:oMath>
                </a14:m>
                <a:r>
                  <a:rPr lang="en-US" sz="1900" dirty="0"/>
                  <a:t> NUMBER]</a:t>
                </a:r>
              </a:p>
              <a:p>
                <a:pPr marL="0" indent="0">
                  <a:buNone/>
                </a:pPr>
                <a:r>
                  <a:rPr lang="en-US" sz="1900" b="1" i="1" dirty="0"/>
                  <a:t>Minimum Capacity of the Generator Array</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𝑇𝑌𝑃𝐸</m:t>
                          </m:r>
                        </m:sub>
                        <m:sup/>
                        <m:e>
                          <m:nary>
                            <m:naryPr>
                              <m:chr m:val="∑"/>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𝑗</m:t>
                              </m:r>
                              <m:r>
                                <a:rPr lang="en-US" sz="1900" i="1">
                                  <a:latin typeface="Cambria Math" panose="02040503050406030204" pitchFamily="18" charset="0"/>
                                </a:rPr>
                                <m:t>∈</m:t>
                              </m:r>
                              <m:r>
                                <a:rPr lang="en-US" sz="1900" i="1">
                                  <a:latin typeface="Cambria Math" panose="02040503050406030204" pitchFamily="18" charset="0"/>
                                </a:rPr>
                                <m:t>𝑁𝑈𝑀𝐵𝐸𝑅</m:t>
                              </m:r>
                            </m:sub>
                            <m:sup/>
                            <m:e>
                              <m:sSub>
                                <m:sSubPr>
                                  <m:ctrlPr>
                                    <a:rPr lang="en-US" sz="1900" i="1">
                                      <a:latin typeface="Cambria Math" panose="02040503050406030204" pitchFamily="18" charset="0"/>
                                    </a:rPr>
                                  </m:ctrlPr>
                                </m:sSubPr>
                                <m:e>
                                  <m:r>
                                    <a:rPr lang="en-US" sz="1900" i="1">
                                      <a:latin typeface="Cambria Math" panose="02040503050406030204" pitchFamily="18" charset="0"/>
                                    </a:rPr>
                                    <m:t>𝐶𝑎𝑝</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𝑖𝑗</m:t>
                                  </m:r>
                                </m:sub>
                              </m:sSub>
                              <m:r>
                                <a:rPr lang="en-US" sz="1900" i="1">
                                  <a:latin typeface="Cambria Math" panose="02040503050406030204" pitchFamily="18" charset="0"/>
                                </a:rPr>
                                <m:t>≥</m:t>
                              </m:r>
                              <m:r>
                                <a:rPr lang="en-US" sz="1900" i="1">
                                  <a:latin typeface="Cambria Math" panose="02040503050406030204" pitchFamily="18" charset="0"/>
                                </a:rPr>
                                <m:t>𝐷𝑚𝑎𝑥</m:t>
                              </m:r>
                            </m:e>
                          </m:nary>
                        </m:e>
                      </m:nary>
                    </m:oMath>
                  </m:oMathPara>
                </a14:m>
                <a:endParaRPr lang="en-US" sz="1900" dirty="0" smtClean="0"/>
              </a:p>
              <a:p>
                <a:pPr marL="0" indent="0">
                  <a:buNone/>
                </a:pPr>
                <a:r>
                  <a:rPr lang="en-US" sz="1900" b="1" i="1" dirty="0"/>
                  <a:t>Limits on the Power Generated by Each Machine</a:t>
                </a:r>
              </a:p>
              <a:p>
                <a:pPr marL="0" indent="0" algn="ctr">
                  <a:buNone/>
                </a:pP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𝑃</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𝐶𝑎𝑝</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𝑖𝑗</m:t>
                        </m:r>
                      </m:sub>
                    </m:sSub>
                  </m:oMath>
                </a14:m>
                <a:r>
                  <a:rPr lang="en-US" sz="1900" dirty="0"/>
                  <a:t> [</a:t>
                </a:r>
                <a14:m>
                  <m:oMath xmlns:m="http://schemas.openxmlformats.org/officeDocument/2006/math">
                    <m:r>
                      <a:rPr lang="en-US" sz="1900" i="1">
                        <a:latin typeface="Cambria Math" panose="02040503050406030204" pitchFamily="18" charset="0"/>
                      </a:rPr>
                      <m:t>∀</m:t>
                    </m:r>
                  </m:oMath>
                </a14:m>
                <a:r>
                  <a:rPr lang="en-US" sz="1900" dirty="0"/>
                  <a:t> </a:t>
                </a:r>
                <a:r>
                  <a:rPr lang="en-US" sz="1900" dirty="0" err="1"/>
                  <a:t>i</a:t>
                </a:r>
                <a:r>
                  <a:rPr lang="en-US" sz="1900" dirty="0"/>
                  <a:t> </a:t>
                </a:r>
                <a14:m>
                  <m:oMath xmlns:m="http://schemas.openxmlformats.org/officeDocument/2006/math">
                    <m:r>
                      <a:rPr lang="en-US" sz="1900" i="1">
                        <a:latin typeface="Cambria Math" panose="02040503050406030204" pitchFamily="18" charset="0"/>
                      </a:rPr>
                      <m:t>∈</m:t>
                    </m:r>
                  </m:oMath>
                </a14:m>
                <a:r>
                  <a:rPr lang="en-US" sz="1900" dirty="0"/>
                  <a:t> </a:t>
                </a:r>
                <a:r>
                  <a:rPr lang="en-US" sz="1900" dirty="0" smtClean="0"/>
                  <a:t>TYPE, </a:t>
                </a:r>
                <a14:m>
                  <m:oMath xmlns:m="http://schemas.openxmlformats.org/officeDocument/2006/math">
                    <m:r>
                      <a:rPr lang="en-US" sz="1900" i="1">
                        <a:latin typeface="Cambria Math" panose="02040503050406030204" pitchFamily="18" charset="0"/>
                      </a:rPr>
                      <m:t>∀</m:t>
                    </m:r>
                  </m:oMath>
                </a14:m>
                <a:r>
                  <a:rPr lang="en-US" sz="1900" dirty="0"/>
                  <a:t> j </a:t>
                </a:r>
                <a14:m>
                  <m:oMath xmlns:m="http://schemas.openxmlformats.org/officeDocument/2006/math">
                    <m:r>
                      <a:rPr lang="en-US" sz="1900" i="1">
                        <a:latin typeface="Cambria Math" panose="02040503050406030204" pitchFamily="18" charset="0"/>
                      </a:rPr>
                      <m:t>∈</m:t>
                    </m:r>
                  </m:oMath>
                </a14:m>
                <a:r>
                  <a:rPr lang="en-US" sz="1900" dirty="0"/>
                  <a:t> </a:t>
                </a:r>
                <a:r>
                  <a:rPr lang="en-US" sz="1900" dirty="0" smtClean="0"/>
                  <a:t>NUMBER]</a:t>
                </a:r>
              </a:p>
              <a:p>
                <a:pPr marL="0" indent="0">
                  <a:buNone/>
                </a:pPr>
                <a:r>
                  <a:rPr lang="en-US" sz="1900" b="1" i="1" dirty="0"/>
                  <a:t>“Radial” Constraint at Node </a:t>
                </a:r>
                <a:r>
                  <a:rPr lang="en-US" sz="1900" b="1" i="1" dirty="0" smtClean="0"/>
                  <a:t>Zero</a:t>
                </a:r>
                <a:endParaRPr lang="en-US" sz="1900" b="1" i="1"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𝑇𝑌𝑃𝐸</m:t>
                          </m:r>
                        </m:sub>
                        <m:sup/>
                        <m:e>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e>
                      </m:nary>
                      <m:r>
                        <a:rPr lang="en-US" sz="1900" i="1">
                          <a:latin typeface="Cambria Math" panose="02040503050406030204" pitchFamily="18" charset="0"/>
                        </a:rPr>
                        <m:t>=1</m:t>
                      </m:r>
                    </m:oMath>
                  </m:oMathPara>
                </a14:m>
                <a:endParaRPr lang="en-US" sz="1900" dirty="0" smtClean="0"/>
              </a:p>
              <a:p>
                <a:pPr marL="0" indent="0">
                  <a:buNone/>
                </a:pPr>
                <a:r>
                  <a:rPr lang="en-US" sz="1900" b="1" i="1" dirty="0" smtClean="0"/>
                  <a:t>Defining USP</a:t>
                </a:r>
                <a:endParaRPr lang="en-US" sz="19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panose="02040503050406030204" pitchFamily="18" charset="0"/>
                                </a:rPr>
                                <m:t>𝑈𝑆𝑃</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𝐶𝑎𝑝</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𝐷𝑚𝑎𝑥</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sub>
                      </m:sSub>
                      <m:r>
                        <a:rPr lang="en-US" sz="1800" i="1">
                          <a:latin typeface="Cambria Math" panose="02040503050406030204" pitchFamily="18" charset="0"/>
                        </a:rPr>
                        <m:t>−</m:t>
                      </m:r>
                      <m:nary>
                        <m:naryPr>
                          <m:chr m:val="∑"/>
                          <m:limLoc m:val="undOvr"/>
                          <m:supHide m:val="on"/>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𝑁𝑈𝑀𝐵𝐸𝑅</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𝐶𝑎𝑝</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𝑖𝑗</m:t>
                              </m:r>
                            </m:sub>
                          </m:sSub>
                        </m:e>
                      </m:nary>
                      <m:r>
                        <a:rPr lang="en-US" sz="1800">
                          <a:latin typeface="Cambria Math" panose="02040503050406030204" pitchFamily="18" charset="0"/>
                        </a:rPr>
                        <m:t>[</m:t>
                      </m:r>
                      <m:r>
                        <a:rPr lang="en-US" sz="1800" i="1">
                          <a:latin typeface="Cambria Math" panose="02040503050406030204" pitchFamily="18" charset="0"/>
                        </a:rPr>
                        <m:t>∀</m:t>
                      </m:r>
                      <m:r>
                        <a:rPr lang="en-US" sz="1800">
                          <a:latin typeface="Cambria Math" panose="02040503050406030204" pitchFamily="18" charset="0"/>
                        </a:rPr>
                        <m:t> </m:t>
                      </m:r>
                      <m:r>
                        <m:rPr>
                          <m:sty m:val="p"/>
                        </m:rPr>
                        <a:rPr lang="en-US" sz="1800">
                          <a:latin typeface="Cambria Math" panose="02040503050406030204" pitchFamily="18" charset="0"/>
                        </a:rPr>
                        <m:t>i</m:t>
                      </m:r>
                      <m:r>
                        <a:rPr lang="en-US" sz="1800">
                          <a:latin typeface="Cambria Math" panose="02040503050406030204" pitchFamily="18" charset="0"/>
                        </a:rPr>
                        <m:t> </m:t>
                      </m:r>
                      <m:r>
                        <a:rPr lang="en-US" sz="1800" i="1">
                          <a:latin typeface="Cambria Math" panose="02040503050406030204" pitchFamily="18" charset="0"/>
                        </a:rPr>
                        <m:t>∈</m:t>
                      </m:r>
                      <m:r>
                        <a:rPr lang="en-US" sz="1800">
                          <a:latin typeface="Cambria Math" panose="02040503050406030204" pitchFamily="18" charset="0"/>
                        </a:rPr>
                        <m:t> </m:t>
                      </m:r>
                      <m:r>
                        <m:rPr>
                          <m:sty m:val="p"/>
                        </m:rPr>
                        <a:rPr lang="en-US" sz="1800">
                          <a:latin typeface="Cambria Math" panose="02040503050406030204" pitchFamily="18" charset="0"/>
                        </a:rPr>
                        <m:t>TYPE</m:t>
                      </m:r>
                      <m:r>
                        <a:rPr lang="en-US" sz="1800">
                          <a:latin typeface="Cambria Math" panose="02040503050406030204" pitchFamily="18" charset="0"/>
                        </a:rPr>
                        <m:t>]</m:t>
                      </m:r>
                    </m:oMath>
                  </m:oMathPara>
                </a14:m>
                <a:endParaRPr lang="en-US" sz="1800" dirty="0" smtClean="0"/>
              </a:p>
              <a:p>
                <a:pPr marL="0" indent="0">
                  <a:buNone/>
                </a:pPr>
                <a:endParaRPr lang="en-US" sz="1800" dirty="0"/>
              </a:p>
              <a:p>
                <a:pPr marL="0" indent="0" algn="ctr">
                  <a:buNone/>
                </a:pPr>
                <a:endParaRPr lang="en-US" sz="1700" dirty="0" smtClean="0"/>
              </a:p>
              <a:p>
                <a:pPr marL="0" indent="0" algn="ctr">
                  <a:buNone/>
                </a:pPr>
                <a:endParaRPr lang="en-US" sz="1700" dirty="0"/>
              </a:p>
              <a:p>
                <a:pPr marL="0" indent="0">
                  <a:buNone/>
                </a:pPr>
                <a:endParaRPr lang="en-US" sz="1800" dirty="0"/>
              </a:p>
              <a:p>
                <a:pPr marL="0" indent="0">
                  <a:buNone/>
                </a:pPr>
                <a:endParaRPr lang="en-US" sz="1600" dirty="0"/>
              </a:p>
            </p:txBody>
          </p:sp>
        </mc:Choice>
        <mc:Fallback xmlns="">
          <p:sp>
            <p:nvSpPr>
              <p:cNvPr id="16" name="Content Placeholder 14"/>
              <p:cNvSpPr>
                <a:spLocks noGrp="1" noRot="1" noChangeAspect="1" noMove="1" noResize="1" noEditPoints="1" noAdjustHandles="1" noChangeArrowheads="1" noChangeShapeType="1" noTextEdit="1"/>
              </p:cNvSpPr>
              <p:nvPr>
                <p:ph sz="half" idx="2"/>
              </p:nvPr>
            </p:nvSpPr>
            <p:spPr>
              <a:xfrm>
                <a:off x="228600" y="1825625"/>
                <a:ext cx="3846095" cy="4351338"/>
              </a:xfrm>
              <a:blipFill>
                <a:blip r:embed="rId4"/>
                <a:stretch>
                  <a:fillRect l="-952" t="-3221" b="-10504"/>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3936332" y="2027647"/>
            <a:ext cx="3892215" cy="3467610"/>
          </a:xfrm>
          <a:prstGeom prst="rect">
            <a:avLst/>
          </a:prstGeom>
        </p:spPr>
      </p:pic>
      <p:sp>
        <p:nvSpPr>
          <p:cNvPr id="6" name="TextBox 5"/>
          <p:cNvSpPr txBox="1"/>
          <p:nvPr/>
        </p:nvSpPr>
        <p:spPr>
          <a:xfrm>
            <a:off x="-12504" y="6497653"/>
            <a:ext cx="12204504" cy="461665"/>
          </a:xfrm>
          <a:prstGeom prst="rect">
            <a:avLst/>
          </a:prstGeom>
          <a:noFill/>
        </p:spPr>
        <p:txBody>
          <a:bodyPr wrap="square" rtlCol="0">
            <a:spAutoFit/>
          </a:bodyPr>
          <a:lstStyle/>
          <a:p>
            <a:r>
              <a:rPr lang="en-US" sz="800" dirty="0" smtClean="0"/>
              <a:t>Pictures courtesy of: </a:t>
            </a:r>
            <a:r>
              <a:rPr lang="en-US" sz="800" dirty="0"/>
              <a:t>M. Perry, </a:t>
            </a:r>
            <a:r>
              <a:rPr lang="en-US" sz="800" i="1" dirty="0"/>
              <a:t>Grumpy Llama</a:t>
            </a:r>
            <a:r>
              <a:rPr lang="en-US" sz="800" dirty="0"/>
              <a:t>. 2016. </a:t>
            </a:r>
            <a:r>
              <a:rPr lang="en-US" sz="800" dirty="0">
                <a:hlinkClick r:id="rId6"/>
              </a:rPr>
              <a:t>https://www.spectator.co.uk/2016/05/how-a-grumpy-llama-became-the-third-person-in-our-relationship/</a:t>
            </a:r>
            <a:endParaRPr lang="en-US" sz="800" dirty="0"/>
          </a:p>
          <a:p>
            <a:endParaRPr lang="en-US" sz="800" dirty="0"/>
          </a:p>
          <a:p>
            <a:r>
              <a:rPr lang="en-US" sz="800" dirty="0" smtClean="0"/>
              <a:t> </a:t>
            </a:r>
            <a:endParaRPr lang="en-US" sz="800" dirty="0"/>
          </a:p>
        </p:txBody>
      </p:sp>
    </p:spTree>
    <p:extLst>
      <p:ext uri="{BB962C8B-B14F-4D97-AF65-F5344CB8AC3E}">
        <p14:creationId xmlns:p14="http://schemas.microsoft.com/office/powerpoint/2010/main" val="167436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p:cNvSpPr/>
          <p:nvPr/>
        </p:nvSpPr>
        <p:spPr>
          <a:xfrm>
            <a:off x="6562724" y="1190625"/>
            <a:ext cx="4752975" cy="4752975"/>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550065" y="1825626"/>
            <a:ext cx="4117974" cy="4117974"/>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43675" y="3324225"/>
            <a:ext cx="2619375" cy="2619375"/>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rgbClr val="002060"/>
                </a:solidFill>
              </a:rPr>
              <a:t>Scalability</a:t>
            </a:r>
            <a:endParaRPr lang="en-US" dirty="0">
              <a:solidFill>
                <a:srgbClr val="002060"/>
              </a:solidFill>
            </a:endParaRPr>
          </a:p>
        </p:txBody>
      </p:sp>
      <p:sp>
        <p:nvSpPr>
          <p:cNvPr id="4" name="Content Placeholder 3"/>
          <p:cNvSpPr>
            <a:spLocks noGrp="1"/>
          </p:cNvSpPr>
          <p:nvPr>
            <p:ph idx="1"/>
          </p:nvPr>
        </p:nvSpPr>
        <p:spPr>
          <a:xfrm>
            <a:off x="838200" y="1825625"/>
            <a:ext cx="5402179" cy="4671428"/>
          </a:xfrm>
        </p:spPr>
        <p:txBody>
          <a:bodyPr>
            <a:normAutofit/>
          </a:bodyPr>
          <a:lstStyle/>
          <a:p>
            <a:pPr marL="0" indent="0">
              <a:buNone/>
            </a:pPr>
            <a:r>
              <a:rPr lang="en-US" dirty="0" smtClean="0"/>
              <a:t>The paper model decision variables scale linearly with:</a:t>
            </a:r>
          </a:p>
          <a:p>
            <a:pPr marL="0" indent="0">
              <a:buNone/>
            </a:pPr>
            <a:r>
              <a:rPr lang="en-US" dirty="0"/>
              <a:t>	</a:t>
            </a:r>
            <a:r>
              <a:rPr lang="en-US" dirty="0" smtClean="0"/>
              <a:t>Number of generator models</a:t>
            </a:r>
          </a:p>
          <a:p>
            <a:pPr marL="0" indent="0">
              <a:buNone/>
            </a:pPr>
            <a:r>
              <a:rPr lang="en-US" dirty="0"/>
              <a:t>	</a:t>
            </a:r>
            <a:r>
              <a:rPr lang="en-US" dirty="0" smtClean="0"/>
              <a:t>Number of generator units</a:t>
            </a:r>
          </a:p>
          <a:p>
            <a:pPr marL="0" indent="0">
              <a:buNone/>
            </a:pPr>
            <a:r>
              <a:rPr lang="en-US" dirty="0" smtClean="0"/>
              <a:t>Our model scales linearly with:</a:t>
            </a:r>
          </a:p>
          <a:p>
            <a:pPr marL="0" indent="0">
              <a:buNone/>
            </a:pPr>
            <a:r>
              <a:rPr lang="en-US" dirty="0"/>
              <a:t>	Number of generator models</a:t>
            </a:r>
          </a:p>
          <a:p>
            <a:pPr marL="0" indent="0">
              <a:buNone/>
            </a:pPr>
            <a:r>
              <a:rPr lang="en-US" dirty="0" smtClean="0"/>
              <a:t>We increased the number of models ten fold and noticed no significant change in run time</a:t>
            </a:r>
            <a:endParaRPr lang="en-US" dirty="0"/>
          </a:p>
        </p:txBody>
      </p:sp>
      <p:sp>
        <p:nvSpPr>
          <p:cNvPr id="3" name="Rectangle 2"/>
          <p:cNvSpPr/>
          <p:nvPr/>
        </p:nvSpPr>
        <p:spPr>
          <a:xfrm>
            <a:off x="6543675" y="4772025"/>
            <a:ext cx="1171575" cy="1171575"/>
          </a:xfrm>
          <a:prstGeom prst="rect">
            <a:avLst/>
          </a:prstGeom>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924675" y="5076825"/>
            <a:ext cx="342900" cy="647700"/>
            <a:chOff x="6924675" y="5076825"/>
            <a:chExt cx="342900" cy="647700"/>
          </a:xfrm>
        </p:grpSpPr>
        <p:sp>
          <p:nvSpPr>
            <p:cNvPr id="5" name="Oval 4"/>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7338970" y="3898106"/>
            <a:ext cx="342900" cy="647700"/>
            <a:chOff x="6924675" y="5076825"/>
            <a:chExt cx="342900" cy="647700"/>
          </a:xfrm>
        </p:grpSpPr>
        <p:sp>
          <p:nvSpPr>
            <p:cNvPr id="21" name="Oval 20"/>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918530" y="4905375"/>
            <a:ext cx="342900" cy="647700"/>
            <a:chOff x="6924675" y="5076825"/>
            <a:chExt cx="342900" cy="647700"/>
          </a:xfrm>
        </p:grpSpPr>
        <p:sp>
          <p:nvSpPr>
            <p:cNvPr id="35" name="Oval 34"/>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8604330" y="5119687"/>
            <a:ext cx="342900" cy="647700"/>
            <a:chOff x="6924675" y="5076825"/>
            <a:chExt cx="342900" cy="647700"/>
          </a:xfrm>
        </p:grpSpPr>
        <p:sp>
          <p:nvSpPr>
            <p:cNvPr id="42" name="Oval 41"/>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p:cNvCxnSpPr/>
          <p:nvPr/>
        </p:nvCxnSpPr>
        <p:spPr>
          <a:xfrm flipV="1">
            <a:off x="7715250" y="1190625"/>
            <a:ext cx="3581400" cy="3581400"/>
          </a:xfrm>
          <a:prstGeom prst="straightConnector1">
            <a:avLst/>
          </a:prstGeom>
          <a:ln w="3810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6743697" y="2428875"/>
            <a:ext cx="342900" cy="647700"/>
            <a:chOff x="6924675" y="5076825"/>
            <a:chExt cx="342900" cy="647700"/>
          </a:xfrm>
        </p:grpSpPr>
        <p:sp>
          <p:nvSpPr>
            <p:cNvPr id="60" name="Oval 59"/>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9420224" y="3952875"/>
            <a:ext cx="342900" cy="647700"/>
            <a:chOff x="6924675" y="5076825"/>
            <a:chExt cx="342900" cy="647700"/>
          </a:xfrm>
        </p:grpSpPr>
        <p:sp>
          <p:nvSpPr>
            <p:cNvPr id="67" name="Oval 66"/>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9987715" y="2914649"/>
            <a:ext cx="342900" cy="647700"/>
            <a:chOff x="6924675" y="5076825"/>
            <a:chExt cx="342900" cy="647700"/>
          </a:xfrm>
        </p:grpSpPr>
        <p:sp>
          <p:nvSpPr>
            <p:cNvPr id="74" name="Oval 73"/>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7666476" y="2505075"/>
            <a:ext cx="342900" cy="647700"/>
            <a:chOff x="6924675" y="5076825"/>
            <a:chExt cx="342900" cy="647700"/>
          </a:xfrm>
        </p:grpSpPr>
        <p:sp>
          <p:nvSpPr>
            <p:cNvPr id="81" name="Oval 80"/>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8551071" y="2514600"/>
            <a:ext cx="342900" cy="647700"/>
            <a:chOff x="6924675" y="5076825"/>
            <a:chExt cx="342900" cy="647700"/>
          </a:xfrm>
        </p:grpSpPr>
        <p:sp>
          <p:nvSpPr>
            <p:cNvPr id="88" name="Oval 87"/>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9458088" y="1888292"/>
            <a:ext cx="342900" cy="647700"/>
            <a:chOff x="6924675" y="5076825"/>
            <a:chExt cx="342900" cy="647700"/>
          </a:xfrm>
        </p:grpSpPr>
        <p:sp>
          <p:nvSpPr>
            <p:cNvPr id="95" name="Oval 94"/>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9420224" y="3195637"/>
            <a:ext cx="342900" cy="647700"/>
            <a:chOff x="6924675" y="5076825"/>
            <a:chExt cx="342900" cy="647700"/>
          </a:xfrm>
        </p:grpSpPr>
        <p:sp>
          <p:nvSpPr>
            <p:cNvPr id="102" name="Oval 101"/>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7218443" y="1978818"/>
            <a:ext cx="342900" cy="647700"/>
            <a:chOff x="6924675" y="5076825"/>
            <a:chExt cx="342900" cy="647700"/>
          </a:xfrm>
        </p:grpSpPr>
        <p:sp>
          <p:nvSpPr>
            <p:cNvPr id="109" name="Oval 108"/>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10181054" y="3648075"/>
            <a:ext cx="342900" cy="647700"/>
            <a:chOff x="6924675" y="5076825"/>
            <a:chExt cx="342900" cy="647700"/>
          </a:xfrm>
        </p:grpSpPr>
        <p:sp>
          <p:nvSpPr>
            <p:cNvPr id="116" name="Oval 115"/>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8096231" y="1974017"/>
            <a:ext cx="342900" cy="647700"/>
            <a:chOff x="6924675" y="5076825"/>
            <a:chExt cx="342900" cy="647700"/>
          </a:xfrm>
        </p:grpSpPr>
        <p:sp>
          <p:nvSpPr>
            <p:cNvPr id="123" name="Oval 122"/>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9038353" y="2066925"/>
            <a:ext cx="342900" cy="647700"/>
            <a:chOff x="6924675" y="5076825"/>
            <a:chExt cx="342900" cy="647700"/>
          </a:xfrm>
        </p:grpSpPr>
        <p:sp>
          <p:nvSpPr>
            <p:cNvPr id="130" name="Oval 129"/>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10110787" y="4383882"/>
            <a:ext cx="342900" cy="647700"/>
            <a:chOff x="6924675" y="5076825"/>
            <a:chExt cx="342900" cy="647700"/>
          </a:xfrm>
        </p:grpSpPr>
        <p:sp>
          <p:nvSpPr>
            <p:cNvPr id="137" name="Oval 136"/>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9544050" y="4795837"/>
            <a:ext cx="342900" cy="647700"/>
            <a:chOff x="6924675" y="5076825"/>
            <a:chExt cx="342900" cy="647700"/>
          </a:xfrm>
        </p:grpSpPr>
        <p:sp>
          <p:nvSpPr>
            <p:cNvPr id="144" name="Oval 143"/>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7105650" y="52482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10090566" y="5117308"/>
            <a:ext cx="342900" cy="647700"/>
            <a:chOff x="6924675" y="5076825"/>
            <a:chExt cx="342900" cy="647700"/>
          </a:xfrm>
        </p:grpSpPr>
        <p:sp>
          <p:nvSpPr>
            <p:cNvPr id="151" name="Oval 150"/>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8565355" y="4117180"/>
            <a:ext cx="342900" cy="647700"/>
            <a:chOff x="6924675" y="5076825"/>
            <a:chExt cx="342900" cy="647700"/>
          </a:xfrm>
        </p:grpSpPr>
        <p:sp>
          <p:nvSpPr>
            <p:cNvPr id="158" name="Oval 157"/>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7937877" y="3447217"/>
            <a:ext cx="342900" cy="647700"/>
            <a:chOff x="6924675" y="5076825"/>
            <a:chExt cx="342900" cy="647700"/>
          </a:xfrm>
        </p:grpSpPr>
        <p:sp>
          <p:nvSpPr>
            <p:cNvPr id="165" name="Oval 164"/>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6813945" y="3602832"/>
            <a:ext cx="342900" cy="647700"/>
            <a:chOff x="6924675" y="5076825"/>
            <a:chExt cx="342900" cy="647700"/>
          </a:xfrm>
        </p:grpSpPr>
        <p:sp>
          <p:nvSpPr>
            <p:cNvPr id="172" name="Oval 171"/>
            <p:cNvSpPr/>
            <p:nvPr/>
          </p:nvSpPr>
          <p:spPr>
            <a:xfrm>
              <a:off x="7010400" y="5076825"/>
              <a:ext cx="171450" cy="1714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7096125" y="5248275"/>
              <a:ext cx="0" cy="3048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09612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924675" y="5553075"/>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7105650" y="5410200"/>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6943725" y="5272087"/>
              <a:ext cx="161925" cy="1714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2516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Paper Scheme: Branch and Bound</a:t>
            </a:r>
            <a:endParaRPr lang="en-US" dirty="0">
              <a:solidFill>
                <a:srgbClr val="002060"/>
              </a:solidFill>
            </a:endParaRPr>
          </a:p>
        </p:txBody>
      </p:sp>
      <p:pic>
        <p:nvPicPr>
          <p:cNvPr id="4" name="Content Placeholder 3"/>
          <p:cNvPicPr>
            <a:picLocks noGrp="1" noChangeAspect="1"/>
          </p:cNvPicPr>
          <p:nvPr>
            <p:ph idx="1"/>
          </p:nvPr>
        </p:nvPicPr>
        <p:blipFill>
          <a:blip r:embed="rId3"/>
          <a:stretch>
            <a:fillRect/>
          </a:stretch>
        </p:blipFill>
        <p:spPr>
          <a:xfrm>
            <a:off x="966527" y="1690688"/>
            <a:ext cx="5555123" cy="4577108"/>
          </a:xfrm>
          <a:prstGeom prst="rect">
            <a:avLst/>
          </a:prstGeom>
        </p:spPr>
      </p:pic>
      <p:sp>
        <p:nvSpPr>
          <p:cNvPr id="5" name="TextBox 4"/>
          <p:cNvSpPr txBox="1"/>
          <p:nvPr/>
        </p:nvSpPr>
        <p:spPr>
          <a:xfrm>
            <a:off x="7414952" y="2156200"/>
            <a:ext cx="3582785" cy="3046988"/>
          </a:xfrm>
          <a:prstGeom prst="rect">
            <a:avLst/>
          </a:prstGeom>
          <a:noFill/>
        </p:spPr>
        <p:txBody>
          <a:bodyPr wrap="square" rtlCol="0">
            <a:spAutoFit/>
          </a:bodyPr>
          <a:lstStyle/>
          <a:p>
            <a:r>
              <a:rPr lang="en-US" sz="3200" dirty="0" smtClean="0"/>
              <a:t>Starts with a relaxed LP solution</a:t>
            </a:r>
          </a:p>
          <a:p>
            <a:endParaRPr lang="en-US" sz="3200" dirty="0" smtClean="0"/>
          </a:p>
          <a:p>
            <a:r>
              <a:rPr lang="en-US" sz="3200" dirty="0" smtClean="0"/>
              <a:t>Gradually finds best feasible solution with integer values</a:t>
            </a:r>
            <a:endParaRPr lang="en-US" sz="3200" dirty="0"/>
          </a:p>
        </p:txBody>
      </p:sp>
      <p:sp>
        <p:nvSpPr>
          <p:cNvPr id="6" name="TextBox 5"/>
          <p:cNvSpPr txBox="1"/>
          <p:nvPr/>
        </p:nvSpPr>
        <p:spPr>
          <a:xfrm>
            <a:off x="-3840" y="6658392"/>
            <a:ext cx="11953701" cy="215444"/>
          </a:xfrm>
          <a:prstGeom prst="rect">
            <a:avLst/>
          </a:prstGeom>
          <a:noFill/>
        </p:spPr>
        <p:txBody>
          <a:bodyPr wrap="square" rtlCol="0">
            <a:spAutoFit/>
          </a:bodyPr>
          <a:lstStyle/>
          <a:p>
            <a:r>
              <a:rPr lang="en-US" sz="800" dirty="0" smtClean="0"/>
              <a:t>Diagram courtesy of: </a:t>
            </a:r>
            <a:r>
              <a:rPr lang="en-US" sz="800" dirty="0"/>
              <a:t>B. W. Taylor, Module C. Integer Programming: The Branch and Bound Method, 10th ed., 2006</a:t>
            </a:r>
            <a:r>
              <a:rPr lang="en-US" sz="800" dirty="0" smtClean="0"/>
              <a:t>.</a:t>
            </a:r>
            <a:endParaRPr lang="en-US" sz="800" dirty="0"/>
          </a:p>
        </p:txBody>
      </p:sp>
    </p:spTree>
    <p:extLst>
      <p:ext uri="{BB962C8B-B14F-4D97-AF65-F5344CB8AC3E}">
        <p14:creationId xmlns:p14="http://schemas.microsoft.com/office/powerpoint/2010/main" val="1449777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Validity of the model </a:t>
            </a:r>
            <a:endParaRPr lang="en-US" dirty="0">
              <a:solidFill>
                <a:srgbClr val="002060"/>
              </a:solidFill>
            </a:endParaRPr>
          </a:p>
        </p:txBody>
      </p:sp>
      <p:sp>
        <p:nvSpPr>
          <p:cNvPr id="4" name="Content Placeholder 3"/>
          <p:cNvSpPr>
            <a:spLocks noGrp="1"/>
          </p:cNvSpPr>
          <p:nvPr>
            <p:ph idx="1"/>
          </p:nvPr>
        </p:nvSpPr>
        <p:spPr>
          <a:xfrm>
            <a:off x="838200" y="1273909"/>
            <a:ext cx="10515600" cy="4351338"/>
          </a:xfrm>
        </p:spPr>
        <p:txBody>
          <a:bodyPr/>
          <a:lstStyle/>
          <a:p>
            <a:pPr marL="0" indent="0">
              <a:buNone/>
            </a:pPr>
            <a:r>
              <a:rPr lang="en-US" dirty="0" smtClean="0"/>
              <a:t>In general, we found a few issues with the validity with the solution:</a:t>
            </a:r>
          </a:p>
          <a:p>
            <a:pPr marL="0" indent="0">
              <a:buNone/>
            </a:pPr>
            <a:r>
              <a:rPr lang="en-US" dirty="0" smtClean="0"/>
              <a:t>The paper showed two different situations to test the model</a:t>
            </a:r>
          </a:p>
          <a:p>
            <a:pPr marL="0" indent="0">
              <a:buNone/>
            </a:pPr>
            <a:endParaRPr lang="en-US" dirty="0" smtClean="0"/>
          </a:p>
        </p:txBody>
      </p:sp>
      <p:sp>
        <p:nvSpPr>
          <p:cNvPr id="6" name="TextBox 5"/>
          <p:cNvSpPr txBox="1"/>
          <p:nvPr/>
        </p:nvSpPr>
        <p:spPr>
          <a:xfrm>
            <a:off x="545423" y="2385124"/>
            <a:ext cx="1636295" cy="461665"/>
          </a:xfrm>
          <a:prstGeom prst="rect">
            <a:avLst/>
          </a:prstGeom>
          <a:noFill/>
        </p:spPr>
        <p:txBody>
          <a:bodyPr wrap="square" rtlCol="0">
            <a:spAutoFit/>
          </a:bodyPr>
          <a:lstStyle/>
          <a:p>
            <a:r>
              <a:rPr lang="en-US" sz="2400" dirty="0" smtClean="0"/>
              <a:t>Test Case 1</a:t>
            </a:r>
            <a:endParaRPr lang="en-US" sz="2400" dirty="0"/>
          </a:p>
        </p:txBody>
      </p:sp>
      <p:sp>
        <p:nvSpPr>
          <p:cNvPr id="7" name="TextBox 6"/>
          <p:cNvSpPr txBox="1"/>
          <p:nvPr/>
        </p:nvSpPr>
        <p:spPr>
          <a:xfrm>
            <a:off x="4730412" y="2379047"/>
            <a:ext cx="1636295" cy="461665"/>
          </a:xfrm>
          <a:prstGeom prst="rect">
            <a:avLst/>
          </a:prstGeom>
          <a:noFill/>
        </p:spPr>
        <p:txBody>
          <a:bodyPr wrap="square" rtlCol="0">
            <a:spAutoFit/>
          </a:bodyPr>
          <a:lstStyle/>
          <a:p>
            <a:r>
              <a:rPr lang="en-US" sz="2400" dirty="0" smtClean="0"/>
              <a:t>Test Case 2</a:t>
            </a:r>
            <a:endParaRPr lang="en-US" sz="2400" dirty="0"/>
          </a:p>
        </p:txBody>
      </p:sp>
      <p:sp>
        <p:nvSpPr>
          <p:cNvPr id="8" name="TextBox 7"/>
          <p:cNvSpPr txBox="1"/>
          <p:nvPr/>
        </p:nvSpPr>
        <p:spPr>
          <a:xfrm>
            <a:off x="575502" y="2840712"/>
            <a:ext cx="4231105" cy="3693319"/>
          </a:xfrm>
          <a:prstGeom prst="rect">
            <a:avLst/>
          </a:prstGeom>
          <a:noFill/>
        </p:spPr>
        <p:txBody>
          <a:bodyPr wrap="square" rtlCol="0">
            <a:spAutoFit/>
          </a:bodyPr>
          <a:lstStyle/>
          <a:p>
            <a:r>
              <a:rPr lang="en-US" b="1" dirty="0" smtClean="0"/>
              <a:t>Paper Model:</a:t>
            </a:r>
            <a:r>
              <a:rPr lang="en-US" dirty="0" smtClean="0"/>
              <a:t> </a:t>
            </a:r>
          </a:p>
          <a:p>
            <a:r>
              <a:rPr lang="en-US" dirty="0" smtClean="0"/>
              <a:t>An array with 2 PG5371 generators</a:t>
            </a:r>
            <a:endParaRPr lang="en-US" dirty="0"/>
          </a:p>
          <a:p>
            <a:r>
              <a:rPr lang="en-US" dirty="0" smtClean="0"/>
              <a:t>Confirmed with another, older reference with a more extensive evaluation of alternatives</a:t>
            </a:r>
          </a:p>
          <a:p>
            <a:r>
              <a:rPr lang="en-US" dirty="0" smtClean="0"/>
              <a:t>Predicted generator array fulfills all requirements</a:t>
            </a:r>
          </a:p>
          <a:p>
            <a:r>
              <a:rPr lang="en-US" b="1" dirty="0" smtClean="0"/>
              <a:t>Our Model:</a:t>
            </a:r>
          </a:p>
          <a:p>
            <a:r>
              <a:rPr lang="en-US" dirty="0"/>
              <a:t>An array with 2 PG5371 </a:t>
            </a:r>
            <a:r>
              <a:rPr lang="en-US" dirty="0" smtClean="0"/>
              <a:t>generators</a:t>
            </a:r>
          </a:p>
          <a:p>
            <a:r>
              <a:rPr lang="en-US" dirty="0"/>
              <a:t>Predicted generator array fulfills all requirements</a:t>
            </a:r>
          </a:p>
          <a:p>
            <a:endParaRPr lang="en-US" dirty="0"/>
          </a:p>
          <a:p>
            <a:endParaRPr lang="en-US" dirty="0"/>
          </a:p>
        </p:txBody>
      </p:sp>
      <p:sp>
        <p:nvSpPr>
          <p:cNvPr id="9" name="TextBox 8"/>
          <p:cNvSpPr txBox="1"/>
          <p:nvPr/>
        </p:nvSpPr>
        <p:spPr>
          <a:xfrm>
            <a:off x="4730412" y="2818275"/>
            <a:ext cx="4231105" cy="2862322"/>
          </a:xfrm>
          <a:prstGeom prst="rect">
            <a:avLst/>
          </a:prstGeom>
          <a:noFill/>
        </p:spPr>
        <p:txBody>
          <a:bodyPr wrap="square" rtlCol="0">
            <a:spAutoFit/>
          </a:bodyPr>
          <a:lstStyle/>
          <a:p>
            <a:r>
              <a:rPr lang="en-US" b="1" dirty="0" smtClean="0"/>
              <a:t>Paper Model: </a:t>
            </a:r>
          </a:p>
          <a:p>
            <a:r>
              <a:rPr lang="en-US" dirty="0" smtClean="0"/>
              <a:t>An array with 3 PGT10 generators</a:t>
            </a:r>
            <a:endParaRPr lang="en-US" dirty="0"/>
          </a:p>
          <a:p>
            <a:r>
              <a:rPr lang="en-US" dirty="0" smtClean="0"/>
              <a:t>No validation with another source</a:t>
            </a:r>
          </a:p>
          <a:p>
            <a:r>
              <a:rPr lang="en-US" dirty="0" smtClean="0"/>
              <a:t>Predicted generator array fulfills all requirements</a:t>
            </a:r>
          </a:p>
          <a:p>
            <a:r>
              <a:rPr lang="en-US" b="1" dirty="0" smtClean="0"/>
              <a:t>Our Model:</a:t>
            </a:r>
          </a:p>
          <a:p>
            <a:r>
              <a:rPr lang="en-US" dirty="0"/>
              <a:t>An array with 2 PGT10</a:t>
            </a:r>
            <a:r>
              <a:rPr lang="en-US" dirty="0" smtClean="0"/>
              <a:t> generators</a:t>
            </a:r>
          </a:p>
          <a:p>
            <a:r>
              <a:rPr lang="en-US" dirty="0" smtClean="0"/>
              <a:t>Predicted </a:t>
            </a:r>
            <a:r>
              <a:rPr lang="en-US" dirty="0"/>
              <a:t>generator array fulfills all requirements</a:t>
            </a:r>
          </a:p>
          <a:p>
            <a:endParaRPr lang="en-US" dirty="0"/>
          </a:p>
        </p:txBody>
      </p:sp>
      <p:sp>
        <p:nvSpPr>
          <p:cNvPr id="10" name="TextBox 9"/>
          <p:cNvSpPr txBox="1"/>
          <p:nvPr/>
        </p:nvSpPr>
        <p:spPr>
          <a:xfrm>
            <a:off x="8406064" y="2818275"/>
            <a:ext cx="3519232" cy="3693319"/>
          </a:xfrm>
          <a:prstGeom prst="rect">
            <a:avLst/>
          </a:prstGeom>
          <a:noFill/>
        </p:spPr>
        <p:txBody>
          <a:bodyPr wrap="square" rtlCol="0">
            <a:spAutoFit/>
          </a:bodyPr>
          <a:lstStyle/>
          <a:p>
            <a:r>
              <a:rPr lang="en-US" dirty="0"/>
              <a:t>T</a:t>
            </a:r>
            <a:r>
              <a:rPr lang="en-US" dirty="0" smtClean="0"/>
              <a:t>his model only observes the </a:t>
            </a:r>
            <a:r>
              <a:rPr lang="en-US" b="1" dirty="0" smtClean="0"/>
              <a:t>first year </a:t>
            </a:r>
            <a:r>
              <a:rPr lang="en-US" dirty="0" smtClean="0"/>
              <a:t>time period for costs, but does not take into account </a:t>
            </a:r>
            <a:r>
              <a:rPr lang="en-US" b="1" dirty="0" smtClean="0"/>
              <a:t>future</a:t>
            </a:r>
            <a:r>
              <a:rPr lang="en-US" dirty="0" smtClean="0"/>
              <a:t> years</a:t>
            </a:r>
          </a:p>
          <a:p>
            <a:endParaRPr lang="en-US" dirty="0"/>
          </a:p>
          <a:p>
            <a:r>
              <a:rPr lang="en-US" dirty="0" smtClean="0"/>
              <a:t>The </a:t>
            </a:r>
            <a:r>
              <a:rPr lang="en-US" b="1" dirty="0" smtClean="0"/>
              <a:t>paper</a:t>
            </a:r>
            <a:r>
              <a:rPr lang="en-US" dirty="0" smtClean="0"/>
              <a:t> does not make clear several different aspect of the model, making a complete comparison difficult</a:t>
            </a:r>
          </a:p>
          <a:p>
            <a:endParaRPr lang="en-US" dirty="0"/>
          </a:p>
          <a:p>
            <a:r>
              <a:rPr lang="en-US" dirty="0" smtClean="0"/>
              <a:t>The </a:t>
            </a:r>
            <a:r>
              <a:rPr lang="en-US" b="1" dirty="0" smtClean="0"/>
              <a:t>units</a:t>
            </a:r>
            <a:r>
              <a:rPr lang="en-US" dirty="0" smtClean="0"/>
              <a:t> presented in the paper don’t logically follow the results given, making a fair comparison difficult </a:t>
            </a:r>
            <a:endParaRPr lang="en-US" dirty="0"/>
          </a:p>
        </p:txBody>
      </p:sp>
      <p:sp>
        <p:nvSpPr>
          <p:cNvPr id="11" name="TextBox 10"/>
          <p:cNvSpPr txBox="1"/>
          <p:nvPr/>
        </p:nvSpPr>
        <p:spPr>
          <a:xfrm>
            <a:off x="8406064" y="2379047"/>
            <a:ext cx="3104147" cy="461665"/>
          </a:xfrm>
          <a:prstGeom prst="rect">
            <a:avLst/>
          </a:prstGeom>
          <a:noFill/>
        </p:spPr>
        <p:txBody>
          <a:bodyPr wrap="square" rtlCol="0">
            <a:spAutoFit/>
          </a:bodyPr>
          <a:lstStyle/>
          <a:p>
            <a:r>
              <a:rPr lang="en-US" sz="2400" dirty="0" smtClean="0"/>
              <a:t>Additional Comments</a:t>
            </a:r>
            <a:endParaRPr lang="en-US" sz="2400" dirty="0"/>
          </a:p>
        </p:txBody>
      </p:sp>
      <p:grpSp>
        <p:nvGrpSpPr>
          <p:cNvPr id="17" name="Group 16"/>
          <p:cNvGrpSpPr/>
          <p:nvPr/>
        </p:nvGrpSpPr>
        <p:grpSpPr>
          <a:xfrm>
            <a:off x="6339132" y="5512435"/>
            <a:ext cx="1784184" cy="1111971"/>
            <a:chOff x="5067300" y="5561988"/>
            <a:chExt cx="1590423" cy="991212"/>
          </a:xfrm>
        </p:grpSpPr>
        <p:cxnSp>
          <p:nvCxnSpPr>
            <p:cNvPr id="5" name="Straight Connector 4"/>
            <p:cNvCxnSpPr/>
            <p:nvPr/>
          </p:nvCxnSpPr>
          <p:spPr>
            <a:xfrm>
              <a:off x="5067300" y="6124575"/>
              <a:ext cx="409575" cy="409575"/>
            </a:xfrm>
            <a:prstGeom prst="line">
              <a:avLst/>
            </a:prstGeom>
            <a:ln w="76200">
              <a:solidFill>
                <a:schemeClr val="accent6">
                  <a:lumMod val="50000"/>
                </a:schemeClr>
              </a:solidFill>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448300" y="5561988"/>
              <a:ext cx="1209423" cy="991212"/>
            </a:xfrm>
            <a:prstGeom prst="line">
              <a:avLst/>
            </a:prstGeom>
            <a:ln w="76200">
              <a:solidFill>
                <a:schemeClr val="accent6">
                  <a:lumMod val="50000"/>
                </a:schemeClr>
              </a:solidFill>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backgroundRemoval t="0" b="99556" l="9778" r="89778"/>
                    </a14:imgEffect>
                  </a14:imgLayer>
                </a14:imgProps>
              </a:ext>
            </a:extLst>
          </a:blip>
          <a:stretch>
            <a:fillRect/>
          </a:stretch>
        </p:blipFill>
        <p:spPr>
          <a:xfrm>
            <a:off x="4676563" y="5452932"/>
            <a:ext cx="1294389" cy="1294389"/>
          </a:xfrm>
          <a:prstGeom prst="rect">
            <a:avLst/>
          </a:prstGeom>
        </p:spPr>
      </p:pic>
      <p:sp>
        <p:nvSpPr>
          <p:cNvPr id="20" name="TextBox 19"/>
          <p:cNvSpPr txBox="1"/>
          <p:nvPr/>
        </p:nvSpPr>
        <p:spPr>
          <a:xfrm>
            <a:off x="-3840" y="6658392"/>
            <a:ext cx="11953701" cy="215444"/>
          </a:xfrm>
          <a:prstGeom prst="rect">
            <a:avLst/>
          </a:prstGeom>
          <a:noFill/>
        </p:spPr>
        <p:txBody>
          <a:bodyPr wrap="square" rtlCol="0">
            <a:spAutoFit/>
          </a:bodyPr>
          <a:lstStyle/>
          <a:p>
            <a:r>
              <a:rPr lang="en-US" sz="800" dirty="0" smtClean="0"/>
              <a:t>Image courtesy of: </a:t>
            </a:r>
            <a:r>
              <a:rPr lang="en-US" sz="800" i="1" dirty="0"/>
              <a:t>Thumbs Up Emoji. </a:t>
            </a:r>
            <a:r>
              <a:rPr lang="en-US" sz="800" dirty="0">
                <a:hlinkClick r:id="rId5"/>
              </a:rPr>
              <a:t>https://emojiterra.com/thumbs-up/</a:t>
            </a:r>
            <a:endParaRPr lang="en-US" sz="800" i="1" dirty="0"/>
          </a:p>
        </p:txBody>
      </p:sp>
    </p:spTree>
    <p:extLst>
      <p:ext uri="{BB962C8B-B14F-4D97-AF65-F5344CB8AC3E}">
        <p14:creationId xmlns:p14="http://schemas.microsoft.com/office/powerpoint/2010/main" val="801912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940</Words>
  <Application>Microsoft Office PowerPoint</Application>
  <PresentationFormat>Widescreen</PresentationFormat>
  <Paragraphs>184</Paragraphs>
  <Slides>12</Slides>
  <Notes>11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SimSun</vt:lpstr>
      <vt:lpstr>Arial</vt:lpstr>
      <vt:lpstr>Calibri</vt:lpstr>
      <vt:lpstr>Calibri Light</vt:lpstr>
      <vt:lpstr>Cambria Math</vt:lpstr>
      <vt:lpstr>Times New Roman</vt:lpstr>
      <vt:lpstr>Office Theme</vt:lpstr>
      <vt:lpstr>Analysis of “A Linear Programming Methodology for the Optimization of Electric Power-Generation Schemes”</vt:lpstr>
      <vt:lpstr>Utility of independent power generation schemes</vt:lpstr>
      <vt:lpstr>Model Formulation</vt:lpstr>
      <vt:lpstr>Model Formulation: Decision Variables and Sets</vt:lpstr>
      <vt:lpstr>Model Formulation: Objective Function</vt:lpstr>
      <vt:lpstr>Model Formulation: Constraints</vt:lpstr>
      <vt:lpstr>Scalability</vt:lpstr>
      <vt:lpstr>Paper Scheme: Branch and Bound</vt:lpstr>
      <vt:lpstr>Validity of the model </vt:lpstr>
      <vt:lpstr>Improvements</vt:lpstr>
      <vt:lpstr>References</vt:lpstr>
      <vt:lpstr>Questions?</vt:lpstr>
    </vt:vector>
  </TitlesOfParts>
  <Company>Rochester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Linear Programming Methodology for the Optimization of Electric Power-Generation Schemes</dc:title>
  <dc:creator>Nicole Hill (RIT Student)</dc:creator>
  <cp:lastModifiedBy>Nicole Hill (RIT Student)</cp:lastModifiedBy>
  <cp:revision>29</cp:revision>
  <dcterms:created xsi:type="dcterms:W3CDTF">2019-12-03T14:26:38Z</dcterms:created>
  <dcterms:modified xsi:type="dcterms:W3CDTF">2019-12-04T00:46:11Z</dcterms:modified>
</cp:coreProperties>
</file>