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85" autoAdjust="0"/>
    <p:restoredTop sz="94660"/>
  </p:normalViewPr>
  <p:slideViewPr>
    <p:cSldViewPr snapToGrid="0">
      <p:cViewPr>
        <p:scale>
          <a:sx n="112" d="100"/>
          <a:sy n="112" d="100"/>
        </p:scale>
        <p:origin x="12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5T00:48:18.0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0,'1'2,"-1"0,0 0,1 0,0 0,-1 0,1 0,0 0,0 0,0 0,0-1,0 1,1 0,-1-1,0 1,1-1,-1 1,1-1,0 0,-1 0,1 1,0-1,0 0,0-1,0 1,0 0,0-1,0 1,0-1,0 1,2-1,11 3,0-1,0-1,15 0,-17-1,243 1,-124-3,-115 4,0 0,0 1,0 0,0 1,-1 1,27 12,-23-9,1 0,0-2,28 6,22-6,1-3,72-6,-14 0,1408 3,-1493-2,46-8,44-2,350-6,-444 14,0 1,80-16,-79 9,-4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5T00:45:14.0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68,'0'0,"1"-1,-1 1,1-1,-1 1,1 0,-1-1,1 1,-1 0,1 0,-1-1,1 1,-1 0,1 0,0 0,-1 0,1 0,-1 0,1 0,0 0,-1 0,1 0,-1 0,1 0,0 0,-1 0,1 0,-1 1,1-1,0 1,28 6,-22-5,79 12,-63-11,0 1,-1 0,39 14,-52-14,1-1,-1 0,1 0,0-1,-1 0,1-1,0 0,0 0,0-1,0-1,0 1,0-2,0 1,-1-1,1-1,0 0,-1 0,0-1,0 0,0-1,0 0,-1 0,9-7,-8 6,1 1,-1 0,1 0,0 1,0 0,0 1,1 0,15-2,5 2,49 2,-54 1,1 0,51-9,-31-2,1 2,0 2,0 2,0 2,96 7,-64 6,-29-5,0 2,55 16,-77-16,0 0,1-3,51 3,95-10,-56 0,133 3,-216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5T00:45:19.6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25,'3'3,"1"-1,-1 0,0 0,1 0,0 0,-1 0,1-1,0 0,0 0,0 0,0 0,5 0,56 2,-43-3,816 3,-428-5,-339 2,21 2,0-5,169-25,-195 18,1 3,0 3,68 5,-53 0,-59-1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5T00:45:21.7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0,'-4'0,"-6"0,0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5T00:45:24.7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26,'560'0,"-517"-2,51-8,-49 3,47 1,1689 7,-1761-1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5T00:57:51.43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0,'2155'0,"-2130"0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E7BA-B0FB-4713-81BE-7ABA53281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290B1-F58F-4F3D-AF62-2391BD4B2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0CF51-8B6A-46D5-835B-4BEED01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EDCD-9659-4721-82D3-8299674E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1EAF-3239-4D1C-A36C-A7357B44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ED59-E40A-460D-BBD8-D57DF5FE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5A82A-0908-47F2-9186-FFD076DAA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4E6B0-06FD-403B-8C85-E2C0210D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590F-4FF5-4A92-B938-4D1B9CAC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2F7F-E60E-454D-9EF4-895D1341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6FE5E-CEE9-47DD-AEB8-00AC81153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51E02-5872-48A5-B1C7-0B390342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4104-1630-438B-B84D-71B20AE4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3CA4-BCCB-4E94-82FB-1C0F4107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448C-122B-490D-8742-6E18F497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E796-9A40-49E0-81BF-555E1A46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F1C5-0954-4BAA-83F9-FE9C764C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6FFB-0B5E-4CFE-8A0C-A94717CB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8531-09E3-4221-85A4-6A650546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49F2-7A94-4E80-93B4-4471B43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3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613A-8B19-45C6-8E81-B09C9BEE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361A7-8B0A-424E-86CE-6D45BCC5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D3B8-1FBE-48FC-A609-163808AD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D7895-3B81-45DB-A800-F18AF803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3F5C-95DC-4AD7-9CBD-7483D1E3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9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3D3B-122F-45DE-995E-AB4CF9A1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8B8D-D38A-4069-9BDA-06B08B71A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DC462-9508-4EB7-9EB4-A95BB2D6B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7743-8CBE-409E-B90E-4CDB67D5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56C49-1E28-4A54-8253-8D9C0C4D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A0BE9-4443-4CC5-A119-A053470A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064D-1B5F-4FEE-81F2-61C559D3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5759-50E2-4AD5-8B89-F72CFCE7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ADA8A-4281-4E0D-B511-CDC494DB0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54EAE-32B3-42D8-8277-85EB3B0CC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B0031-9246-48E1-A14D-6DE0678D7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058D5-C456-430B-8F00-6350136B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0C104-418A-4498-B806-B455CDDC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02E04-AD71-43D3-B3E5-68BBDD99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C41E-94F5-474F-8F80-42D879B3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8DDC9-AA68-4F23-820D-EC9F9E95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C0516-A05B-46F4-8AA1-3175128C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4B72B-E9D5-41C1-B6EC-5E7FFBD8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D9AEF-1232-412D-9F63-CCBED649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6D914-350A-4A3B-B5BF-1C5B2B33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73815-F2A1-4323-8419-D8EE36F3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458B-50D1-4D35-8E26-6D2A1AA4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BB58-F4C7-4054-83A9-C85F95CB7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CD7C8-6A21-4BEA-95E6-BBFEE38D3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B8055-7FEC-49CB-92E9-9C74DF53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68406-585A-444D-9919-9F998856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85C6C-9EB7-4F4C-A78F-8F9F134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E83C-E7F1-4334-9015-3F8A11FA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02BA4-DB6F-409F-B3AD-B4786E785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F69D0-5F4B-484A-BD41-B8932F948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6576C-863A-4CEB-8F4C-F0471782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B3C3-31D4-401D-9404-F2208C5CF08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8D35-C69C-4106-ACFF-D0454133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480BE-D233-4478-98CD-FE4E7CE7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D56F7-7B28-40FE-916E-09002687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D0545-7862-4E7E-90A4-0993A5D34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ADB2-FFFA-4DDC-B795-14D28297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B3C3-31D4-401D-9404-F2208C5CF08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D5379-35C1-43D3-9EF9-08BACFFE9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639C4-65FA-4347-AF7A-002981DBB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41D6-3D63-4405-85AB-B0D4BB01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.xml"/><Relationship Id="rId18" Type="http://schemas.openxmlformats.org/officeDocument/2006/relationships/image" Target="../media/image28.png"/><Relationship Id="rId3" Type="http://schemas.openxmlformats.org/officeDocument/2006/relationships/image" Target="../media/image17.svg"/><Relationship Id="rId21" Type="http://schemas.openxmlformats.org/officeDocument/2006/relationships/image" Target="../media/image3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customXml" Target="../ink/ink4.xml"/><Relationship Id="rId2" Type="http://schemas.openxmlformats.org/officeDocument/2006/relationships/image" Target="../media/image16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4.svg"/><Relationship Id="rId15" Type="http://schemas.openxmlformats.org/officeDocument/2006/relationships/customXml" Target="../ink/ink3.xml"/><Relationship Id="rId23" Type="http://schemas.openxmlformats.org/officeDocument/2006/relationships/image" Target="../media/image31.png"/><Relationship Id="rId10" Type="http://schemas.openxmlformats.org/officeDocument/2006/relationships/image" Target="../media/image23.png"/><Relationship Id="rId19" Type="http://schemas.openxmlformats.org/officeDocument/2006/relationships/customXml" Target="../ink/ink5.xml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Relationship Id="rId22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27467F2-A210-4522-8337-FA9D3FA8DDBF}"/>
              </a:ext>
            </a:extLst>
          </p:cNvPr>
          <p:cNvSpPr/>
          <p:nvPr/>
        </p:nvSpPr>
        <p:spPr>
          <a:xfrm>
            <a:off x="156754" y="4760029"/>
            <a:ext cx="11728360" cy="206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695163-ACC6-4C4E-B5B6-DA2C7BC80836}"/>
              </a:ext>
            </a:extLst>
          </p:cNvPr>
          <p:cNvSpPr/>
          <p:nvPr/>
        </p:nvSpPr>
        <p:spPr>
          <a:xfrm>
            <a:off x="6731729" y="437368"/>
            <a:ext cx="5167580" cy="42248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B34ACB-5A54-413E-9D8C-B67D2C6B45DC}"/>
              </a:ext>
            </a:extLst>
          </p:cNvPr>
          <p:cNvSpPr/>
          <p:nvPr/>
        </p:nvSpPr>
        <p:spPr>
          <a:xfrm>
            <a:off x="156754" y="408118"/>
            <a:ext cx="4752145" cy="42248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FB89A-D687-47FD-8EBB-06FCCA6147A3}"/>
              </a:ext>
            </a:extLst>
          </p:cNvPr>
          <p:cNvSpPr txBox="1"/>
          <p:nvPr/>
        </p:nvSpPr>
        <p:spPr>
          <a:xfrm>
            <a:off x="0" y="0"/>
            <a:ext cx="31917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Methodology: Neural Networks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1D1D2B-791D-4010-A9FC-2C8959FC06DF}"/>
              </a:ext>
            </a:extLst>
          </p:cNvPr>
          <p:cNvGrpSpPr/>
          <p:nvPr/>
        </p:nvGrpSpPr>
        <p:grpSpPr>
          <a:xfrm>
            <a:off x="316502" y="836329"/>
            <a:ext cx="4446495" cy="1396154"/>
            <a:chOff x="313761" y="1042068"/>
            <a:chExt cx="4446495" cy="2062203"/>
          </a:xfrm>
          <a:solidFill>
            <a:schemeClr val="bg1">
              <a:lumMod val="9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653CF3-CE48-4559-9715-26EE6FC4B0A4}"/>
                </a:ext>
              </a:extLst>
            </p:cNvPr>
            <p:cNvSpPr/>
            <p:nvPr/>
          </p:nvSpPr>
          <p:spPr>
            <a:xfrm>
              <a:off x="313761" y="1042068"/>
              <a:ext cx="4446495" cy="20622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Data Cleaning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93BB29-5DAB-4EB2-9A26-D38FAF8ACD8A}"/>
                </a:ext>
              </a:extLst>
            </p:cNvPr>
            <p:cNvSpPr txBox="1"/>
            <p:nvPr/>
          </p:nvSpPr>
          <p:spPr>
            <a:xfrm>
              <a:off x="339889" y="1504312"/>
              <a:ext cx="4420367" cy="15001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4625" marR="0" lvl="0" indent="-17462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Import dependencies.</a:t>
              </a:r>
            </a:p>
            <a:p>
              <a:pPr marL="174625" marR="0" lvl="0" indent="-17462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Import the input dataset (charity_data.csv).</a:t>
              </a:r>
            </a:p>
            <a:p>
              <a:pPr marL="174625" marR="0" lvl="0" indent="-17462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Generate categorical variable list.</a:t>
              </a:r>
            </a:p>
            <a:p>
              <a:pPr marL="174625" marR="0" lvl="0" indent="-17462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Visualize the counts using </a:t>
              </a:r>
              <a:r>
                <a:rPr lang="en-US" altLang="en-US" sz="1200" dirty="0" err="1">
                  <a:solidFill>
                    <a:srgbClr val="2B2B2B"/>
                  </a:solidFill>
                  <a:latin typeface="Roboto" panose="02000000000000000000" pitchFamily="2" charset="0"/>
                </a:rPr>
                <a:t>value_counts</a:t>
              </a: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() &amp; </a:t>
              </a:r>
              <a:r>
                <a:rPr lang="en-US" altLang="en-US" sz="1200" dirty="0" err="1">
                  <a:solidFill>
                    <a:srgbClr val="2B2B2B"/>
                  </a:solidFill>
                  <a:latin typeface="Roboto" panose="02000000000000000000" pitchFamily="2" charset="0"/>
                </a:rPr>
                <a:t>plot.density</a:t>
              </a: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()</a:t>
              </a:r>
            </a:p>
            <a:p>
              <a:pPr marL="174625" marR="0" lvl="0" indent="-17462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Bin smaller counts using for loop and replace()</a:t>
              </a:r>
              <a:endParaRPr lang="en-US" sz="11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0750DE-F922-4387-80F5-39D9C6943C97}"/>
              </a:ext>
            </a:extLst>
          </p:cNvPr>
          <p:cNvGrpSpPr/>
          <p:nvPr/>
        </p:nvGrpSpPr>
        <p:grpSpPr>
          <a:xfrm>
            <a:off x="298177" y="2384888"/>
            <a:ext cx="4446495" cy="2062203"/>
            <a:chOff x="313762" y="3519289"/>
            <a:chExt cx="4446495" cy="2062203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C438E4-B981-41DD-B793-188E3E46A98D}"/>
                </a:ext>
              </a:extLst>
            </p:cNvPr>
            <p:cNvSpPr/>
            <p:nvPr/>
          </p:nvSpPr>
          <p:spPr>
            <a:xfrm>
              <a:off x="313762" y="3519289"/>
              <a:ext cx="4446495" cy="20622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Data Pre-Processing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27AAE2-1E9E-4509-9271-004056AC8F47}"/>
                </a:ext>
              </a:extLst>
            </p:cNvPr>
            <p:cNvSpPr txBox="1"/>
            <p:nvPr/>
          </p:nvSpPr>
          <p:spPr>
            <a:xfrm>
              <a:off x="322471" y="3817273"/>
              <a:ext cx="4437168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Create a 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OneHotEncoder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 instance.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Fit and transform the 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OneHotEncoder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 the encoded variable names to the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DataFrame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Roboto" panose="02000000000000000000" pitchFamily="2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Merge one-hot encoded features and drop the originals.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Split the preprocessed data into features and target arrays.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Split the data into training and testing dataset.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Create a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StandardScaler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 instance.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Fit the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StandardScaler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Scale the data.</a:t>
              </a:r>
              <a:endParaRPr lang="en-US" sz="105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6C980A-83D2-4834-9A1E-06D5A1EEF86C}"/>
              </a:ext>
            </a:extLst>
          </p:cNvPr>
          <p:cNvGrpSpPr/>
          <p:nvPr/>
        </p:nvGrpSpPr>
        <p:grpSpPr>
          <a:xfrm>
            <a:off x="6867932" y="845344"/>
            <a:ext cx="4908406" cy="1396154"/>
            <a:chOff x="5042651" y="1129231"/>
            <a:chExt cx="4926731" cy="2062203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6BF4AE-AAB5-4D5B-AF34-A626E053683F}"/>
                </a:ext>
              </a:extLst>
            </p:cNvPr>
            <p:cNvSpPr/>
            <p:nvPr/>
          </p:nvSpPr>
          <p:spPr>
            <a:xfrm>
              <a:off x="5042651" y="1129231"/>
              <a:ext cx="4926731" cy="20622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Define the Model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11805-D4CD-4B91-AB7A-9A513A51286D}"/>
                </a:ext>
              </a:extLst>
            </p:cNvPr>
            <p:cNvSpPr txBox="1"/>
            <p:nvPr/>
          </p:nvSpPr>
          <p:spPr>
            <a:xfrm>
              <a:off x="5078616" y="1765381"/>
              <a:ext cx="2888455" cy="11499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Define the model.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Add first and second hidden layers.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Add the output layer.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Check the structure of the model.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5A916E-BBA1-4D3C-8C79-348EB4133739}"/>
              </a:ext>
            </a:extLst>
          </p:cNvPr>
          <p:cNvGrpSpPr/>
          <p:nvPr/>
        </p:nvGrpSpPr>
        <p:grpSpPr>
          <a:xfrm>
            <a:off x="6867932" y="2403132"/>
            <a:ext cx="4926731" cy="2026609"/>
            <a:chOff x="5042651" y="3215593"/>
            <a:chExt cx="4926731" cy="2026609"/>
          </a:xfrm>
          <a:solidFill>
            <a:schemeClr val="bg1">
              <a:lumMod val="9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A6F0-A97D-4CFA-8494-2DA3F7DA0AC1}"/>
                </a:ext>
              </a:extLst>
            </p:cNvPr>
            <p:cNvSpPr/>
            <p:nvPr/>
          </p:nvSpPr>
          <p:spPr>
            <a:xfrm>
              <a:off x="5042651" y="3215593"/>
              <a:ext cx="4926731" cy="2026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Compile, Train, Evaluate the Model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D3FE10-2188-47F6-9C82-DD344CF26ED3}"/>
                </a:ext>
              </a:extLst>
            </p:cNvPr>
            <p:cNvSpPr txBox="1"/>
            <p:nvPr/>
          </p:nvSpPr>
          <p:spPr>
            <a:xfrm>
              <a:off x="5065060" y="3805520"/>
              <a:ext cx="2715808" cy="1384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Compile the Model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Train the model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Evaluate the model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I</a:t>
              </a:r>
              <a:r>
                <a:rPr lang="en-US" sz="1200" b="0" i="0" dirty="0"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mplement checkpoints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latin typeface="Roboto" panose="02000000000000000000" pitchFamily="2" charset="0"/>
                </a:rPr>
                <a:t>Save the model to HDF5 format</a:t>
              </a:r>
              <a:endParaRPr lang="en-US" altLang="en-US" sz="1200" dirty="0">
                <a:solidFill>
                  <a:srgbClr val="2B2B2B"/>
                </a:solidFill>
                <a:latin typeface="Roboto" panose="02000000000000000000" pitchFamily="2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Import model (check)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Evaluate the model using test data</a:t>
              </a:r>
              <a:endParaRPr lang="en-US" sz="105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A5E532-357A-487D-BC2A-9370E0A08195}"/>
              </a:ext>
            </a:extLst>
          </p:cNvPr>
          <p:cNvGrpSpPr/>
          <p:nvPr/>
        </p:nvGrpSpPr>
        <p:grpSpPr>
          <a:xfrm>
            <a:off x="298177" y="5230761"/>
            <a:ext cx="11496486" cy="1548235"/>
            <a:chOff x="4829258" y="5554552"/>
            <a:chExt cx="4926731" cy="1785435"/>
          </a:xfrm>
          <a:solidFill>
            <a:schemeClr val="bg1">
              <a:lumMod val="9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5D2B58-C47D-44D4-93F7-967DBB44D5E0}"/>
                </a:ext>
              </a:extLst>
            </p:cNvPr>
            <p:cNvSpPr/>
            <p:nvPr/>
          </p:nvSpPr>
          <p:spPr>
            <a:xfrm>
              <a:off x="4829258" y="5554552"/>
              <a:ext cx="4926731" cy="17854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Feature Engineering, Redefine the Model, Compile, Train, Evaluate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039507-4FEB-4B79-94C0-6189CE6D3972}"/>
                </a:ext>
              </a:extLst>
            </p:cNvPr>
            <p:cNvSpPr txBox="1"/>
            <p:nvPr/>
          </p:nvSpPr>
          <p:spPr>
            <a:xfrm>
              <a:off x="4890251" y="5916504"/>
              <a:ext cx="3561002" cy="13619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Adjusting the input data  by Dropping more or fewer columns; Creating more bins for rare occurrences in columns.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Increasing or decreasing the number of values for each bin.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Adding more neurons to a hidden layer.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Adding more hidden layers.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Using different activation functions for the hidden layers.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Adding or reducing the number of epochs to the training regimen.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sz="1050" dirty="0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1AB136-4237-4F6D-925C-90C9C8228316}"/>
              </a:ext>
            </a:extLst>
          </p:cNvPr>
          <p:cNvSpPr/>
          <p:nvPr/>
        </p:nvSpPr>
        <p:spPr>
          <a:xfrm>
            <a:off x="357051" y="429051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B847B-752B-49FE-9CFE-B8440FC536AA}"/>
              </a:ext>
            </a:extLst>
          </p:cNvPr>
          <p:cNvSpPr txBox="1"/>
          <p:nvPr/>
        </p:nvSpPr>
        <p:spPr>
          <a:xfrm>
            <a:off x="748936" y="505937"/>
            <a:ext cx="428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Preprocessing Data for a Neural Network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7E034C-E087-41D0-91A3-38E07841B95C}"/>
              </a:ext>
            </a:extLst>
          </p:cNvPr>
          <p:cNvSpPr txBox="1"/>
          <p:nvPr/>
        </p:nvSpPr>
        <p:spPr>
          <a:xfrm>
            <a:off x="7872410" y="534156"/>
            <a:ext cx="354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Compile, Train, and Evaluate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643D4-B195-4038-AC01-CE536C1D7D70}"/>
              </a:ext>
            </a:extLst>
          </p:cNvPr>
          <p:cNvSpPr txBox="1"/>
          <p:nvPr/>
        </p:nvSpPr>
        <p:spPr>
          <a:xfrm>
            <a:off x="357051" y="40811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4805814-3E28-4DFE-9107-2F1A5895F1DC}"/>
              </a:ext>
            </a:extLst>
          </p:cNvPr>
          <p:cNvSpPr/>
          <p:nvPr/>
        </p:nvSpPr>
        <p:spPr>
          <a:xfrm>
            <a:off x="7433988" y="458428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9AC7E5-4A3B-4A66-A01E-51519164B014}"/>
              </a:ext>
            </a:extLst>
          </p:cNvPr>
          <p:cNvSpPr txBox="1"/>
          <p:nvPr/>
        </p:nvSpPr>
        <p:spPr>
          <a:xfrm>
            <a:off x="7433988" y="45962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969F3F-81C3-4538-A294-8059BC79515E}"/>
              </a:ext>
            </a:extLst>
          </p:cNvPr>
          <p:cNvSpPr/>
          <p:nvPr/>
        </p:nvSpPr>
        <p:spPr>
          <a:xfrm>
            <a:off x="875213" y="4795900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370619-BBD5-49BB-A09B-68053169D5C3}"/>
              </a:ext>
            </a:extLst>
          </p:cNvPr>
          <p:cNvSpPr txBox="1"/>
          <p:nvPr/>
        </p:nvSpPr>
        <p:spPr>
          <a:xfrm>
            <a:off x="1267099" y="4872786"/>
            <a:ext cx="404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Optimize the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B4CD5C-F16C-4D44-8296-165FF0DB9665}"/>
              </a:ext>
            </a:extLst>
          </p:cNvPr>
          <p:cNvSpPr txBox="1"/>
          <p:nvPr/>
        </p:nvSpPr>
        <p:spPr>
          <a:xfrm>
            <a:off x="875213" y="477496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984810-05F6-4F73-81BA-61EDD90C5D44}"/>
              </a:ext>
            </a:extLst>
          </p:cNvPr>
          <p:cNvGrpSpPr/>
          <p:nvPr/>
        </p:nvGrpSpPr>
        <p:grpSpPr>
          <a:xfrm>
            <a:off x="2514398" y="4070772"/>
            <a:ext cx="2215942" cy="300680"/>
            <a:chOff x="4391134" y="3506724"/>
            <a:chExt cx="2215942" cy="30068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FA54B39-DDEA-45A7-AE39-42A5169FA52B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1B879A-EA04-49B5-83B4-0FE13E1F48FE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AlphabetSoupCharity_D1.ipynb</a:t>
              </a:r>
              <a:endParaRPr lang="en-US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57D4E53-4067-434B-A171-B281BC1BD384}"/>
              </a:ext>
            </a:extLst>
          </p:cNvPr>
          <p:cNvGrpSpPr/>
          <p:nvPr/>
        </p:nvGrpSpPr>
        <p:grpSpPr>
          <a:xfrm>
            <a:off x="9578721" y="4004709"/>
            <a:ext cx="2215942" cy="300680"/>
            <a:chOff x="4391134" y="3506724"/>
            <a:chExt cx="2215942" cy="30068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5C83856-01C4-49D8-91D0-8E2EFD47E114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94E380-3D89-4D16-80DC-DC2E3ACE73B0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AlphabetSoupCharity_D2.ipynb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84AC0C-DDC1-4AD9-8883-3760CA27AA10}"/>
              </a:ext>
            </a:extLst>
          </p:cNvPr>
          <p:cNvGrpSpPr/>
          <p:nvPr/>
        </p:nvGrpSpPr>
        <p:grpSpPr>
          <a:xfrm>
            <a:off x="9578720" y="3637159"/>
            <a:ext cx="2215942" cy="300680"/>
            <a:chOff x="4391134" y="3506724"/>
            <a:chExt cx="2215942" cy="30068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9403766-AECB-46F1-9824-F78ED91A8360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16F9004-4CD7-43F6-AA05-0B38B7D3788D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AlphabetSoupCharity_D2.h5</a:t>
              </a:r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BDC1130-F91D-4BC2-9724-0E1AA7DD8F8F}"/>
              </a:ext>
            </a:extLst>
          </p:cNvPr>
          <p:cNvGrpSpPr/>
          <p:nvPr/>
        </p:nvGrpSpPr>
        <p:grpSpPr>
          <a:xfrm>
            <a:off x="9587684" y="6416216"/>
            <a:ext cx="2215942" cy="300680"/>
            <a:chOff x="4391134" y="3506724"/>
            <a:chExt cx="2215942" cy="300680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32E5944-7536-4F0B-B0FB-31FE7EB50C86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8C95605-769A-47A3-9E71-06183AD58544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AlphabetSoupCharity_D3.ipynb</a:t>
              </a:r>
              <a:endParaRPr lang="en-US" sz="12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F0F2B1-1893-40DF-BD44-879DC37D9789}"/>
              </a:ext>
            </a:extLst>
          </p:cNvPr>
          <p:cNvGrpSpPr/>
          <p:nvPr/>
        </p:nvGrpSpPr>
        <p:grpSpPr>
          <a:xfrm>
            <a:off x="9587683" y="6048666"/>
            <a:ext cx="2215942" cy="300680"/>
            <a:chOff x="4391134" y="3506724"/>
            <a:chExt cx="2215942" cy="300680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BF29322-84C4-4608-A76B-3C96E32AA837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B2B8AEF-A102-407E-9F33-04D4AC37A171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AlphabetSoupCharity_D3.h5</a:t>
              </a:r>
              <a:endParaRPr lang="en-US" sz="12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4AFAF5F-8EF9-4DC0-90E0-3A40F1D0779C}"/>
              </a:ext>
            </a:extLst>
          </p:cNvPr>
          <p:cNvSpPr txBox="1"/>
          <p:nvPr/>
        </p:nvSpPr>
        <p:spPr>
          <a:xfrm>
            <a:off x="6032617" y="3435060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19.6.1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143CF0-77AF-4F7B-BFB1-3684B957F456}"/>
              </a:ext>
            </a:extLst>
          </p:cNvPr>
          <p:cNvSpPr txBox="1"/>
          <p:nvPr/>
        </p:nvSpPr>
        <p:spPr>
          <a:xfrm>
            <a:off x="6048647" y="3810881"/>
            <a:ext cx="52770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19.6.2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898ECDBE-1DAD-42DC-A416-13A475166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583" y="-98559"/>
            <a:ext cx="1489047" cy="151968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59AD5EE6-E67A-45D9-A5F5-F0EF64585783}"/>
              </a:ext>
            </a:extLst>
          </p:cNvPr>
          <p:cNvSpPr txBox="1"/>
          <p:nvPr/>
        </p:nvSpPr>
        <p:spPr>
          <a:xfrm>
            <a:off x="5004705" y="1746268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19.3.3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FE189D-D944-42BA-B6BD-77B11FC809AA}"/>
              </a:ext>
            </a:extLst>
          </p:cNvPr>
          <p:cNvSpPr txBox="1"/>
          <p:nvPr/>
        </p:nvSpPr>
        <p:spPr>
          <a:xfrm>
            <a:off x="5010955" y="3172605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258BF9-608B-4087-9EA4-912CDDB7EF5E}"/>
              </a:ext>
            </a:extLst>
          </p:cNvPr>
          <p:cNvSpPr txBox="1"/>
          <p:nvPr/>
        </p:nvSpPr>
        <p:spPr>
          <a:xfrm>
            <a:off x="6028363" y="1385020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3249CE-A809-4EAA-BD93-B0C6DEB8B079}"/>
              </a:ext>
            </a:extLst>
          </p:cNvPr>
          <p:cNvSpPr txBox="1"/>
          <p:nvPr/>
        </p:nvSpPr>
        <p:spPr>
          <a:xfrm>
            <a:off x="6041119" y="2927664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A4BAD7-B82B-49B9-A321-C85D2BC637D7}"/>
              </a:ext>
            </a:extLst>
          </p:cNvPr>
          <p:cNvSpPr txBox="1"/>
          <p:nvPr/>
        </p:nvSpPr>
        <p:spPr>
          <a:xfrm>
            <a:off x="5004704" y="2217000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19.4.2</a:t>
            </a:r>
          </a:p>
        </p:txBody>
      </p:sp>
    </p:spTree>
    <p:extLst>
      <p:ext uri="{BB962C8B-B14F-4D97-AF65-F5344CB8AC3E}">
        <p14:creationId xmlns:p14="http://schemas.microsoft.com/office/powerpoint/2010/main" val="187059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7024B-9DC2-43B0-8DAE-6E0E9948F11C}"/>
              </a:ext>
            </a:extLst>
          </p:cNvPr>
          <p:cNvSpPr/>
          <p:nvPr/>
        </p:nvSpPr>
        <p:spPr>
          <a:xfrm>
            <a:off x="156754" y="408118"/>
            <a:ext cx="4752145" cy="42248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384A3-4340-4076-9F86-7693BEF3F732}"/>
              </a:ext>
            </a:extLst>
          </p:cNvPr>
          <p:cNvSpPr txBox="1"/>
          <p:nvPr/>
        </p:nvSpPr>
        <p:spPr>
          <a:xfrm>
            <a:off x="0" y="0"/>
            <a:ext cx="31917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Methodology: Neural Networks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3EECE7-23EB-4B8B-9A71-07176DB09EA3}"/>
              </a:ext>
            </a:extLst>
          </p:cNvPr>
          <p:cNvGrpSpPr/>
          <p:nvPr/>
        </p:nvGrpSpPr>
        <p:grpSpPr>
          <a:xfrm>
            <a:off x="316502" y="836329"/>
            <a:ext cx="4446495" cy="1396154"/>
            <a:chOff x="313761" y="1042068"/>
            <a:chExt cx="4446495" cy="2062203"/>
          </a:xfrm>
          <a:solidFill>
            <a:schemeClr val="bg1">
              <a:lumMod val="9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5BB78-4448-48FD-8280-F2853B5F183E}"/>
                </a:ext>
              </a:extLst>
            </p:cNvPr>
            <p:cNvSpPr/>
            <p:nvPr/>
          </p:nvSpPr>
          <p:spPr>
            <a:xfrm>
              <a:off x="313761" y="1042068"/>
              <a:ext cx="4446495" cy="20622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Data Cleaning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D0A70F-51B9-40DF-8BB7-D237443ED830}"/>
                </a:ext>
              </a:extLst>
            </p:cNvPr>
            <p:cNvSpPr txBox="1"/>
            <p:nvPr/>
          </p:nvSpPr>
          <p:spPr>
            <a:xfrm>
              <a:off x="339889" y="1504312"/>
              <a:ext cx="3408305" cy="15001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Import dependencies.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Import the input dataset (charity_data.csv).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Generate categorical variable list.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Visualize the counts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Bin smaller counts as necessary</a:t>
              </a:r>
              <a:endParaRPr lang="en-US" sz="11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EA36E9-3810-4743-A585-242390F2902E}"/>
              </a:ext>
            </a:extLst>
          </p:cNvPr>
          <p:cNvGrpSpPr/>
          <p:nvPr/>
        </p:nvGrpSpPr>
        <p:grpSpPr>
          <a:xfrm>
            <a:off x="298177" y="2384888"/>
            <a:ext cx="4446495" cy="2062203"/>
            <a:chOff x="313762" y="3519289"/>
            <a:chExt cx="4446495" cy="2062203"/>
          </a:xfrm>
          <a:solidFill>
            <a:schemeClr val="bg1">
              <a:lumMod val="9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6BB846-4A85-4F2D-AFFC-E5FC60477766}"/>
                </a:ext>
              </a:extLst>
            </p:cNvPr>
            <p:cNvSpPr/>
            <p:nvPr/>
          </p:nvSpPr>
          <p:spPr>
            <a:xfrm>
              <a:off x="313762" y="3519289"/>
              <a:ext cx="4446495" cy="20622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Data Pre-Processing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3E5C0B-A173-454F-B0AF-A79E0A34C4A3}"/>
                </a:ext>
              </a:extLst>
            </p:cNvPr>
            <p:cNvSpPr txBox="1"/>
            <p:nvPr/>
          </p:nvSpPr>
          <p:spPr>
            <a:xfrm>
              <a:off x="322471" y="3817273"/>
              <a:ext cx="4437168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Create a 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OneHotEncoder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 instance.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Fit and transform the 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OneHotEncoder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 the encoded variable names to the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DataFrame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Merge one-hot encoded features and drop the originals.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Split the preprocessed data into features and target arrays.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Split the data into training and testing dataset.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Create a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StandardScaler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 instance.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Fit the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Monaco"/>
                </a:rPr>
                <a:t>StandardScaler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Scale the data.</a:t>
              </a:r>
              <a:endParaRPr lang="en-US" sz="105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AE4AE27-8605-47A4-BE73-E4BEF5E77E51}"/>
              </a:ext>
            </a:extLst>
          </p:cNvPr>
          <p:cNvSpPr/>
          <p:nvPr/>
        </p:nvSpPr>
        <p:spPr>
          <a:xfrm>
            <a:off x="357051" y="429051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91DA0-E79A-438D-BDFE-F2C94AAC0231}"/>
              </a:ext>
            </a:extLst>
          </p:cNvPr>
          <p:cNvSpPr txBox="1"/>
          <p:nvPr/>
        </p:nvSpPr>
        <p:spPr>
          <a:xfrm>
            <a:off x="748936" y="505937"/>
            <a:ext cx="428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Preprocessing Data for a Neural Network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29B5A-ACBF-4746-9993-1F32DA5B01F3}"/>
              </a:ext>
            </a:extLst>
          </p:cNvPr>
          <p:cNvSpPr txBox="1"/>
          <p:nvPr/>
        </p:nvSpPr>
        <p:spPr>
          <a:xfrm>
            <a:off x="357051" y="40811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545935-3CF3-4678-A421-288F6D46D1C7}"/>
              </a:ext>
            </a:extLst>
          </p:cNvPr>
          <p:cNvGrpSpPr/>
          <p:nvPr/>
        </p:nvGrpSpPr>
        <p:grpSpPr>
          <a:xfrm>
            <a:off x="2514398" y="4070772"/>
            <a:ext cx="2215942" cy="300680"/>
            <a:chOff x="4391134" y="3506724"/>
            <a:chExt cx="2215942" cy="3006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5C2FDF9-C861-44DE-BDCC-8BEB8EEAE790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A48F76-7481-4E66-A9F4-80F259B1BA60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AlphabetSoupCharity_D1.ipynb</a:t>
              </a:r>
              <a:endParaRPr lang="en-US" sz="1200" dirty="0"/>
            </a:p>
          </p:txBody>
        </p:sp>
      </p:grpSp>
      <p:pic>
        <p:nvPicPr>
          <p:cNvPr id="18" name="Graphic 17" descr="Arrow circle">
            <a:extLst>
              <a:ext uri="{FF2B5EF4-FFF2-40B4-BE49-F238E27FC236}">
                <a16:creationId xmlns:a16="http://schemas.microsoft.com/office/drawing/2014/main" id="{AE85BDD1-00E0-4DE3-9E3B-D37630330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84879">
            <a:off x="10816046" y="68533"/>
            <a:ext cx="1087936" cy="109052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88C86750-73C7-451A-8620-E21E1E5C0C5B}"/>
              </a:ext>
            </a:extLst>
          </p:cNvPr>
          <p:cNvSpPr/>
          <p:nvPr/>
        </p:nvSpPr>
        <p:spPr>
          <a:xfrm>
            <a:off x="11637120" y="98308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6AEDF0-5FF4-4189-88A7-6015400D0D08}"/>
              </a:ext>
            </a:extLst>
          </p:cNvPr>
          <p:cNvSpPr txBox="1"/>
          <p:nvPr/>
        </p:nvSpPr>
        <p:spPr>
          <a:xfrm>
            <a:off x="11631190" y="97110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987E11-3EC8-4D35-A276-CE26670145B1}"/>
              </a:ext>
            </a:extLst>
          </p:cNvPr>
          <p:cNvSpPr/>
          <p:nvPr/>
        </p:nvSpPr>
        <p:spPr>
          <a:xfrm>
            <a:off x="11147828" y="957952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E427B-76CF-4BF3-9B75-83ECF1E45919}"/>
              </a:ext>
            </a:extLst>
          </p:cNvPr>
          <p:cNvSpPr txBox="1"/>
          <p:nvPr/>
        </p:nvSpPr>
        <p:spPr>
          <a:xfrm>
            <a:off x="11147828" y="959150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7F02E9-B5CE-4C18-9F24-B4C0FBFC0E1D}"/>
              </a:ext>
            </a:extLst>
          </p:cNvPr>
          <p:cNvSpPr/>
          <p:nvPr/>
        </p:nvSpPr>
        <p:spPr>
          <a:xfrm>
            <a:off x="10651578" y="97110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5ADF9B-0231-496D-8DEE-71BBE6C5E35C}"/>
              </a:ext>
            </a:extLst>
          </p:cNvPr>
          <p:cNvSpPr txBox="1"/>
          <p:nvPr/>
        </p:nvSpPr>
        <p:spPr>
          <a:xfrm>
            <a:off x="10651578" y="98308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D15B39-18F0-4271-A44F-39056FF22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533" y="2208486"/>
            <a:ext cx="1672374" cy="1044112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8AE4FA9E-95A7-4A24-83EE-3BB2CDBB2167}"/>
              </a:ext>
            </a:extLst>
          </p:cNvPr>
          <p:cNvGrpSpPr/>
          <p:nvPr/>
        </p:nvGrpSpPr>
        <p:grpSpPr>
          <a:xfrm>
            <a:off x="5072698" y="130635"/>
            <a:ext cx="1459470" cy="1459470"/>
            <a:chOff x="5046869" y="106594"/>
            <a:chExt cx="1459470" cy="1459470"/>
          </a:xfrm>
        </p:grpSpPr>
        <p:pic>
          <p:nvPicPr>
            <p:cNvPr id="30" name="Graphic 29" descr="Table">
              <a:extLst>
                <a:ext uri="{FF2B5EF4-FFF2-40B4-BE49-F238E27FC236}">
                  <a16:creationId xmlns:a16="http://schemas.microsoft.com/office/drawing/2014/main" id="{25FF1C7E-4C17-4D21-AE82-3B82A6731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6869" y="106594"/>
              <a:ext cx="1459470" cy="145947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914AF0-1122-4C2A-A6FA-ED43F1C46104}"/>
                </a:ext>
              </a:extLst>
            </p:cNvPr>
            <p:cNvSpPr txBox="1"/>
            <p:nvPr/>
          </p:nvSpPr>
          <p:spPr>
            <a:xfrm>
              <a:off x="5295320" y="704036"/>
              <a:ext cx="11930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charity_data.csv</a:t>
              </a:r>
            </a:p>
          </p:txBody>
        </p:sp>
      </p:grpSp>
      <p:pic>
        <p:nvPicPr>
          <p:cNvPr id="43" name="Graphic 42" descr="Table">
            <a:extLst>
              <a:ext uri="{FF2B5EF4-FFF2-40B4-BE49-F238E27FC236}">
                <a16:creationId xmlns:a16="http://schemas.microsoft.com/office/drawing/2014/main" id="{31C449EA-111F-4742-9BF6-BF2C372B4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0178" y="95077"/>
            <a:ext cx="1459470" cy="145947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0A35005-D122-403E-B7C1-1031AC01DFED}"/>
              </a:ext>
            </a:extLst>
          </p:cNvPr>
          <p:cNvGrpSpPr/>
          <p:nvPr/>
        </p:nvGrpSpPr>
        <p:grpSpPr>
          <a:xfrm>
            <a:off x="7372124" y="692519"/>
            <a:ext cx="1309578" cy="805356"/>
            <a:chOff x="5178815" y="704036"/>
            <a:chExt cx="1309578" cy="80535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8AE11A-BAC4-460E-8297-D429BF5F3EFD}"/>
                </a:ext>
              </a:extLst>
            </p:cNvPr>
            <p:cNvSpPr txBox="1"/>
            <p:nvPr/>
          </p:nvSpPr>
          <p:spPr>
            <a:xfrm>
              <a:off x="5178815" y="1255476"/>
              <a:ext cx="11930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Shape: 34299, 12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7C43EF-909B-4B3C-8C85-314A965FD67C}"/>
                </a:ext>
              </a:extLst>
            </p:cNvPr>
            <p:cNvSpPr txBox="1"/>
            <p:nvPr/>
          </p:nvSpPr>
          <p:spPr>
            <a:xfrm>
              <a:off x="5295320" y="704036"/>
              <a:ext cx="11930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application_df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532D868-E7AC-432C-B885-C08CE4BE0626}"/>
              </a:ext>
            </a:extLst>
          </p:cNvPr>
          <p:cNvSpPr txBox="1"/>
          <p:nvPr/>
        </p:nvSpPr>
        <p:spPr>
          <a:xfrm>
            <a:off x="6248322" y="1557176"/>
            <a:ext cx="508485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Determine the number of unique values in each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Visualize value_count and bin (Application_Type, Classification)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B1ED363-8BAB-430C-A77B-A634840E6644}"/>
              </a:ext>
            </a:extLst>
          </p:cNvPr>
          <p:cNvSpPr/>
          <p:nvPr/>
        </p:nvSpPr>
        <p:spPr>
          <a:xfrm>
            <a:off x="6604567" y="790460"/>
            <a:ext cx="471445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A305E14-5148-4455-89E5-ACF2520101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99"/>
          <a:stretch/>
        </p:blipFill>
        <p:spPr>
          <a:xfrm>
            <a:off x="5826787" y="3889246"/>
            <a:ext cx="5852172" cy="1222685"/>
          </a:xfrm>
          <a:prstGeom prst="rect">
            <a:avLst/>
          </a:prstGeom>
        </p:spPr>
      </p:pic>
      <p:sp>
        <p:nvSpPr>
          <p:cNvPr id="52" name="Arrow: Bent 51">
            <a:extLst>
              <a:ext uri="{FF2B5EF4-FFF2-40B4-BE49-F238E27FC236}">
                <a16:creationId xmlns:a16="http://schemas.microsoft.com/office/drawing/2014/main" id="{17673EAB-59F6-4098-8435-5BD85A374C7A}"/>
              </a:ext>
            </a:extLst>
          </p:cNvPr>
          <p:cNvSpPr/>
          <p:nvPr/>
        </p:nvSpPr>
        <p:spPr>
          <a:xfrm rot="5400000">
            <a:off x="8782565" y="807736"/>
            <a:ext cx="678397" cy="617825"/>
          </a:xfrm>
          <a:prstGeom prst="ben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E20D3-C3C9-444A-8AA7-CCE55343ECE9}"/>
              </a:ext>
            </a:extLst>
          </p:cNvPr>
          <p:cNvSpPr txBox="1"/>
          <p:nvPr/>
        </p:nvSpPr>
        <p:spPr>
          <a:xfrm>
            <a:off x="6601099" y="3308242"/>
            <a:ext cx="445327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Apply </a:t>
            </a:r>
            <a:r>
              <a:rPr lang="en-US" sz="1400" dirty="0" err="1">
                <a:solidFill>
                  <a:schemeClr val="accent1"/>
                </a:solidFill>
              </a:rPr>
              <a:t>OneHotEncoder</a:t>
            </a:r>
            <a:r>
              <a:rPr lang="en-US" sz="1400" dirty="0"/>
              <a:t> to categorical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Merge with application_df and drop original column(s)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121A9FC-D54C-4A23-A39A-7509790DDD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4885" y="2197558"/>
            <a:ext cx="1674954" cy="107962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C8F9C5F-A4C6-48A2-9F52-7231ADF55BB2}"/>
              </a:ext>
            </a:extLst>
          </p:cNvPr>
          <p:cNvSpPr txBox="1"/>
          <p:nvPr/>
        </p:nvSpPr>
        <p:spPr>
          <a:xfrm>
            <a:off x="8525413" y="2537932"/>
            <a:ext cx="1261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Application_Type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FA4A40-71EB-4D06-A7D8-2B4868D2A110}"/>
              </a:ext>
            </a:extLst>
          </p:cNvPr>
          <p:cNvSpPr txBox="1"/>
          <p:nvPr/>
        </p:nvSpPr>
        <p:spPr>
          <a:xfrm>
            <a:off x="10400838" y="2537932"/>
            <a:ext cx="99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Classification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E8902F-9427-4A31-8FDB-E826CFCA9172}"/>
              </a:ext>
            </a:extLst>
          </p:cNvPr>
          <p:cNvSpPr txBox="1"/>
          <p:nvPr/>
        </p:nvSpPr>
        <p:spPr>
          <a:xfrm>
            <a:off x="6871469" y="5255214"/>
            <a:ext cx="408451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Split into feature matrix (</a:t>
            </a:r>
            <a:r>
              <a:rPr lang="en-US" sz="1400" dirty="0">
                <a:solidFill>
                  <a:schemeClr val="accent1"/>
                </a:solidFill>
              </a:rPr>
              <a:t>X</a:t>
            </a:r>
            <a:r>
              <a:rPr lang="en-US" sz="1400" dirty="0"/>
              <a:t>), and target (</a:t>
            </a:r>
            <a:r>
              <a:rPr lang="en-US" sz="1400" dirty="0">
                <a:solidFill>
                  <a:schemeClr val="accent1"/>
                </a:solidFill>
              </a:rPr>
              <a:t>y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Split into train and test set (using </a:t>
            </a:r>
            <a:r>
              <a:rPr lang="en-US" sz="1400" dirty="0">
                <a:solidFill>
                  <a:schemeClr val="accent1"/>
                </a:solidFill>
              </a:rPr>
              <a:t>train_test_split</a:t>
            </a:r>
            <a:r>
              <a:rPr lang="en-US" sz="14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C9C2AD-0EDE-43F6-B426-AE50F4477189}"/>
              </a:ext>
            </a:extLst>
          </p:cNvPr>
          <p:cNvSpPr txBox="1"/>
          <p:nvPr/>
        </p:nvSpPr>
        <p:spPr>
          <a:xfrm>
            <a:off x="6871469" y="5891888"/>
            <a:ext cx="401571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Scale the feature matrix (X) using </a:t>
            </a:r>
            <a:r>
              <a:rPr lang="en-US" sz="1400" dirty="0">
                <a:solidFill>
                  <a:schemeClr val="accent1"/>
                </a:solidFill>
              </a:rPr>
              <a:t>StandardScaler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9A5BAD-A9A8-46F7-B772-62B35777D3C1}"/>
              </a:ext>
            </a:extLst>
          </p:cNvPr>
          <p:cNvSpPr txBox="1"/>
          <p:nvPr/>
        </p:nvSpPr>
        <p:spPr>
          <a:xfrm>
            <a:off x="5802433" y="5049889"/>
            <a:ext cx="11930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Shape: 34299, 44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EC330AA-F56B-4792-AC0C-3CA1A00BEB0F}"/>
              </a:ext>
            </a:extLst>
          </p:cNvPr>
          <p:cNvGrpSpPr/>
          <p:nvPr/>
        </p:nvGrpSpPr>
        <p:grpSpPr>
          <a:xfrm>
            <a:off x="7821794" y="6285913"/>
            <a:ext cx="2643402" cy="445790"/>
            <a:chOff x="2239600" y="5111931"/>
            <a:chExt cx="2643402" cy="44579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08043E4-2C53-4BEA-8C70-A234FED492E0}"/>
                </a:ext>
              </a:extLst>
            </p:cNvPr>
            <p:cNvSpPr/>
            <p:nvPr/>
          </p:nvSpPr>
          <p:spPr>
            <a:xfrm>
              <a:off x="2281646" y="5111931"/>
              <a:ext cx="872752" cy="4457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20EDD0-33F2-4DAB-8F30-AD0835FB3B38}"/>
                </a:ext>
              </a:extLst>
            </p:cNvPr>
            <p:cNvSpPr txBox="1"/>
            <p:nvPr/>
          </p:nvSpPr>
          <p:spPr>
            <a:xfrm>
              <a:off x="2239600" y="5114513"/>
              <a:ext cx="11930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X_train_scaled</a:t>
              </a:r>
              <a:endParaRPr 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45A338-2FC7-4972-98A2-FC55A7F7A28B}"/>
                </a:ext>
              </a:extLst>
            </p:cNvPr>
            <p:cNvSpPr txBox="1"/>
            <p:nvPr/>
          </p:nvSpPr>
          <p:spPr>
            <a:xfrm>
              <a:off x="2429296" y="5303805"/>
              <a:ext cx="11930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y_train</a:t>
              </a:r>
              <a:endParaRPr lang="en-US" sz="10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27767A4-34B6-4455-B923-CB93FAA4B40B}"/>
                </a:ext>
              </a:extLst>
            </p:cNvPr>
            <p:cNvSpPr/>
            <p:nvPr/>
          </p:nvSpPr>
          <p:spPr>
            <a:xfrm>
              <a:off x="3730305" y="5113330"/>
              <a:ext cx="792400" cy="4443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A001BFA-E711-4600-AD09-3372132C57EA}"/>
                </a:ext>
              </a:extLst>
            </p:cNvPr>
            <p:cNvSpPr txBox="1"/>
            <p:nvPr/>
          </p:nvSpPr>
          <p:spPr>
            <a:xfrm>
              <a:off x="3689929" y="5111931"/>
              <a:ext cx="11930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X_test_scaled</a:t>
              </a:r>
              <a:endParaRPr lang="en-US" sz="10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5B0FEBD-9590-475D-A39F-1C40188938C0}"/>
              </a:ext>
            </a:extLst>
          </p:cNvPr>
          <p:cNvSpPr txBox="1"/>
          <p:nvPr/>
        </p:nvSpPr>
        <p:spPr>
          <a:xfrm>
            <a:off x="9458505" y="6477787"/>
            <a:ext cx="11930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y_test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C82F6D-E4C0-4724-9D60-E6ECA807F373}"/>
              </a:ext>
            </a:extLst>
          </p:cNvPr>
          <p:cNvSpPr txBox="1"/>
          <p:nvPr/>
        </p:nvSpPr>
        <p:spPr>
          <a:xfrm>
            <a:off x="5271083" y="1247839"/>
            <a:ext cx="11930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Shape: 34299, 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83A55B-DA88-4AFF-A776-C33DBC79ADF7}"/>
              </a:ext>
            </a:extLst>
          </p:cNvPr>
          <p:cNvSpPr txBox="1"/>
          <p:nvPr/>
        </p:nvSpPr>
        <p:spPr>
          <a:xfrm>
            <a:off x="5004705" y="1746268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19.3.3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4FF58-A53B-4AA9-AB5A-F8C4D275FAC4}"/>
              </a:ext>
            </a:extLst>
          </p:cNvPr>
          <p:cNvSpPr txBox="1"/>
          <p:nvPr/>
        </p:nvSpPr>
        <p:spPr>
          <a:xfrm>
            <a:off x="5010955" y="3172605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96038C-5810-4C14-B203-2CECDC0AD223}"/>
              </a:ext>
            </a:extLst>
          </p:cNvPr>
          <p:cNvSpPr txBox="1"/>
          <p:nvPr/>
        </p:nvSpPr>
        <p:spPr>
          <a:xfrm>
            <a:off x="5004704" y="2217000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C9BFF2-05DA-49C2-83E4-A9A07A1B5BF2}"/>
              </a:ext>
            </a:extLst>
          </p:cNvPr>
          <p:cNvSpPr txBox="1"/>
          <p:nvPr/>
        </p:nvSpPr>
        <p:spPr>
          <a:xfrm>
            <a:off x="5616130" y="2330469"/>
            <a:ext cx="275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Engineering</a:t>
            </a:r>
          </a:p>
          <a:p>
            <a:pPr marL="174625" indent="-114300">
              <a:buFont typeface="Arial" panose="020B0604020202020204" pitchFamily="34" charset="0"/>
              <a:buChar char="•"/>
            </a:pPr>
            <a:r>
              <a:rPr lang="en-US" sz="1100" dirty="0"/>
              <a:t>Dropped columns “EIN, “NAME”</a:t>
            </a:r>
          </a:p>
          <a:p>
            <a:pPr marL="174625" indent="-114300">
              <a:buFont typeface="Arial" panose="020B0604020202020204" pitchFamily="34" charset="0"/>
              <a:buChar char="•"/>
            </a:pPr>
            <a:r>
              <a:rPr lang="en-US" sz="1100" dirty="0"/>
              <a:t>Binned low occurrence value counts “APPLICATION_TYPE”, “CLASSIFICATION”</a:t>
            </a:r>
          </a:p>
        </p:txBody>
      </p:sp>
    </p:spTree>
    <p:extLst>
      <p:ext uri="{BB962C8B-B14F-4D97-AF65-F5344CB8AC3E}">
        <p14:creationId xmlns:p14="http://schemas.microsoft.com/office/powerpoint/2010/main" val="234488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4CACC3-6508-4E5F-B1AF-8A3E9E35D733}"/>
              </a:ext>
            </a:extLst>
          </p:cNvPr>
          <p:cNvSpPr txBox="1"/>
          <p:nvPr/>
        </p:nvSpPr>
        <p:spPr>
          <a:xfrm>
            <a:off x="0" y="0"/>
            <a:ext cx="31917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Methodology: Neural Networks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2C210-F36F-4176-B5F5-E8E1CDA715D2}"/>
              </a:ext>
            </a:extLst>
          </p:cNvPr>
          <p:cNvSpPr/>
          <p:nvPr/>
        </p:nvSpPr>
        <p:spPr>
          <a:xfrm>
            <a:off x="6810106" y="1055677"/>
            <a:ext cx="5167580" cy="42248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0F78C7-2A4D-43C6-9062-818970874AF7}"/>
              </a:ext>
            </a:extLst>
          </p:cNvPr>
          <p:cNvGrpSpPr/>
          <p:nvPr/>
        </p:nvGrpSpPr>
        <p:grpSpPr>
          <a:xfrm>
            <a:off x="6946309" y="1463653"/>
            <a:ext cx="4908406" cy="1396154"/>
            <a:chOff x="5042651" y="1129231"/>
            <a:chExt cx="4926731" cy="2062203"/>
          </a:xfrm>
          <a:solidFill>
            <a:schemeClr val="bg1">
              <a:lumMod val="9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82482F-9435-4F9D-8B4D-2CF7EFEE7C78}"/>
                </a:ext>
              </a:extLst>
            </p:cNvPr>
            <p:cNvSpPr/>
            <p:nvPr/>
          </p:nvSpPr>
          <p:spPr>
            <a:xfrm>
              <a:off x="5042651" y="1129231"/>
              <a:ext cx="4926731" cy="20622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Define the Model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7CB04E-AEC7-49F5-A8AF-2B88ACA8F3B0}"/>
                </a:ext>
              </a:extLst>
            </p:cNvPr>
            <p:cNvSpPr txBox="1"/>
            <p:nvPr/>
          </p:nvSpPr>
          <p:spPr>
            <a:xfrm>
              <a:off x="5078616" y="1765381"/>
              <a:ext cx="2888455" cy="11499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Define the model.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Add first and second hidden layers.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Add the output layer.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Check the structure of the model.</a:t>
              </a:r>
              <a:endParaRPr lang="en-US" sz="11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4F9184-60C3-49C4-A802-36ACF74756F0}"/>
              </a:ext>
            </a:extLst>
          </p:cNvPr>
          <p:cNvGrpSpPr/>
          <p:nvPr/>
        </p:nvGrpSpPr>
        <p:grpSpPr>
          <a:xfrm>
            <a:off x="6946309" y="3021441"/>
            <a:ext cx="4926731" cy="2026609"/>
            <a:chOff x="5042651" y="3215593"/>
            <a:chExt cx="4926731" cy="2026609"/>
          </a:xfrm>
          <a:solidFill>
            <a:schemeClr val="bg1">
              <a:lumMod val="9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E32E2F-9269-48A2-8A58-8F9A721353EC}"/>
                </a:ext>
              </a:extLst>
            </p:cNvPr>
            <p:cNvSpPr/>
            <p:nvPr/>
          </p:nvSpPr>
          <p:spPr>
            <a:xfrm>
              <a:off x="5042651" y="3215593"/>
              <a:ext cx="4926731" cy="20266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Compile, Train, Evaluate the Model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CEAC38-0F03-493A-9C7D-FFD3E071112C}"/>
                </a:ext>
              </a:extLst>
            </p:cNvPr>
            <p:cNvSpPr txBox="1"/>
            <p:nvPr/>
          </p:nvSpPr>
          <p:spPr>
            <a:xfrm>
              <a:off x="5065060" y="3805520"/>
              <a:ext cx="2715808" cy="13849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Compile the Model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Train the model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Evaluate the model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I</a:t>
              </a:r>
              <a:r>
                <a:rPr lang="en-US" sz="1200" b="0" i="0" dirty="0"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mplement checkpoints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latin typeface="Roboto" panose="02000000000000000000" pitchFamily="2" charset="0"/>
                </a:rPr>
                <a:t>Save the model to HDF5 format</a:t>
              </a:r>
              <a:endParaRPr lang="en-US" altLang="en-US" sz="1200" dirty="0">
                <a:solidFill>
                  <a:srgbClr val="2B2B2B"/>
                </a:solidFill>
                <a:latin typeface="Roboto" panose="02000000000000000000" pitchFamily="2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Import model (check)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en-US" sz="1200" dirty="0">
                  <a:solidFill>
                    <a:srgbClr val="2B2B2B"/>
                  </a:solidFill>
                  <a:latin typeface="Roboto" panose="02000000000000000000" pitchFamily="2" charset="0"/>
                </a:rPr>
                <a:t>Evaluate the model using test data</a:t>
              </a:r>
              <a:endParaRPr lang="en-US" sz="105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75A5C0B-B262-460B-B893-7CAFE7B3F7D2}"/>
              </a:ext>
            </a:extLst>
          </p:cNvPr>
          <p:cNvSpPr txBox="1"/>
          <p:nvPr/>
        </p:nvSpPr>
        <p:spPr>
          <a:xfrm>
            <a:off x="7950787" y="1152465"/>
            <a:ext cx="354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Compile, Train, and Evaluate the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D3A3B4-764E-497A-9E0E-0571D4CCC469}"/>
              </a:ext>
            </a:extLst>
          </p:cNvPr>
          <p:cNvSpPr/>
          <p:nvPr/>
        </p:nvSpPr>
        <p:spPr>
          <a:xfrm>
            <a:off x="7512365" y="1076737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81BE4-1949-4AFC-B529-E513A30CAAC6}"/>
              </a:ext>
            </a:extLst>
          </p:cNvPr>
          <p:cNvSpPr txBox="1"/>
          <p:nvPr/>
        </p:nvSpPr>
        <p:spPr>
          <a:xfrm>
            <a:off x="7512365" y="107793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281865-024C-4B92-A659-40C6041679C1}"/>
              </a:ext>
            </a:extLst>
          </p:cNvPr>
          <p:cNvGrpSpPr/>
          <p:nvPr/>
        </p:nvGrpSpPr>
        <p:grpSpPr>
          <a:xfrm>
            <a:off x="9657098" y="4623018"/>
            <a:ext cx="2215942" cy="300680"/>
            <a:chOff x="4391134" y="3506724"/>
            <a:chExt cx="2215942" cy="3006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E9B9FE4-9EA7-4CC2-BB93-1850F000E9D2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0877E9-9D38-4F87-AA71-1CF7E96CE460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AlphabetSoupCharity_D2.ipynb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AA012D-8FB0-471B-AF07-287E5893DE7A}"/>
              </a:ext>
            </a:extLst>
          </p:cNvPr>
          <p:cNvGrpSpPr/>
          <p:nvPr/>
        </p:nvGrpSpPr>
        <p:grpSpPr>
          <a:xfrm>
            <a:off x="9657097" y="4255468"/>
            <a:ext cx="2215942" cy="300680"/>
            <a:chOff x="4391134" y="3506724"/>
            <a:chExt cx="2215942" cy="30068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9DAE5D7-BCAB-4546-92B8-98DEC2CCAB41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0ECB96-432D-4891-8A99-EFF74669FDC5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AlphabetSoupCharity_D2.h5</a:t>
              </a:r>
              <a:endParaRPr lang="en-US" sz="1200" dirty="0"/>
            </a:p>
          </p:txBody>
        </p:sp>
      </p:grpSp>
      <p:pic>
        <p:nvPicPr>
          <p:cNvPr id="21" name="Graphic 20" descr="Arrow circle">
            <a:extLst>
              <a:ext uri="{FF2B5EF4-FFF2-40B4-BE49-F238E27FC236}">
                <a16:creationId xmlns:a16="http://schemas.microsoft.com/office/drawing/2014/main" id="{D4CA4EA5-D103-4274-B0B0-2E1DADBB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84879">
            <a:off x="10762457" y="53935"/>
            <a:ext cx="1087936" cy="109052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3678BA5-5B46-45B7-A293-27D3A6F00522}"/>
              </a:ext>
            </a:extLst>
          </p:cNvPr>
          <p:cNvSpPr/>
          <p:nvPr/>
        </p:nvSpPr>
        <p:spPr>
          <a:xfrm>
            <a:off x="11583531" y="83710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8C86F3-5C06-4D0A-A912-AFED476CDC65}"/>
              </a:ext>
            </a:extLst>
          </p:cNvPr>
          <p:cNvSpPr txBox="1"/>
          <p:nvPr/>
        </p:nvSpPr>
        <p:spPr>
          <a:xfrm>
            <a:off x="11583531" y="84908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C95B30-056D-4661-8A8E-9CE2C282383B}"/>
              </a:ext>
            </a:extLst>
          </p:cNvPr>
          <p:cNvSpPr/>
          <p:nvPr/>
        </p:nvSpPr>
        <p:spPr>
          <a:xfrm>
            <a:off x="11102946" y="969488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19AAC9-681D-4DEA-ADD2-15257D06265A}"/>
              </a:ext>
            </a:extLst>
          </p:cNvPr>
          <p:cNvSpPr txBox="1"/>
          <p:nvPr/>
        </p:nvSpPr>
        <p:spPr>
          <a:xfrm>
            <a:off x="11119425" y="969488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BEBA7D-4E4E-417F-AFA2-95B4BBFEA7B9}"/>
              </a:ext>
            </a:extLst>
          </p:cNvPr>
          <p:cNvSpPr/>
          <p:nvPr/>
        </p:nvSpPr>
        <p:spPr>
          <a:xfrm>
            <a:off x="10537672" y="107263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FDA7D-0CA4-4959-9C74-2459CF8D58D2}"/>
              </a:ext>
            </a:extLst>
          </p:cNvPr>
          <p:cNvSpPr txBox="1"/>
          <p:nvPr/>
        </p:nvSpPr>
        <p:spPr>
          <a:xfrm>
            <a:off x="10531742" y="83710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8AAC18C-3D40-4EFC-BDB5-D21D3440D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09" y="3557979"/>
            <a:ext cx="5430189" cy="1667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71CB0E-90EC-4311-99D3-C9656C3AC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26" y="5440237"/>
            <a:ext cx="5424772" cy="505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ACF49F-D8A3-4324-9B5A-59E2E9644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287" y="6000269"/>
            <a:ext cx="2977432" cy="6309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BBD2359-71E9-4A34-9F14-BB4E884121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79" t="9820" b="5981"/>
          <a:stretch/>
        </p:blipFill>
        <p:spPr>
          <a:xfrm>
            <a:off x="1541854" y="2571847"/>
            <a:ext cx="2883440" cy="8089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61D45CA-C694-4BF1-9908-0C18164EB243}"/>
              </a:ext>
            </a:extLst>
          </p:cNvPr>
          <p:cNvSpPr txBox="1"/>
          <p:nvPr/>
        </p:nvSpPr>
        <p:spPr>
          <a:xfrm>
            <a:off x="6032617" y="3435060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19.6.1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CD2B7E-4208-40D1-9AE0-9EEE006F3FC6}"/>
              </a:ext>
            </a:extLst>
          </p:cNvPr>
          <p:cNvSpPr txBox="1"/>
          <p:nvPr/>
        </p:nvSpPr>
        <p:spPr>
          <a:xfrm>
            <a:off x="6048647" y="3810881"/>
            <a:ext cx="52770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19.6.2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6ED155-9AC8-48A5-AA8A-54C8E6D8B459}"/>
              </a:ext>
            </a:extLst>
          </p:cNvPr>
          <p:cNvSpPr txBox="1"/>
          <p:nvPr/>
        </p:nvSpPr>
        <p:spPr>
          <a:xfrm>
            <a:off x="6028363" y="1385020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8A45EC-309F-407F-8FF6-294848B68418}"/>
              </a:ext>
            </a:extLst>
          </p:cNvPr>
          <p:cNvSpPr txBox="1"/>
          <p:nvPr/>
        </p:nvSpPr>
        <p:spPr>
          <a:xfrm>
            <a:off x="6041119" y="2927664"/>
            <a:ext cx="5437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19.4.5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96803-1005-467D-AA83-380EE170FE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10" y="542265"/>
            <a:ext cx="3821449" cy="18566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3F0BE46-B4A1-4AEF-9FAA-8FFFF5658E06}"/>
              </a:ext>
            </a:extLst>
          </p:cNvPr>
          <p:cNvSpPr txBox="1"/>
          <p:nvPr/>
        </p:nvSpPr>
        <p:spPr>
          <a:xfrm>
            <a:off x="6810105" y="5489580"/>
            <a:ext cx="5167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Same feature engineering  as D1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Created Neural Network with one input, two hidden layers, one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Accuracy below benchmark(0.727), loss high(0.554)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B70A245-4338-4ADA-95FE-72CAD7703D18}"/>
                  </a:ext>
                </a:extLst>
              </p14:cNvPr>
              <p14:cNvContentPartPr/>
              <p14:nvPr/>
            </p14:nvContentPartPr>
            <p14:xfrm>
              <a:off x="3178423" y="5564657"/>
              <a:ext cx="1357200" cy="46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B70A245-4338-4ADA-95FE-72CAD7703D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2423" y="5492657"/>
                <a:ext cx="1428840" cy="1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8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62F2C-CFD7-405D-8835-59CA52836E28}"/>
              </a:ext>
            </a:extLst>
          </p:cNvPr>
          <p:cNvSpPr/>
          <p:nvPr/>
        </p:nvSpPr>
        <p:spPr>
          <a:xfrm>
            <a:off x="156754" y="4498771"/>
            <a:ext cx="11728360" cy="206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84A917-61D8-456A-AEB0-2023CF032E68}"/>
              </a:ext>
            </a:extLst>
          </p:cNvPr>
          <p:cNvGrpSpPr/>
          <p:nvPr/>
        </p:nvGrpSpPr>
        <p:grpSpPr>
          <a:xfrm>
            <a:off x="298177" y="4969503"/>
            <a:ext cx="11496486" cy="1548235"/>
            <a:chOff x="4829258" y="5554552"/>
            <a:chExt cx="4926731" cy="1785435"/>
          </a:xfrm>
          <a:solidFill>
            <a:schemeClr val="bg1">
              <a:lumMod val="9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8C2937-3F4F-44D1-B4B9-1617CA788367}"/>
                </a:ext>
              </a:extLst>
            </p:cNvPr>
            <p:cNvSpPr/>
            <p:nvPr/>
          </p:nvSpPr>
          <p:spPr>
            <a:xfrm>
              <a:off x="4829258" y="5554552"/>
              <a:ext cx="4926731" cy="17854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Feature Engineering, Redefine the Model, Compile, Train, Evaluate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52174D-1689-4630-91E9-0F35E615A7D8}"/>
                </a:ext>
              </a:extLst>
            </p:cNvPr>
            <p:cNvSpPr txBox="1"/>
            <p:nvPr/>
          </p:nvSpPr>
          <p:spPr>
            <a:xfrm>
              <a:off x="4890251" y="5916504"/>
              <a:ext cx="3561002" cy="13619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Adjusting the input data  by Dropping more or fewer columns; Creating more bins for rare occurrences in columns.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Increasing or decreasing the number of values for each bin.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Adding more neurons to a hidden layer.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Adding more hidden layers.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Using different activation functions for the hidden layers.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Adding or reducing the number of epochs to the training regimen.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sz="1050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0E36039-0E77-4303-8F7E-3DB5C73E889E}"/>
              </a:ext>
            </a:extLst>
          </p:cNvPr>
          <p:cNvSpPr/>
          <p:nvPr/>
        </p:nvSpPr>
        <p:spPr>
          <a:xfrm>
            <a:off x="875213" y="4534642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E0076-5259-416D-8B48-55CEB04D0674}"/>
              </a:ext>
            </a:extLst>
          </p:cNvPr>
          <p:cNvSpPr txBox="1"/>
          <p:nvPr/>
        </p:nvSpPr>
        <p:spPr>
          <a:xfrm>
            <a:off x="1267099" y="4611528"/>
            <a:ext cx="404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Optimize the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113C7-A339-4E3D-BAC9-946A76C09E6F}"/>
              </a:ext>
            </a:extLst>
          </p:cNvPr>
          <p:cNvSpPr txBox="1"/>
          <p:nvPr/>
        </p:nvSpPr>
        <p:spPr>
          <a:xfrm>
            <a:off x="875213" y="45137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ED2FAA-FFC8-41E0-832A-6CA88345C44C}"/>
              </a:ext>
            </a:extLst>
          </p:cNvPr>
          <p:cNvGrpSpPr/>
          <p:nvPr/>
        </p:nvGrpSpPr>
        <p:grpSpPr>
          <a:xfrm>
            <a:off x="7050672" y="6154958"/>
            <a:ext cx="2215942" cy="300680"/>
            <a:chOff x="4391134" y="3506724"/>
            <a:chExt cx="2215942" cy="3006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C7343A-8E6F-44F2-96D3-BC039DAB9CBF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885281-5D8E-4843-9DB1-5F80ED600FE6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AlphabetSoupCharity_D3.ipynb</a:t>
              </a:r>
              <a:endParaRPr lang="en-US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2367A7-18E5-4A52-9E7E-E4F05D5E84AC}"/>
              </a:ext>
            </a:extLst>
          </p:cNvPr>
          <p:cNvGrpSpPr/>
          <p:nvPr/>
        </p:nvGrpSpPr>
        <p:grpSpPr>
          <a:xfrm>
            <a:off x="7050671" y="5787408"/>
            <a:ext cx="2215942" cy="300680"/>
            <a:chOff x="4391134" y="3506724"/>
            <a:chExt cx="2215942" cy="30068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D44E1BF-D139-42E7-992D-B0B7BB248D21}"/>
                </a:ext>
              </a:extLst>
            </p:cNvPr>
            <p:cNvSpPr/>
            <p:nvPr/>
          </p:nvSpPr>
          <p:spPr>
            <a:xfrm>
              <a:off x="4413488" y="3519357"/>
              <a:ext cx="2093567" cy="2880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98A02E-482F-4138-9A82-7F7B48102363}"/>
                </a:ext>
              </a:extLst>
            </p:cNvPr>
            <p:cNvSpPr txBox="1"/>
            <p:nvPr/>
          </p:nvSpPr>
          <p:spPr>
            <a:xfrm>
              <a:off x="4391134" y="3506724"/>
              <a:ext cx="2215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effectLst/>
                  <a:latin typeface="Monaco"/>
                </a:rPr>
                <a:t>AlphabetSoupCharity_D3.h5</a:t>
              </a:r>
              <a:endParaRPr lang="en-US" sz="1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AF2D961-9FF4-4EFE-8D74-A4BA26851681}"/>
              </a:ext>
            </a:extLst>
          </p:cNvPr>
          <p:cNvSpPr txBox="1"/>
          <p:nvPr/>
        </p:nvSpPr>
        <p:spPr>
          <a:xfrm>
            <a:off x="0" y="0"/>
            <a:ext cx="31917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Methodology: Neural Networks </a:t>
            </a:r>
          </a:p>
        </p:txBody>
      </p:sp>
      <p:pic>
        <p:nvPicPr>
          <p:cNvPr id="18" name="Graphic 17" descr="Arrow circle">
            <a:extLst>
              <a:ext uri="{FF2B5EF4-FFF2-40B4-BE49-F238E27FC236}">
                <a16:creationId xmlns:a16="http://schemas.microsoft.com/office/drawing/2014/main" id="{B6D76AC0-1DD3-4648-8E89-EFBD76D85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84879">
            <a:off x="10833470" y="68531"/>
            <a:ext cx="1087936" cy="109052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D088A23-6070-4540-9F44-DFE1A23B54B8}"/>
              </a:ext>
            </a:extLst>
          </p:cNvPr>
          <p:cNvSpPr/>
          <p:nvPr/>
        </p:nvSpPr>
        <p:spPr>
          <a:xfrm>
            <a:off x="11654544" y="107015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75D73-F33C-407A-AC47-B6360154051E}"/>
              </a:ext>
            </a:extLst>
          </p:cNvPr>
          <p:cNvSpPr txBox="1"/>
          <p:nvPr/>
        </p:nvSpPr>
        <p:spPr>
          <a:xfrm>
            <a:off x="11648614" y="98101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AE885C-D629-4460-92A7-5D009FCE8F4D}"/>
              </a:ext>
            </a:extLst>
          </p:cNvPr>
          <p:cNvSpPr/>
          <p:nvPr/>
        </p:nvSpPr>
        <p:spPr>
          <a:xfrm>
            <a:off x="11165252" y="966659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DD3ED-DA81-43EE-869B-02E079199E74}"/>
              </a:ext>
            </a:extLst>
          </p:cNvPr>
          <p:cNvSpPr txBox="1"/>
          <p:nvPr/>
        </p:nvSpPr>
        <p:spPr>
          <a:xfrm>
            <a:off x="11165252" y="967857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EC5B12-2321-4DD1-955A-36897351986F}"/>
              </a:ext>
            </a:extLst>
          </p:cNvPr>
          <p:cNvSpPr/>
          <p:nvPr/>
        </p:nvSpPr>
        <p:spPr>
          <a:xfrm>
            <a:off x="10669002" y="105817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7B514D-2CFA-4E63-A2B6-9ABBE35E15F8}"/>
              </a:ext>
            </a:extLst>
          </p:cNvPr>
          <p:cNvSpPr txBox="1"/>
          <p:nvPr/>
        </p:nvSpPr>
        <p:spPr>
          <a:xfrm>
            <a:off x="10676378" y="98101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D560A5-23E2-4E76-8987-590656A1B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5413" y="5721802"/>
            <a:ext cx="1740626" cy="72526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A2F0BD0-BB24-4153-8ED3-98530295CBC1}"/>
              </a:ext>
            </a:extLst>
          </p:cNvPr>
          <p:cNvSpPr txBox="1"/>
          <p:nvPr/>
        </p:nvSpPr>
        <p:spPr>
          <a:xfrm>
            <a:off x="9292631" y="5437265"/>
            <a:ext cx="404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Compare with other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04923-B721-4536-B3C8-49615B0F7EA4}"/>
              </a:ext>
            </a:extLst>
          </p:cNvPr>
          <p:cNvSpPr txBox="1"/>
          <p:nvPr/>
        </p:nvSpPr>
        <p:spPr>
          <a:xfrm>
            <a:off x="9308015" y="5889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3E3AEE-8070-4661-B7B7-F46F1E8C6CF7}"/>
              </a:ext>
            </a:extLst>
          </p:cNvPr>
          <p:cNvSpPr/>
          <p:nvPr/>
        </p:nvSpPr>
        <p:spPr>
          <a:xfrm>
            <a:off x="9328491" y="5266913"/>
            <a:ext cx="2412382" cy="1215362"/>
          </a:xfrm>
          <a:prstGeom prst="rect">
            <a:avLst/>
          </a:prstGeom>
          <a:noFill/>
          <a:ln w="317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15DBCD-E8BE-437B-B402-FA5F7999A4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518296"/>
            <a:ext cx="5643155" cy="36957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E5E9E6D-CD82-4E21-914D-FFF712E697DF}"/>
              </a:ext>
            </a:extLst>
          </p:cNvPr>
          <p:cNvSpPr/>
          <p:nvPr/>
        </p:nvSpPr>
        <p:spPr>
          <a:xfrm>
            <a:off x="7358745" y="602265"/>
            <a:ext cx="2749867" cy="780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Network: D_3_1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775771-667E-4BC2-9C82-AAFA1AFD236E}"/>
              </a:ext>
            </a:extLst>
          </p:cNvPr>
          <p:cNvSpPr/>
          <p:nvPr/>
        </p:nvSpPr>
        <p:spPr>
          <a:xfrm>
            <a:off x="7358742" y="1562974"/>
            <a:ext cx="2749867" cy="780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Network: D_3_2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FA49C7-F180-4642-8598-9CEEB58B7678}"/>
              </a:ext>
            </a:extLst>
          </p:cNvPr>
          <p:cNvSpPr/>
          <p:nvPr/>
        </p:nvSpPr>
        <p:spPr>
          <a:xfrm>
            <a:off x="7358742" y="2523684"/>
            <a:ext cx="2749867" cy="780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Network: D_3_3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5FBFA3-7A99-46F0-A1EA-6C6443B8430B}"/>
              </a:ext>
            </a:extLst>
          </p:cNvPr>
          <p:cNvSpPr/>
          <p:nvPr/>
        </p:nvSpPr>
        <p:spPr>
          <a:xfrm>
            <a:off x="7358741" y="3517808"/>
            <a:ext cx="2749867" cy="78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RandomForestClassifier</a:t>
            </a:r>
          </a:p>
        </p:txBody>
      </p:sp>
    </p:spTree>
    <p:extLst>
      <p:ext uri="{BB962C8B-B14F-4D97-AF65-F5344CB8AC3E}">
        <p14:creationId xmlns:p14="http://schemas.microsoft.com/office/powerpoint/2010/main" val="414453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AF2D961-9FF4-4EFE-8D74-A4BA26851681}"/>
              </a:ext>
            </a:extLst>
          </p:cNvPr>
          <p:cNvSpPr txBox="1"/>
          <p:nvPr/>
        </p:nvSpPr>
        <p:spPr>
          <a:xfrm>
            <a:off x="0" y="0"/>
            <a:ext cx="31917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Methodology: Neural Networks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A6A536-36B9-40D0-BA97-BF7A2B649380}"/>
              </a:ext>
            </a:extLst>
          </p:cNvPr>
          <p:cNvGrpSpPr/>
          <p:nvPr/>
        </p:nvGrpSpPr>
        <p:grpSpPr>
          <a:xfrm>
            <a:off x="231820" y="482677"/>
            <a:ext cx="11728360" cy="2062238"/>
            <a:chOff x="156754" y="4498771"/>
            <a:chExt cx="11728360" cy="20622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A62F2C-CFD7-405D-8835-59CA52836E28}"/>
                </a:ext>
              </a:extLst>
            </p:cNvPr>
            <p:cNvSpPr/>
            <p:nvPr/>
          </p:nvSpPr>
          <p:spPr>
            <a:xfrm>
              <a:off x="156754" y="4498771"/>
              <a:ext cx="11728360" cy="2062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84A917-61D8-456A-AEB0-2023CF032E68}"/>
                </a:ext>
              </a:extLst>
            </p:cNvPr>
            <p:cNvGrpSpPr/>
            <p:nvPr/>
          </p:nvGrpSpPr>
          <p:grpSpPr>
            <a:xfrm>
              <a:off x="298177" y="4969503"/>
              <a:ext cx="11496486" cy="1548235"/>
              <a:chOff x="4829258" y="5554552"/>
              <a:chExt cx="4926731" cy="1785435"/>
            </a:xfrm>
            <a:solidFill>
              <a:schemeClr val="bg1">
                <a:lumMod val="95000"/>
              </a:scheme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B8C2937-3F4F-44D1-B4B9-1617CA788367}"/>
                  </a:ext>
                </a:extLst>
              </p:cNvPr>
              <p:cNvSpPr/>
              <p:nvPr/>
            </p:nvSpPr>
            <p:spPr>
              <a:xfrm>
                <a:off x="4829258" y="5554552"/>
                <a:ext cx="4926731" cy="17854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Feature Engineering, Redefine Model, Compile, Train, Evaluate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52174D-1689-4630-91E9-0F35E615A7D8}"/>
                  </a:ext>
                </a:extLst>
              </p:cNvPr>
              <p:cNvSpPr txBox="1"/>
              <p:nvPr/>
            </p:nvSpPr>
            <p:spPr>
              <a:xfrm>
                <a:off x="4890251" y="5916504"/>
                <a:ext cx="3561002" cy="13619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B2B2B"/>
                    </a:solidFill>
                    <a:effectLst/>
                    <a:latin typeface="Roboto" panose="02000000000000000000" pitchFamily="2" charset="0"/>
                  </a:rPr>
                  <a:t>Adjusting the input data  by Dropping more or fewer columns; Creating more bins for rare occurrences in columns.</a:t>
                </a:r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B2B2B"/>
                    </a:solidFill>
                    <a:effectLst/>
                    <a:latin typeface="Roboto" panose="02000000000000000000" pitchFamily="2" charset="0"/>
                  </a:rPr>
                  <a:t>Increasing or decreasing the number of values for each bin.</a:t>
                </a:r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B2B2B"/>
                    </a:solidFill>
                    <a:effectLst/>
                    <a:latin typeface="Roboto" panose="02000000000000000000" pitchFamily="2" charset="0"/>
                  </a:rPr>
                  <a:t>Adding more neurons to a hidden layer.</a:t>
                </a:r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B2B2B"/>
                    </a:solidFill>
                    <a:effectLst/>
                    <a:latin typeface="Roboto" panose="02000000000000000000" pitchFamily="2" charset="0"/>
                  </a:rPr>
                  <a:t>Adding more hidden layers.</a:t>
                </a:r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B2B2B"/>
                    </a:solidFill>
                    <a:effectLst/>
                    <a:latin typeface="Roboto" panose="02000000000000000000" pitchFamily="2" charset="0"/>
                  </a:rPr>
                  <a:t>Using different activation functions for the hidden layers.</a:t>
                </a:r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B2B2B"/>
                    </a:solidFill>
                    <a:effectLst/>
                    <a:latin typeface="Roboto" panose="02000000000000000000" pitchFamily="2" charset="0"/>
                  </a:rPr>
                  <a:t>Adding or reducing the number of epochs to the training regimen.</a:t>
                </a:r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sz="1050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E36039-0E77-4303-8F7E-3DB5C73E889E}"/>
                </a:ext>
              </a:extLst>
            </p:cNvPr>
            <p:cNvSpPr/>
            <p:nvPr/>
          </p:nvSpPr>
          <p:spPr>
            <a:xfrm>
              <a:off x="875213" y="4534642"/>
              <a:ext cx="438422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E0076-5259-416D-8B48-55CEB04D0674}"/>
                </a:ext>
              </a:extLst>
            </p:cNvPr>
            <p:cNvSpPr txBox="1"/>
            <p:nvPr/>
          </p:nvSpPr>
          <p:spPr>
            <a:xfrm>
              <a:off x="1267099" y="4611528"/>
              <a:ext cx="4045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 Optimize the Model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8113C7-A339-4E3D-BAC9-946A76C09E6F}"/>
                </a:ext>
              </a:extLst>
            </p:cNvPr>
            <p:cNvSpPr txBox="1"/>
            <p:nvPr/>
          </p:nvSpPr>
          <p:spPr>
            <a:xfrm>
              <a:off x="875213" y="4513709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D3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ED2FAA-FFC8-41E0-832A-6CA88345C44C}"/>
                </a:ext>
              </a:extLst>
            </p:cNvPr>
            <p:cNvGrpSpPr/>
            <p:nvPr/>
          </p:nvGrpSpPr>
          <p:grpSpPr>
            <a:xfrm>
              <a:off x="6995217" y="6167591"/>
              <a:ext cx="2276884" cy="289510"/>
              <a:chOff x="4335679" y="3519357"/>
              <a:chExt cx="2276884" cy="28951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9C7343A-8E6F-44F2-96D3-BC039DAB9CBF}"/>
                  </a:ext>
                </a:extLst>
              </p:cNvPr>
              <p:cNvSpPr/>
              <p:nvPr/>
            </p:nvSpPr>
            <p:spPr>
              <a:xfrm>
                <a:off x="4371594" y="3519357"/>
                <a:ext cx="2135462" cy="28804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885281-5D8E-4843-9DB1-5F80ED600FE6}"/>
                  </a:ext>
                </a:extLst>
              </p:cNvPr>
              <p:cNvSpPr txBox="1"/>
              <p:nvPr/>
            </p:nvSpPr>
            <p:spPr>
              <a:xfrm>
                <a:off x="4335679" y="3531868"/>
                <a:ext cx="2276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effectLst/>
                    <a:latin typeface="Monaco"/>
                  </a:rPr>
                  <a:t>AlphabetSoupCharity_D3_x.ipynb</a:t>
                </a:r>
                <a:endParaRPr lang="en-US" sz="12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2367A7-18E5-4A52-9E7E-E4F05D5E84AC}"/>
                </a:ext>
              </a:extLst>
            </p:cNvPr>
            <p:cNvGrpSpPr/>
            <p:nvPr/>
          </p:nvGrpSpPr>
          <p:grpSpPr>
            <a:xfrm>
              <a:off x="6953815" y="5800041"/>
              <a:ext cx="2276884" cy="289510"/>
              <a:chOff x="4294278" y="3519357"/>
              <a:chExt cx="2276884" cy="28951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D44E1BF-D139-42E7-992D-B0B7BB248D21}"/>
                  </a:ext>
                </a:extLst>
              </p:cNvPr>
              <p:cNvSpPr/>
              <p:nvPr/>
            </p:nvSpPr>
            <p:spPr>
              <a:xfrm>
                <a:off x="4371594" y="3519357"/>
                <a:ext cx="2135461" cy="28804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98A02E-482F-4138-9A82-7F7B48102363}"/>
                  </a:ext>
                </a:extLst>
              </p:cNvPr>
              <p:cNvSpPr txBox="1"/>
              <p:nvPr/>
            </p:nvSpPr>
            <p:spPr>
              <a:xfrm>
                <a:off x="4294278" y="3531868"/>
                <a:ext cx="2276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effectLst/>
                    <a:latin typeface="Monaco"/>
                  </a:rPr>
                  <a:t>AlphabetSoupCharity_D3_x.h5</a:t>
                </a:r>
                <a:endParaRPr lang="en-US" sz="1200" dirty="0"/>
              </a:p>
            </p:txBody>
          </p:sp>
        </p:grp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CED560A5-23E2-4E76-8987-590656A1B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5413" y="5721802"/>
              <a:ext cx="1740626" cy="72526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2F0BD0-BB24-4153-8ED3-98530295CBC1}"/>
                </a:ext>
              </a:extLst>
            </p:cNvPr>
            <p:cNvSpPr txBox="1"/>
            <p:nvPr/>
          </p:nvSpPr>
          <p:spPr>
            <a:xfrm>
              <a:off x="9432613" y="5449203"/>
              <a:ext cx="224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>
                  <a:solidFill>
                    <a:srgbClr val="2B2B2B"/>
                  </a:solidFill>
                  <a:effectLst/>
                  <a:latin typeface="Roboto" panose="02000000000000000000" pitchFamily="2" charset="0"/>
                </a:rPr>
                <a:t> Compare with other models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904923-B721-4536-B3C8-49615B0F7EA4}"/>
                </a:ext>
              </a:extLst>
            </p:cNvPr>
            <p:cNvSpPr txBox="1"/>
            <p:nvPr/>
          </p:nvSpPr>
          <p:spPr>
            <a:xfrm>
              <a:off x="9308015" y="588980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3E3AEE-8070-4661-B7B7-F46F1E8C6CF7}"/>
                </a:ext>
              </a:extLst>
            </p:cNvPr>
            <p:cNvSpPr/>
            <p:nvPr/>
          </p:nvSpPr>
          <p:spPr>
            <a:xfrm>
              <a:off x="9328491" y="5358415"/>
              <a:ext cx="2412382" cy="1123860"/>
            </a:xfrm>
            <a:prstGeom prst="rect">
              <a:avLst/>
            </a:prstGeom>
            <a:noFill/>
            <a:ln w="317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Arrow circle">
            <a:extLst>
              <a:ext uri="{FF2B5EF4-FFF2-40B4-BE49-F238E27FC236}">
                <a16:creationId xmlns:a16="http://schemas.microsoft.com/office/drawing/2014/main" id="{B6D76AC0-1DD3-4648-8E89-EFBD76D85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684879">
            <a:off x="10833470" y="7568"/>
            <a:ext cx="1087936" cy="109052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D088A23-6070-4540-9F44-DFE1A23B54B8}"/>
              </a:ext>
            </a:extLst>
          </p:cNvPr>
          <p:cNvSpPr/>
          <p:nvPr/>
        </p:nvSpPr>
        <p:spPr>
          <a:xfrm>
            <a:off x="11654544" y="63470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75D73-F33C-407A-AC47-B6360154051E}"/>
              </a:ext>
            </a:extLst>
          </p:cNvPr>
          <p:cNvSpPr txBox="1"/>
          <p:nvPr/>
        </p:nvSpPr>
        <p:spPr>
          <a:xfrm>
            <a:off x="11648614" y="54556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AE885C-D629-4460-92A7-5D009FCE8F4D}"/>
              </a:ext>
            </a:extLst>
          </p:cNvPr>
          <p:cNvSpPr/>
          <p:nvPr/>
        </p:nvSpPr>
        <p:spPr>
          <a:xfrm>
            <a:off x="11165252" y="923114"/>
            <a:ext cx="43842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DD3ED-DA81-43EE-869B-02E079199E74}"/>
              </a:ext>
            </a:extLst>
          </p:cNvPr>
          <p:cNvSpPr txBox="1"/>
          <p:nvPr/>
        </p:nvSpPr>
        <p:spPr>
          <a:xfrm>
            <a:off x="11165252" y="924312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EC5B12-2321-4DD1-955A-36897351986F}"/>
              </a:ext>
            </a:extLst>
          </p:cNvPr>
          <p:cNvSpPr/>
          <p:nvPr/>
        </p:nvSpPr>
        <p:spPr>
          <a:xfrm>
            <a:off x="10669002" y="62272"/>
            <a:ext cx="438422" cy="36933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7B514D-2CFA-4E63-A2B6-9ABBE35E15F8}"/>
              </a:ext>
            </a:extLst>
          </p:cNvPr>
          <p:cNvSpPr txBox="1"/>
          <p:nvPr/>
        </p:nvSpPr>
        <p:spPr>
          <a:xfrm>
            <a:off x="10676378" y="54556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D24E95-F025-451F-8A79-654937E1CEDE}"/>
              </a:ext>
            </a:extLst>
          </p:cNvPr>
          <p:cNvCxnSpPr/>
          <p:nvPr/>
        </p:nvCxnSpPr>
        <p:spPr>
          <a:xfrm>
            <a:off x="2838995" y="2954080"/>
            <a:ext cx="0" cy="3657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037926-5E80-442B-BCBF-C644FC4AF73C}"/>
              </a:ext>
            </a:extLst>
          </p:cNvPr>
          <p:cNvCxnSpPr/>
          <p:nvPr/>
        </p:nvCxnSpPr>
        <p:spPr>
          <a:xfrm>
            <a:off x="6004561" y="3003168"/>
            <a:ext cx="0" cy="3657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BF0DB7-B96A-450C-AFF5-E409A8E63513}"/>
              </a:ext>
            </a:extLst>
          </p:cNvPr>
          <p:cNvCxnSpPr/>
          <p:nvPr/>
        </p:nvCxnSpPr>
        <p:spPr>
          <a:xfrm>
            <a:off x="9250368" y="3003168"/>
            <a:ext cx="0" cy="3657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ptagon 39">
            <a:extLst>
              <a:ext uri="{FF2B5EF4-FFF2-40B4-BE49-F238E27FC236}">
                <a16:creationId xmlns:a16="http://schemas.microsoft.com/office/drawing/2014/main" id="{CB97232F-8346-4066-8EAC-1D383AD5E8B5}"/>
              </a:ext>
            </a:extLst>
          </p:cNvPr>
          <p:cNvSpPr/>
          <p:nvPr/>
        </p:nvSpPr>
        <p:spPr>
          <a:xfrm>
            <a:off x="5711824" y="2744013"/>
            <a:ext cx="239462" cy="19734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Heptagon 40">
            <a:extLst>
              <a:ext uri="{FF2B5EF4-FFF2-40B4-BE49-F238E27FC236}">
                <a16:creationId xmlns:a16="http://schemas.microsoft.com/office/drawing/2014/main" id="{9769F218-C85C-4832-8E9F-3F5F600287E3}"/>
              </a:ext>
            </a:extLst>
          </p:cNvPr>
          <p:cNvSpPr/>
          <p:nvPr/>
        </p:nvSpPr>
        <p:spPr>
          <a:xfrm>
            <a:off x="8964686" y="2764606"/>
            <a:ext cx="239462" cy="19734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Heptagon 41">
            <a:extLst>
              <a:ext uri="{FF2B5EF4-FFF2-40B4-BE49-F238E27FC236}">
                <a16:creationId xmlns:a16="http://schemas.microsoft.com/office/drawing/2014/main" id="{F9B9A07F-0CC4-4DA5-A388-0AAB18B8FEA8}"/>
              </a:ext>
            </a:extLst>
          </p:cNvPr>
          <p:cNvSpPr/>
          <p:nvPr/>
        </p:nvSpPr>
        <p:spPr>
          <a:xfrm>
            <a:off x="11771323" y="2769652"/>
            <a:ext cx="239462" cy="19734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53F5CE-4532-42F7-94E0-0F2AFEBE24B2}"/>
              </a:ext>
            </a:extLst>
          </p:cNvPr>
          <p:cNvCxnSpPr/>
          <p:nvPr/>
        </p:nvCxnSpPr>
        <p:spPr>
          <a:xfrm>
            <a:off x="156754" y="4537166"/>
            <a:ext cx="1179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C1D4A4-DFDF-46EB-A76B-F89D77265C5A}"/>
              </a:ext>
            </a:extLst>
          </p:cNvPr>
          <p:cNvSpPr txBox="1"/>
          <p:nvPr/>
        </p:nvSpPr>
        <p:spPr>
          <a:xfrm>
            <a:off x="9794987" y="2695321"/>
            <a:ext cx="161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Benchmark:</a:t>
            </a:r>
          </a:p>
          <a:p>
            <a:pPr algn="ctr"/>
            <a:r>
              <a:rPr lang="en-US" sz="1200" dirty="0" err="1"/>
              <a:t>RandomForestClassifer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804EBD-FD5D-49CA-85DD-067D593CF377}"/>
              </a:ext>
            </a:extLst>
          </p:cNvPr>
          <p:cNvSpPr txBox="1"/>
          <p:nvPr/>
        </p:nvSpPr>
        <p:spPr>
          <a:xfrm>
            <a:off x="3501941" y="2570057"/>
            <a:ext cx="165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Neural Network: </a:t>
            </a:r>
            <a:r>
              <a:rPr lang="en-US" sz="1200" dirty="0">
                <a:solidFill>
                  <a:schemeClr val="tx1"/>
                </a:solidFill>
              </a:rPr>
              <a:t>D_3_2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FA7A44-9404-400F-BF48-E45F61ADB9AF}"/>
              </a:ext>
            </a:extLst>
          </p:cNvPr>
          <p:cNvSpPr txBox="1"/>
          <p:nvPr/>
        </p:nvSpPr>
        <p:spPr>
          <a:xfrm>
            <a:off x="6965176" y="2561816"/>
            <a:ext cx="165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Neural Network: </a:t>
            </a:r>
            <a:r>
              <a:rPr lang="en-US" sz="1200" dirty="0">
                <a:solidFill>
                  <a:schemeClr val="tx1"/>
                </a:solidFill>
              </a:rPr>
              <a:t>D_3_3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C6B0EB-2A12-4EBC-9428-B41C63FBE90A}"/>
              </a:ext>
            </a:extLst>
          </p:cNvPr>
          <p:cNvSpPr txBox="1"/>
          <p:nvPr/>
        </p:nvSpPr>
        <p:spPr>
          <a:xfrm>
            <a:off x="652257" y="2562633"/>
            <a:ext cx="165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Neural Network: </a:t>
            </a:r>
            <a:r>
              <a:rPr lang="en-US" sz="1200" dirty="0">
                <a:solidFill>
                  <a:schemeClr val="tx1"/>
                </a:solidFill>
              </a:rPr>
              <a:t>D_3_1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3D409C-F575-4A99-B8F2-F898E8864344}"/>
              </a:ext>
            </a:extLst>
          </p:cNvPr>
          <p:cNvSpPr txBox="1"/>
          <p:nvPr/>
        </p:nvSpPr>
        <p:spPr>
          <a:xfrm>
            <a:off x="2861462" y="4916089"/>
            <a:ext cx="3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Notes: Feature Section &amp;</a:t>
            </a:r>
          </a:p>
          <a:p>
            <a:pPr algn="ctr"/>
            <a:r>
              <a:rPr lang="en-US" sz="1200" dirty="0"/>
              <a:t>Add Hidden Layer,  Activation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8D8B0-CD07-42E4-B6FF-ECB1EAF917A8}"/>
              </a:ext>
            </a:extLst>
          </p:cNvPr>
          <p:cNvSpPr txBox="1"/>
          <p:nvPr/>
        </p:nvSpPr>
        <p:spPr>
          <a:xfrm>
            <a:off x="6094217" y="4959192"/>
            <a:ext cx="31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Notes: Feature Selection – No Change to Model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C4B678-0B8C-4037-8663-A6F4F58DD87C}"/>
              </a:ext>
            </a:extLst>
          </p:cNvPr>
          <p:cNvSpPr txBox="1"/>
          <p:nvPr/>
        </p:nvSpPr>
        <p:spPr>
          <a:xfrm>
            <a:off x="9550376" y="4935652"/>
            <a:ext cx="210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Notes: Create </a:t>
            </a:r>
            <a:r>
              <a:rPr lang="en-US" sz="1200" dirty="0" err="1"/>
              <a:t>RandomForest</a:t>
            </a:r>
            <a:r>
              <a:rPr lang="en-US" sz="1200" dirty="0"/>
              <a:t> Classifier for Comparison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53CBFE-5FB0-4910-8E97-1D7167AD4A1E}"/>
              </a:ext>
            </a:extLst>
          </p:cNvPr>
          <p:cNvSpPr txBox="1"/>
          <p:nvPr/>
        </p:nvSpPr>
        <p:spPr>
          <a:xfrm>
            <a:off x="58000" y="4919537"/>
            <a:ext cx="2721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Notes: Add Hidden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4744BC-15C8-46FA-B5CA-60884BB6AF0D}"/>
              </a:ext>
            </a:extLst>
          </p:cNvPr>
          <p:cNvSpPr txBox="1"/>
          <p:nvPr/>
        </p:nvSpPr>
        <p:spPr>
          <a:xfrm>
            <a:off x="80243" y="5345887"/>
            <a:ext cx="275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Selection &amp; Model Refinement</a:t>
            </a:r>
          </a:p>
          <a:p>
            <a:pPr marL="112713" indent="-60325">
              <a:buFont typeface="Arial" panose="020B0604020202020204" pitchFamily="34" charset="0"/>
              <a:buChar char="•"/>
            </a:pPr>
            <a:r>
              <a:rPr lang="en-US" sz="1100" dirty="0"/>
              <a:t> Dropped columns “EIN, NAME”</a:t>
            </a:r>
          </a:p>
          <a:p>
            <a:pPr marL="112713" indent="-60325">
              <a:buFont typeface="Arial" panose="020B0604020202020204" pitchFamily="34" charset="0"/>
              <a:buChar char="•"/>
            </a:pPr>
            <a:r>
              <a:rPr lang="en-US" sz="1100" dirty="0"/>
              <a:t>Dropped “low information” columns “STATUS”, “SPECIAL_CONSIDERATIONS”</a:t>
            </a:r>
          </a:p>
          <a:p>
            <a:pPr marL="112713" indent="-60325">
              <a:buFont typeface="Arial" panose="020B0604020202020204" pitchFamily="34" charset="0"/>
              <a:buChar char="•"/>
            </a:pPr>
            <a:r>
              <a:rPr lang="en-US" sz="1100" dirty="0"/>
              <a:t> Binned low occurrence value counts “APPLICATION_TYPE”, “CLASSIFICATION”</a:t>
            </a:r>
          </a:p>
          <a:p>
            <a:pPr marL="112713" indent="-60325">
              <a:buFont typeface="Arial" panose="020B0604020202020204" pitchFamily="34" charset="0"/>
              <a:buChar char="•"/>
            </a:pPr>
            <a:r>
              <a:rPr lang="en-US" sz="1100" dirty="0"/>
              <a:t> Added a hidden layer</a:t>
            </a:r>
          </a:p>
          <a:p>
            <a:pPr marL="112713" indent="-60325">
              <a:buFont typeface="Arial" panose="020B0604020202020204" pitchFamily="34" charset="0"/>
              <a:buChar char="•"/>
            </a:pPr>
            <a:r>
              <a:rPr lang="en-US" sz="1100" dirty="0"/>
              <a:t> Dropped the epochs down to 50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3BB023-BD51-449A-8C8A-37452B7A055B}"/>
              </a:ext>
            </a:extLst>
          </p:cNvPr>
          <p:cNvSpPr txBox="1"/>
          <p:nvPr/>
        </p:nvSpPr>
        <p:spPr>
          <a:xfrm>
            <a:off x="3042402" y="5373739"/>
            <a:ext cx="275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Selection &amp; Model Refinement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Dropped “low information” columns “STATUS”, “SPECIAL_CONSIDERATIONS”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Binned low occurrence value counts “APPLICATION_TYPE”, “CLASSIFICATION”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Bucketed “NAME” into three categories “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Added a hidden layer and changed activation functions to sigmoid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7E5B19-B64B-47F7-A73A-3D19785311A1}"/>
              </a:ext>
            </a:extLst>
          </p:cNvPr>
          <p:cNvSpPr txBox="1"/>
          <p:nvPr/>
        </p:nvSpPr>
        <p:spPr>
          <a:xfrm>
            <a:off x="6390846" y="5387035"/>
            <a:ext cx="275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Selection &amp; Model Refinement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Dropped “low information” columns “STATUS”, “SPECIAL_CONSIDERATIONS”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Binned low occurrence value counts “APPLICATION_TYPE”, “CLASSIFICATION”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Binned “NAME” into an other category for all values less than or equal to five</a:t>
            </a:r>
          </a:p>
          <a:p>
            <a:pPr marL="174625" indent="-122238">
              <a:buFont typeface="Arial" panose="020B0604020202020204" pitchFamily="34" charset="0"/>
              <a:buChar char="•"/>
            </a:pPr>
            <a:r>
              <a:rPr lang="en-US" sz="1100" dirty="0"/>
              <a:t>No change to model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729CE3-2B43-481C-AF39-8007025E1430}"/>
              </a:ext>
            </a:extLst>
          </p:cNvPr>
          <p:cNvSpPr txBox="1"/>
          <p:nvPr/>
        </p:nvSpPr>
        <p:spPr>
          <a:xfrm>
            <a:off x="9305765" y="5373739"/>
            <a:ext cx="27587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Selection &amp; Model Refinement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Created a RandomForestClassifier for comparison.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13BFDF8-C7BB-4FD8-B935-16A7CE1C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46" y="2799462"/>
            <a:ext cx="2699345" cy="169502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CDCD03C-B9DC-4175-ACA6-E777CB99D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08" y="4626028"/>
            <a:ext cx="3001778" cy="3096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476A825-5C49-4479-9118-546656286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45" y="2838815"/>
            <a:ext cx="2797856" cy="167222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C2B49C0-68EC-4D65-BD1D-656651B3CF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46" y="4614529"/>
            <a:ext cx="3033152" cy="31927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4B84394-CB99-42EC-8158-FFC5291B97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50" y="3977774"/>
            <a:ext cx="2803441" cy="9193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0BFD921-3608-4C4A-9852-E6D9FA5EBE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283" y="3222827"/>
            <a:ext cx="2483771" cy="87462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C310214-5AB6-4964-9D74-BE84DE1EEF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" y="2880092"/>
            <a:ext cx="2774109" cy="1631829"/>
          </a:xfrm>
          <a:prstGeom prst="rect">
            <a:avLst/>
          </a:prstGeom>
        </p:spPr>
      </p:pic>
      <p:sp>
        <p:nvSpPr>
          <p:cNvPr id="39" name="Heptagon 38">
            <a:extLst>
              <a:ext uri="{FF2B5EF4-FFF2-40B4-BE49-F238E27FC236}">
                <a16:creationId xmlns:a16="http://schemas.microsoft.com/office/drawing/2014/main" id="{FB316924-7DCB-4F60-A9C9-8AD33CE42140}"/>
              </a:ext>
            </a:extLst>
          </p:cNvPr>
          <p:cNvSpPr/>
          <p:nvPr/>
        </p:nvSpPr>
        <p:spPr>
          <a:xfrm>
            <a:off x="2466018" y="2744013"/>
            <a:ext cx="239462" cy="19734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1660FA5-CCD2-4834-9671-5E535059776F}"/>
                  </a:ext>
                </a:extLst>
              </p14:cNvPr>
              <p14:cNvContentPartPr/>
              <p14:nvPr/>
            </p14:nvContentPartPr>
            <p14:xfrm>
              <a:off x="4606543" y="4686617"/>
              <a:ext cx="820440" cy="50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1660FA5-CCD2-4834-9671-5E53505977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70903" y="4614617"/>
                <a:ext cx="8920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45E8153-068F-4DC2-93FC-A36132B21D35}"/>
                  </a:ext>
                </a:extLst>
              </p14:cNvPr>
              <p14:cNvContentPartPr/>
              <p14:nvPr/>
            </p14:nvContentPartPr>
            <p14:xfrm>
              <a:off x="7768063" y="4684817"/>
              <a:ext cx="844200" cy="19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45E8153-068F-4DC2-93FC-A36132B21D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32063" y="4612817"/>
                <a:ext cx="9158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3A262CB-7B75-4643-BAD0-AF76125983EE}"/>
                  </a:ext>
                </a:extLst>
              </p14:cNvPr>
              <p14:cNvContentPartPr/>
              <p14:nvPr/>
            </p14:nvContentPartPr>
            <p14:xfrm>
              <a:off x="11024623" y="4693817"/>
              <a:ext cx="900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3A262CB-7B75-4643-BAD0-AF76125983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88983" y="4621817"/>
                <a:ext cx="80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7E5B501-B972-41B2-B921-9903B115F8E7}"/>
                  </a:ext>
                </a:extLst>
              </p14:cNvPr>
              <p14:cNvContentPartPr/>
              <p14:nvPr/>
            </p14:nvContentPartPr>
            <p14:xfrm>
              <a:off x="11007703" y="4719377"/>
              <a:ext cx="948960" cy="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7E5B501-B972-41B2-B921-9903B115F8E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71703" y="4647737"/>
                <a:ext cx="1020600" cy="153360"/>
              </a:xfrm>
              <a:prstGeom prst="rect">
                <a:avLst/>
              </a:prstGeom>
            </p:spPr>
          </p:pic>
        </mc:Fallback>
      </mc:AlternateContent>
      <p:pic>
        <p:nvPicPr>
          <p:cNvPr id="90" name="Picture 89">
            <a:extLst>
              <a:ext uri="{FF2B5EF4-FFF2-40B4-BE49-F238E27FC236}">
                <a16:creationId xmlns:a16="http://schemas.microsoft.com/office/drawing/2014/main" id="{A4BBCD96-13F6-4AAD-B1F0-8FDE34BC42B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" y="4299970"/>
            <a:ext cx="2815785" cy="6211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79A5E2E-2174-4B23-8C7D-05104E64FEBE}"/>
                  </a:ext>
                </a:extLst>
              </p14:cNvPr>
              <p14:cNvContentPartPr/>
              <p14:nvPr/>
            </p14:nvContentPartPr>
            <p14:xfrm>
              <a:off x="1532554" y="4693817"/>
              <a:ext cx="78552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79A5E2E-2174-4B23-8C7D-05104E64FE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96914" y="4621817"/>
                <a:ext cx="8571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69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1134</Words>
  <Application>Microsoft Office PowerPoint</Application>
  <PresentationFormat>Widescreen</PresentationFormat>
  <Paragraphs>201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Monaco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Jamie Miller</cp:lastModifiedBy>
  <cp:revision>7</cp:revision>
  <dcterms:created xsi:type="dcterms:W3CDTF">2022-03-03T14:07:25Z</dcterms:created>
  <dcterms:modified xsi:type="dcterms:W3CDTF">2022-03-05T02:04:38Z</dcterms:modified>
</cp:coreProperties>
</file>