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Montserrat"/>
      <p:regular r:id="rId20"/>
      <p:bold r:id="rId21"/>
      <p:italic r:id="rId22"/>
      <p:boldItalic r:id="rId23"/>
    </p:embeddedFont>
    <p:embeddedFont>
      <p:font typeface="Raleway Black"/>
      <p:bold r:id="rId24"/>
      <p:boldItalic r:id="rId25"/>
    </p:embeddedFont>
    <p:embeddedFont>
      <p:font typeface="Raleway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RalewayBlack-bold.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Medium-regular.fntdata"/><Relationship Id="rId25" Type="http://schemas.openxmlformats.org/officeDocument/2006/relationships/font" Target="fonts/RalewayBlack-boldItalic.fntdata"/><Relationship Id="rId28" Type="http://schemas.openxmlformats.org/officeDocument/2006/relationships/font" Target="fonts/RalewayMedium-italic.fntdata"/><Relationship Id="rId27" Type="http://schemas.openxmlformats.org/officeDocument/2006/relationships/font" Target="fonts/Raleway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Medium-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bb8ae5eba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bb8ae5eba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5bb8ae5e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5bb8ae5e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bb8ae5eb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bb8ae5eb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bb8ae5eb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bb8ae5eb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bb8ae5eb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bb8ae5eb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bb8ae5e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bb8ae5e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bb8ae5eba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bb8ae5eba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bb8ae5eba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bb8ae5eba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b8ae5eba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b8ae5eba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onts.google.com/specimen/Ralewa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52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sz="3800" u="sng">
                <a:solidFill>
                  <a:srgbClr val="0065FC"/>
                </a:solidFill>
                <a:latin typeface="Raleway"/>
                <a:ea typeface="Raleway"/>
                <a:cs typeface="Raleway"/>
                <a:sym typeface="Raleway"/>
              </a:rPr>
              <a:t>Soutenance projet 2</a:t>
            </a:r>
            <a:endParaRPr b="1" sz="3800" u="sng">
              <a:solidFill>
                <a:srgbClr val="0065FC"/>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3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latin typeface="Raleway Black"/>
                <a:ea typeface="Raleway Black"/>
                <a:cs typeface="Raleway Black"/>
                <a:sym typeface="Raleway Black"/>
              </a:rPr>
              <a:t>Validateur w3c css</a:t>
            </a:r>
            <a:endParaRPr>
              <a:latin typeface="Raleway Black"/>
              <a:ea typeface="Raleway Black"/>
              <a:cs typeface="Raleway Black"/>
              <a:sym typeface="Raleway Black"/>
            </a:endParaRPr>
          </a:p>
          <a:p>
            <a:pPr indent="0" lvl="0" marL="0" rtl="0" algn="l">
              <a:spcBef>
                <a:spcPts val="0"/>
              </a:spcBef>
              <a:spcAft>
                <a:spcPts val="0"/>
              </a:spcAft>
              <a:buNone/>
            </a:pPr>
            <a:r>
              <a:t/>
            </a:r>
            <a:endParaRPr/>
          </a:p>
        </p:txBody>
      </p:sp>
      <p:pic>
        <p:nvPicPr>
          <p:cNvPr id="107" name="Google Shape;107;p22"/>
          <p:cNvPicPr preferRelativeResize="0"/>
          <p:nvPr/>
        </p:nvPicPr>
        <p:blipFill>
          <a:blip r:embed="rId3">
            <a:alphaModFix/>
          </a:blip>
          <a:stretch>
            <a:fillRect/>
          </a:stretch>
        </p:blipFill>
        <p:spPr>
          <a:xfrm>
            <a:off x="0" y="703900"/>
            <a:ext cx="9144000" cy="4439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813125" y="1850150"/>
            <a:ext cx="8520600" cy="572700"/>
          </a:xfrm>
          <a:prstGeom prst="rect">
            <a:avLst/>
          </a:prstGeom>
        </p:spPr>
        <p:txBody>
          <a:bodyPr anchorCtr="0" anchor="t" bIns="91425" lIns="91425" spcFirstLastPara="1" rIns="91425" wrap="square" tIns="91425">
            <a:noAutofit/>
          </a:bodyPr>
          <a:lstStyle/>
          <a:p>
            <a:pPr indent="0" lvl="0" marL="0" marR="152400" rtl="0" algn="l">
              <a:lnSpc>
                <a:spcPct val="207692"/>
              </a:lnSpc>
              <a:spcBef>
                <a:spcPts val="1800"/>
              </a:spcBef>
              <a:spcAft>
                <a:spcPts val="0"/>
              </a:spcAft>
              <a:buClr>
                <a:schemeClr val="dk1"/>
              </a:buClr>
              <a:buSzPts val="1100"/>
              <a:buFont typeface="Arial"/>
              <a:buNone/>
            </a:pPr>
            <a:r>
              <a:rPr lang="fr" sz="2300">
                <a:highlight>
                  <a:srgbClr val="FFFFFF"/>
                </a:highlight>
                <a:latin typeface="Raleway Black"/>
                <a:ea typeface="Raleway Black"/>
                <a:cs typeface="Raleway Black"/>
                <a:sym typeface="Raleway Black"/>
              </a:rPr>
              <a:t>Compétences évaluées :</a:t>
            </a:r>
            <a:endParaRPr sz="2300">
              <a:highlight>
                <a:srgbClr val="FFFFFF"/>
              </a:highlight>
              <a:latin typeface="Raleway Black"/>
              <a:ea typeface="Raleway Black"/>
              <a:cs typeface="Raleway Black"/>
              <a:sym typeface="Raleway Black"/>
            </a:endParaRPr>
          </a:p>
          <a:p>
            <a:pPr indent="0" lvl="0" marL="0" rtl="0" algn="l">
              <a:spcBef>
                <a:spcPts val="1800"/>
              </a:spcBef>
              <a:spcAft>
                <a:spcPts val="0"/>
              </a:spcAft>
              <a:buNone/>
            </a:pPr>
            <a:r>
              <a:t/>
            </a:r>
            <a:endParaRPr/>
          </a:p>
        </p:txBody>
      </p:sp>
      <p:sp>
        <p:nvSpPr>
          <p:cNvPr id="60" name="Google Shape;60;p14"/>
          <p:cNvSpPr txBox="1"/>
          <p:nvPr>
            <p:ph idx="1" type="body"/>
          </p:nvPr>
        </p:nvSpPr>
        <p:spPr>
          <a:xfrm>
            <a:off x="527800" y="2571750"/>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aleway Medium"/>
              <a:buChar char="●"/>
            </a:pPr>
            <a:r>
              <a:rPr lang="fr" sz="1200">
                <a:solidFill>
                  <a:schemeClr val="dk1"/>
                </a:solidFill>
                <a:highlight>
                  <a:srgbClr val="FFFFFF"/>
                </a:highlight>
                <a:latin typeface="Raleway Medium"/>
                <a:ea typeface="Raleway Medium"/>
                <a:cs typeface="Raleway Medium"/>
                <a:sym typeface="Raleway Medium"/>
              </a:rPr>
              <a:t>Intégrer du contenu conformément à une maquette</a:t>
            </a:r>
            <a:endParaRPr sz="1200">
              <a:solidFill>
                <a:schemeClr val="dk1"/>
              </a:solidFill>
              <a:highlight>
                <a:srgbClr val="FFFFFF"/>
              </a:highlight>
              <a:latin typeface="Raleway Medium"/>
              <a:ea typeface="Raleway Medium"/>
              <a:cs typeface="Raleway Medium"/>
              <a:sym typeface="Raleway Medium"/>
            </a:endParaRPr>
          </a:p>
          <a:p>
            <a:pPr indent="-304800" lvl="0" marL="457200" rtl="0" algn="l">
              <a:spcBef>
                <a:spcPts val="0"/>
              </a:spcBef>
              <a:spcAft>
                <a:spcPts val="0"/>
              </a:spcAft>
              <a:buClr>
                <a:schemeClr val="dk1"/>
              </a:buClr>
              <a:buSzPts val="1200"/>
              <a:buFont typeface="Raleway Medium"/>
              <a:buChar char="●"/>
            </a:pPr>
            <a:r>
              <a:rPr lang="fr" sz="1200">
                <a:solidFill>
                  <a:schemeClr val="dk1"/>
                </a:solidFill>
                <a:highlight>
                  <a:srgbClr val="FFFFFF"/>
                </a:highlight>
                <a:latin typeface="Raleway Medium"/>
                <a:ea typeface="Raleway Medium"/>
                <a:cs typeface="Raleway Medium"/>
                <a:sym typeface="Raleway Medium"/>
              </a:rPr>
              <a:t>Implémenter une interface responsive</a:t>
            </a:r>
            <a:endParaRPr sz="1200">
              <a:solidFill>
                <a:schemeClr val="dk1"/>
              </a:solidFill>
              <a:highlight>
                <a:srgbClr val="FFFFFF"/>
              </a:highlight>
              <a:latin typeface="Raleway Medium"/>
              <a:ea typeface="Raleway Medium"/>
              <a:cs typeface="Raleway Medium"/>
              <a:sym typeface="Raleway Medium"/>
            </a:endParaRPr>
          </a:p>
          <a:p>
            <a:pPr indent="0" lvl="0" marL="0" rtl="0" algn="l">
              <a:spcBef>
                <a:spcPts val="1200"/>
              </a:spcBef>
              <a:spcAft>
                <a:spcPts val="0"/>
              </a:spcAft>
              <a:buNone/>
            </a:pPr>
            <a:r>
              <a:t/>
            </a:r>
            <a:endParaRPr sz="1200">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sz="1200">
              <a:solidFill>
                <a:schemeClr val="dk1"/>
              </a:solidFill>
              <a:highlight>
                <a:srgbClr val="FFFFFF"/>
              </a:highlight>
              <a:latin typeface="Montserrat"/>
              <a:ea typeface="Montserrat"/>
              <a:cs typeface="Montserrat"/>
              <a:sym typeface="Montserrat"/>
            </a:endParaRPr>
          </a:p>
        </p:txBody>
      </p:sp>
      <p:sp>
        <p:nvSpPr>
          <p:cNvPr id="61" name="Google Shape;61;p14"/>
          <p:cNvSpPr txBox="1"/>
          <p:nvPr/>
        </p:nvSpPr>
        <p:spPr>
          <a:xfrm>
            <a:off x="827525" y="143238"/>
            <a:ext cx="4679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300">
                <a:latin typeface="Raleway Black"/>
                <a:ea typeface="Raleway Black"/>
                <a:cs typeface="Raleway Black"/>
                <a:sym typeface="Raleway Black"/>
              </a:rPr>
              <a:t>Missions :</a:t>
            </a:r>
            <a:endParaRPr sz="2300">
              <a:latin typeface="Raleway Black"/>
              <a:ea typeface="Raleway Black"/>
              <a:cs typeface="Raleway Black"/>
              <a:sym typeface="Raleway Black"/>
            </a:endParaRPr>
          </a:p>
        </p:txBody>
      </p:sp>
      <p:sp>
        <p:nvSpPr>
          <p:cNvPr id="62" name="Google Shape;62;p14"/>
          <p:cNvSpPr txBox="1"/>
          <p:nvPr/>
        </p:nvSpPr>
        <p:spPr>
          <a:xfrm>
            <a:off x="813125" y="682050"/>
            <a:ext cx="6148200" cy="11400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15000"/>
              </a:lnSpc>
              <a:spcBef>
                <a:spcPts val="800"/>
              </a:spcBef>
              <a:spcAft>
                <a:spcPts val="0"/>
              </a:spcAft>
              <a:buClr>
                <a:schemeClr val="dk1"/>
              </a:buClr>
              <a:buSzPts val="1100"/>
              <a:buFont typeface="Arial"/>
              <a:buNone/>
            </a:pPr>
            <a:r>
              <a:rPr lang="fr" sz="1200">
                <a:solidFill>
                  <a:schemeClr val="dk1"/>
                </a:solidFill>
                <a:highlight>
                  <a:srgbClr val="FFFFFF"/>
                </a:highlight>
                <a:latin typeface="Raleway Medium"/>
                <a:ea typeface="Raleway Medium"/>
                <a:cs typeface="Raleway Medium"/>
                <a:sym typeface="Raleway Medium"/>
              </a:rPr>
              <a:t>L’entreprise souhaite développer un site Internet qui </a:t>
            </a:r>
            <a:r>
              <a:rPr lang="fr" sz="1200">
                <a:solidFill>
                  <a:schemeClr val="dk1"/>
                </a:solidFill>
                <a:highlight>
                  <a:srgbClr val="FFFFFF"/>
                </a:highlight>
                <a:latin typeface="Raleway Medium"/>
                <a:ea typeface="Raleway Medium"/>
                <a:cs typeface="Raleway Medium"/>
                <a:sym typeface="Raleway Medium"/>
              </a:rPr>
              <a:t>permettra</a:t>
            </a:r>
            <a:r>
              <a:rPr lang="fr" sz="1200">
                <a:solidFill>
                  <a:schemeClr val="dk1"/>
                </a:solidFill>
                <a:highlight>
                  <a:srgbClr val="FFFFFF"/>
                </a:highlight>
                <a:latin typeface="Raleway Medium"/>
                <a:ea typeface="Raleway Medium"/>
                <a:cs typeface="Raleway Medium"/>
                <a:sym typeface="Raleway Medium"/>
              </a:rPr>
              <a:t> aux usagers de trouver des hébergements et des activités dans la ville de leur choix.</a:t>
            </a:r>
            <a:endParaRPr sz="1200">
              <a:solidFill>
                <a:schemeClr val="dk1"/>
              </a:solidFill>
              <a:highlight>
                <a:srgbClr val="FFFFFF"/>
              </a:highlight>
              <a:latin typeface="Raleway Medium"/>
              <a:ea typeface="Raleway Medium"/>
              <a:cs typeface="Raleway Medium"/>
              <a:sym typeface="Raleway Medium"/>
            </a:endParaRPr>
          </a:p>
          <a:p>
            <a:pPr indent="0" lvl="0" marL="152400" marR="152400" rtl="0" algn="l">
              <a:lnSpc>
                <a:spcPct val="115000"/>
              </a:lnSpc>
              <a:spcBef>
                <a:spcPts val="800"/>
              </a:spcBef>
              <a:spcAft>
                <a:spcPts val="0"/>
              </a:spcAft>
              <a:buClr>
                <a:schemeClr val="dk1"/>
              </a:buClr>
              <a:buSzPts val="1100"/>
              <a:buFont typeface="Arial"/>
              <a:buNone/>
            </a:pPr>
            <a:r>
              <a:rPr lang="fr" sz="1200">
                <a:solidFill>
                  <a:schemeClr val="dk1"/>
                </a:solidFill>
                <a:highlight>
                  <a:srgbClr val="FFFFFF"/>
                </a:highlight>
                <a:latin typeface="Raleway Medium"/>
                <a:ea typeface="Raleway Medium"/>
                <a:cs typeface="Raleway Medium"/>
                <a:sym typeface="Raleway Medium"/>
              </a:rPr>
              <a:t>Je suis chargé d'intégrer l'interface du site avec du code HTML et CSS. </a:t>
            </a:r>
            <a:endParaRPr sz="1200">
              <a:solidFill>
                <a:schemeClr val="dk1"/>
              </a:solidFill>
              <a:highlight>
                <a:srgbClr val="FFFFFF"/>
              </a:highlight>
              <a:latin typeface="Raleway Medium"/>
              <a:ea typeface="Raleway Medium"/>
              <a:cs typeface="Raleway Medium"/>
              <a:sym typeface="Raleway Medium"/>
            </a:endParaRPr>
          </a:p>
          <a:p>
            <a:pPr indent="0" lvl="0" marL="0" rtl="0" algn="l">
              <a:spcBef>
                <a:spcPts val="0"/>
              </a:spcBef>
              <a:spcAft>
                <a:spcPts val="0"/>
              </a:spcAft>
              <a:buNone/>
            </a:pPr>
            <a:r>
              <a:t/>
            </a:r>
            <a:endParaRPr/>
          </a:p>
        </p:txBody>
      </p:sp>
      <p:sp>
        <p:nvSpPr>
          <p:cNvPr id="63" name="Google Shape;63;p14"/>
          <p:cNvSpPr txBox="1"/>
          <p:nvPr/>
        </p:nvSpPr>
        <p:spPr>
          <a:xfrm>
            <a:off x="813125" y="3163000"/>
            <a:ext cx="6005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2300">
                <a:solidFill>
                  <a:schemeClr val="dk1"/>
                </a:solidFill>
                <a:latin typeface="Raleway Black"/>
                <a:ea typeface="Raleway Black"/>
                <a:cs typeface="Raleway Black"/>
                <a:sym typeface="Raleway Black"/>
              </a:rPr>
              <a:t>Contenu du projet</a:t>
            </a:r>
            <a:r>
              <a:rPr lang="fr" sz="2300">
                <a:solidFill>
                  <a:schemeClr val="dk1"/>
                </a:solidFill>
                <a:latin typeface="Raleway Black"/>
                <a:ea typeface="Raleway Black"/>
                <a:cs typeface="Raleway Black"/>
                <a:sym typeface="Raleway Black"/>
              </a:rPr>
              <a:t> :</a:t>
            </a:r>
            <a:endParaRPr sz="2300">
              <a:latin typeface="Raleway Black"/>
              <a:ea typeface="Raleway Black"/>
              <a:cs typeface="Raleway Black"/>
              <a:sym typeface="Raleway Black"/>
            </a:endParaRPr>
          </a:p>
        </p:txBody>
      </p:sp>
      <p:sp>
        <p:nvSpPr>
          <p:cNvPr id="64" name="Google Shape;64;p14"/>
          <p:cNvSpPr txBox="1"/>
          <p:nvPr/>
        </p:nvSpPr>
        <p:spPr>
          <a:xfrm>
            <a:off x="527800" y="3705650"/>
            <a:ext cx="5734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aleway Medium"/>
              <a:buChar char="●"/>
            </a:pPr>
            <a:r>
              <a:rPr lang="fr" sz="1200">
                <a:solidFill>
                  <a:schemeClr val="dk1"/>
                </a:solidFill>
                <a:highlight>
                  <a:srgbClr val="FFFFFF"/>
                </a:highlight>
                <a:latin typeface="Raleway Medium"/>
                <a:ea typeface="Raleway Medium"/>
                <a:cs typeface="Raleway Medium"/>
                <a:sym typeface="Raleway Medium"/>
              </a:rPr>
              <a:t>un fichier “index.html” contenant l’ensemble du code HTML du projet</a:t>
            </a:r>
            <a:endParaRPr sz="1200">
              <a:solidFill>
                <a:schemeClr val="dk1"/>
              </a:solidFill>
              <a:highlight>
                <a:srgbClr val="FFFFFF"/>
              </a:highlight>
              <a:latin typeface="Raleway Medium"/>
              <a:ea typeface="Raleway Medium"/>
              <a:cs typeface="Raleway Medium"/>
              <a:sym typeface="Raleway Medium"/>
            </a:endParaRPr>
          </a:p>
          <a:p>
            <a:pPr indent="-304800" lvl="0" marL="457200" rtl="0" algn="l">
              <a:spcBef>
                <a:spcPts val="0"/>
              </a:spcBef>
              <a:spcAft>
                <a:spcPts val="0"/>
              </a:spcAft>
              <a:buClr>
                <a:schemeClr val="dk1"/>
              </a:buClr>
              <a:buSzPts val="1200"/>
              <a:buFont typeface="Raleway Medium"/>
              <a:buChar char="●"/>
            </a:pPr>
            <a:r>
              <a:rPr lang="fr" sz="1200">
                <a:solidFill>
                  <a:schemeClr val="dk1"/>
                </a:solidFill>
                <a:highlight>
                  <a:srgbClr val="FFFFFF"/>
                </a:highlight>
                <a:latin typeface="Raleway Medium"/>
                <a:ea typeface="Raleway Medium"/>
                <a:cs typeface="Raleway Medium"/>
                <a:sym typeface="Raleway Medium"/>
              </a:rPr>
              <a:t>un dossier “CSS” comprenant un fichier “style.css” contenant l’ensemble du code CSS du projet</a:t>
            </a:r>
            <a:endParaRPr sz="1200">
              <a:solidFill>
                <a:schemeClr val="dk1"/>
              </a:solidFill>
              <a:highlight>
                <a:srgbClr val="FFFFFF"/>
              </a:highlight>
              <a:latin typeface="Raleway Medium"/>
              <a:ea typeface="Raleway Medium"/>
              <a:cs typeface="Raleway Medium"/>
              <a:sym typeface="Raleway Medium"/>
            </a:endParaRPr>
          </a:p>
          <a:p>
            <a:pPr indent="-304800" lvl="0" marL="457200" rtl="0" algn="l">
              <a:spcBef>
                <a:spcPts val="0"/>
              </a:spcBef>
              <a:spcAft>
                <a:spcPts val="0"/>
              </a:spcAft>
              <a:buClr>
                <a:schemeClr val="dk1"/>
              </a:buClr>
              <a:buSzPts val="1200"/>
              <a:buFont typeface="Raleway Medium"/>
              <a:buChar char="●"/>
            </a:pPr>
            <a:r>
              <a:rPr lang="fr" sz="1200">
                <a:solidFill>
                  <a:schemeClr val="dk1"/>
                </a:solidFill>
                <a:highlight>
                  <a:srgbClr val="FFFFFF"/>
                </a:highlight>
                <a:latin typeface="Raleway Medium"/>
                <a:ea typeface="Raleway Medium"/>
                <a:cs typeface="Raleway Medium"/>
                <a:sym typeface="Raleway Medium"/>
              </a:rPr>
              <a:t>un dossier “images” contenant l’ensemble des images utilisées</a:t>
            </a:r>
            <a:endParaRPr sz="1200">
              <a:solidFill>
                <a:schemeClr val="dk1"/>
              </a:solidFill>
              <a:highlight>
                <a:srgbClr val="FFFFFF"/>
              </a:highlight>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285400"/>
            <a:ext cx="8520600" cy="9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4038">
                <a:latin typeface="Raleway Black"/>
                <a:ea typeface="Raleway Black"/>
                <a:cs typeface="Raleway Black"/>
                <a:sym typeface="Raleway Black"/>
              </a:rPr>
              <a:t>Maquettes au format desktop</a:t>
            </a:r>
            <a:endParaRPr sz="4038">
              <a:latin typeface="Raleway Black"/>
              <a:ea typeface="Raleway Black"/>
              <a:cs typeface="Raleway Black"/>
              <a:sym typeface="Raleway Black"/>
            </a:endParaRPr>
          </a:p>
          <a:p>
            <a:pPr indent="0" lvl="0" marL="0" rtl="0" algn="l">
              <a:spcBef>
                <a:spcPts val="0"/>
              </a:spcBef>
              <a:spcAft>
                <a:spcPts val="0"/>
              </a:spcAft>
              <a:buSzPts val="990"/>
              <a:buNone/>
            </a:pPr>
            <a:r>
              <a:t/>
            </a:r>
            <a:endParaRPr sz="2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738650"/>
            <a:ext cx="8520600" cy="16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4038">
                <a:latin typeface="Raleway Black"/>
                <a:ea typeface="Raleway Black"/>
                <a:cs typeface="Raleway Black"/>
                <a:sym typeface="Raleway Black"/>
              </a:rPr>
              <a:t>Maquettes au format smartphone</a:t>
            </a:r>
            <a:endParaRPr sz="4038">
              <a:latin typeface="Raleway Black"/>
              <a:ea typeface="Raleway Black"/>
              <a:cs typeface="Raleway Black"/>
              <a:sym typeface="Raleway Black"/>
            </a:endParaRPr>
          </a:p>
          <a:p>
            <a:pPr indent="0" lvl="0" marL="0" rtl="0" algn="l">
              <a:spcBef>
                <a:spcPts val="0"/>
              </a:spcBef>
              <a:spcAft>
                <a:spcPts val="0"/>
              </a:spcAft>
              <a:buSzPts val="990"/>
              <a:buNone/>
            </a:pPr>
            <a:r>
              <a:t/>
            </a:r>
            <a:endParaRPr sz="25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4372363" y="152400"/>
            <a:ext cx="399287" cy="4838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7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aleway Black"/>
                <a:ea typeface="Raleway Black"/>
                <a:cs typeface="Raleway Black"/>
                <a:sym typeface="Raleway Black"/>
              </a:rPr>
              <a:t>Spécifications fonctionnelles</a:t>
            </a:r>
            <a:endParaRPr>
              <a:latin typeface="Raleway Black"/>
              <a:ea typeface="Raleway Black"/>
              <a:cs typeface="Raleway Black"/>
              <a:sym typeface="Raleway Black"/>
            </a:endParaRPr>
          </a:p>
        </p:txBody>
      </p:sp>
      <p:sp>
        <p:nvSpPr>
          <p:cNvPr id="89" name="Google Shape;89;p19"/>
          <p:cNvSpPr txBox="1"/>
          <p:nvPr/>
        </p:nvSpPr>
        <p:spPr>
          <a:xfrm>
            <a:off x="311700" y="798800"/>
            <a:ext cx="8520600" cy="471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Medium"/>
              <a:buChar char="●"/>
            </a:pPr>
            <a:r>
              <a:rPr lang="fr">
                <a:latin typeface="Raleway Medium"/>
                <a:ea typeface="Raleway Medium"/>
                <a:cs typeface="Raleway Medium"/>
                <a:sym typeface="Raleway Medium"/>
              </a:rPr>
              <a:t>L</a:t>
            </a:r>
            <a:r>
              <a:rPr lang="fr">
                <a:latin typeface="Raleway Medium"/>
                <a:ea typeface="Raleway Medium"/>
                <a:cs typeface="Raleway Medium"/>
                <a:sym typeface="Raleway Medium"/>
              </a:rPr>
              <a:t>es usagers pourront rechercher des hébergements dans la ville de</a:t>
            </a:r>
            <a:endParaRPr>
              <a:latin typeface="Raleway Medium"/>
              <a:ea typeface="Raleway Medium"/>
              <a:cs typeface="Raleway Medium"/>
              <a:sym typeface="Raleway Medium"/>
            </a:endParaRPr>
          </a:p>
          <a:p>
            <a:pPr indent="0" lvl="0" marL="0" rtl="0" algn="l">
              <a:spcBef>
                <a:spcPts val="0"/>
              </a:spcBef>
              <a:spcAft>
                <a:spcPts val="0"/>
              </a:spcAft>
              <a:buClr>
                <a:schemeClr val="dk1"/>
              </a:buClr>
              <a:buSzPts val="1100"/>
              <a:buFont typeface="Arial"/>
              <a:buNone/>
            </a:pPr>
            <a:r>
              <a:rPr lang="fr">
                <a:latin typeface="Raleway Medium"/>
                <a:ea typeface="Raleway Medium"/>
                <a:cs typeface="Raleway Medium"/>
                <a:sym typeface="Raleway Medium"/>
              </a:rPr>
              <a:t>leur choix. Le champ de recherche est un champ de saisie, le texte</a:t>
            </a:r>
            <a:endParaRPr>
              <a:latin typeface="Raleway Medium"/>
              <a:ea typeface="Raleway Medium"/>
              <a:cs typeface="Raleway Medium"/>
              <a:sym typeface="Raleway Medium"/>
            </a:endParaRPr>
          </a:p>
          <a:p>
            <a:pPr indent="0" lvl="0" marL="0" rtl="0" algn="l">
              <a:spcBef>
                <a:spcPts val="0"/>
              </a:spcBef>
              <a:spcAft>
                <a:spcPts val="0"/>
              </a:spcAft>
              <a:buClr>
                <a:schemeClr val="dk1"/>
              </a:buClr>
              <a:buSzPts val="1100"/>
              <a:buFont typeface="Arial"/>
              <a:buNone/>
            </a:pPr>
            <a:r>
              <a:rPr lang="fr">
                <a:latin typeface="Raleway Medium"/>
                <a:ea typeface="Raleway Medium"/>
                <a:cs typeface="Raleway Medium"/>
                <a:sym typeface="Raleway Medium"/>
              </a:rPr>
              <a:t>doit donc pouvoir être édité par l’utilisateur. Il faut englober ce</a:t>
            </a:r>
            <a:endParaRPr>
              <a:latin typeface="Raleway Medium"/>
              <a:ea typeface="Raleway Medium"/>
              <a:cs typeface="Raleway Medium"/>
              <a:sym typeface="Raleway Medium"/>
            </a:endParaRPr>
          </a:p>
          <a:p>
            <a:pPr indent="0" lvl="0" marL="0" rtl="0" algn="l">
              <a:spcBef>
                <a:spcPts val="0"/>
              </a:spcBef>
              <a:spcAft>
                <a:spcPts val="0"/>
              </a:spcAft>
              <a:buClr>
                <a:schemeClr val="dk1"/>
              </a:buClr>
              <a:buSzPts val="1100"/>
              <a:buFont typeface="Arial"/>
              <a:buNone/>
            </a:pPr>
            <a:r>
              <a:rPr lang="fr">
                <a:latin typeface="Raleway Medium"/>
                <a:ea typeface="Raleway Medium"/>
                <a:cs typeface="Raleway Medium"/>
                <a:sym typeface="Raleway Medium"/>
              </a:rPr>
              <a:t>champ dans un formulaire pour que ce dernier soit valide auprès du</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W3C. La partie recherche ne doit pas être fonctionnelle</a:t>
            </a:r>
            <a:endParaRPr>
              <a:latin typeface="Raleway Medium"/>
              <a:ea typeface="Raleway Medium"/>
              <a:cs typeface="Raleway Medium"/>
              <a:sym typeface="Raleway Medium"/>
            </a:endParaRPr>
          </a:p>
          <a:p>
            <a:pPr indent="0" lvl="0" marL="457200" rtl="0" algn="l">
              <a:spcBef>
                <a:spcPts val="0"/>
              </a:spcBef>
              <a:spcAft>
                <a:spcPts val="0"/>
              </a:spcAft>
              <a:buNone/>
            </a:pPr>
            <a:r>
              <a:t/>
            </a:r>
            <a:endParaRPr>
              <a:latin typeface="Raleway Medium"/>
              <a:ea typeface="Raleway Medium"/>
              <a:cs typeface="Raleway Medium"/>
              <a:sym typeface="Raleway Medium"/>
            </a:endParaRPr>
          </a:p>
          <a:p>
            <a:pPr indent="-317500" lvl="0" marL="457200" rtl="0" algn="l">
              <a:spcBef>
                <a:spcPts val="0"/>
              </a:spcBef>
              <a:spcAft>
                <a:spcPts val="0"/>
              </a:spcAft>
              <a:buSzPts val="1400"/>
              <a:buFont typeface="Raleway Medium"/>
              <a:buChar char="●"/>
            </a:pPr>
            <a:r>
              <a:rPr lang="fr">
                <a:latin typeface="Raleway Medium"/>
                <a:ea typeface="Raleway Medium"/>
                <a:cs typeface="Raleway Medium"/>
                <a:sym typeface="Raleway Medium"/>
              </a:rPr>
              <a:t>Chaque carte d’hébergement ou d’activité devra être cliquable dans</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son intégralité (pas uniquement le titre). Pour l’instant, les liens sont</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vides. On peut utiliser un attribut `href=”#”` pour simuler la</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présence d’un lien</a:t>
            </a:r>
            <a:endParaRPr>
              <a:latin typeface="Raleway Medium"/>
              <a:ea typeface="Raleway Medium"/>
              <a:cs typeface="Raleway Medium"/>
              <a:sym typeface="Raleway Medium"/>
            </a:endParaRPr>
          </a:p>
          <a:p>
            <a:pPr indent="0" lvl="0" marL="457200" rtl="0" algn="l">
              <a:spcBef>
                <a:spcPts val="0"/>
              </a:spcBef>
              <a:spcAft>
                <a:spcPts val="0"/>
              </a:spcAft>
              <a:buNone/>
            </a:pPr>
            <a:r>
              <a:t/>
            </a:r>
            <a:endParaRPr>
              <a:latin typeface="Raleway Medium"/>
              <a:ea typeface="Raleway Medium"/>
              <a:cs typeface="Raleway Medium"/>
              <a:sym typeface="Raleway Medium"/>
            </a:endParaRPr>
          </a:p>
          <a:p>
            <a:pPr indent="-317500" lvl="0" marL="457200" rtl="0" algn="l">
              <a:spcBef>
                <a:spcPts val="0"/>
              </a:spcBef>
              <a:spcAft>
                <a:spcPts val="0"/>
              </a:spcAft>
              <a:buSzPts val="1400"/>
              <a:buFont typeface="Raleway Medium"/>
              <a:buChar char="●"/>
            </a:pPr>
            <a:r>
              <a:rPr lang="fr">
                <a:latin typeface="Raleway Medium"/>
                <a:ea typeface="Raleway Medium"/>
                <a:cs typeface="Raleway Medium"/>
                <a:sym typeface="Raleway Medium"/>
              </a:rPr>
              <a:t>Les filtres doivent changer d’apparence au survol. Je te laisse décider</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de l’effet approprié, je n’ai pas encore eu le temps de me pencher</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dessus. Par contre, ils ne doivent pas être fonctionnels.  </a:t>
            </a:r>
            <a:endParaRPr>
              <a:latin typeface="Raleway Medium"/>
              <a:ea typeface="Raleway Medium"/>
              <a:cs typeface="Raleway Medium"/>
              <a:sym typeface="Raleway Medium"/>
            </a:endParaRPr>
          </a:p>
          <a:p>
            <a:pPr indent="0" lvl="0" marL="457200" rtl="0" algn="l">
              <a:spcBef>
                <a:spcPts val="0"/>
              </a:spcBef>
              <a:spcAft>
                <a:spcPts val="0"/>
              </a:spcAft>
              <a:buNone/>
            </a:pPr>
            <a:r>
              <a:t/>
            </a:r>
            <a:endParaRPr>
              <a:latin typeface="Raleway Medium"/>
              <a:ea typeface="Raleway Medium"/>
              <a:cs typeface="Raleway Medium"/>
              <a:sym typeface="Raleway Medium"/>
            </a:endParaRPr>
          </a:p>
          <a:p>
            <a:pPr indent="-317500" lvl="0" marL="457200" rtl="0" algn="l">
              <a:spcBef>
                <a:spcPts val="0"/>
              </a:spcBef>
              <a:spcAft>
                <a:spcPts val="0"/>
              </a:spcAft>
              <a:buSzPts val="1400"/>
              <a:buFont typeface="Raleway Medium"/>
              <a:buChar char="●"/>
            </a:pPr>
            <a:r>
              <a:rPr lang="fr">
                <a:latin typeface="Raleway Medium"/>
                <a:ea typeface="Raleway Medium"/>
                <a:cs typeface="Raleway Medium"/>
                <a:sym typeface="Raleway Medium"/>
              </a:rPr>
              <a:t>Les textes “Hébergements” et “Activités”, situés dans l’en-tête, sont</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des liens. Ils doivent mener respectivement vers la section</a:t>
            </a:r>
            <a:endParaRPr>
              <a:latin typeface="Raleway Medium"/>
              <a:ea typeface="Raleway Medium"/>
              <a:cs typeface="Raleway Medium"/>
              <a:sym typeface="Raleway Medium"/>
            </a:endParaRPr>
          </a:p>
          <a:p>
            <a:pPr indent="0" lvl="0" marL="0" rtl="0" algn="l">
              <a:spcBef>
                <a:spcPts val="0"/>
              </a:spcBef>
              <a:spcAft>
                <a:spcPts val="0"/>
              </a:spcAft>
              <a:buNone/>
            </a:pPr>
            <a:r>
              <a:rPr lang="fr">
                <a:latin typeface="Raleway Medium"/>
                <a:ea typeface="Raleway Medium"/>
                <a:cs typeface="Raleway Medium"/>
                <a:sym typeface="Raleway Medium"/>
              </a:rPr>
              <a:t>“Hébergements à Marseille” et “Activités à Marseille”. </a:t>
            </a:r>
            <a:endParaRPr>
              <a:latin typeface="Raleway Medium"/>
              <a:ea typeface="Raleway Medium"/>
              <a:cs typeface="Raleway Medium"/>
              <a:sym typeface="Raleway Medium"/>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7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aleway Black"/>
                <a:ea typeface="Raleway Black"/>
                <a:cs typeface="Raleway Black"/>
                <a:sym typeface="Raleway Black"/>
              </a:rPr>
              <a:t>Spécifications techniques </a:t>
            </a:r>
            <a:endParaRPr>
              <a:latin typeface="Raleway Black"/>
              <a:ea typeface="Raleway Black"/>
              <a:cs typeface="Raleway Black"/>
              <a:sym typeface="Raleway Black"/>
            </a:endParaRPr>
          </a:p>
        </p:txBody>
      </p:sp>
      <p:sp>
        <p:nvSpPr>
          <p:cNvPr id="95" name="Google Shape;95;p20"/>
          <p:cNvSpPr txBox="1"/>
          <p:nvPr>
            <p:ph idx="1" type="body"/>
          </p:nvPr>
        </p:nvSpPr>
        <p:spPr>
          <a:xfrm>
            <a:off x="311700" y="741800"/>
            <a:ext cx="8520600" cy="4401600"/>
          </a:xfrm>
          <a:prstGeom prst="rect">
            <a:avLst/>
          </a:prstGeom>
        </p:spPr>
        <p:txBody>
          <a:bodyPr anchorCtr="0" anchor="t" bIns="91425" lIns="91425" spcFirstLastPara="1" rIns="91425" wrap="square" tIns="91425">
            <a:normAutofit fontScale="25000" lnSpcReduction="20000"/>
          </a:bodyPr>
          <a:lstStyle/>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Deux maquettes ont été réalisées : l’une desktop et l’autre mobile. Le site devra être également adapté aux formats tablette. Pour les tablettes, nous sommes libres de faire les adaptations nécessaires. Il est important qu’aucun élément ne soit coupé, et que le texte ait une taille suffisante</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Concernant les breakpoints, nous avons convenu avec le designer UI d’utiliser 992 px et 768 px.</a:t>
            </a:r>
            <a:r>
              <a:rPr lang="fr" sz="4600">
                <a:latin typeface="Raleway Medium"/>
                <a:ea typeface="Raleway Medium"/>
                <a:cs typeface="Raleway Medium"/>
                <a:sym typeface="Raleway Medium"/>
              </a:rPr>
              <a:t>  </a:t>
            </a:r>
            <a:r>
              <a:rPr lang="fr" sz="4600">
                <a:latin typeface="Raleway Medium"/>
                <a:ea typeface="Raleway Medium"/>
                <a:cs typeface="Raleway Medium"/>
                <a:sym typeface="Raleway Medium"/>
              </a:rPr>
              <a:t>992 px pour les écrans d’ordinateurs et 768 px pour les tablettes, et tout ce qui est en dessous de 768 pour les téléphones portables</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Il faut d’abord réaliser l’intégration pour les ordinateurs (autrement dit, en desktop first), puis les tablettes et enfin les téléphones. L’utilisation des Media Queries nous permettra de réaliser l’intégration pour les différents supports</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Plusieurs formats et tailles d’images ont été exportés. Il faudra choisir le format le plus adapté par rapport à la résolution et au temps de chargement</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Les icônes proviennent de la bibliothèque Font Awesome. Nous pouvons passer par un CDN pour faciliter le chargement des icônes</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Les couleurs de la charte sont le bleu (#0065FC), une version plus claire de ce bleu (#DEEBFF) et le gris pour le fond (#F2F2F2)</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La police du site est Raleway. Nous pouvons passer par Google Font pour importer facilement cette police dans le code : </a:t>
            </a:r>
            <a:r>
              <a:rPr lang="fr" sz="4600" u="sng">
                <a:solidFill>
                  <a:schemeClr val="hlink"/>
                </a:solidFill>
                <a:latin typeface="Raleway Medium"/>
                <a:ea typeface="Raleway Medium"/>
                <a:cs typeface="Raleway Medium"/>
                <a:sym typeface="Raleway Medium"/>
                <a:hlinkClick r:id="rId3"/>
              </a:rPr>
              <a:t>https://fonts.google.com/specimen/Raleway</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Il est important d’utiliser les pixels et les pourcentages plutôt que les REM et les EM</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Il est important d’utiliser Flexbox plutôt que Grid car c’est la techno que l’équipe maîtrise le mieux</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Aucun framework CSS (type BootStrap ou Tailwind CSS) ou préprocesseur CSS (type Sass ou Less) ne doit être utilisé</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Il est important d’utiliser des balises sémantiques (type `main`, `header`, `nav`, etc.)</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Le code doit être valide aux validateurs W3C HTML et CSS</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La maquette doit être compatible avec les dernières versions de Google Chrome et de Mozilla Firefox. Il faudra tester le prototype sur ces deux navigateurs</a:t>
            </a:r>
            <a:endParaRPr sz="4600">
              <a:latin typeface="Raleway Medium"/>
              <a:ea typeface="Raleway Medium"/>
              <a:cs typeface="Raleway Medium"/>
              <a:sym typeface="Raleway Medium"/>
            </a:endParaRPr>
          </a:p>
          <a:p>
            <a:pPr indent="-301625" lvl="0" marL="457200" rtl="0" algn="l">
              <a:lnSpc>
                <a:spcPct val="115000"/>
              </a:lnSpc>
              <a:spcBef>
                <a:spcPts val="0"/>
              </a:spcBef>
              <a:spcAft>
                <a:spcPts val="0"/>
              </a:spcAft>
              <a:buSzPct val="100000"/>
              <a:buFont typeface="Raleway Medium"/>
              <a:buChar char="●"/>
            </a:pPr>
            <a:r>
              <a:rPr lang="fr" sz="4600">
                <a:latin typeface="Raleway Medium"/>
                <a:ea typeface="Raleway Medium"/>
                <a:cs typeface="Raleway Medium"/>
                <a:sym typeface="Raleway Medium"/>
              </a:rPr>
              <a:t>Il n’est pas nécessaire de versionner le code</a:t>
            </a:r>
            <a:endParaRPr sz="4600">
              <a:latin typeface="Raleway Medium"/>
              <a:ea typeface="Raleway Medium"/>
              <a:cs typeface="Raleway Medium"/>
              <a:sym typeface="Raleway Medium"/>
            </a:endParaRPr>
          </a:p>
          <a:p>
            <a:pPr indent="0" lvl="0" marL="0" rtl="0" algn="l">
              <a:lnSpc>
                <a:spcPct val="100000"/>
              </a:lnSpc>
              <a:spcBef>
                <a:spcPts val="1200"/>
              </a:spcBef>
              <a:spcAft>
                <a:spcPts val="0"/>
              </a:spcAft>
              <a:buNone/>
            </a:pPr>
            <a:r>
              <a:t/>
            </a:r>
            <a:endParaRPr sz="1400">
              <a:latin typeface="Raleway Medium"/>
              <a:ea typeface="Raleway Medium"/>
              <a:cs typeface="Raleway Medium"/>
              <a:sym typeface="Raleway Medium"/>
            </a:endParaRPr>
          </a:p>
          <a:p>
            <a:pPr indent="0" lvl="0" marL="0" rtl="0" algn="l">
              <a:lnSpc>
                <a:spcPct val="100000"/>
              </a:lnSpc>
              <a:spcBef>
                <a:spcPts val="1200"/>
              </a:spcBef>
              <a:spcAft>
                <a:spcPts val="0"/>
              </a:spcAft>
              <a:buNone/>
            </a:pPr>
            <a:r>
              <a:t/>
            </a:r>
            <a:endParaRPr sz="1400">
              <a:latin typeface="Raleway Medium"/>
              <a:ea typeface="Raleway Medium"/>
              <a:cs typeface="Raleway Medium"/>
              <a:sym typeface="Raleway Medium"/>
            </a:endParaRPr>
          </a:p>
          <a:p>
            <a:pPr indent="0" lvl="0" marL="457200" rtl="0" algn="l">
              <a:lnSpc>
                <a:spcPct val="100000"/>
              </a:lnSpc>
              <a:spcBef>
                <a:spcPts val="1200"/>
              </a:spcBef>
              <a:spcAft>
                <a:spcPts val="0"/>
              </a:spcAft>
              <a:buNone/>
            </a:pPr>
            <a:r>
              <a:t/>
            </a:r>
            <a:endParaRPr sz="1400">
              <a:latin typeface="Raleway Medium"/>
              <a:ea typeface="Raleway Medium"/>
              <a:cs typeface="Raleway Medium"/>
              <a:sym typeface="Raleway Medium"/>
            </a:endParaRPr>
          </a:p>
          <a:p>
            <a:pPr indent="0" lvl="0" marL="457200" rtl="0" algn="l">
              <a:lnSpc>
                <a:spcPct val="100000"/>
              </a:lnSpc>
              <a:spcBef>
                <a:spcPts val="1200"/>
              </a:spcBef>
              <a:spcAft>
                <a:spcPts val="0"/>
              </a:spcAft>
              <a:buNone/>
            </a:pPr>
            <a:r>
              <a:t/>
            </a:r>
            <a:endParaRPr sz="1400">
              <a:latin typeface="Raleway Medium"/>
              <a:ea typeface="Raleway Medium"/>
              <a:cs typeface="Raleway Medium"/>
              <a:sym typeface="Raleway Medium"/>
            </a:endParaRPr>
          </a:p>
          <a:p>
            <a:pPr indent="0" lvl="0" marL="457200" rtl="0" algn="l">
              <a:lnSpc>
                <a:spcPct val="100000"/>
              </a:lnSpc>
              <a:spcBef>
                <a:spcPts val="1200"/>
              </a:spcBef>
              <a:spcAft>
                <a:spcPts val="0"/>
              </a:spcAft>
              <a:buNone/>
            </a:pPr>
            <a:r>
              <a:t/>
            </a:r>
            <a:endParaRPr sz="1400">
              <a:latin typeface="Raleway Medium"/>
              <a:ea typeface="Raleway Medium"/>
              <a:cs typeface="Raleway Medium"/>
              <a:sym typeface="Raleway Medium"/>
            </a:endParaRPr>
          </a:p>
          <a:p>
            <a:pPr indent="0" lvl="0" marL="457200" rtl="0" algn="l">
              <a:lnSpc>
                <a:spcPct val="100000"/>
              </a:lnSpc>
              <a:spcBef>
                <a:spcPts val="1200"/>
              </a:spcBef>
              <a:spcAft>
                <a:spcPts val="0"/>
              </a:spcAft>
              <a:buNone/>
            </a:pPr>
            <a:r>
              <a:t/>
            </a:r>
            <a:endParaRPr sz="1400">
              <a:latin typeface="Raleway Medium"/>
              <a:ea typeface="Raleway Medium"/>
              <a:cs typeface="Raleway Medium"/>
              <a:sym typeface="Raleway Medium"/>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5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aleway Black"/>
                <a:ea typeface="Raleway Black"/>
                <a:cs typeface="Raleway Black"/>
                <a:sym typeface="Raleway Black"/>
              </a:rPr>
              <a:t>Validateur w3c html</a:t>
            </a:r>
            <a:endParaRPr>
              <a:latin typeface="Raleway Black"/>
              <a:ea typeface="Raleway Black"/>
              <a:cs typeface="Raleway Black"/>
              <a:sym typeface="Raleway Black"/>
            </a:endParaRPr>
          </a:p>
        </p:txBody>
      </p:sp>
      <p:pic>
        <p:nvPicPr>
          <p:cNvPr id="101" name="Google Shape;101;p21"/>
          <p:cNvPicPr preferRelativeResize="0"/>
          <p:nvPr/>
        </p:nvPicPr>
        <p:blipFill>
          <a:blip r:embed="rId3">
            <a:alphaModFix/>
          </a:blip>
          <a:stretch>
            <a:fillRect/>
          </a:stretch>
        </p:blipFill>
        <p:spPr>
          <a:xfrm>
            <a:off x="0" y="632550"/>
            <a:ext cx="9144000" cy="4506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