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6.png" ContentType="image/png"/>
  <Override PartName="/ppt/media/image3.png" ContentType="image/png"/>
  <Override PartName="/ppt/media/image7.png" ContentType="image/png"/>
  <Override PartName="/ppt/media/image4.png" ContentType="image/png"/>
  <Override PartName="/ppt/media/image1.png" ContentType="image/png"/>
  <Override PartName="/ppt/media/image5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 flipV="1">
            <a:off x="0" y="6856920"/>
            <a:ext cx="9143640" cy="45720"/>
          </a:xfrm>
          <a:prstGeom prst="rect">
            <a:avLst/>
          </a:prstGeom>
          <a:gradFill>
            <a:gsLst>
              <a:gs pos="0">
                <a:srgbClr val="e1e8f5"/>
              </a:gs>
              <a:gs pos="100000">
                <a:srgbClr val="1f447f"/>
              </a:gs>
            </a:gsLst>
            <a:lin ang="0"/>
          </a:gradFill>
        </p:spPr>
      </p:sp>
      <p:pic>
        <p:nvPicPr>
          <p:cNvPr descr="" id="37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6934320" y="71280"/>
            <a:ext cx="2209320" cy="895320"/>
          </a:xfrm>
          <a:prstGeom prst="rect">
            <a:avLst/>
          </a:prstGeom>
        </p:spPr>
      </p:pic>
      <p:sp>
        <p:nvSpPr>
          <p:cNvPr id="38" name="CustomShape 2"/>
          <p:cNvSpPr/>
          <p:nvPr/>
        </p:nvSpPr>
        <p:spPr>
          <a:xfrm>
            <a:off x="152280" y="149400"/>
            <a:ext cx="6686280" cy="733680"/>
          </a:xfrm>
          <a:prstGeom prst="rect">
            <a:avLst/>
          </a:prstGeom>
          <a:noFill/>
        </p:spPr>
        <p:txBody>
          <a:bodyPr bIns="46800" lIns="90000" rIns="90000" tIns="46800"/>
          <a:p>
            <a:pPr>
              <a:lnSpc>
                <a:spcPct val="100000"/>
              </a:lnSpc>
              <a:buFont typeface="Times New Roman"/>
              <a:buChar char="•"/>
            </a:pPr>
            <a:r>
              <a:rPr b="1" lang="en-US" sz="4200">
                <a:solidFill>
                  <a:srgbClr val="17375e"/>
                </a:solidFill>
                <a:latin typeface="Times New Roman"/>
                <a:ea typeface="Times New Roman"/>
              </a:rPr>
              <a:t>Project Release Plan</a:t>
            </a:r>
            <a:endParaRPr/>
          </a:p>
        </p:txBody>
      </p:sp>
      <p:sp>
        <p:nvSpPr>
          <p:cNvPr id="39" name="CustomShape 3"/>
          <p:cNvSpPr/>
          <p:nvPr/>
        </p:nvSpPr>
        <p:spPr>
          <a:xfrm>
            <a:off x="457200" y="2438280"/>
            <a:ext cx="8229240" cy="368784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Times New Roman"/>
                <a:ea typeface="Times New Roman"/>
              </a:rPr>
              <a:t>Ephraim Chu (Product Owner)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</a:rPr>
              <a:t>Kevin Huang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</a:rPr>
              <a:t>Blase Maglaya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</a:rPr>
              <a:t>Jesse Cheun</a:t>
            </a:r>
            <a:endParaRPr/>
          </a:p>
        </p:txBody>
      </p:sp>
      <p:sp>
        <p:nvSpPr>
          <p:cNvPr id="40" name="CustomShape 4"/>
          <p:cNvSpPr/>
          <p:nvPr/>
        </p:nvSpPr>
        <p:spPr>
          <a:xfrm>
            <a:off x="457200" y="1045800"/>
            <a:ext cx="8229240" cy="126036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r>
              <a:rPr lang="en-US" sz="3600">
                <a:latin typeface="Times New Roman"/>
                <a:ea typeface="Times New Roman"/>
              </a:rPr>
              <a:t>	</a:t>
            </a:r>
            <a:r>
              <a:rPr lang="en-US" sz="3600">
                <a:latin typeface="Times New Roman"/>
                <a:ea typeface="Times New Roman"/>
              </a:rPr>
              <a:t>	</a:t>
            </a:r>
            <a:r>
              <a:rPr lang="en-US" sz="3600">
                <a:latin typeface="Times New Roman"/>
                <a:ea typeface="Times New Roman"/>
              </a:rPr>
              <a:t>	</a:t>
            </a:r>
            <a:r>
              <a:rPr lang="en-US" sz="3600">
                <a:latin typeface="Times New Roman"/>
                <a:ea typeface="Times New Roman"/>
              </a:rPr>
              <a:t>	</a:t>
            </a:r>
            <a:r>
              <a:rPr lang="en-US" sz="3600">
                <a:latin typeface="Times New Roman"/>
                <a:ea typeface="Times New Roman"/>
              </a:rPr>
              <a:t>	</a:t>
            </a:r>
            <a:r>
              <a:rPr lang="en-US" sz="3600">
                <a:latin typeface="Times New Roman"/>
                <a:ea typeface="Times New Roman"/>
              </a:rPr>
              <a:t>	</a:t>
            </a:r>
            <a:r>
              <a:rPr lang="en-US" sz="3600">
                <a:latin typeface="Times New Roman"/>
                <a:ea typeface="Times New Roman"/>
              </a:rPr>
              <a:t>  </a:t>
            </a:r>
            <a:r>
              <a:rPr lang="en-US" sz="3600">
                <a:latin typeface="Times New Roman"/>
                <a:ea typeface="Times New Roman"/>
              </a:rPr>
              <a:t>10/14/2014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000">
                <a:latin typeface="Times New Roman"/>
                <a:ea typeface="Times New Roman"/>
              </a:rPr>
              <a:t>Champagne Papi’s </a:t>
            </a:r>
            <a:endParaRPr/>
          </a:p>
        </p:txBody>
      </p:sp>
      <p:sp>
        <p:nvSpPr>
          <p:cNvPr id="41" name="CustomShape 5"/>
          <p:cNvSpPr/>
          <p:nvPr/>
        </p:nvSpPr>
        <p:spPr>
          <a:xfrm>
            <a:off x="0" y="6248520"/>
            <a:ext cx="9143640" cy="609120"/>
          </a:xfrm>
          <a:prstGeom prst="rect">
            <a:avLst/>
          </a:prstGeom>
          <a:gradFill>
            <a:gsLst>
              <a:gs pos="0">
                <a:srgbClr val="e1e8f5"/>
              </a:gs>
              <a:gs pos="100000">
                <a:srgbClr val="1f447f"/>
              </a:gs>
            </a:gsLst>
            <a:lin ang="0"/>
          </a:gradFill>
        </p:spPr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248520"/>
            <a:ext cx="9143640" cy="609120"/>
          </a:xfrm>
          <a:prstGeom prst="rect">
            <a:avLst/>
          </a:prstGeom>
          <a:gradFill>
            <a:gsLst>
              <a:gs pos="0">
                <a:srgbClr val="e1e8f5"/>
              </a:gs>
              <a:gs pos="100000">
                <a:srgbClr val="1f447f"/>
              </a:gs>
            </a:gsLst>
            <a:lin ang="0"/>
          </a:gradFill>
        </p:spPr>
      </p:sp>
      <p:pic>
        <p:nvPicPr>
          <p:cNvPr descr="" id="43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6934320" y="0"/>
            <a:ext cx="2209320" cy="894960"/>
          </a:xfrm>
          <a:prstGeom prst="rect">
            <a:avLst/>
          </a:prstGeom>
        </p:spPr>
      </p:pic>
      <p:sp>
        <p:nvSpPr>
          <p:cNvPr id="44" name="CustomShape 2"/>
          <p:cNvSpPr/>
          <p:nvPr/>
        </p:nvSpPr>
        <p:spPr>
          <a:xfrm>
            <a:off x="152280" y="149400"/>
            <a:ext cx="6686280" cy="733680"/>
          </a:xfrm>
          <a:prstGeom prst="rect">
            <a:avLst/>
          </a:prstGeom>
          <a:noFill/>
        </p:spPr>
        <p:txBody>
          <a:bodyPr bIns="46800" lIns="90000" rIns="90000" tIns="46800"/>
          <a:p>
            <a:pPr>
              <a:lnSpc>
                <a:spcPct val="100000"/>
              </a:lnSpc>
              <a:buFont typeface="Times New Roman"/>
              <a:buChar char="•"/>
            </a:pPr>
            <a:r>
              <a:rPr b="1" lang="en-US" sz="4200">
                <a:solidFill>
                  <a:srgbClr val="17375e"/>
                </a:solidFill>
                <a:latin typeface="Times New Roman"/>
                <a:ea typeface="Times New Roman"/>
              </a:rPr>
              <a:t>Project Release Plan</a:t>
            </a:r>
            <a:endParaRPr/>
          </a:p>
        </p:txBody>
      </p:sp>
      <p:sp>
        <p:nvSpPr>
          <p:cNvPr id="45" name="CustomShape 3"/>
          <p:cNvSpPr/>
          <p:nvPr/>
        </p:nvSpPr>
        <p:spPr>
          <a:xfrm>
            <a:off x="457200" y="1066320"/>
            <a:ext cx="8229240" cy="114300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000">
                <a:latin typeface="Times New Roman"/>
                <a:ea typeface="Times New Roman"/>
              </a:rPr>
              <a:t>Champagne Papi’s/Debt Tracker </a:t>
            </a:r>
            <a:endParaRPr/>
          </a:p>
        </p:txBody>
      </p:sp>
      <p:sp>
        <p:nvSpPr>
          <p:cNvPr id="46" name="CustomShape 4"/>
          <p:cNvSpPr/>
          <p:nvPr/>
        </p:nvSpPr>
        <p:spPr>
          <a:xfrm>
            <a:off x="457200" y="2285640"/>
            <a:ext cx="8229240" cy="384012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Times New Roman"/>
                <a:ea typeface="Times New Roman"/>
              </a:rPr>
              <a:t>A web application that split bills between the group. It makes money management easier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7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6915240" y="76320"/>
            <a:ext cx="2209320" cy="894960"/>
          </a:xfrm>
          <a:prstGeom prst="rect">
            <a:avLst/>
          </a:prstGeom>
        </p:spPr>
      </p:pic>
      <p:sp>
        <p:nvSpPr>
          <p:cNvPr id="48" name="CustomShape 1"/>
          <p:cNvSpPr/>
          <p:nvPr/>
        </p:nvSpPr>
        <p:spPr>
          <a:xfrm>
            <a:off x="152280" y="149400"/>
            <a:ext cx="6686280" cy="581040"/>
          </a:xfrm>
          <a:prstGeom prst="rect">
            <a:avLst/>
          </a:prstGeom>
          <a:noFill/>
        </p:spPr>
        <p:txBody>
          <a:bodyPr bIns="46800" lIns="90000" rIns="90000" tIns="46800"/>
          <a:p>
            <a:pPr>
              <a:lnSpc>
                <a:spcPct val="100000"/>
              </a:lnSpc>
              <a:buFont typeface="Times New Roman"/>
              <a:buChar char="•"/>
            </a:pPr>
            <a:r>
              <a:rPr b="1" lang="en-US" sz="3200">
                <a:solidFill>
                  <a:srgbClr val="17375e"/>
                </a:solidFill>
                <a:latin typeface="Times New Roman"/>
                <a:ea typeface="Times New Roman"/>
              </a:rPr>
              <a:t>Project Release Plan – User Stories</a:t>
            </a: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533520" y="888480"/>
            <a:ext cx="8229240" cy="114300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000">
                <a:latin typeface="Times New Roman"/>
                <a:ea typeface="Times New Roman"/>
              </a:rPr>
              <a:t>Champagne Papi’s/Debt Tracker  </a:t>
            </a:r>
            <a:endParaRPr/>
          </a:p>
        </p:txBody>
      </p:sp>
      <p:sp>
        <p:nvSpPr>
          <p:cNvPr id="50" name="CustomShape 3"/>
          <p:cNvSpPr/>
          <p:nvPr/>
        </p:nvSpPr>
        <p:spPr>
          <a:xfrm>
            <a:off x="457200" y="2133720"/>
            <a:ext cx="8229240" cy="40197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Sprint 1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(8) As a user I want an aesthetically pleasing UI so it’s easy to use and navigate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(3) As a user I want a dashboard so I can navigate the application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(2) As a user I want to be able to register so that I can use the application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(2) As a user I want to have a friends list to make a payment group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(1) As a user I want a dashboard so I can see all of my bills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(1) As a user I want a dashboard so I can see all of my payments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(1) As a user I want a dashboard so I can make all of my payments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1" name="CustomShape 4"/>
          <p:cNvSpPr/>
          <p:nvPr/>
        </p:nvSpPr>
        <p:spPr>
          <a:xfrm>
            <a:off x="0" y="6248520"/>
            <a:ext cx="9143640" cy="609120"/>
          </a:xfrm>
          <a:prstGeom prst="rect">
            <a:avLst/>
          </a:prstGeom>
          <a:gradFill>
            <a:gsLst>
              <a:gs pos="0">
                <a:srgbClr val="e1e8f5"/>
              </a:gs>
              <a:gs pos="100000">
                <a:srgbClr val="1f447f"/>
              </a:gs>
            </a:gsLst>
            <a:lin ang="0"/>
          </a:gradFill>
        </p:spPr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2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6915240" y="76320"/>
            <a:ext cx="2209320" cy="894960"/>
          </a:xfrm>
          <a:prstGeom prst="rect">
            <a:avLst/>
          </a:prstGeom>
        </p:spPr>
      </p:pic>
      <p:sp>
        <p:nvSpPr>
          <p:cNvPr id="53" name="CustomShape 1"/>
          <p:cNvSpPr/>
          <p:nvPr/>
        </p:nvSpPr>
        <p:spPr>
          <a:xfrm>
            <a:off x="152280" y="149400"/>
            <a:ext cx="6686280" cy="581040"/>
          </a:xfrm>
          <a:prstGeom prst="rect">
            <a:avLst/>
          </a:prstGeom>
          <a:noFill/>
        </p:spPr>
        <p:txBody>
          <a:bodyPr bIns="46800" lIns="90000" rIns="90000" tIns="46800"/>
          <a:p>
            <a:pPr>
              <a:lnSpc>
                <a:spcPct val="100000"/>
              </a:lnSpc>
              <a:buFont typeface="Times New Roman"/>
              <a:buChar char="•"/>
            </a:pPr>
            <a:r>
              <a:rPr b="1" lang="en-US" sz="3200">
                <a:solidFill>
                  <a:srgbClr val="17375e"/>
                </a:solidFill>
                <a:latin typeface="Times New Roman"/>
                <a:ea typeface="Times New Roman"/>
              </a:rPr>
              <a:t>Project Release Plan – User Stories</a:t>
            </a:r>
            <a:endParaRPr/>
          </a:p>
        </p:txBody>
      </p:sp>
      <p:sp>
        <p:nvSpPr>
          <p:cNvPr id="54" name="CustomShape 2"/>
          <p:cNvSpPr/>
          <p:nvPr/>
        </p:nvSpPr>
        <p:spPr>
          <a:xfrm>
            <a:off x="533520" y="888480"/>
            <a:ext cx="8229240" cy="114300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000">
                <a:latin typeface="Times New Roman"/>
                <a:ea typeface="Times New Roman"/>
              </a:rPr>
              <a:t>Champagne Papi’s/Debt Tracker  </a:t>
            </a:r>
            <a:endParaRPr/>
          </a:p>
        </p:txBody>
      </p:sp>
      <p:sp>
        <p:nvSpPr>
          <p:cNvPr id="55" name="CustomShape 3"/>
          <p:cNvSpPr/>
          <p:nvPr/>
        </p:nvSpPr>
        <p:spPr>
          <a:xfrm>
            <a:off x="457200" y="2133720"/>
            <a:ext cx="8229240" cy="4693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Sprint 2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(2) As a user I want to be able to create even split bill so I can get my money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(2) As a user I want to be able to create custom split bill so I can get my money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(2) As a user I want to be able to edit the bill so I can fix my mistakes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(2) As a user I want to be able to add friends to the bill so they can pay me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(1) As a user I want to be able to change payment status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(5) As a user I want to be able to be able to make payments so I don’t owe money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(2) As a user I want to  be able to read a user manual of the Debt Tracker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6" name="CustomShape 4"/>
          <p:cNvSpPr/>
          <p:nvPr/>
        </p:nvSpPr>
        <p:spPr>
          <a:xfrm>
            <a:off x="0" y="6248520"/>
            <a:ext cx="9143640" cy="609120"/>
          </a:xfrm>
          <a:prstGeom prst="rect">
            <a:avLst/>
          </a:prstGeom>
          <a:gradFill>
            <a:gsLst>
              <a:gs pos="0">
                <a:srgbClr val="e1e8f5"/>
              </a:gs>
              <a:gs pos="100000">
                <a:srgbClr val="1f447f"/>
              </a:gs>
            </a:gsLst>
            <a:lin ang="0"/>
          </a:gradFill>
        </p:spPr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7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6915240" y="76320"/>
            <a:ext cx="2209320" cy="894960"/>
          </a:xfrm>
          <a:prstGeom prst="rect">
            <a:avLst/>
          </a:prstGeom>
        </p:spPr>
      </p:pic>
      <p:sp>
        <p:nvSpPr>
          <p:cNvPr id="58" name="CustomShape 1"/>
          <p:cNvSpPr/>
          <p:nvPr/>
        </p:nvSpPr>
        <p:spPr>
          <a:xfrm>
            <a:off x="152280" y="149400"/>
            <a:ext cx="6686280" cy="581040"/>
          </a:xfrm>
          <a:prstGeom prst="rect">
            <a:avLst/>
          </a:prstGeom>
          <a:noFill/>
        </p:spPr>
        <p:txBody>
          <a:bodyPr bIns="46800" lIns="90000" rIns="90000" tIns="46800"/>
          <a:p>
            <a:pPr>
              <a:lnSpc>
                <a:spcPct val="100000"/>
              </a:lnSpc>
              <a:buFont typeface="Times New Roman"/>
              <a:buChar char="•"/>
            </a:pPr>
            <a:r>
              <a:rPr b="1" lang="en-US" sz="3200">
                <a:solidFill>
                  <a:srgbClr val="17375e"/>
                </a:solidFill>
                <a:latin typeface="Times New Roman"/>
                <a:ea typeface="Times New Roman"/>
              </a:rPr>
              <a:t>Project Release Plan – User Stories</a:t>
            </a:r>
            <a:endParaRPr/>
          </a:p>
        </p:txBody>
      </p:sp>
      <p:sp>
        <p:nvSpPr>
          <p:cNvPr id="59" name="CustomShape 2"/>
          <p:cNvSpPr/>
          <p:nvPr/>
        </p:nvSpPr>
        <p:spPr>
          <a:xfrm>
            <a:off x="533520" y="888480"/>
            <a:ext cx="8229240" cy="114300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000">
                <a:latin typeface="Times New Roman"/>
                <a:ea typeface="Times New Roman"/>
              </a:rPr>
              <a:t>Champagne Papi’s/Debt Tracker  </a:t>
            </a:r>
            <a:endParaRPr/>
          </a:p>
        </p:txBody>
      </p:sp>
      <p:sp>
        <p:nvSpPr>
          <p:cNvPr id="60" name="CustomShape 3"/>
          <p:cNvSpPr/>
          <p:nvPr/>
        </p:nvSpPr>
        <p:spPr>
          <a:xfrm>
            <a:off x="457200" y="2133720"/>
            <a:ext cx="8229240" cy="399240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Sprint 3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(5) As a user I want my data to be safe when making a payment so nobody steals my money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(2) As a user I want to be able to see proof of the bill so I don’t get scammed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(3) As a user I want to receive notifications of payments/charges so I can pay accordingly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(3) As a user I want a mobile compatible website so I can use the application anywhere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(3) As a tester I want to be able to do software builds and run regression tests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1" name="CustomShape 4"/>
          <p:cNvSpPr/>
          <p:nvPr/>
        </p:nvSpPr>
        <p:spPr>
          <a:xfrm>
            <a:off x="0" y="6248520"/>
            <a:ext cx="9143640" cy="609120"/>
          </a:xfrm>
          <a:prstGeom prst="rect">
            <a:avLst/>
          </a:prstGeom>
          <a:gradFill>
            <a:gsLst>
              <a:gs pos="0">
                <a:srgbClr val="e1e8f5"/>
              </a:gs>
              <a:gs pos="100000">
                <a:srgbClr val="1f447f"/>
              </a:gs>
            </a:gsLst>
            <a:lin ang="0"/>
          </a:gradFill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