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Nuni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bold.fntdata"/><Relationship Id="rId6" Type="http://schemas.openxmlformats.org/officeDocument/2006/relationships/slide" Target="slides/slide1.xml"/><Relationship Id="rId18"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53779006ec_4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53779006ec_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9af8f2d4f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9af8f2d4f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9af8f2d4f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9af8f2d4f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997b690cc9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997b690cc9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dk1"/>
                </a:solidFill>
              </a:rPr>
              <a:t>Business Question 1:</a:t>
            </a:r>
            <a:endParaRPr sz="2200">
              <a:solidFill>
                <a:schemeClr val="dk1"/>
              </a:solidFill>
            </a:endParaRPr>
          </a:p>
          <a:p>
            <a:pPr indent="0" lvl="0" marL="0" rtl="0" algn="l">
              <a:spcBef>
                <a:spcPts val="0"/>
              </a:spcBef>
              <a:spcAft>
                <a:spcPts val="0"/>
              </a:spcAft>
              <a:buNone/>
            </a:pPr>
            <a:r>
              <a:rPr lang="en" sz="1200">
                <a:solidFill>
                  <a:srgbClr val="595959"/>
                </a:solidFill>
              </a:rPr>
              <a:t>Which Publisher has the highest game sales based on each decade.</a:t>
            </a:r>
            <a:endParaRPr sz="100">
              <a:solidFill>
                <a:srgbClr val="595959"/>
              </a:solidFill>
            </a:endParaRPr>
          </a:p>
          <a:p>
            <a:pPr indent="0" lvl="0" marL="0" rtl="0" algn="l">
              <a:lnSpc>
                <a:spcPct val="115000"/>
              </a:lnSpc>
              <a:spcBef>
                <a:spcPts val="0"/>
              </a:spcBef>
              <a:spcAft>
                <a:spcPts val="0"/>
              </a:spcAft>
              <a:buNone/>
            </a:pPr>
            <a:r>
              <a:rPr lang="en" sz="1200">
                <a:solidFill>
                  <a:srgbClr val="595959"/>
                </a:solidFill>
              </a:rPr>
              <a:t>Kevin: Week 4 R code, 1980 to 1990</a:t>
            </a:r>
            <a:endParaRPr sz="1200">
              <a:solidFill>
                <a:srgbClr val="595959"/>
              </a:solidFill>
            </a:endParaRPr>
          </a:p>
          <a:p>
            <a:pPr indent="0" lvl="0" marL="0" rtl="0" algn="l">
              <a:lnSpc>
                <a:spcPct val="115000"/>
              </a:lnSpc>
              <a:spcBef>
                <a:spcPts val="1600"/>
              </a:spcBef>
              <a:spcAft>
                <a:spcPts val="0"/>
              </a:spcAft>
              <a:buNone/>
            </a:pPr>
            <a:r>
              <a:rPr lang="en" sz="1200">
                <a:solidFill>
                  <a:srgbClr val="595959"/>
                </a:solidFill>
              </a:rPr>
              <a:t>John: Week 3 R code, 1990 to 2000</a:t>
            </a:r>
            <a:endParaRPr sz="1200">
              <a:solidFill>
                <a:srgbClr val="595959"/>
              </a:solidFill>
            </a:endParaRPr>
          </a:p>
          <a:p>
            <a:pPr indent="0" lvl="0" marL="0" rtl="0" algn="l">
              <a:lnSpc>
                <a:spcPct val="115000"/>
              </a:lnSpc>
              <a:spcBef>
                <a:spcPts val="1600"/>
              </a:spcBef>
              <a:spcAft>
                <a:spcPts val="0"/>
              </a:spcAft>
              <a:buNone/>
            </a:pPr>
            <a:r>
              <a:rPr lang="en" sz="1200">
                <a:solidFill>
                  <a:srgbClr val="595959"/>
                </a:solidFill>
              </a:rPr>
              <a:t>Marilyne: Week 4 R code, 2000 to 2010</a:t>
            </a:r>
            <a:endParaRPr sz="1200">
              <a:solidFill>
                <a:srgbClr val="595959"/>
              </a:solidFill>
            </a:endParaRPr>
          </a:p>
          <a:p>
            <a:pPr indent="0" lvl="0" marL="0" rtl="0" algn="l">
              <a:lnSpc>
                <a:spcPct val="115000"/>
              </a:lnSpc>
              <a:spcBef>
                <a:spcPts val="1600"/>
              </a:spcBef>
              <a:spcAft>
                <a:spcPts val="0"/>
              </a:spcAft>
              <a:buNone/>
            </a:pPr>
            <a:r>
              <a:rPr lang="en" sz="1200">
                <a:solidFill>
                  <a:srgbClr val="595959"/>
                </a:solidFill>
              </a:rPr>
              <a:t>Temi: Week 3 R code, 2010 to 2020</a:t>
            </a:r>
            <a:endParaRPr sz="1200">
              <a:solidFill>
                <a:srgbClr val="595959"/>
              </a:solidFill>
            </a:endParaRPr>
          </a:p>
          <a:p>
            <a:pPr indent="0" lvl="0" marL="0" rtl="0" algn="l">
              <a:lnSpc>
                <a:spcPct val="115000"/>
              </a:lnSpc>
              <a:spcBef>
                <a:spcPts val="1600"/>
              </a:spcBef>
              <a:spcAft>
                <a:spcPts val="0"/>
              </a:spcAft>
              <a:buNone/>
            </a:pPr>
            <a:r>
              <a:rPr lang="en" sz="1200">
                <a:solidFill>
                  <a:srgbClr val="595959"/>
                </a:solidFill>
              </a:rPr>
              <a:t>LyLy: Slide Aesthetics: (same text size for titles, paragraphs, colors, chart sizes, chart location on page) arrange for congruency</a:t>
            </a:r>
            <a:endParaRPr sz="1200">
              <a:solidFill>
                <a:srgbClr val="595959"/>
              </a:solidFill>
            </a:endParaRPr>
          </a:p>
          <a:p>
            <a:pPr indent="0" lvl="0" marL="0" rtl="0" algn="l">
              <a:spcBef>
                <a:spcPts val="1600"/>
              </a:spcBef>
              <a:spcAft>
                <a:spcPts val="0"/>
              </a:spcAft>
              <a:buNone/>
            </a:pPr>
            <a:r>
              <a:rPr lang="en" sz="2200">
                <a:solidFill>
                  <a:schemeClr val="dk1"/>
                </a:solidFill>
              </a:rPr>
              <a:t>Business Question 2:</a:t>
            </a:r>
            <a:endParaRPr sz="2200">
              <a:solidFill>
                <a:schemeClr val="dk1"/>
              </a:solidFill>
            </a:endParaRPr>
          </a:p>
          <a:p>
            <a:pPr indent="0" lvl="0" marL="0" rtl="0" algn="l">
              <a:lnSpc>
                <a:spcPct val="115000"/>
              </a:lnSpc>
              <a:spcBef>
                <a:spcPts val="0"/>
              </a:spcBef>
              <a:spcAft>
                <a:spcPts val="0"/>
              </a:spcAft>
              <a:buNone/>
            </a:pPr>
            <a:r>
              <a:rPr lang="en" sz="1200">
                <a:solidFill>
                  <a:srgbClr val="595959"/>
                </a:solidFill>
              </a:rPr>
              <a:t>What are the video game genres by decade from 1980 to 2020?</a:t>
            </a:r>
            <a:endParaRPr sz="1200">
              <a:solidFill>
                <a:srgbClr val="595959"/>
              </a:solidFill>
            </a:endParaRPr>
          </a:p>
          <a:p>
            <a:pPr indent="0" lvl="0" marL="0" rtl="0" algn="l">
              <a:lnSpc>
                <a:spcPct val="115000"/>
              </a:lnSpc>
              <a:spcBef>
                <a:spcPts val="1600"/>
              </a:spcBef>
              <a:spcAft>
                <a:spcPts val="0"/>
              </a:spcAft>
              <a:buNone/>
            </a:pPr>
            <a:r>
              <a:rPr lang="en" sz="1200">
                <a:solidFill>
                  <a:srgbClr val="595959"/>
                </a:solidFill>
              </a:rPr>
              <a:t>Kevin: Week 4 R code, 1980 to 1990</a:t>
            </a:r>
            <a:endParaRPr sz="1200">
              <a:solidFill>
                <a:srgbClr val="595959"/>
              </a:solidFill>
            </a:endParaRPr>
          </a:p>
          <a:p>
            <a:pPr indent="0" lvl="0" marL="0" rtl="0" algn="l">
              <a:lnSpc>
                <a:spcPct val="115000"/>
              </a:lnSpc>
              <a:spcBef>
                <a:spcPts val="1600"/>
              </a:spcBef>
              <a:spcAft>
                <a:spcPts val="0"/>
              </a:spcAft>
              <a:buNone/>
            </a:pPr>
            <a:r>
              <a:rPr lang="en" sz="1200">
                <a:solidFill>
                  <a:srgbClr val="595959"/>
                </a:solidFill>
              </a:rPr>
              <a:t>John: Week 3 R code, 1990 to 2000</a:t>
            </a:r>
            <a:endParaRPr sz="1200">
              <a:solidFill>
                <a:srgbClr val="595959"/>
              </a:solidFill>
            </a:endParaRPr>
          </a:p>
          <a:p>
            <a:pPr indent="0" lvl="0" marL="0" rtl="0" algn="l">
              <a:lnSpc>
                <a:spcPct val="115000"/>
              </a:lnSpc>
              <a:spcBef>
                <a:spcPts val="1600"/>
              </a:spcBef>
              <a:spcAft>
                <a:spcPts val="0"/>
              </a:spcAft>
              <a:buNone/>
            </a:pPr>
            <a:r>
              <a:rPr lang="en" sz="1200">
                <a:solidFill>
                  <a:srgbClr val="595959"/>
                </a:solidFill>
              </a:rPr>
              <a:t>Marilyn: Week 4 R code, 2000 to 2010</a:t>
            </a:r>
            <a:endParaRPr sz="1200">
              <a:solidFill>
                <a:srgbClr val="595959"/>
              </a:solidFill>
            </a:endParaRPr>
          </a:p>
          <a:p>
            <a:pPr indent="0" lvl="0" marL="0" rtl="0" algn="l">
              <a:lnSpc>
                <a:spcPct val="115000"/>
              </a:lnSpc>
              <a:spcBef>
                <a:spcPts val="1600"/>
              </a:spcBef>
              <a:spcAft>
                <a:spcPts val="0"/>
              </a:spcAft>
              <a:buNone/>
            </a:pPr>
            <a:r>
              <a:rPr lang="en" sz="1200">
                <a:solidFill>
                  <a:srgbClr val="595959"/>
                </a:solidFill>
              </a:rPr>
              <a:t>LyLy: Week 3 R code, 2010 to 2020</a:t>
            </a:r>
            <a:endParaRPr sz="1200">
              <a:solidFill>
                <a:srgbClr val="595959"/>
              </a:solidFill>
            </a:endParaRPr>
          </a:p>
          <a:p>
            <a:pPr indent="0" lvl="0" marL="0" rtl="0" algn="l">
              <a:lnSpc>
                <a:spcPct val="115000"/>
              </a:lnSpc>
              <a:spcBef>
                <a:spcPts val="1600"/>
              </a:spcBef>
              <a:spcAft>
                <a:spcPts val="1600"/>
              </a:spcAft>
              <a:buClr>
                <a:schemeClr val="dk1"/>
              </a:buClr>
              <a:buSzPts val="1100"/>
              <a:buFont typeface="Arial"/>
              <a:buNone/>
            </a:pPr>
            <a:r>
              <a:rPr lang="en" sz="1200">
                <a:solidFill>
                  <a:srgbClr val="595959"/>
                </a:solidFill>
              </a:rPr>
              <a:t>Temi: Slide Aesthetics: (same text size for titles, paragraphs, colors, chart sizes, chart location on page) arrange for congruency</a:t>
            </a:r>
            <a:endParaRPr sz="280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997b690cc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997b690cc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997b690cc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997b690c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spcBef>
                <a:spcPts val="0"/>
              </a:spcBef>
              <a:spcAft>
                <a:spcPts val="0"/>
              </a:spcAft>
              <a:buClr>
                <a:schemeClr val="dk1"/>
              </a:buClr>
              <a:buSzPts val="900"/>
              <a:buChar char="●"/>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997b690cc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997b690cc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997b690cc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997b690cc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99c8aa151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99c8aa151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dk1"/>
                </a:solidFill>
              </a:rPr>
              <a:t>Business Question 1:</a:t>
            </a:r>
            <a:endParaRPr sz="2200">
              <a:solidFill>
                <a:schemeClr val="dk1"/>
              </a:solidFill>
            </a:endParaRPr>
          </a:p>
          <a:p>
            <a:pPr indent="0" lvl="0" marL="0" rtl="0" algn="l">
              <a:spcBef>
                <a:spcPts val="0"/>
              </a:spcBef>
              <a:spcAft>
                <a:spcPts val="0"/>
              </a:spcAft>
              <a:buNone/>
            </a:pPr>
            <a:r>
              <a:rPr lang="en" sz="1200">
                <a:solidFill>
                  <a:srgbClr val="595959"/>
                </a:solidFill>
              </a:rPr>
              <a:t>Which Publisher has the highest game sales based on each decade.</a:t>
            </a:r>
            <a:endParaRPr sz="100">
              <a:solidFill>
                <a:srgbClr val="595959"/>
              </a:solidFill>
            </a:endParaRPr>
          </a:p>
          <a:p>
            <a:pPr indent="0" lvl="0" marL="0" rtl="0" algn="l">
              <a:lnSpc>
                <a:spcPct val="115000"/>
              </a:lnSpc>
              <a:spcBef>
                <a:spcPts val="0"/>
              </a:spcBef>
              <a:spcAft>
                <a:spcPts val="0"/>
              </a:spcAft>
              <a:buNone/>
            </a:pPr>
            <a:r>
              <a:rPr lang="en" sz="1200">
                <a:solidFill>
                  <a:srgbClr val="595959"/>
                </a:solidFill>
              </a:rPr>
              <a:t>Kevin: Week 4 R code, 1980 to 1990</a:t>
            </a:r>
            <a:endParaRPr sz="1200">
              <a:solidFill>
                <a:srgbClr val="595959"/>
              </a:solidFill>
            </a:endParaRPr>
          </a:p>
          <a:p>
            <a:pPr indent="0" lvl="0" marL="0" rtl="0" algn="l">
              <a:lnSpc>
                <a:spcPct val="115000"/>
              </a:lnSpc>
              <a:spcBef>
                <a:spcPts val="1600"/>
              </a:spcBef>
              <a:spcAft>
                <a:spcPts val="0"/>
              </a:spcAft>
              <a:buNone/>
            </a:pPr>
            <a:r>
              <a:rPr lang="en" sz="1200">
                <a:solidFill>
                  <a:srgbClr val="595959"/>
                </a:solidFill>
              </a:rPr>
              <a:t>John: Week 3 R code, 1990 to 2000</a:t>
            </a:r>
            <a:endParaRPr sz="1200">
              <a:solidFill>
                <a:srgbClr val="595959"/>
              </a:solidFill>
            </a:endParaRPr>
          </a:p>
          <a:p>
            <a:pPr indent="0" lvl="0" marL="0" rtl="0" algn="l">
              <a:lnSpc>
                <a:spcPct val="115000"/>
              </a:lnSpc>
              <a:spcBef>
                <a:spcPts val="1600"/>
              </a:spcBef>
              <a:spcAft>
                <a:spcPts val="0"/>
              </a:spcAft>
              <a:buNone/>
            </a:pPr>
            <a:r>
              <a:rPr lang="en" sz="1200">
                <a:solidFill>
                  <a:srgbClr val="595959"/>
                </a:solidFill>
              </a:rPr>
              <a:t>Marilyne: Week 4 R code, 2000 to 2010</a:t>
            </a:r>
            <a:endParaRPr sz="1200">
              <a:solidFill>
                <a:srgbClr val="595959"/>
              </a:solidFill>
            </a:endParaRPr>
          </a:p>
          <a:p>
            <a:pPr indent="0" lvl="0" marL="0" rtl="0" algn="l">
              <a:lnSpc>
                <a:spcPct val="115000"/>
              </a:lnSpc>
              <a:spcBef>
                <a:spcPts val="1600"/>
              </a:spcBef>
              <a:spcAft>
                <a:spcPts val="0"/>
              </a:spcAft>
              <a:buNone/>
            </a:pPr>
            <a:r>
              <a:rPr lang="en" sz="1200">
                <a:solidFill>
                  <a:srgbClr val="595959"/>
                </a:solidFill>
              </a:rPr>
              <a:t>Temi: Week 3 R code, 2010 to 2020</a:t>
            </a:r>
            <a:endParaRPr sz="1200">
              <a:solidFill>
                <a:srgbClr val="595959"/>
              </a:solidFill>
            </a:endParaRPr>
          </a:p>
          <a:p>
            <a:pPr indent="0" lvl="0" marL="0" rtl="0" algn="l">
              <a:lnSpc>
                <a:spcPct val="115000"/>
              </a:lnSpc>
              <a:spcBef>
                <a:spcPts val="1600"/>
              </a:spcBef>
              <a:spcAft>
                <a:spcPts val="0"/>
              </a:spcAft>
              <a:buNone/>
            </a:pPr>
            <a:r>
              <a:rPr lang="en" sz="1200">
                <a:solidFill>
                  <a:srgbClr val="595959"/>
                </a:solidFill>
              </a:rPr>
              <a:t>LyLy: Slide Aesthetics: (same text size for titles, paragraphs, colors, chart sizes, chart location on page) arrange for congruency</a:t>
            </a:r>
            <a:endParaRPr sz="1200">
              <a:solidFill>
                <a:srgbClr val="595959"/>
              </a:solidFill>
            </a:endParaRPr>
          </a:p>
          <a:p>
            <a:pPr indent="0" lvl="0" marL="0" rtl="0" algn="l">
              <a:spcBef>
                <a:spcPts val="1600"/>
              </a:spcBef>
              <a:spcAft>
                <a:spcPts val="0"/>
              </a:spcAft>
              <a:buNone/>
            </a:pPr>
            <a:r>
              <a:rPr lang="en" sz="2200">
                <a:solidFill>
                  <a:schemeClr val="dk1"/>
                </a:solidFill>
              </a:rPr>
              <a:t>Business Question 2:</a:t>
            </a:r>
            <a:endParaRPr sz="2200">
              <a:solidFill>
                <a:schemeClr val="dk1"/>
              </a:solidFill>
            </a:endParaRPr>
          </a:p>
          <a:p>
            <a:pPr indent="0" lvl="0" marL="0" rtl="0" algn="l">
              <a:lnSpc>
                <a:spcPct val="115000"/>
              </a:lnSpc>
              <a:spcBef>
                <a:spcPts val="0"/>
              </a:spcBef>
              <a:spcAft>
                <a:spcPts val="0"/>
              </a:spcAft>
              <a:buNone/>
            </a:pPr>
            <a:r>
              <a:rPr lang="en" sz="1200">
                <a:solidFill>
                  <a:srgbClr val="595959"/>
                </a:solidFill>
              </a:rPr>
              <a:t>What are the video game genres by decade from 1980 to 2020?</a:t>
            </a:r>
            <a:endParaRPr sz="1200">
              <a:solidFill>
                <a:srgbClr val="595959"/>
              </a:solidFill>
            </a:endParaRPr>
          </a:p>
          <a:p>
            <a:pPr indent="0" lvl="0" marL="0" rtl="0" algn="l">
              <a:lnSpc>
                <a:spcPct val="115000"/>
              </a:lnSpc>
              <a:spcBef>
                <a:spcPts val="1600"/>
              </a:spcBef>
              <a:spcAft>
                <a:spcPts val="0"/>
              </a:spcAft>
              <a:buNone/>
            </a:pPr>
            <a:r>
              <a:rPr lang="en" sz="1200">
                <a:solidFill>
                  <a:srgbClr val="595959"/>
                </a:solidFill>
              </a:rPr>
              <a:t>Kevin: Week 4 R code, 1980 to 1990</a:t>
            </a:r>
            <a:endParaRPr sz="1200">
              <a:solidFill>
                <a:srgbClr val="595959"/>
              </a:solidFill>
            </a:endParaRPr>
          </a:p>
          <a:p>
            <a:pPr indent="0" lvl="0" marL="0" rtl="0" algn="l">
              <a:lnSpc>
                <a:spcPct val="115000"/>
              </a:lnSpc>
              <a:spcBef>
                <a:spcPts val="1600"/>
              </a:spcBef>
              <a:spcAft>
                <a:spcPts val="0"/>
              </a:spcAft>
              <a:buNone/>
            </a:pPr>
            <a:r>
              <a:rPr lang="en" sz="1200">
                <a:solidFill>
                  <a:srgbClr val="595959"/>
                </a:solidFill>
              </a:rPr>
              <a:t>John: Week 3 R code, 1990 to 2000</a:t>
            </a:r>
            <a:endParaRPr sz="1200">
              <a:solidFill>
                <a:srgbClr val="595959"/>
              </a:solidFill>
            </a:endParaRPr>
          </a:p>
          <a:p>
            <a:pPr indent="0" lvl="0" marL="0" rtl="0" algn="l">
              <a:lnSpc>
                <a:spcPct val="115000"/>
              </a:lnSpc>
              <a:spcBef>
                <a:spcPts val="1600"/>
              </a:spcBef>
              <a:spcAft>
                <a:spcPts val="0"/>
              </a:spcAft>
              <a:buNone/>
            </a:pPr>
            <a:r>
              <a:rPr lang="en" sz="1200">
                <a:solidFill>
                  <a:srgbClr val="595959"/>
                </a:solidFill>
              </a:rPr>
              <a:t>Marilyn: Week 4 R code, 2000 to 2010</a:t>
            </a:r>
            <a:endParaRPr sz="1200">
              <a:solidFill>
                <a:srgbClr val="595959"/>
              </a:solidFill>
            </a:endParaRPr>
          </a:p>
          <a:p>
            <a:pPr indent="0" lvl="0" marL="0" rtl="0" algn="l">
              <a:lnSpc>
                <a:spcPct val="115000"/>
              </a:lnSpc>
              <a:spcBef>
                <a:spcPts val="1600"/>
              </a:spcBef>
              <a:spcAft>
                <a:spcPts val="0"/>
              </a:spcAft>
              <a:buNone/>
            </a:pPr>
            <a:r>
              <a:rPr lang="en" sz="1200">
                <a:solidFill>
                  <a:srgbClr val="595959"/>
                </a:solidFill>
              </a:rPr>
              <a:t>LyLy: Week 3 R code, 2010 to 2020</a:t>
            </a:r>
            <a:endParaRPr sz="1200">
              <a:solidFill>
                <a:srgbClr val="595959"/>
              </a:solidFill>
            </a:endParaRPr>
          </a:p>
          <a:p>
            <a:pPr indent="0" lvl="0" marL="0" rtl="0" algn="l">
              <a:lnSpc>
                <a:spcPct val="115000"/>
              </a:lnSpc>
              <a:spcBef>
                <a:spcPts val="1600"/>
              </a:spcBef>
              <a:spcAft>
                <a:spcPts val="1600"/>
              </a:spcAft>
              <a:buClr>
                <a:schemeClr val="dk1"/>
              </a:buClr>
              <a:buSzPts val="1100"/>
              <a:buFont typeface="Arial"/>
              <a:buNone/>
            </a:pPr>
            <a:r>
              <a:rPr lang="en" sz="1200">
                <a:solidFill>
                  <a:srgbClr val="595959"/>
                </a:solidFill>
              </a:rPr>
              <a:t>Temi: Slide Aesthetics: (same text size for titles, paragraphs, colors, chart sizes, chart location on page) arrange for congruency</a:t>
            </a:r>
            <a:endParaRPr sz="280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53779006ec_4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3779006ec_4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233A44"/>
              </a:buClr>
              <a:buSzPts val="1400"/>
              <a:buFont typeface="Times New Roman"/>
              <a:buChar char="●"/>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53779006ec_4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53779006ec_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233A44"/>
              </a:buClr>
              <a:buSzPts val="1300"/>
              <a:buFont typeface="Calibri"/>
              <a:buChar char="●"/>
            </a:pPr>
            <a:r>
              <a:t/>
            </a:r>
            <a:endParaRPr sz="1300">
              <a:solidFill>
                <a:srgbClr val="233A44"/>
              </a:solidFill>
              <a:latin typeface="Calibri"/>
              <a:ea typeface="Calibri"/>
              <a:cs typeface="Calibri"/>
              <a:sym typeface="Calibri"/>
            </a:endParaRPr>
          </a:p>
          <a:p>
            <a:pPr indent="0" lvl="0" marL="0" rtl="0" algn="l">
              <a:spcBef>
                <a:spcPts val="16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en.wikipedia.org/wiki/1980s_in_video_games" TargetMode="External"/><Relationship Id="rId4" Type="http://schemas.openxmlformats.org/officeDocument/2006/relationships/hyperlink" Target="https://en.wikipedia.org/wiki/1990s_in_video_games" TargetMode="External"/><Relationship Id="rId5" Type="http://schemas.openxmlformats.org/officeDocument/2006/relationships/hyperlink" Target="https://en.wikipedia.org/wiki/2000s_in_video_games" TargetMode="External"/><Relationship Id="rId6" Type="http://schemas.openxmlformats.org/officeDocument/2006/relationships/hyperlink" Target="https://en.wikipedia.org/wiki/Entertainment_Software_Rating_Board" TargetMode="External"/><Relationship Id="rId7" Type="http://schemas.openxmlformats.org/officeDocument/2006/relationships/hyperlink" Target="https://hiscoga.wordpress.com/nintendo-wii-u-2012-present/#:~:text=The%2520Wii%2520U%2520is%2520a,console%2520to%2520support%2520HD%2520graphic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91350" y="1648953"/>
            <a:ext cx="5361300" cy="92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Homework 2</a:t>
            </a:r>
            <a:endParaRPr/>
          </a:p>
        </p:txBody>
      </p:sp>
      <p:sp>
        <p:nvSpPr>
          <p:cNvPr id="129" name="Google Shape;129;p13"/>
          <p:cNvSpPr txBox="1"/>
          <p:nvPr>
            <p:ph idx="1" type="subTitle"/>
          </p:nvPr>
        </p:nvSpPr>
        <p:spPr>
          <a:xfrm flipH="1">
            <a:off x="504225" y="2672425"/>
            <a:ext cx="8275200" cy="63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Made by: John Schueler, Lyly Nguyen, Temi Jolaoso, Marilyne Kouassi, &amp; Kevin Hartanto</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2"/>
          <p:cNvSpPr txBox="1"/>
          <p:nvPr>
            <p:ph type="title"/>
          </p:nvPr>
        </p:nvSpPr>
        <p:spPr>
          <a:xfrm>
            <a:off x="819150" y="344250"/>
            <a:ext cx="7505700" cy="61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Non-violent Video Game Critic Trends</a:t>
            </a:r>
            <a:endParaRPr/>
          </a:p>
          <a:p>
            <a:pPr indent="0" lvl="0" marL="0" rtl="0" algn="l">
              <a:spcBef>
                <a:spcPts val="0"/>
              </a:spcBef>
              <a:spcAft>
                <a:spcPts val="0"/>
              </a:spcAft>
              <a:buNone/>
            </a:pPr>
            <a:r>
              <a:t/>
            </a:r>
            <a:endParaRPr/>
          </a:p>
        </p:txBody>
      </p:sp>
      <p:sp>
        <p:nvSpPr>
          <p:cNvPr id="198" name="Google Shape;198;p22"/>
          <p:cNvSpPr txBox="1"/>
          <p:nvPr>
            <p:ph idx="1" type="body"/>
          </p:nvPr>
        </p:nvSpPr>
        <p:spPr>
          <a:xfrm>
            <a:off x="4362450" y="1035375"/>
            <a:ext cx="3962400" cy="340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04800" lvl="0" marL="457200" rtl="0" algn="l">
              <a:spcBef>
                <a:spcPts val="0"/>
              </a:spcBef>
              <a:spcAft>
                <a:spcPts val="0"/>
              </a:spcAft>
              <a:buClr>
                <a:srgbClr val="0E101A"/>
              </a:buClr>
              <a:buSzPts val="1200"/>
              <a:buFont typeface="Arial"/>
              <a:buChar char="●"/>
            </a:pPr>
            <a:r>
              <a:rPr lang="en" sz="1200">
                <a:solidFill>
                  <a:srgbClr val="0E101A"/>
                </a:solidFill>
                <a:latin typeface="Arial"/>
                <a:ea typeface="Arial"/>
                <a:cs typeface="Arial"/>
                <a:sym typeface="Arial"/>
              </a:rPr>
              <a:t>We classified non-violent games to be Sports, Racing, Puzzle, Simulation, Platform, and Strategy genres.</a:t>
            </a:r>
            <a:endParaRPr sz="1200">
              <a:solidFill>
                <a:srgbClr val="0E101A"/>
              </a:solidFill>
              <a:latin typeface="Arial"/>
              <a:ea typeface="Arial"/>
              <a:cs typeface="Arial"/>
              <a:sym typeface="Arial"/>
            </a:endParaRPr>
          </a:p>
          <a:p>
            <a:pPr indent="0" lvl="0" marL="457200" rtl="0" algn="l">
              <a:spcBef>
                <a:spcPts val="0"/>
              </a:spcBef>
              <a:spcAft>
                <a:spcPts val="0"/>
              </a:spcAft>
              <a:buNone/>
            </a:pPr>
            <a:r>
              <a:t/>
            </a:r>
            <a:endParaRPr sz="1200">
              <a:solidFill>
                <a:srgbClr val="0E101A"/>
              </a:solidFill>
              <a:latin typeface="Arial"/>
              <a:ea typeface="Arial"/>
              <a:cs typeface="Arial"/>
              <a:sym typeface="Arial"/>
            </a:endParaRPr>
          </a:p>
          <a:p>
            <a:pPr indent="-304800" lvl="0" marL="457200" rtl="0" algn="l">
              <a:spcBef>
                <a:spcPts val="0"/>
              </a:spcBef>
              <a:spcAft>
                <a:spcPts val="0"/>
              </a:spcAft>
              <a:buClr>
                <a:srgbClr val="0E101A"/>
              </a:buClr>
              <a:buSzPts val="1200"/>
              <a:buFont typeface="Arial"/>
              <a:buChar char="●"/>
            </a:pPr>
            <a:r>
              <a:rPr lang="en" sz="1200">
                <a:solidFill>
                  <a:srgbClr val="0E101A"/>
                </a:solidFill>
                <a:latin typeface="Arial"/>
                <a:ea typeface="Arial"/>
                <a:cs typeface="Arial"/>
                <a:sym typeface="Arial"/>
              </a:rPr>
              <a:t>Non-violent games are characterized by little or no violence. Most of the critic scores are focusing on sports, platform, and strategy.</a:t>
            </a:r>
            <a:endParaRPr sz="1200">
              <a:solidFill>
                <a:srgbClr val="0E101A"/>
              </a:solidFill>
              <a:latin typeface="Arial"/>
              <a:ea typeface="Arial"/>
              <a:cs typeface="Arial"/>
              <a:sym typeface="Arial"/>
            </a:endParaRPr>
          </a:p>
          <a:p>
            <a:pPr indent="0" lvl="0" marL="457200" rtl="0" algn="l">
              <a:spcBef>
                <a:spcPts val="0"/>
              </a:spcBef>
              <a:spcAft>
                <a:spcPts val="0"/>
              </a:spcAft>
              <a:buNone/>
            </a:pPr>
            <a:r>
              <a:t/>
            </a:r>
            <a:endParaRPr sz="1200">
              <a:solidFill>
                <a:srgbClr val="0E101A"/>
              </a:solidFill>
              <a:latin typeface="Arial"/>
              <a:ea typeface="Arial"/>
              <a:cs typeface="Arial"/>
              <a:sym typeface="Arial"/>
            </a:endParaRPr>
          </a:p>
          <a:p>
            <a:pPr indent="-304800" lvl="0" marL="457200" rtl="0" algn="l">
              <a:spcBef>
                <a:spcPts val="0"/>
              </a:spcBef>
              <a:spcAft>
                <a:spcPts val="0"/>
              </a:spcAft>
              <a:buClr>
                <a:srgbClr val="0E101A"/>
              </a:buClr>
              <a:buSzPts val="1200"/>
              <a:buFont typeface="Arial"/>
              <a:buChar char="●"/>
            </a:pPr>
            <a:r>
              <a:rPr lang="en" sz="1200">
                <a:solidFill>
                  <a:srgbClr val="0E101A"/>
                </a:solidFill>
                <a:latin typeface="Arial"/>
                <a:ea typeface="Arial"/>
                <a:cs typeface="Arial"/>
                <a:sym typeface="Arial"/>
              </a:rPr>
              <a:t>The data shows the most common critic rating to be, on average, around 60 and 80 percent. There are more lower critic scores compared to the higher scores. The low rating affects their popularity and sales.</a:t>
            </a:r>
            <a:endParaRPr sz="1400"/>
          </a:p>
        </p:txBody>
      </p:sp>
      <p:sp>
        <p:nvSpPr>
          <p:cNvPr id="199" name="Google Shape;199;p22"/>
          <p:cNvSpPr txBox="1"/>
          <p:nvPr/>
        </p:nvSpPr>
        <p:spPr>
          <a:xfrm>
            <a:off x="847075" y="4259600"/>
            <a:ext cx="3036600" cy="47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latin typeface="Calibri"/>
                <a:ea typeface="Calibri"/>
                <a:cs typeface="Calibri"/>
                <a:sym typeface="Calibri"/>
              </a:rPr>
              <a:t>*The rating organization for video games, ESRB, was not created until 1994*</a:t>
            </a:r>
            <a:endParaRPr b="1" sz="12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200" name="Google Shape;200;p22"/>
          <p:cNvPicPr preferRelativeResize="0"/>
          <p:nvPr/>
        </p:nvPicPr>
        <p:blipFill>
          <a:blip r:embed="rId3">
            <a:alphaModFix/>
          </a:blip>
          <a:stretch>
            <a:fillRect/>
          </a:stretch>
        </p:blipFill>
        <p:spPr>
          <a:xfrm>
            <a:off x="240727" y="1311525"/>
            <a:ext cx="4249300" cy="27327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3"/>
          <p:cNvSpPr txBox="1"/>
          <p:nvPr>
            <p:ph type="title"/>
          </p:nvPr>
        </p:nvSpPr>
        <p:spPr>
          <a:xfrm>
            <a:off x="819150" y="344250"/>
            <a:ext cx="7505700" cy="61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a:p>
            <a:pPr indent="0" lvl="0" marL="0" rtl="0" algn="l">
              <a:spcBef>
                <a:spcPts val="0"/>
              </a:spcBef>
              <a:spcAft>
                <a:spcPts val="0"/>
              </a:spcAft>
              <a:buNone/>
            </a:pPr>
            <a:r>
              <a:t/>
            </a:r>
            <a:endParaRPr/>
          </a:p>
        </p:txBody>
      </p:sp>
      <p:sp>
        <p:nvSpPr>
          <p:cNvPr id="206" name="Google Shape;206;p23"/>
          <p:cNvSpPr txBox="1"/>
          <p:nvPr>
            <p:ph idx="1" type="body"/>
          </p:nvPr>
        </p:nvSpPr>
        <p:spPr>
          <a:xfrm>
            <a:off x="250350" y="871700"/>
            <a:ext cx="8643300" cy="3953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lt1"/>
              </a:buClr>
              <a:buSzPts val="1200"/>
              <a:buFont typeface="Arial"/>
              <a:buChar char="●"/>
            </a:pPr>
            <a:r>
              <a:rPr lang="en" sz="1200">
                <a:solidFill>
                  <a:schemeClr val="lt1"/>
                </a:solidFill>
                <a:latin typeface="Arial"/>
                <a:ea typeface="Arial"/>
                <a:cs typeface="Arial"/>
                <a:sym typeface="Arial"/>
              </a:rPr>
              <a:t>Which publisher has the highest game sales based on each decade?</a:t>
            </a:r>
            <a:endParaRPr sz="1200">
              <a:solidFill>
                <a:schemeClr val="lt1"/>
              </a:solidFill>
              <a:latin typeface="Arial"/>
              <a:ea typeface="Arial"/>
              <a:cs typeface="Arial"/>
              <a:sym typeface="Arial"/>
            </a:endParaRPr>
          </a:p>
          <a:p>
            <a:pPr indent="0" lvl="0" marL="914400" rtl="0" algn="l">
              <a:spcBef>
                <a:spcPts val="1600"/>
              </a:spcBef>
              <a:spcAft>
                <a:spcPts val="0"/>
              </a:spcAft>
              <a:buNone/>
            </a:pPr>
            <a:r>
              <a:rPr lang="en" sz="1200">
                <a:latin typeface="Arial"/>
                <a:ea typeface="Arial"/>
                <a:cs typeface="Arial"/>
                <a:sym typeface="Arial"/>
              </a:rPr>
              <a:t>From the decade 1980’s to 2000’s decade, Nintendo was taking over the gaming industry. While Nintendo had the highest sales during that period, many publishers tried to beat Nintendo sales, but they were far behind. As technology and video game graphics were developing year over year, many publishers had produced games with better resolution and made it playable in the advanced console. The 2010’s decade was different because Electronic Arts, Activision, and Ubisoft were taking over the game industry. Although Nintendo still had the largest sales, Nintendo had developed many great technologies such as Switch. Electronic Arts were able to be the highest spot for the largest sales.</a:t>
            </a:r>
            <a:endParaRPr sz="1200">
              <a:latin typeface="Arial"/>
              <a:ea typeface="Arial"/>
              <a:cs typeface="Arial"/>
              <a:sym typeface="Arial"/>
            </a:endParaRPr>
          </a:p>
          <a:p>
            <a:pPr indent="0" lvl="0" marL="914400" rtl="0" algn="l">
              <a:spcBef>
                <a:spcPts val="0"/>
              </a:spcBef>
              <a:spcAft>
                <a:spcPts val="0"/>
              </a:spcAft>
              <a:buNone/>
            </a:pPr>
            <a:r>
              <a:t/>
            </a:r>
            <a:endParaRPr sz="1200">
              <a:highlight>
                <a:schemeClr val="lt1"/>
              </a:highlight>
              <a:latin typeface="Arial"/>
              <a:ea typeface="Arial"/>
              <a:cs typeface="Arial"/>
              <a:sym typeface="Arial"/>
            </a:endParaRPr>
          </a:p>
          <a:p>
            <a:pPr indent="-304800" lvl="0" marL="457200" rtl="0" algn="l">
              <a:spcBef>
                <a:spcPts val="0"/>
              </a:spcBef>
              <a:spcAft>
                <a:spcPts val="0"/>
              </a:spcAft>
              <a:buClr>
                <a:schemeClr val="lt1"/>
              </a:buClr>
              <a:buSzPts val="1200"/>
              <a:buFont typeface="Arial"/>
              <a:buChar char="●"/>
            </a:pPr>
            <a:r>
              <a:rPr lang="en" sz="1200">
                <a:solidFill>
                  <a:schemeClr val="lt1"/>
                </a:solidFill>
                <a:latin typeface="Arial"/>
                <a:ea typeface="Arial"/>
                <a:cs typeface="Arial"/>
                <a:sym typeface="Arial"/>
              </a:rPr>
              <a:t>What factors may cause fluctuations in critic score trends for violent and non-violent games?</a:t>
            </a:r>
            <a:endParaRPr sz="1200">
              <a:solidFill>
                <a:schemeClr val="lt1"/>
              </a:solidFill>
              <a:latin typeface="Arial"/>
              <a:ea typeface="Arial"/>
              <a:cs typeface="Arial"/>
              <a:sym typeface="Arial"/>
            </a:endParaRPr>
          </a:p>
          <a:p>
            <a:pPr indent="0" lvl="0" marL="914400" rtl="0" algn="l">
              <a:spcBef>
                <a:spcPts val="1600"/>
              </a:spcBef>
              <a:spcAft>
                <a:spcPts val="0"/>
              </a:spcAft>
              <a:buNone/>
            </a:pPr>
            <a:r>
              <a:rPr lang="en" sz="1200">
                <a:latin typeface="Arial"/>
                <a:ea typeface="Arial"/>
                <a:cs typeface="Arial"/>
                <a:sym typeface="Arial"/>
              </a:rPr>
              <a:t>Factors such as the form, style, or subject of games affects critic score trends. </a:t>
            </a:r>
            <a:r>
              <a:rPr lang="en" sz="1200">
                <a:latin typeface="Arial"/>
                <a:ea typeface="Arial"/>
                <a:cs typeface="Arial"/>
                <a:sym typeface="Arial"/>
              </a:rPr>
              <a:t>Both violent and nonviolent video games critic scores are largely similar, though violent video games have a consistently larger range into the lower scores than non-violent video game critic scores. This suggests that nonviolent video games potentially face fewer critics that may have a consistently negative bias towards the genre of games because of their controversy of the effect it has on its users.  </a:t>
            </a:r>
            <a:endParaRPr sz="1200">
              <a:latin typeface="Arial"/>
              <a:ea typeface="Arial"/>
              <a:cs typeface="Arial"/>
              <a:sym typeface="Arial"/>
            </a:endParaRPr>
          </a:p>
          <a:p>
            <a:pPr indent="0" lvl="0" marL="914400" rtl="0" algn="l">
              <a:spcBef>
                <a:spcPts val="1600"/>
              </a:spcBef>
              <a:spcAft>
                <a:spcPts val="1600"/>
              </a:spcAft>
              <a:buNone/>
            </a:pPr>
            <a:r>
              <a:t/>
            </a:r>
            <a:endParaRPr sz="1200">
              <a:latin typeface="Arial"/>
              <a:ea typeface="Arial"/>
              <a:cs typeface="Arial"/>
              <a:sym typeface="Arial"/>
            </a:endParaRPr>
          </a:p>
        </p:txBody>
      </p:sp>
      <p:sp>
        <p:nvSpPr>
          <p:cNvPr id="207" name="Google Shape;207;p23"/>
          <p:cNvSpPr txBox="1"/>
          <p:nvPr/>
        </p:nvSpPr>
        <p:spPr>
          <a:xfrm>
            <a:off x="819150" y="1208850"/>
            <a:ext cx="383100" cy="13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libri"/>
                <a:ea typeface="Calibri"/>
                <a:cs typeface="Calibri"/>
                <a:sym typeface="Calibri"/>
              </a:rPr>
              <a:t>I</a:t>
            </a:r>
            <a:endParaRPr>
              <a:solidFill>
                <a:schemeClr val="lt1"/>
              </a:solidFill>
              <a:latin typeface="Calibri"/>
              <a:ea typeface="Calibri"/>
              <a:cs typeface="Calibri"/>
              <a:sym typeface="Calibri"/>
            </a:endParaRPr>
          </a:p>
          <a:p>
            <a:pPr indent="0" lvl="0" marL="0" rtl="0" algn="ctr">
              <a:spcBef>
                <a:spcPts val="0"/>
              </a:spcBef>
              <a:spcAft>
                <a:spcPts val="0"/>
              </a:spcAft>
              <a:buNone/>
            </a:pPr>
            <a:r>
              <a:rPr lang="en">
                <a:solidFill>
                  <a:schemeClr val="dk2"/>
                </a:solidFill>
                <a:latin typeface="Calibri"/>
                <a:ea typeface="Calibri"/>
                <a:cs typeface="Calibri"/>
                <a:sym typeface="Calibri"/>
              </a:rPr>
              <a:t>N</a:t>
            </a:r>
            <a:endParaRPr>
              <a:solidFill>
                <a:schemeClr val="dk2"/>
              </a:solidFill>
              <a:latin typeface="Calibri"/>
              <a:ea typeface="Calibri"/>
              <a:cs typeface="Calibri"/>
              <a:sym typeface="Calibri"/>
            </a:endParaRPr>
          </a:p>
          <a:p>
            <a:pPr indent="0" lvl="0" marL="0" rtl="0" algn="ctr">
              <a:spcBef>
                <a:spcPts val="0"/>
              </a:spcBef>
              <a:spcAft>
                <a:spcPts val="0"/>
              </a:spcAft>
              <a:buNone/>
            </a:pPr>
            <a:r>
              <a:rPr lang="en">
                <a:solidFill>
                  <a:schemeClr val="lt1"/>
                </a:solidFill>
                <a:latin typeface="Calibri"/>
                <a:ea typeface="Calibri"/>
                <a:cs typeface="Calibri"/>
                <a:sym typeface="Calibri"/>
              </a:rPr>
              <a:t>S</a:t>
            </a:r>
            <a:endParaRPr>
              <a:solidFill>
                <a:schemeClr val="lt1"/>
              </a:solidFill>
              <a:latin typeface="Calibri"/>
              <a:ea typeface="Calibri"/>
              <a:cs typeface="Calibri"/>
              <a:sym typeface="Calibri"/>
            </a:endParaRPr>
          </a:p>
          <a:p>
            <a:pPr indent="0" lvl="0" marL="0" rtl="0" algn="ctr">
              <a:spcBef>
                <a:spcPts val="0"/>
              </a:spcBef>
              <a:spcAft>
                <a:spcPts val="0"/>
              </a:spcAft>
              <a:buNone/>
            </a:pPr>
            <a:r>
              <a:rPr lang="en">
                <a:solidFill>
                  <a:schemeClr val="dk2"/>
                </a:solidFill>
                <a:latin typeface="Calibri"/>
                <a:ea typeface="Calibri"/>
                <a:cs typeface="Calibri"/>
                <a:sym typeface="Calibri"/>
              </a:rPr>
              <a:t>I</a:t>
            </a:r>
            <a:endParaRPr>
              <a:solidFill>
                <a:schemeClr val="dk2"/>
              </a:solidFill>
              <a:latin typeface="Calibri"/>
              <a:ea typeface="Calibri"/>
              <a:cs typeface="Calibri"/>
              <a:sym typeface="Calibri"/>
            </a:endParaRPr>
          </a:p>
          <a:p>
            <a:pPr indent="0" lvl="0" marL="0" rtl="0" algn="ctr">
              <a:spcBef>
                <a:spcPts val="0"/>
              </a:spcBef>
              <a:spcAft>
                <a:spcPts val="0"/>
              </a:spcAft>
              <a:buNone/>
            </a:pPr>
            <a:r>
              <a:rPr lang="en">
                <a:solidFill>
                  <a:schemeClr val="lt1"/>
                </a:solidFill>
                <a:latin typeface="Calibri"/>
                <a:ea typeface="Calibri"/>
                <a:cs typeface="Calibri"/>
                <a:sym typeface="Calibri"/>
              </a:rPr>
              <a:t>G</a:t>
            </a:r>
            <a:endParaRPr>
              <a:solidFill>
                <a:schemeClr val="lt1"/>
              </a:solidFill>
              <a:latin typeface="Calibri"/>
              <a:ea typeface="Calibri"/>
              <a:cs typeface="Calibri"/>
              <a:sym typeface="Calibri"/>
            </a:endParaRPr>
          </a:p>
          <a:p>
            <a:pPr indent="0" lvl="0" marL="0" rtl="0" algn="ctr">
              <a:spcBef>
                <a:spcPts val="0"/>
              </a:spcBef>
              <a:spcAft>
                <a:spcPts val="0"/>
              </a:spcAft>
              <a:buNone/>
            </a:pPr>
            <a:r>
              <a:rPr lang="en">
                <a:solidFill>
                  <a:schemeClr val="dk2"/>
                </a:solidFill>
                <a:latin typeface="Calibri"/>
                <a:ea typeface="Calibri"/>
                <a:cs typeface="Calibri"/>
                <a:sym typeface="Calibri"/>
              </a:rPr>
              <a:t>H</a:t>
            </a:r>
            <a:endParaRPr>
              <a:solidFill>
                <a:schemeClr val="dk2"/>
              </a:solidFill>
              <a:latin typeface="Calibri"/>
              <a:ea typeface="Calibri"/>
              <a:cs typeface="Calibri"/>
              <a:sym typeface="Calibri"/>
            </a:endParaRPr>
          </a:p>
          <a:p>
            <a:pPr indent="0" lvl="0" marL="0" rtl="0" algn="ctr">
              <a:spcBef>
                <a:spcPts val="0"/>
              </a:spcBef>
              <a:spcAft>
                <a:spcPts val="0"/>
              </a:spcAft>
              <a:buNone/>
            </a:pPr>
            <a:r>
              <a:rPr lang="en">
                <a:solidFill>
                  <a:schemeClr val="lt1"/>
                </a:solidFill>
                <a:latin typeface="Calibri"/>
                <a:ea typeface="Calibri"/>
                <a:cs typeface="Calibri"/>
                <a:sym typeface="Calibri"/>
              </a:rPr>
              <a:t>T</a:t>
            </a:r>
            <a:endParaRPr>
              <a:solidFill>
                <a:schemeClr val="lt1"/>
              </a:solidFill>
              <a:latin typeface="Calibri"/>
              <a:ea typeface="Calibri"/>
              <a:cs typeface="Calibri"/>
              <a:sym typeface="Calibri"/>
            </a:endParaRPr>
          </a:p>
        </p:txBody>
      </p:sp>
      <p:sp>
        <p:nvSpPr>
          <p:cNvPr id="208" name="Google Shape;208;p23"/>
          <p:cNvSpPr txBox="1"/>
          <p:nvPr/>
        </p:nvSpPr>
        <p:spPr>
          <a:xfrm>
            <a:off x="819150" y="3175750"/>
            <a:ext cx="383100" cy="131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Calibri"/>
                <a:ea typeface="Calibri"/>
                <a:cs typeface="Calibri"/>
                <a:sym typeface="Calibri"/>
              </a:rPr>
              <a:t>I</a:t>
            </a:r>
            <a:endParaRPr>
              <a:solidFill>
                <a:schemeClr val="dk2"/>
              </a:solidFill>
              <a:latin typeface="Calibri"/>
              <a:ea typeface="Calibri"/>
              <a:cs typeface="Calibri"/>
              <a:sym typeface="Calibri"/>
            </a:endParaRPr>
          </a:p>
          <a:p>
            <a:pPr indent="0" lvl="0" marL="0" rtl="0" algn="ctr">
              <a:spcBef>
                <a:spcPts val="0"/>
              </a:spcBef>
              <a:spcAft>
                <a:spcPts val="0"/>
              </a:spcAft>
              <a:buNone/>
            </a:pPr>
            <a:r>
              <a:rPr lang="en">
                <a:solidFill>
                  <a:schemeClr val="lt1"/>
                </a:solidFill>
                <a:latin typeface="Calibri"/>
                <a:ea typeface="Calibri"/>
                <a:cs typeface="Calibri"/>
                <a:sym typeface="Calibri"/>
              </a:rPr>
              <a:t>N</a:t>
            </a:r>
            <a:endParaRPr>
              <a:solidFill>
                <a:schemeClr val="lt1"/>
              </a:solidFill>
              <a:latin typeface="Calibri"/>
              <a:ea typeface="Calibri"/>
              <a:cs typeface="Calibri"/>
              <a:sym typeface="Calibri"/>
            </a:endParaRPr>
          </a:p>
          <a:p>
            <a:pPr indent="0" lvl="0" marL="0" rtl="0" algn="ctr">
              <a:spcBef>
                <a:spcPts val="0"/>
              </a:spcBef>
              <a:spcAft>
                <a:spcPts val="0"/>
              </a:spcAft>
              <a:buNone/>
            </a:pPr>
            <a:r>
              <a:rPr lang="en">
                <a:solidFill>
                  <a:schemeClr val="dk2"/>
                </a:solidFill>
                <a:latin typeface="Calibri"/>
                <a:ea typeface="Calibri"/>
                <a:cs typeface="Calibri"/>
                <a:sym typeface="Calibri"/>
              </a:rPr>
              <a:t>S</a:t>
            </a:r>
            <a:endParaRPr>
              <a:solidFill>
                <a:schemeClr val="dk2"/>
              </a:solidFill>
              <a:latin typeface="Calibri"/>
              <a:ea typeface="Calibri"/>
              <a:cs typeface="Calibri"/>
              <a:sym typeface="Calibri"/>
            </a:endParaRPr>
          </a:p>
          <a:p>
            <a:pPr indent="0" lvl="0" marL="0" rtl="0" algn="ctr">
              <a:spcBef>
                <a:spcPts val="0"/>
              </a:spcBef>
              <a:spcAft>
                <a:spcPts val="0"/>
              </a:spcAft>
              <a:buNone/>
            </a:pPr>
            <a:r>
              <a:rPr lang="en">
                <a:solidFill>
                  <a:schemeClr val="lt1"/>
                </a:solidFill>
                <a:latin typeface="Calibri"/>
                <a:ea typeface="Calibri"/>
                <a:cs typeface="Calibri"/>
                <a:sym typeface="Calibri"/>
              </a:rPr>
              <a:t>I</a:t>
            </a:r>
            <a:endParaRPr>
              <a:solidFill>
                <a:schemeClr val="lt1"/>
              </a:solidFill>
              <a:latin typeface="Calibri"/>
              <a:ea typeface="Calibri"/>
              <a:cs typeface="Calibri"/>
              <a:sym typeface="Calibri"/>
            </a:endParaRPr>
          </a:p>
          <a:p>
            <a:pPr indent="0" lvl="0" marL="0" rtl="0" algn="ctr">
              <a:spcBef>
                <a:spcPts val="0"/>
              </a:spcBef>
              <a:spcAft>
                <a:spcPts val="0"/>
              </a:spcAft>
              <a:buNone/>
            </a:pPr>
            <a:r>
              <a:rPr lang="en">
                <a:solidFill>
                  <a:schemeClr val="dk2"/>
                </a:solidFill>
                <a:latin typeface="Calibri"/>
                <a:ea typeface="Calibri"/>
                <a:cs typeface="Calibri"/>
                <a:sym typeface="Calibri"/>
              </a:rPr>
              <a:t>G</a:t>
            </a:r>
            <a:endParaRPr>
              <a:solidFill>
                <a:schemeClr val="dk2"/>
              </a:solidFill>
              <a:latin typeface="Calibri"/>
              <a:ea typeface="Calibri"/>
              <a:cs typeface="Calibri"/>
              <a:sym typeface="Calibri"/>
            </a:endParaRPr>
          </a:p>
          <a:p>
            <a:pPr indent="0" lvl="0" marL="0" rtl="0" algn="ctr">
              <a:spcBef>
                <a:spcPts val="0"/>
              </a:spcBef>
              <a:spcAft>
                <a:spcPts val="0"/>
              </a:spcAft>
              <a:buNone/>
            </a:pPr>
            <a:r>
              <a:rPr lang="en">
                <a:solidFill>
                  <a:schemeClr val="lt1"/>
                </a:solidFill>
                <a:latin typeface="Calibri"/>
                <a:ea typeface="Calibri"/>
                <a:cs typeface="Calibri"/>
                <a:sym typeface="Calibri"/>
              </a:rPr>
              <a:t>H</a:t>
            </a:r>
            <a:endParaRPr>
              <a:solidFill>
                <a:schemeClr val="lt1"/>
              </a:solidFill>
              <a:latin typeface="Calibri"/>
              <a:ea typeface="Calibri"/>
              <a:cs typeface="Calibri"/>
              <a:sym typeface="Calibri"/>
            </a:endParaRPr>
          </a:p>
          <a:p>
            <a:pPr indent="0" lvl="0" marL="0" rtl="0" algn="ctr">
              <a:spcBef>
                <a:spcPts val="0"/>
              </a:spcBef>
              <a:spcAft>
                <a:spcPts val="0"/>
              </a:spcAft>
              <a:buNone/>
            </a:pPr>
            <a:r>
              <a:rPr lang="en">
                <a:solidFill>
                  <a:schemeClr val="dk2"/>
                </a:solidFill>
                <a:latin typeface="Calibri"/>
                <a:ea typeface="Calibri"/>
                <a:cs typeface="Calibri"/>
                <a:sym typeface="Calibri"/>
              </a:rPr>
              <a:t>T</a:t>
            </a:r>
            <a:endParaRPr>
              <a:solidFill>
                <a:schemeClr val="dk2"/>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4"/>
          <p:cNvSpPr txBox="1"/>
          <p:nvPr>
            <p:ph type="title"/>
          </p:nvPr>
        </p:nvSpPr>
        <p:spPr>
          <a:xfrm>
            <a:off x="445825" y="327100"/>
            <a:ext cx="7505700" cy="53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a:t>
            </a:r>
            <a:endParaRPr/>
          </a:p>
        </p:txBody>
      </p:sp>
      <p:sp>
        <p:nvSpPr>
          <p:cNvPr id="214" name="Google Shape;214;p24"/>
          <p:cNvSpPr txBox="1"/>
          <p:nvPr>
            <p:ph idx="1" type="body"/>
          </p:nvPr>
        </p:nvSpPr>
        <p:spPr>
          <a:xfrm>
            <a:off x="445825" y="860800"/>
            <a:ext cx="8410200" cy="39300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Font typeface="Arial"/>
              <a:buChar char="●"/>
            </a:pPr>
            <a:r>
              <a:rPr lang="en" sz="1100">
                <a:uFill>
                  <a:noFill/>
                </a:uFill>
                <a:latin typeface="Arial"/>
                <a:ea typeface="Arial"/>
                <a:cs typeface="Arial"/>
                <a:sym typeface="Arial"/>
                <a:hlinkClick r:id="rId3"/>
              </a:rPr>
              <a:t>https://en.wikipedia.org/wiki/1980s_in_video_games</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uFill>
                  <a:noFill/>
                </a:uFill>
                <a:latin typeface="Arial"/>
                <a:ea typeface="Arial"/>
                <a:cs typeface="Arial"/>
                <a:sym typeface="Arial"/>
                <a:hlinkClick r:id="rId4"/>
              </a:rPr>
              <a:t>https://en.wikipedia.org/wiki/1990s_in_video_games</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uFill>
                  <a:noFill/>
                </a:uFill>
                <a:latin typeface="Arial"/>
                <a:ea typeface="Arial"/>
                <a:cs typeface="Arial"/>
                <a:sym typeface="Arial"/>
                <a:hlinkClick r:id="rId5"/>
              </a:rPr>
              <a:t>https://en.wikipedia.org/wiki/2000s_in_video_games</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uFill>
                  <a:noFill/>
                </a:uFill>
                <a:latin typeface="Arial"/>
                <a:ea typeface="Arial"/>
                <a:cs typeface="Arial"/>
                <a:sym typeface="Arial"/>
                <a:hlinkClick r:id="rId6"/>
              </a:rPr>
              <a:t>https://en.wikipedia.org/wiki/Entertainment_Software_Rating_Board</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uFill>
                  <a:noFill/>
                </a:uFill>
                <a:latin typeface="Arial"/>
                <a:ea typeface="Arial"/>
                <a:cs typeface="Arial"/>
                <a:sym typeface="Arial"/>
                <a:hlinkClick r:id="rId7"/>
              </a:rPr>
              <a:t>https://hiscoga.wordpress.com/nintendo-wii-u-2012-present/#:~:text=The%2520Wii%2520U%2520is%2520a,console%2520to%2520support%2520HD%2520graphics</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https://en.wikipedia.org/wiki/FIFA_(video_game_series)</a:t>
            </a:r>
            <a:endParaRPr sz="1100">
              <a:latin typeface="Arial"/>
              <a:ea typeface="Arial"/>
              <a:cs typeface="Arial"/>
              <a:sym typeface="Arial"/>
            </a:endParaRPr>
          </a:p>
          <a:p>
            <a:pPr indent="0" lvl="0" marL="457200" rtl="0" algn="l">
              <a:spcBef>
                <a:spcPts val="1600"/>
              </a:spcBef>
              <a:spcAft>
                <a:spcPts val="1600"/>
              </a:spcAft>
              <a:buNone/>
            </a:pPr>
            <a:r>
              <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ctrTitle"/>
          </p:nvPr>
        </p:nvSpPr>
        <p:spPr>
          <a:xfrm>
            <a:off x="363200" y="354575"/>
            <a:ext cx="8520600" cy="66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Business Question 1:</a:t>
            </a:r>
            <a:endParaRPr/>
          </a:p>
        </p:txBody>
      </p:sp>
      <p:sp>
        <p:nvSpPr>
          <p:cNvPr id="135" name="Google Shape;135;p14"/>
          <p:cNvSpPr txBox="1"/>
          <p:nvPr>
            <p:ph idx="1" type="subTitle"/>
          </p:nvPr>
        </p:nvSpPr>
        <p:spPr>
          <a:xfrm>
            <a:off x="1140450" y="1446600"/>
            <a:ext cx="6863100" cy="225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600"/>
              <a:t>Which publisher has the highest game sales based on each decade?</a:t>
            </a:r>
            <a:endParaRPr sz="2600"/>
          </a:p>
          <a:p>
            <a:pPr indent="0" lvl="0" marL="0" rtl="0" algn="ctr">
              <a:spcBef>
                <a:spcPts val="0"/>
              </a:spcBef>
              <a:spcAft>
                <a:spcPts val="0"/>
              </a:spcAft>
              <a:buNone/>
            </a:pPr>
            <a:r>
              <a:t/>
            </a:r>
            <a:endParaRPr sz="2600"/>
          </a:p>
          <a:p>
            <a:pPr indent="0" lvl="0" marL="0" rtl="0" algn="l">
              <a:spcBef>
                <a:spcPts val="0"/>
              </a:spcBef>
              <a:spcAft>
                <a:spcPts val="0"/>
              </a:spcAft>
              <a:buNone/>
            </a:pPr>
            <a:r>
              <a:rPr lang="en" sz="2600">
                <a:solidFill>
                  <a:schemeClr val="accent6"/>
                </a:solidFill>
              </a:rPr>
              <a:t>Hypothesis:</a:t>
            </a:r>
            <a:endParaRPr sz="2600">
              <a:solidFill>
                <a:schemeClr val="accent6"/>
              </a:solidFill>
            </a:endParaRPr>
          </a:p>
          <a:p>
            <a:pPr indent="0" lvl="0" marL="457200" rtl="0" algn="l">
              <a:lnSpc>
                <a:spcPct val="115000"/>
              </a:lnSpc>
              <a:spcBef>
                <a:spcPts val="0"/>
              </a:spcBef>
              <a:spcAft>
                <a:spcPts val="0"/>
              </a:spcAft>
              <a:buNone/>
            </a:pPr>
            <a:r>
              <a:rPr lang="en" sz="1300">
                <a:solidFill>
                  <a:srgbClr val="0000FF"/>
                </a:solidFill>
                <a:latin typeface="Arial"/>
                <a:ea typeface="Arial"/>
                <a:cs typeface="Arial"/>
                <a:sym typeface="Arial"/>
              </a:rPr>
              <a:t>Nintendo always have the highest sales in gaming industry in the 1980’s, 1990’s, 2000’s, and 2010’s decade.</a:t>
            </a:r>
            <a:endParaRPr sz="2800"/>
          </a:p>
          <a:p>
            <a:pPr indent="0" lvl="0" marL="914400" rtl="0" algn="ctr">
              <a:spcBef>
                <a:spcPts val="0"/>
              </a:spcBef>
              <a:spcAft>
                <a:spcPts val="0"/>
              </a:spcAft>
              <a:buNone/>
            </a:pPr>
            <a:r>
              <a:t/>
            </a:r>
            <a:endParaRPr sz="2600"/>
          </a:p>
          <a:p>
            <a:pPr indent="0" lvl="0" marL="457200" rtl="0" algn="ctr">
              <a:spcBef>
                <a:spcPts val="0"/>
              </a:spcBef>
              <a:spcAft>
                <a:spcPts val="0"/>
              </a:spcAft>
              <a:buClr>
                <a:schemeClr val="dk1"/>
              </a:buClr>
              <a:buSzPts val="1100"/>
              <a:buFont typeface="Arial"/>
              <a:buNone/>
            </a:pPr>
            <a:r>
              <a:t/>
            </a:r>
            <a:endParaRPr sz="2600"/>
          </a:p>
          <a:p>
            <a:pPr indent="0" lvl="0" marL="457200" rtl="0" algn="ctr">
              <a:spcBef>
                <a:spcPts val="0"/>
              </a:spcBef>
              <a:spcAft>
                <a:spcPts val="0"/>
              </a:spcAft>
              <a:buNone/>
            </a:pPr>
            <a:r>
              <a:t/>
            </a:r>
            <a:endParaRPr sz="2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0" lvl="0" marL="0" rtl="0" algn="l">
              <a:spcBef>
                <a:spcPts val="1600"/>
              </a:spcBef>
              <a:spcAft>
                <a:spcPts val="1600"/>
              </a:spcAft>
              <a:buClr>
                <a:schemeClr val="dk1"/>
              </a:buClr>
              <a:buSzPts val="1100"/>
              <a:buFont typeface="Arial"/>
              <a:buNone/>
            </a:pPr>
            <a:r>
              <a:t/>
            </a:r>
            <a:endParaRPr/>
          </a:p>
        </p:txBody>
      </p:sp>
      <p:sp>
        <p:nvSpPr>
          <p:cNvPr id="141" name="Google Shape;141;p15"/>
          <p:cNvSpPr txBox="1"/>
          <p:nvPr>
            <p:ph type="title"/>
          </p:nvPr>
        </p:nvSpPr>
        <p:spPr>
          <a:xfrm>
            <a:off x="819150" y="344250"/>
            <a:ext cx="7505700" cy="61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Publisher Sales for </a:t>
            </a:r>
            <a:r>
              <a:rPr lang="en"/>
              <a:t>1980 - 1989</a:t>
            </a:r>
            <a:endParaRPr/>
          </a:p>
          <a:p>
            <a:pPr indent="0" lvl="0" marL="0" rtl="0" algn="l">
              <a:spcBef>
                <a:spcPts val="0"/>
              </a:spcBef>
              <a:spcAft>
                <a:spcPts val="0"/>
              </a:spcAft>
              <a:buNone/>
            </a:pPr>
            <a:r>
              <a:t/>
            </a:r>
            <a:endParaRPr/>
          </a:p>
        </p:txBody>
      </p:sp>
      <p:pic>
        <p:nvPicPr>
          <p:cNvPr id="142" name="Google Shape;142;p15"/>
          <p:cNvPicPr preferRelativeResize="0"/>
          <p:nvPr/>
        </p:nvPicPr>
        <p:blipFill>
          <a:blip r:embed="rId3">
            <a:alphaModFix/>
          </a:blip>
          <a:stretch>
            <a:fillRect/>
          </a:stretch>
        </p:blipFill>
        <p:spPr>
          <a:xfrm>
            <a:off x="196025" y="1240350"/>
            <a:ext cx="5166800" cy="3322800"/>
          </a:xfrm>
          <a:prstGeom prst="rect">
            <a:avLst/>
          </a:prstGeom>
          <a:noFill/>
          <a:ln>
            <a:noFill/>
          </a:ln>
        </p:spPr>
      </p:pic>
      <p:sp>
        <p:nvSpPr>
          <p:cNvPr id="143" name="Google Shape;143;p15"/>
          <p:cNvSpPr txBox="1"/>
          <p:nvPr/>
        </p:nvSpPr>
        <p:spPr>
          <a:xfrm>
            <a:off x="6868150" y="1197100"/>
            <a:ext cx="101400" cy="5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44" name="Google Shape;144;p15"/>
          <p:cNvSpPr txBox="1"/>
          <p:nvPr/>
        </p:nvSpPr>
        <p:spPr>
          <a:xfrm>
            <a:off x="5133125" y="958950"/>
            <a:ext cx="3805800" cy="38856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0E101A"/>
              </a:buClr>
              <a:buSzPts val="1100"/>
              <a:buChar char="●"/>
            </a:pPr>
            <a:r>
              <a:rPr lang="en" sz="1100">
                <a:solidFill>
                  <a:srgbClr val="0E101A"/>
                </a:solidFill>
              </a:rPr>
              <a:t>1983 the Video Game Industry took a financial hit known as the "Video Game Crash" or the "Atari Shock" this occurred due to the over-saturation of a surplus of over-hyped, low-quality games. </a:t>
            </a:r>
            <a:endParaRPr sz="1100">
              <a:solidFill>
                <a:srgbClr val="0E101A"/>
              </a:solidFill>
            </a:endParaRPr>
          </a:p>
          <a:p>
            <a:pPr indent="0" lvl="0" marL="0" rtl="0" algn="l">
              <a:lnSpc>
                <a:spcPct val="115000"/>
              </a:lnSpc>
              <a:spcBef>
                <a:spcPts val="0"/>
              </a:spcBef>
              <a:spcAft>
                <a:spcPts val="0"/>
              </a:spcAft>
              <a:buNone/>
            </a:pPr>
            <a:r>
              <a:t/>
            </a:r>
            <a:endParaRPr sz="1100">
              <a:solidFill>
                <a:srgbClr val="0E101A"/>
              </a:solidFill>
            </a:endParaRPr>
          </a:p>
          <a:p>
            <a:pPr indent="-298450" lvl="0" marL="457200" rtl="0" algn="l">
              <a:lnSpc>
                <a:spcPct val="115000"/>
              </a:lnSpc>
              <a:spcBef>
                <a:spcPts val="0"/>
              </a:spcBef>
              <a:spcAft>
                <a:spcPts val="0"/>
              </a:spcAft>
              <a:buClr>
                <a:srgbClr val="0E101A"/>
              </a:buClr>
              <a:buSzPts val="1100"/>
              <a:buChar char="●"/>
            </a:pPr>
            <a:r>
              <a:rPr lang="en" sz="1100">
                <a:solidFill>
                  <a:srgbClr val="0E101A"/>
                </a:solidFill>
              </a:rPr>
              <a:t>Most publishers became bankrupt or dissolved, but Nintendo was the publisher that was still improving and getting better on building their game. Nintendo tried to design a game for many people able to play the game with a simple task.  </a:t>
            </a:r>
            <a:endParaRPr sz="1100">
              <a:solidFill>
                <a:srgbClr val="0E101A"/>
              </a:solidFill>
            </a:endParaRPr>
          </a:p>
          <a:p>
            <a:pPr indent="0" lvl="0" marL="0" rtl="0" algn="l">
              <a:lnSpc>
                <a:spcPct val="115000"/>
              </a:lnSpc>
              <a:spcBef>
                <a:spcPts val="0"/>
              </a:spcBef>
              <a:spcAft>
                <a:spcPts val="0"/>
              </a:spcAft>
              <a:buNone/>
            </a:pPr>
            <a:r>
              <a:t/>
            </a:r>
            <a:endParaRPr sz="1100">
              <a:solidFill>
                <a:srgbClr val="0E101A"/>
              </a:solidFill>
            </a:endParaRPr>
          </a:p>
          <a:p>
            <a:pPr indent="-298450" lvl="0" marL="457200" rtl="0" algn="l">
              <a:lnSpc>
                <a:spcPct val="115000"/>
              </a:lnSpc>
              <a:spcBef>
                <a:spcPts val="0"/>
              </a:spcBef>
              <a:spcAft>
                <a:spcPts val="0"/>
              </a:spcAft>
              <a:buClr>
                <a:srgbClr val="0E101A"/>
              </a:buClr>
              <a:buSzPts val="1100"/>
              <a:buChar char="●"/>
            </a:pPr>
            <a:r>
              <a:rPr lang="en" sz="1100">
                <a:solidFill>
                  <a:srgbClr val="0E101A"/>
                </a:solidFill>
              </a:rPr>
              <a:t>Nintendo made their North American debut 1989, becoming the highest-selling in the decade as the console's interchangeable floppy disks and inspiring games like "Super Mario Bros."</a:t>
            </a:r>
            <a:endParaRPr sz="1100">
              <a:solidFill>
                <a:srgbClr val="0E101A"/>
              </a:solidFill>
            </a:endParaRPr>
          </a:p>
          <a:p>
            <a:pPr indent="0" lvl="0" marL="0" rtl="0" algn="l">
              <a:lnSpc>
                <a:spcPct val="115000"/>
              </a:lnSpc>
              <a:spcBef>
                <a:spcPts val="0"/>
              </a:spcBef>
              <a:spcAft>
                <a:spcPts val="0"/>
              </a:spcAft>
              <a:buNone/>
            </a:pPr>
            <a:r>
              <a:t/>
            </a:r>
            <a:endParaRPr sz="1100">
              <a:solidFill>
                <a:srgbClr val="0E101A"/>
              </a:solidFill>
            </a:endParaRPr>
          </a:p>
          <a:p>
            <a:pPr indent="0" lvl="0" marL="0" rtl="0" algn="l">
              <a:lnSpc>
                <a:spcPct val="115000"/>
              </a:lnSpc>
              <a:spcBef>
                <a:spcPts val="0"/>
              </a:spcBef>
              <a:spcAft>
                <a:spcPts val="0"/>
              </a:spcAft>
              <a:buNone/>
            </a:pPr>
            <a:r>
              <a:t/>
            </a:r>
            <a:endParaRPr sz="1000"/>
          </a:p>
          <a:p>
            <a:pPr indent="0" lvl="0" marL="457200" rtl="0" algn="l">
              <a:lnSpc>
                <a:spcPct val="115000"/>
              </a:lnSpc>
              <a:spcBef>
                <a:spcPts val="0"/>
              </a:spcBef>
              <a:spcAft>
                <a:spcPts val="0"/>
              </a:spcAft>
              <a:buNone/>
            </a:pPr>
            <a:r>
              <a:t/>
            </a:r>
            <a:endParaRPr sz="900"/>
          </a:p>
          <a:p>
            <a:pPr indent="0" lvl="0" marL="914400" rtl="0" algn="l">
              <a:lnSpc>
                <a:spcPct val="115000"/>
              </a:lnSpc>
              <a:spcBef>
                <a:spcPts val="0"/>
              </a:spcBef>
              <a:spcAft>
                <a:spcPts val="0"/>
              </a:spcAft>
              <a:buNone/>
            </a:pPr>
            <a:r>
              <a:t/>
            </a:r>
            <a:endParaRPr sz="900"/>
          </a:p>
          <a:p>
            <a:pPr indent="0" lvl="0" marL="0" rtl="0" algn="l">
              <a:lnSpc>
                <a:spcPct val="115000"/>
              </a:lnSpc>
              <a:spcBef>
                <a:spcPts val="0"/>
              </a:spcBef>
              <a:spcAft>
                <a:spcPts val="0"/>
              </a:spcAft>
              <a:buNone/>
            </a:pPr>
            <a:r>
              <a:t/>
            </a:r>
            <a:endParaRPr sz="900"/>
          </a:p>
          <a:p>
            <a:pPr indent="0" lvl="0" marL="0" rtl="0" algn="l">
              <a:lnSpc>
                <a:spcPct val="115000"/>
              </a:lnSpc>
              <a:spcBef>
                <a:spcPts val="0"/>
              </a:spcBef>
              <a:spcAft>
                <a:spcPts val="0"/>
              </a:spcAft>
              <a:buNone/>
            </a:pPr>
            <a:r>
              <a:t/>
            </a:r>
            <a:endParaRPr sz="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6"/>
          <p:cNvSpPr txBox="1"/>
          <p:nvPr>
            <p:ph type="title"/>
          </p:nvPr>
        </p:nvSpPr>
        <p:spPr>
          <a:xfrm>
            <a:off x="819150" y="344250"/>
            <a:ext cx="7505700" cy="61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Publisher Sales for </a:t>
            </a:r>
            <a:r>
              <a:rPr lang="en"/>
              <a:t>1990 - 1999</a:t>
            </a:r>
            <a:endParaRPr/>
          </a:p>
          <a:p>
            <a:pPr indent="0" lvl="0" marL="0" rtl="0" algn="l">
              <a:spcBef>
                <a:spcPts val="0"/>
              </a:spcBef>
              <a:spcAft>
                <a:spcPts val="0"/>
              </a:spcAft>
              <a:buNone/>
            </a:pPr>
            <a:r>
              <a:t/>
            </a:r>
            <a:endParaRPr/>
          </a:p>
        </p:txBody>
      </p:sp>
      <p:sp>
        <p:nvSpPr>
          <p:cNvPr id="150" name="Google Shape;150;p1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400"/>
          </a:p>
          <a:p>
            <a:pPr indent="0" lvl="0" marL="0" rtl="0" algn="l">
              <a:spcBef>
                <a:spcPts val="1600"/>
              </a:spcBef>
              <a:spcAft>
                <a:spcPts val="1600"/>
              </a:spcAft>
              <a:buNone/>
            </a:pPr>
            <a:r>
              <a:t/>
            </a:r>
            <a:endParaRPr/>
          </a:p>
        </p:txBody>
      </p:sp>
      <p:pic>
        <p:nvPicPr>
          <p:cNvPr id="151" name="Google Shape;151;p16"/>
          <p:cNvPicPr preferRelativeResize="0"/>
          <p:nvPr/>
        </p:nvPicPr>
        <p:blipFill>
          <a:blip r:embed="rId3">
            <a:alphaModFix/>
          </a:blip>
          <a:stretch>
            <a:fillRect/>
          </a:stretch>
        </p:blipFill>
        <p:spPr>
          <a:xfrm>
            <a:off x="254375" y="1264775"/>
            <a:ext cx="5126218" cy="3296700"/>
          </a:xfrm>
          <a:prstGeom prst="rect">
            <a:avLst/>
          </a:prstGeom>
          <a:noFill/>
          <a:ln>
            <a:noFill/>
          </a:ln>
        </p:spPr>
      </p:pic>
      <p:sp>
        <p:nvSpPr>
          <p:cNvPr id="152" name="Google Shape;152;p16"/>
          <p:cNvSpPr txBox="1"/>
          <p:nvPr/>
        </p:nvSpPr>
        <p:spPr>
          <a:xfrm>
            <a:off x="6026725" y="1199675"/>
            <a:ext cx="2635500" cy="328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53" name="Google Shape;153;p16"/>
          <p:cNvSpPr txBox="1"/>
          <p:nvPr/>
        </p:nvSpPr>
        <p:spPr>
          <a:xfrm>
            <a:off x="6111750" y="1237475"/>
            <a:ext cx="2645100" cy="333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54" name="Google Shape;154;p16"/>
          <p:cNvSpPr txBox="1"/>
          <p:nvPr/>
        </p:nvSpPr>
        <p:spPr>
          <a:xfrm>
            <a:off x="5847250" y="1048525"/>
            <a:ext cx="2664000" cy="32967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250">
              <a:highlight>
                <a:srgbClr val="EDEBE9"/>
              </a:highlight>
              <a:latin typeface="Times New Roman"/>
              <a:ea typeface="Times New Roman"/>
              <a:cs typeface="Times New Roman"/>
              <a:sym typeface="Times New Roman"/>
            </a:endParaRPr>
          </a:p>
          <a:p>
            <a:pPr indent="0" lvl="0" marL="0" rtl="0" algn="l">
              <a:spcBef>
                <a:spcPts val="0"/>
              </a:spcBef>
              <a:spcAft>
                <a:spcPts val="0"/>
              </a:spcAft>
              <a:buNone/>
            </a:pPr>
            <a:r>
              <a:t/>
            </a:r>
            <a:endParaRPr sz="1250">
              <a:highlight>
                <a:srgbClr val="EDEBE9"/>
              </a:highlight>
              <a:latin typeface="Times New Roman"/>
              <a:ea typeface="Times New Roman"/>
              <a:cs typeface="Times New Roman"/>
              <a:sym typeface="Times New Roman"/>
            </a:endParaRPr>
          </a:p>
        </p:txBody>
      </p:sp>
      <p:sp>
        <p:nvSpPr>
          <p:cNvPr id="155" name="Google Shape;155;p16"/>
          <p:cNvSpPr txBox="1"/>
          <p:nvPr/>
        </p:nvSpPr>
        <p:spPr>
          <a:xfrm>
            <a:off x="5226450" y="1117375"/>
            <a:ext cx="3712200" cy="3159000"/>
          </a:xfrm>
          <a:prstGeom prst="rect">
            <a:avLst/>
          </a:prstGeom>
          <a:noFill/>
          <a:ln>
            <a:noFill/>
          </a:ln>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Clr>
                <a:srgbClr val="0E101A"/>
              </a:buClr>
              <a:buSzPts val="1000"/>
              <a:buChar char="●"/>
            </a:pPr>
            <a:r>
              <a:rPr lang="en" sz="1000">
                <a:solidFill>
                  <a:srgbClr val="0E101A"/>
                </a:solidFill>
              </a:rPr>
              <a:t>In the 1990’s decade, some publishers are rising in terms of global sales, such as Sony Computer Entertainment, Electronic Arts, or Konami Digital Entertainment.</a:t>
            </a:r>
            <a:endParaRPr sz="1000">
              <a:solidFill>
                <a:srgbClr val="0E101A"/>
              </a:solidFill>
            </a:endParaRPr>
          </a:p>
          <a:p>
            <a:pPr indent="0" lvl="0" marL="0" rtl="0" algn="l">
              <a:lnSpc>
                <a:spcPct val="115000"/>
              </a:lnSpc>
              <a:spcBef>
                <a:spcPts val="0"/>
              </a:spcBef>
              <a:spcAft>
                <a:spcPts val="0"/>
              </a:spcAft>
              <a:buNone/>
            </a:pPr>
            <a:r>
              <a:t/>
            </a:r>
            <a:endParaRPr sz="1000">
              <a:solidFill>
                <a:srgbClr val="0E101A"/>
              </a:solidFill>
            </a:endParaRPr>
          </a:p>
          <a:p>
            <a:pPr indent="-292100" lvl="0" marL="457200" rtl="0" algn="l">
              <a:lnSpc>
                <a:spcPct val="115000"/>
              </a:lnSpc>
              <a:spcBef>
                <a:spcPts val="0"/>
              </a:spcBef>
              <a:spcAft>
                <a:spcPts val="0"/>
              </a:spcAft>
              <a:buClr>
                <a:srgbClr val="0E101A"/>
              </a:buClr>
              <a:buSzPts val="1000"/>
              <a:buChar char="●"/>
            </a:pPr>
            <a:r>
              <a:rPr lang="en" sz="1000">
                <a:solidFill>
                  <a:srgbClr val="0E101A"/>
                </a:solidFill>
              </a:rPr>
              <a:t>As technology kept improving in the 1990s, many types of games came out. Sony, Electronic Arts, and Konami tried to make a different game with Nintendo, such as fighting games and first-person shooting games. </a:t>
            </a:r>
            <a:endParaRPr sz="1000">
              <a:solidFill>
                <a:srgbClr val="0E101A"/>
              </a:solidFill>
            </a:endParaRPr>
          </a:p>
          <a:p>
            <a:pPr indent="0" lvl="0" marL="0" rtl="0" algn="l">
              <a:lnSpc>
                <a:spcPct val="115000"/>
              </a:lnSpc>
              <a:spcBef>
                <a:spcPts val="0"/>
              </a:spcBef>
              <a:spcAft>
                <a:spcPts val="0"/>
              </a:spcAft>
              <a:buNone/>
            </a:pPr>
            <a:r>
              <a:t/>
            </a:r>
            <a:endParaRPr sz="1000">
              <a:solidFill>
                <a:srgbClr val="0E101A"/>
              </a:solidFill>
            </a:endParaRPr>
          </a:p>
          <a:p>
            <a:pPr indent="-292100" lvl="0" marL="457200" rtl="0" algn="l">
              <a:lnSpc>
                <a:spcPct val="115000"/>
              </a:lnSpc>
              <a:spcBef>
                <a:spcPts val="0"/>
              </a:spcBef>
              <a:spcAft>
                <a:spcPts val="0"/>
              </a:spcAft>
              <a:buClr>
                <a:srgbClr val="0E101A"/>
              </a:buClr>
              <a:buSzPts val="1000"/>
              <a:buChar char="●"/>
            </a:pPr>
            <a:r>
              <a:rPr lang="en" sz="1000">
                <a:solidFill>
                  <a:srgbClr val="0E101A"/>
                </a:solidFill>
              </a:rPr>
              <a:t>The introduction of CD consoles such as Playstation helped gain the sales for many publishers except Nintendo because it gave more opportunities for their games to play in these types of consoles.</a:t>
            </a:r>
            <a:endParaRPr sz="1000">
              <a:solidFill>
                <a:srgbClr val="0E101A"/>
              </a:solidFill>
            </a:endParaRPr>
          </a:p>
          <a:p>
            <a:pPr indent="0" lvl="0" marL="0" rtl="0" algn="l">
              <a:lnSpc>
                <a:spcPct val="115000"/>
              </a:lnSpc>
              <a:spcBef>
                <a:spcPts val="0"/>
              </a:spcBef>
              <a:spcAft>
                <a:spcPts val="0"/>
              </a:spcAft>
              <a:buNone/>
            </a:pPr>
            <a:r>
              <a:t/>
            </a:r>
            <a:endParaRPr sz="1000">
              <a:solidFill>
                <a:srgbClr val="0E101A"/>
              </a:solidFill>
            </a:endParaRPr>
          </a:p>
          <a:p>
            <a:pPr indent="0" lvl="0" marL="0" rtl="0" algn="l">
              <a:lnSpc>
                <a:spcPct val="115000"/>
              </a:lnSpc>
              <a:spcBef>
                <a:spcPts val="0"/>
              </a:spcBef>
              <a:spcAft>
                <a:spcPts val="0"/>
              </a:spcAft>
              <a:buNone/>
            </a:pPr>
            <a:r>
              <a:t/>
            </a:r>
            <a:endParaRPr sz="1000">
              <a:solidFill>
                <a:srgbClr val="0E101A"/>
              </a:solidFill>
            </a:endParaRPr>
          </a:p>
          <a:p>
            <a:pPr indent="0" lvl="0" marL="0" rtl="0" algn="l">
              <a:spcBef>
                <a:spcPts val="0"/>
              </a:spcBef>
              <a:spcAft>
                <a:spcPts val="0"/>
              </a:spcAft>
              <a:buNone/>
            </a:pPr>
            <a:r>
              <a:t/>
            </a:r>
            <a:endParaRPr sz="1000"/>
          </a:p>
          <a:p>
            <a:pPr indent="0" lvl="0" marL="0" rtl="0" algn="l">
              <a:spcBef>
                <a:spcPts val="0"/>
              </a:spcBef>
              <a:spcAft>
                <a:spcPts val="0"/>
              </a:spcAft>
              <a:buNone/>
            </a:pPr>
            <a:r>
              <a:t/>
            </a:r>
            <a:endParaRPr sz="900"/>
          </a:p>
          <a:p>
            <a:pPr indent="0" lvl="0" marL="0" rtl="0" algn="l">
              <a:spcBef>
                <a:spcPts val="0"/>
              </a:spcBef>
              <a:spcAft>
                <a:spcPts val="0"/>
              </a:spcAft>
              <a:buNone/>
            </a:pPr>
            <a:r>
              <a:t/>
            </a:r>
            <a:endParaRPr sz="900"/>
          </a:p>
          <a:p>
            <a:pPr indent="-285750" lvl="0" marL="457200" rtl="0" algn="l">
              <a:spcBef>
                <a:spcPts val="0"/>
              </a:spcBef>
              <a:spcAft>
                <a:spcPts val="0"/>
              </a:spcAft>
              <a:buClr>
                <a:schemeClr val="dk1"/>
              </a:buClr>
              <a:buSzPts val="900"/>
              <a:buChar char="●"/>
            </a:pPr>
            <a:r>
              <a:t/>
            </a:r>
            <a:endParaRPr sz="900"/>
          </a:p>
          <a:p>
            <a:pPr indent="0" lvl="0" marL="0" rtl="0" algn="l">
              <a:spcBef>
                <a:spcPts val="0"/>
              </a:spcBef>
              <a:spcAft>
                <a:spcPts val="0"/>
              </a:spcAft>
              <a:buNone/>
            </a:pPr>
            <a:r>
              <a:t/>
            </a:r>
            <a:endParaRPr sz="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819150" y="274625"/>
            <a:ext cx="7505700" cy="41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700"/>
              <a:t>Publisher Sales for </a:t>
            </a:r>
            <a:r>
              <a:rPr lang="en" sz="2700"/>
              <a:t>2000 - 2009</a:t>
            </a:r>
            <a:endParaRPr sz="2700"/>
          </a:p>
          <a:p>
            <a:pPr indent="0" lvl="0" marL="0" rtl="0" algn="l">
              <a:spcBef>
                <a:spcPts val="0"/>
              </a:spcBef>
              <a:spcAft>
                <a:spcPts val="0"/>
              </a:spcAft>
              <a:buNone/>
            </a:pPr>
            <a:r>
              <a:t/>
            </a:r>
            <a:endParaRPr/>
          </a:p>
        </p:txBody>
      </p:sp>
      <p:sp>
        <p:nvSpPr>
          <p:cNvPr id="161" name="Google Shape;161;p17"/>
          <p:cNvSpPr txBox="1"/>
          <p:nvPr/>
        </p:nvSpPr>
        <p:spPr>
          <a:xfrm>
            <a:off x="5070925" y="1084425"/>
            <a:ext cx="3826500" cy="3304200"/>
          </a:xfrm>
          <a:prstGeom prst="rect">
            <a:avLst/>
          </a:prstGeom>
          <a:noFill/>
          <a:ln>
            <a:noFill/>
          </a:ln>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Clr>
                <a:srgbClr val="0E101A"/>
              </a:buClr>
              <a:buSzPts val="1000"/>
              <a:buChar char="●"/>
            </a:pPr>
            <a:r>
              <a:rPr lang="en" sz="1000">
                <a:solidFill>
                  <a:srgbClr val="0E101A"/>
                </a:solidFill>
              </a:rPr>
              <a:t>At the start of the 2000’s decade, Microsoft and Sony built a trademark console. Microsoft built Xbox, whereas Sony built Playstation. </a:t>
            </a:r>
            <a:endParaRPr sz="1000">
              <a:solidFill>
                <a:srgbClr val="0E101A"/>
              </a:solidFill>
            </a:endParaRPr>
          </a:p>
          <a:p>
            <a:pPr indent="0" lvl="0" marL="0" rtl="0" algn="l">
              <a:lnSpc>
                <a:spcPct val="115000"/>
              </a:lnSpc>
              <a:spcBef>
                <a:spcPts val="0"/>
              </a:spcBef>
              <a:spcAft>
                <a:spcPts val="0"/>
              </a:spcAft>
              <a:buNone/>
            </a:pPr>
            <a:r>
              <a:t/>
            </a:r>
            <a:endParaRPr sz="1000">
              <a:solidFill>
                <a:srgbClr val="0E101A"/>
              </a:solidFill>
            </a:endParaRPr>
          </a:p>
          <a:p>
            <a:pPr indent="-292100" lvl="0" marL="457200" rtl="0" algn="l">
              <a:lnSpc>
                <a:spcPct val="115000"/>
              </a:lnSpc>
              <a:spcBef>
                <a:spcPts val="0"/>
              </a:spcBef>
              <a:spcAft>
                <a:spcPts val="0"/>
              </a:spcAft>
              <a:buClr>
                <a:srgbClr val="0E101A"/>
              </a:buClr>
              <a:buSzPts val="1000"/>
              <a:buChar char="●"/>
            </a:pPr>
            <a:r>
              <a:rPr lang="en" sz="1000">
                <a:solidFill>
                  <a:srgbClr val="0E101A"/>
                </a:solidFill>
              </a:rPr>
              <a:t>With the existence of Xbox and Playstation, publishers like Electronic Arts and Activision have the opportunity to have their games played in Xbox and Playstation because most publishers like Electronic Arts and Activision were building a game that was suitable for Xbox and Playstation. The type of game they produced was action, fighting, first-person shooting, and racing, which were unsuitable genres for Nintendo. </a:t>
            </a:r>
            <a:endParaRPr sz="1000">
              <a:solidFill>
                <a:srgbClr val="0E101A"/>
              </a:solidFill>
            </a:endParaRPr>
          </a:p>
          <a:p>
            <a:pPr indent="0" lvl="0" marL="0" rtl="0" algn="l">
              <a:lnSpc>
                <a:spcPct val="115000"/>
              </a:lnSpc>
              <a:spcBef>
                <a:spcPts val="0"/>
              </a:spcBef>
              <a:spcAft>
                <a:spcPts val="0"/>
              </a:spcAft>
              <a:buNone/>
            </a:pPr>
            <a:r>
              <a:t/>
            </a:r>
            <a:endParaRPr sz="1000">
              <a:solidFill>
                <a:srgbClr val="0E101A"/>
              </a:solidFill>
            </a:endParaRPr>
          </a:p>
          <a:p>
            <a:pPr indent="-292100" lvl="0" marL="457200" rtl="0" algn="l">
              <a:lnSpc>
                <a:spcPct val="115000"/>
              </a:lnSpc>
              <a:spcBef>
                <a:spcPts val="0"/>
              </a:spcBef>
              <a:spcAft>
                <a:spcPts val="0"/>
              </a:spcAft>
              <a:buClr>
                <a:srgbClr val="0E101A"/>
              </a:buClr>
              <a:buSzPts val="1000"/>
              <a:buChar char="●"/>
            </a:pPr>
            <a:r>
              <a:rPr lang="en" sz="1000">
                <a:solidFill>
                  <a:srgbClr val="0E101A"/>
                </a:solidFill>
              </a:rPr>
              <a:t>In 2006, Nintendo debuted the Wii Technology, which was to compete with Xbox and Playstation. Wii came out with a brilliant idea that would involve body movement for playing the games. Nintendo’s Wii console broke the sales record for a single month in December 2009, leading the console generation in worldwide sales.</a:t>
            </a:r>
            <a:endParaRPr sz="1000">
              <a:solidFill>
                <a:srgbClr val="0E101A"/>
              </a:solidFill>
            </a:endParaRPr>
          </a:p>
          <a:p>
            <a:pPr indent="0" lvl="0" marL="0" rtl="0" algn="l">
              <a:lnSpc>
                <a:spcPct val="115000"/>
              </a:lnSpc>
              <a:spcBef>
                <a:spcPts val="0"/>
              </a:spcBef>
              <a:spcAft>
                <a:spcPts val="0"/>
              </a:spcAft>
              <a:buNone/>
            </a:pPr>
            <a:r>
              <a:t/>
            </a:r>
            <a:endParaRPr sz="900">
              <a:solidFill>
                <a:srgbClr val="0E101A"/>
              </a:solidFill>
            </a:endParaRPr>
          </a:p>
          <a:p>
            <a:pPr indent="0" lvl="0" marL="0" rtl="0" algn="l">
              <a:lnSpc>
                <a:spcPct val="115000"/>
              </a:lnSpc>
              <a:spcBef>
                <a:spcPts val="0"/>
              </a:spcBef>
              <a:spcAft>
                <a:spcPts val="0"/>
              </a:spcAft>
              <a:buNone/>
            </a:pPr>
            <a:r>
              <a:t/>
            </a:r>
            <a:endParaRPr sz="800">
              <a:latin typeface="Calibri"/>
              <a:ea typeface="Calibri"/>
              <a:cs typeface="Calibri"/>
              <a:sym typeface="Calibri"/>
            </a:endParaRPr>
          </a:p>
          <a:p>
            <a:pPr indent="0" lvl="0" marL="0" rtl="0" algn="l">
              <a:spcBef>
                <a:spcPts val="0"/>
              </a:spcBef>
              <a:spcAft>
                <a:spcPts val="0"/>
              </a:spcAft>
              <a:buNone/>
            </a:pPr>
            <a:r>
              <a:t/>
            </a:r>
            <a:endParaRPr sz="1000">
              <a:latin typeface="Calibri"/>
              <a:ea typeface="Calibri"/>
              <a:cs typeface="Calibri"/>
              <a:sym typeface="Calibri"/>
            </a:endParaRPr>
          </a:p>
        </p:txBody>
      </p:sp>
      <p:pic>
        <p:nvPicPr>
          <p:cNvPr id="162" name="Google Shape;162;p17"/>
          <p:cNvPicPr preferRelativeResize="0"/>
          <p:nvPr/>
        </p:nvPicPr>
        <p:blipFill>
          <a:blip r:embed="rId3">
            <a:alphaModFix/>
          </a:blip>
          <a:stretch>
            <a:fillRect/>
          </a:stretch>
        </p:blipFill>
        <p:spPr>
          <a:xfrm>
            <a:off x="243750" y="1188263"/>
            <a:ext cx="4827175" cy="33041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819150" y="344250"/>
            <a:ext cx="7505700" cy="61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Publisher Sales for </a:t>
            </a:r>
            <a:r>
              <a:rPr lang="en"/>
              <a:t>2010</a:t>
            </a:r>
            <a:r>
              <a:rPr lang="en"/>
              <a:t> - 2020</a:t>
            </a:r>
            <a:endParaRPr/>
          </a:p>
          <a:p>
            <a:pPr indent="0" lvl="0" marL="0" rtl="0" algn="l">
              <a:spcBef>
                <a:spcPts val="0"/>
              </a:spcBef>
              <a:spcAft>
                <a:spcPts val="0"/>
              </a:spcAft>
              <a:buNone/>
            </a:pPr>
            <a:r>
              <a:t/>
            </a:r>
            <a:endParaRPr/>
          </a:p>
        </p:txBody>
      </p:sp>
      <p:sp>
        <p:nvSpPr>
          <p:cNvPr id="168" name="Google Shape;168;p18"/>
          <p:cNvSpPr txBox="1"/>
          <p:nvPr/>
        </p:nvSpPr>
        <p:spPr>
          <a:xfrm>
            <a:off x="5053950" y="1105848"/>
            <a:ext cx="3859800" cy="3275400"/>
          </a:xfrm>
          <a:prstGeom prst="rect">
            <a:avLst/>
          </a:prstGeom>
          <a:noFill/>
          <a:ln>
            <a:noFill/>
          </a:ln>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Clr>
                <a:srgbClr val="0E101A"/>
              </a:buClr>
              <a:buSzPts val="1000"/>
              <a:buChar char="●"/>
            </a:pPr>
            <a:r>
              <a:rPr lang="en" sz="1000">
                <a:solidFill>
                  <a:srgbClr val="0E101A"/>
                </a:solidFill>
              </a:rPr>
              <a:t>In the 2010's decade, video games were getting developed year over year in terms of technology and graphic.</a:t>
            </a:r>
            <a:endParaRPr sz="1000">
              <a:solidFill>
                <a:srgbClr val="0E101A"/>
              </a:solidFill>
            </a:endParaRPr>
          </a:p>
          <a:p>
            <a:pPr indent="0" lvl="0" marL="0" rtl="0" algn="l">
              <a:lnSpc>
                <a:spcPct val="115000"/>
              </a:lnSpc>
              <a:spcBef>
                <a:spcPts val="0"/>
              </a:spcBef>
              <a:spcAft>
                <a:spcPts val="0"/>
              </a:spcAft>
              <a:buNone/>
            </a:pPr>
            <a:r>
              <a:t/>
            </a:r>
            <a:endParaRPr sz="1000">
              <a:solidFill>
                <a:srgbClr val="0E101A"/>
              </a:solidFill>
            </a:endParaRPr>
          </a:p>
          <a:p>
            <a:pPr indent="-292100" lvl="0" marL="457200" rtl="0" algn="l">
              <a:lnSpc>
                <a:spcPct val="115000"/>
              </a:lnSpc>
              <a:spcBef>
                <a:spcPts val="0"/>
              </a:spcBef>
              <a:spcAft>
                <a:spcPts val="0"/>
              </a:spcAft>
              <a:buClr>
                <a:srgbClr val="0E101A"/>
              </a:buClr>
              <a:buSzPts val="1000"/>
              <a:buChar char="●"/>
            </a:pPr>
            <a:r>
              <a:rPr lang="en" sz="1000">
                <a:solidFill>
                  <a:srgbClr val="0E101A"/>
                </a:solidFill>
              </a:rPr>
              <a:t>Nintendo announced their next-generation console in 2012, the Wii U, the successor to the Wii. Globally it did not do well, allowing its competitors to gain an upper-hand in the market.</a:t>
            </a:r>
            <a:endParaRPr sz="1000">
              <a:solidFill>
                <a:srgbClr val="0E101A"/>
              </a:solidFill>
            </a:endParaRPr>
          </a:p>
          <a:p>
            <a:pPr indent="0" lvl="0" marL="0" rtl="0" algn="l">
              <a:lnSpc>
                <a:spcPct val="115000"/>
              </a:lnSpc>
              <a:spcBef>
                <a:spcPts val="0"/>
              </a:spcBef>
              <a:spcAft>
                <a:spcPts val="0"/>
              </a:spcAft>
              <a:buNone/>
            </a:pPr>
            <a:r>
              <a:t/>
            </a:r>
            <a:endParaRPr sz="1000">
              <a:solidFill>
                <a:srgbClr val="0E101A"/>
              </a:solidFill>
            </a:endParaRPr>
          </a:p>
          <a:p>
            <a:pPr indent="-292100" lvl="0" marL="457200" rtl="0" algn="l">
              <a:lnSpc>
                <a:spcPct val="115000"/>
              </a:lnSpc>
              <a:spcBef>
                <a:spcPts val="0"/>
              </a:spcBef>
              <a:spcAft>
                <a:spcPts val="0"/>
              </a:spcAft>
              <a:buClr>
                <a:srgbClr val="0E101A"/>
              </a:buClr>
              <a:buSzPts val="1000"/>
              <a:buChar char="●"/>
            </a:pPr>
            <a:r>
              <a:rPr lang="en" sz="1000">
                <a:solidFill>
                  <a:srgbClr val="0E101A"/>
                </a:solidFill>
              </a:rPr>
              <a:t>Electronic Arts gained the upper hand with the release of consoles like the PlayStation 4 in 2013, with record sellings in FIFA selling 282.4million copies in 2019.</a:t>
            </a:r>
            <a:endParaRPr sz="1000">
              <a:solidFill>
                <a:srgbClr val="0E101A"/>
              </a:solidFill>
            </a:endParaRPr>
          </a:p>
          <a:p>
            <a:pPr indent="0" lvl="0" marL="0" rtl="0" algn="l">
              <a:lnSpc>
                <a:spcPct val="115000"/>
              </a:lnSpc>
              <a:spcBef>
                <a:spcPts val="0"/>
              </a:spcBef>
              <a:spcAft>
                <a:spcPts val="0"/>
              </a:spcAft>
              <a:buNone/>
            </a:pPr>
            <a:r>
              <a:t/>
            </a:r>
            <a:endParaRPr sz="1000">
              <a:solidFill>
                <a:srgbClr val="0E101A"/>
              </a:solidFill>
            </a:endParaRPr>
          </a:p>
          <a:p>
            <a:pPr indent="-292100" lvl="0" marL="457200" rtl="0" algn="l">
              <a:lnSpc>
                <a:spcPct val="115000"/>
              </a:lnSpc>
              <a:spcBef>
                <a:spcPts val="0"/>
              </a:spcBef>
              <a:spcAft>
                <a:spcPts val="0"/>
              </a:spcAft>
              <a:buClr>
                <a:srgbClr val="0E101A"/>
              </a:buClr>
              <a:buSzPts val="1000"/>
              <a:buChar char="●"/>
            </a:pPr>
            <a:r>
              <a:rPr lang="en" sz="1000">
                <a:solidFill>
                  <a:srgbClr val="0E101A"/>
                </a:solidFill>
              </a:rPr>
              <a:t>Nintendo still managed to be in the top three publishers in the decade with its debut of the Nintendo Switch in 2017, with 63 million sales worldwide becoming Nintendo's new hope.</a:t>
            </a:r>
            <a:endParaRPr sz="1000">
              <a:solidFill>
                <a:srgbClr val="0E101A"/>
              </a:solidFill>
            </a:endParaRPr>
          </a:p>
          <a:p>
            <a:pPr indent="0" lvl="0" marL="0" rtl="0" algn="l">
              <a:lnSpc>
                <a:spcPct val="115000"/>
              </a:lnSpc>
              <a:spcBef>
                <a:spcPts val="0"/>
              </a:spcBef>
              <a:spcAft>
                <a:spcPts val="0"/>
              </a:spcAft>
              <a:buNone/>
            </a:pPr>
            <a:r>
              <a:t/>
            </a:r>
            <a:endParaRPr sz="1000">
              <a:solidFill>
                <a:srgbClr val="0E101A"/>
              </a:solidFill>
            </a:endParaRPr>
          </a:p>
          <a:p>
            <a:pPr indent="0" lvl="0" marL="0" rtl="0" algn="l">
              <a:lnSpc>
                <a:spcPct val="115000"/>
              </a:lnSpc>
              <a:spcBef>
                <a:spcPts val="0"/>
              </a:spcBef>
              <a:spcAft>
                <a:spcPts val="0"/>
              </a:spcAft>
              <a:buNone/>
            </a:pPr>
            <a:r>
              <a:t/>
            </a:r>
            <a:endParaRPr sz="900"/>
          </a:p>
        </p:txBody>
      </p:sp>
      <p:pic>
        <p:nvPicPr>
          <p:cNvPr id="169" name="Google Shape;169;p18"/>
          <p:cNvPicPr preferRelativeResize="0"/>
          <p:nvPr/>
        </p:nvPicPr>
        <p:blipFill>
          <a:blip r:embed="rId3">
            <a:alphaModFix/>
          </a:blip>
          <a:stretch>
            <a:fillRect/>
          </a:stretch>
        </p:blipFill>
        <p:spPr>
          <a:xfrm>
            <a:off x="226625" y="1105850"/>
            <a:ext cx="4703400" cy="34307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ctrTitle"/>
          </p:nvPr>
        </p:nvSpPr>
        <p:spPr>
          <a:xfrm>
            <a:off x="363200" y="354575"/>
            <a:ext cx="8520600" cy="66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Business Question 2:</a:t>
            </a:r>
            <a:endParaRPr/>
          </a:p>
        </p:txBody>
      </p:sp>
      <p:sp>
        <p:nvSpPr>
          <p:cNvPr id="175" name="Google Shape;175;p19"/>
          <p:cNvSpPr txBox="1"/>
          <p:nvPr>
            <p:ph idx="1" type="subTitle"/>
          </p:nvPr>
        </p:nvSpPr>
        <p:spPr>
          <a:xfrm>
            <a:off x="1140450" y="1440300"/>
            <a:ext cx="6863100" cy="226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600"/>
              <a:t>What factors may cause fluctuations in critic score trends for violent and non-violent games?</a:t>
            </a:r>
            <a:endParaRPr sz="2600"/>
          </a:p>
          <a:p>
            <a:pPr indent="0" lvl="0" marL="0" rtl="0" algn="l">
              <a:spcBef>
                <a:spcPts val="0"/>
              </a:spcBef>
              <a:spcAft>
                <a:spcPts val="0"/>
              </a:spcAft>
              <a:buNone/>
            </a:pPr>
            <a:r>
              <a:t/>
            </a:r>
            <a:endParaRPr sz="2600">
              <a:solidFill>
                <a:schemeClr val="accent6"/>
              </a:solidFill>
            </a:endParaRPr>
          </a:p>
          <a:p>
            <a:pPr indent="0" lvl="0" marL="0" rtl="0" algn="l">
              <a:spcBef>
                <a:spcPts val="0"/>
              </a:spcBef>
              <a:spcAft>
                <a:spcPts val="0"/>
              </a:spcAft>
              <a:buNone/>
            </a:pPr>
            <a:r>
              <a:rPr lang="en" sz="2600">
                <a:solidFill>
                  <a:schemeClr val="accent6"/>
                </a:solidFill>
              </a:rPr>
              <a:t>Hypothesis:</a:t>
            </a:r>
            <a:endParaRPr sz="2600">
              <a:solidFill>
                <a:schemeClr val="accent6"/>
              </a:solidFill>
            </a:endParaRPr>
          </a:p>
          <a:p>
            <a:pPr indent="0" lvl="0" marL="457200" rtl="0" algn="l">
              <a:lnSpc>
                <a:spcPct val="115000"/>
              </a:lnSpc>
              <a:spcBef>
                <a:spcPts val="0"/>
              </a:spcBef>
              <a:spcAft>
                <a:spcPts val="0"/>
              </a:spcAft>
              <a:buNone/>
            </a:pPr>
            <a:r>
              <a:rPr lang="en" sz="1300">
                <a:solidFill>
                  <a:srgbClr val="0000FF"/>
                </a:solidFill>
                <a:latin typeface="Arial"/>
                <a:ea typeface="Arial"/>
                <a:cs typeface="Arial"/>
                <a:sym typeface="Arial"/>
              </a:rPr>
              <a:t>That separating video games into 2 separate categories that were violent and non-violent would reveal differences in the trends of critic scores.</a:t>
            </a:r>
            <a:endParaRPr>
              <a:solidFill>
                <a:srgbClr val="0000FF"/>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400">
              <a:solidFill>
                <a:schemeClr val="accent6"/>
              </a:solidFill>
              <a:latin typeface="Arial"/>
              <a:ea typeface="Arial"/>
              <a:cs typeface="Arial"/>
              <a:sym typeface="Arial"/>
            </a:endParaRPr>
          </a:p>
          <a:p>
            <a:pPr indent="0" lvl="0" marL="0" rtl="0" algn="ctr">
              <a:spcBef>
                <a:spcPts val="0"/>
              </a:spcBef>
              <a:spcAft>
                <a:spcPts val="0"/>
              </a:spcAft>
              <a:buNone/>
            </a:pPr>
            <a:r>
              <a:t/>
            </a:r>
            <a:endParaRPr sz="2600"/>
          </a:p>
          <a:p>
            <a:pPr indent="0" lvl="0" marL="0" rtl="0" algn="ctr">
              <a:spcBef>
                <a:spcPts val="0"/>
              </a:spcBef>
              <a:spcAft>
                <a:spcPts val="0"/>
              </a:spcAft>
              <a:buNone/>
            </a:pPr>
            <a:r>
              <a:t/>
            </a:r>
            <a:endParaRPr sz="2600"/>
          </a:p>
          <a:p>
            <a:pPr indent="0" lvl="0" marL="0" rtl="0" algn="ctr">
              <a:spcBef>
                <a:spcPts val="0"/>
              </a:spcBef>
              <a:spcAft>
                <a:spcPts val="0"/>
              </a:spcAft>
              <a:buNone/>
            </a:pPr>
            <a:r>
              <a:t/>
            </a:r>
            <a:endParaRPr sz="2800"/>
          </a:p>
          <a:p>
            <a:pPr indent="0" lvl="0" marL="914400" rtl="0" algn="ctr">
              <a:spcBef>
                <a:spcPts val="0"/>
              </a:spcBef>
              <a:spcAft>
                <a:spcPts val="0"/>
              </a:spcAft>
              <a:buNone/>
            </a:pPr>
            <a:r>
              <a:t/>
            </a:r>
            <a:endParaRPr sz="2600"/>
          </a:p>
          <a:p>
            <a:pPr indent="0" lvl="0" marL="457200" rtl="0" algn="ctr">
              <a:spcBef>
                <a:spcPts val="0"/>
              </a:spcBef>
              <a:spcAft>
                <a:spcPts val="0"/>
              </a:spcAft>
              <a:buClr>
                <a:schemeClr val="dk1"/>
              </a:buClr>
              <a:buSzPts val="1100"/>
              <a:buFont typeface="Arial"/>
              <a:buNone/>
            </a:pPr>
            <a:r>
              <a:t/>
            </a:r>
            <a:endParaRPr sz="2600"/>
          </a:p>
          <a:p>
            <a:pPr indent="0" lvl="0" marL="457200" rtl="0" algn="ctr">
              <a:spcBef>
                <a:spcPts val="0"/>
              </a:spcBef>
              <a:spcAft>
                <a:spcPts val="0"/>
              </a:spcAft>
              <a:buNone/>
            </a:pPr>
            <a:r>
              <a:t/>
            </a:r>
            <a:endParaRPr sz="2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819150" y="344250"/>
            <a:ext cx="7505700" cy="61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900"/>
              <a:t>Video </a:t>
            </a:r>
            <a:r>
              <a:rPr lang="en" sz="2900"/>
              <a:t>Critic Scores from 1980s to 2010s</a:t>
            </a:r>
            <a:endParaRPr sz="2900"/>
          </a:p>
          <a:p>
            <a:pPr indent="0" lvl="0" marL="0" rtl="0" algn="l">
              <a:spcBef>
                <a:spcPts val="0"/>
              </a:spcBef>
              <a:spcAft>
                <a:spcPts val="0"/>
              </a:spcAft>
              <a:buNone/>
            </a:pPr>
            <a:r>
              <a:t/>
            </a:r>
            <a:endParaRPr/>
          </a:p>
        </p:txBody>
      </p:sp>
      <p:sp>
        <p:nvSpPr>
          <p:cNvPr id="181" name="Google Shape;181;p20"/>
          <p:cNvSpPr txBox="1"/>
          <p:nvPr>
            <p:ph idx="1" type="body"/>
          </p:nvPr>
        </p:nvSpPr>
        <p:spPr>
          <a:xfrm>
            <a:off x="4362450" y="1035375"/>
            <a:ext cx="3962400" cy="340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0E101A"/>
              </a:solidFill>
              <a:latin typeface="Arial"/>
              <a:ea typeface="Arial"/>
              <a:cs typeface="Arial"/>
              <a:sym typeface="Arial"/>
            </a:endParaRPr>
          </a:p>
          <a:p>
            <a:pPr indent="0" lvl="0" marL="0" rtl="0" algn="l">
              <a:spcBef>
                <a:spcPts val="0"/>
              </a:spcBef>
              <a:spcAft>
                <a:spcPts val="0"/>
              </a:spcAft>
              <a:buNone/>
            </a:pPr>
            <a:r>
              <a:t/>
            </a:r>
            <a:endParaRPr>
              <a:solidFill>
                <a:srgbClr val="0E101A"/>
              </a:solidFill>
              <a:latin typeface="Arial"/>
              <a:ea typeface="Arial"/>
              <a:cs typeface="Arial"/>
              <a:sym typeface="Arial"/>
            </a:endParaRPr>
          </a:p>
          <a:p>
            <a:pPr indent="-304800" lvl="0" marL="457200" rtl="0" algn="l">
              <a:spcBef>
                <a:spcPts val="0"/>
              </a:spcBef>
              <a:spcAft>
                <a:spcPts val="0"/>
              </a:spcAft>
              <a:buClr>
                <a:srgbClr val="0E101A"/>
              </a:buClr>
              <a:buSzPts val="1200"/>
              <a:buFont typeface="Arial"/>
              <a:buChar char="●"/>
            </a:pPr>
            <a:r>
              <a:rPr lang="en" sz="1200">
                <a:solidFill>
                  <a:srgbClr val="0E101A"/>
                </a:solidFill>
                <a:latin typeface="Arial"/>
                <a:ea typeface="Arial"/>
                <a:cs typeface="Arial"/>
                <a:sym typeface="Arial"/>
              </a:rPr>
              <a:t>This boxplot shows the critic scores of video games of all genres from the 1990s to the 2010s.</a:t>
            </a:r>
            <a:endParaRPr sz="1200">
              <a:solidFill>
                <a:srgbClr val="0E101A"/>
              </a:solidFill>
              <a:latin typeface="Arial"/>
              <a:ea typeface="Arial"/>
              <a:cs typeface="Arial"/>
              <a:sym typeface="Arial"/>
            </a:endParaRPr>
          </a:p>
          <a:p>
            <a:pPr indent="0" lvl="0" marL="0" rtl="0" algn="l">
              <a:spcBef>
                <a:spcPts val="0"/>
              </a:spcBef>
              <a:spcAft>
                <a:spcPts val="0"/>
              </a:spcAft>
              <a:buNone/>
            </a:pPr>
            <a:r>
              <a:t/>
            </a:r>
            <a:endParaRPr sz="1200">
              <a:solidFill>
                <a:srgbClr val="0E101A"/>
              </a:solidFill>
              <a:latin typeface="Arial"/>
              <a:ea typeface="Arial"/>
              <a:cs typeface="Arial"/>
              <a:sym typeface="Arial"/>
            </a:endParaRPr>
          </a:p>
          <a:p>
            <a:pPr indent="-304800" lvl="0" marL="457200" rtl="0" algn="l">
              <a:spcBef>
                <a:spcPts val="0"/>
              </a:spcBef>
              <a:spcAft>
                <a:spcPts val="0"/>
              </a:spcAft>
              <a:buClr>
                <a:srgbClr val="0E101A"/>
              </a:buClr>
              <a:buSzPts val="1200"/>
              <a:buFont typeface="Arial"/>
              <a:buChar char="●"/>
            </a:pPr>
            <a:r>
              <a:rPr lang="en" sz="1200">
                <a:solidFill>
                  <a:srgbClr val="0E101A"/>
                </a:solidFill>
                <a:latin typeface="Arial"/>
                <a:ea typeface="Arial"/>
                <a:cs typeface="Arial"/>
                <a:sym typeface="Arial"/>
              </a:rPr>
              <a:t>It shows a sharp decline in the average rating of video game critic scores followed by consistency with relatively little to no fluctuation in contrast to the initial dip.</a:t>
            </a:r>
            <a:endParaRPr sz="1200">
              <a:solidFill>
                <a:srgbClr val="0E101A"/>
              </a:solidFill>
              <a:latin typeface="Arial"/>
              <a:ea typeface="Arial"/>
              <a:cs typeface="Arial"/>
              <a:sym typeface="Arial"/>
            </a:endParaRPr>
          </a:p>
          <a:p>
            <a:pPr indent="0" lvl="0" marL="0" rtl="0" algn="l">
              <a:spcBef>
                <a:spcPts val="0"/>
              </a:spcBef>
              <a:spcAft>
                <a:spcPts val="0"/>
              </a:spcAft>
              <a:buNone/>
            </a:pPr>
            <a:r>
              <a:t/>
            </a:r>
            <a:endParaRPr sz="1200">
              <a:solidFill>
                <a:srgbClr val="0E101A"/>
              </a:solidFill>
              <a:latin typeface="Arial"/>
              <a:ea typeface="Arial"/>
              <a:cs typeface="Arial"/>
              <a:sym typeface="Arial"/>
            </a:endParaRPr>
          </a:p>
          <a:p>
            <a:pPr indent="-304800" lvl="0" marL="457200" rtl="0" algn="l">
              <a:spcBef>
                <a:spcPts val="0"/>
              </a:spcBef>
              <a:spcAft>
                <a:spcPts val="0"/>
              </a:spcAft>
              <a:buClr>
                <a:srgbClr val="0E101A"/>
              </a:buClr>
              <a:buSzPts val="1200"/>
              <a:buFont typeface="Arial"/>
              <a:buChar char="➢"/>
            </a:pPr>
            <a:r>
              <a:rPr lang="en" sz="1200">
                <a:solidFill>
                  <a:srgbClr val="0E101A"/>
                </a:solidFill>
                <a:latin typeface="Arial"/>
                <a:ea typeface="Arial"/>
                <a:cs typeface="Arial"/>
                <a:sym typeface="Arial"/>
              </a:rPr>
              <a:t>Insight: A higher standard of video game quality was induced at the millennium that stayed consistent afterward. </a:t>
            </a:r>
            <a:endParaRPr sz="1400">
              <a:solidFill>
                <a:srgbClr val="0E101A"/>
              </a:solidFill>
              <a:latin typeface="Arial"/>
              <a:ea typeface="Arial"/>
              <a:cs typeface="Arial"/>
              <a:sym typeface="Arial"/>
            </a:endParaRPr>
          </a:p>
          <a:p>
            <a:pPr indent="0" lvl="0" marL="0" rtl="0" algn="l">
              <a:spcBef>
                <a:spcPts val="0"/>
              </a:spcBef>
              <a:spcAft>
                <a:spcPts val="1600"/>
              </a:spcAft>
              <a:buNone/>
            </a:pPr>
            <a:r>
              <a:t/>
            </a:r>
            <a:endParaRPr sz="1400">
              <a:latin typeface="Times New Roman"/>
              <a:ea typeface="Times New Roman"/>
              <a:cs typeface="Times New Roman"/>
              <a:sym typeface="Times New Roman"/>
            </a:endParaRPr>
          </a:p>
        </p:txBody>
      </p:sp>
      <p:sp>
        <p:nvSpPr>
          <p:cNvPr id="182" name="Google Shape;182;p20"/>
          <p:cNvSpPr txBox="1"/>
          <p:nvPr/>
        </p:nvSpPr>
        <p:spPr>
          <a:xfrm>
            <a:off x="605438" y="4242425"/>
            <a:ext cx="3473400" cy="47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latin typeface="Calibri"/>
                <a:ea typeface="Calibri"/>
                <a:cs typeface="Calibri"/>
                <a:sym typeface="Calibri"/>
              </a:rPr>
              <a:t>*The rating organization for video games, ESRB, was not created until 1994*</a:t>
            </a:r>
            <a:endParaRPr b="1" sz="1200">
              <a:latin typeface="Calibri"/>
              <a:ea typeface="Calibri"/>
              <a:cs typeface="Calibri"/>
              <a:sym typeface="Calibri"/>
            </a:endParaRPr>
          </a:p>
        </p:txBody>
      </p:sp>
      <p:pic>
        <p:nvPicPr>
          <p:cNvPr id="183" name="Google Shape;183;p20"/>
          <p:cNvPicPr preferRelativeResize="0"/>
          <p:nvPr/>
        </p:nvPicPr>
        <p:blipFill>
          <a:blip r:embed="rId3">
            <a:alphaModFix/>
          </a:blip>
          <a:stretch>
            <a:fillRect/>
          </a:stretch>
        </p:blipFill>
        <p:spPr>
          <a:xfrm>
            <a:off x="218125" y="1392800"/>
            <a:ext cx="4248025" cy="26883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819150" y="344250"/>
            <a:ext cx="7505700" cy="61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Violent Video Game Critic Trends</a:t>
            </a:r>
            <a:endParaRPr/>
          </a:p>
          <a:p>
            <a:pPr indent="0" lvl="0" marL="0" rtl="0" algn="l">
              <a:spcBef>
                <a:spcPts val="0"/>
              </a:spcBef>
              <a:spcAft>
                <a:spcPts val="0"/>
              </a:spcAft>
              <a:buNone/>
            </a:pPr>
            <a:r>
              <a:t/>
            </a:r>
            <a:endParaRPr/>
          </a:p>
        </p:txBody>
      </p:sp>
      <p:sp>
        <p:nvSpPr>
          <p:cNvPr id="189" name="Google Shape;189;p2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400"/>
          </a:p>
          <a:p>
            <a:pPr indent="0" lvl="0" marL="0" rtl="0" algn="l">
              <a:spcBef>
                <a:spcPts val="1600"/>
              </a:spcBef>
              <a:spcAft>
                <a:spcPts val="1600"/>
              </a:spcAft>
              <a:buNone/>
            </a:pPr>
            <a:r>
              <a:t/>
            </a:r>
            <a:endParaRPr/>
          </a:p>
        </p:txBody>
      </p:sp>
      <p:sp>
        <p:nvSpPr>
          <p:cNvPr id="190" name="Google Shape;190;p21"/>
          <p:cNvSpPr txBox="1"/>
          <p:nvPr>
            <p:ph idx="1" type="body"/>
          </p:nvPr>
        </p:nvSpPr>
        <p:spPr>
          <a:xfrm>
            <a:off x="4362450" y="1035375"/>
            <a:ext cx="3962400" cy="340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0E101A"/>
              </a:solidFill>
              <a:latin typeface="Arial"/>
              <a:ea typeface="Arial"/>
              <a:cs typeface="Arial"/>
              <a:sym typeface="Arial"/>
            </a:endParaRPr>
          </a:p>
          <a:p>
            <a:pPr indent="-304800" lvl="0" marL="457200" rtl="0" algn="l">
              <a:spcBef>
                <a:spcPts val="0"/>
              </a:spcBef>
              <a:spcAft>
                <a:spcPts val="0"/>
              </a:spcAft>
              <a:buClr>
                <a:srgbClr val="0E101A"/>
              </a:buClr>
              <a:buSzPts val="1200"/>
              <a:buFont typeface="Arial"/>
              <a:buChar char="●"/>
            </a:pPr>
            <a:r>
              <a:rPr lang="en" sz="1200">
                <a:solidFill>
                  <a:srgbClr val="0E101A"/>
                </a:solidFill>
                <a:latin typeface="Arial"/>
                <a:ea typeface="Arial"/>
                <a:cs typeface="Arial"/>
                <a:sym typeface="Arial"/>
              </a:rPr>
              <a:t>We classified violent video games to be Action, Fighting, and Shooter genres.</a:t>
            </a:r>
            <a:endParaRPr sz="1200">
              <a:solidFill>
                <a:srgbClr val="0E101A"/>
              </a:solidFill>
              <a:latin typeface="Arial"/>
              <a:ea typeface="Arial"/>
              <a:cs typeface="Arial"/>
              <a:sym typeface="Arial"/>
            </a:endParaRPr>
          </a:p>
          <a:p>
            <a:pPr indent="0" lvl="0" marL="457200" rtl="0" algn="l">
              <a:spcBef>
                <a:spcPts val="0"/>
              </a:spcBef>
              <a:spcAft>
                <a:spcPts val="0"/>
              </a:spcAft>
              <a:buNone/>
            </a:pPr>
            <a:r>
              <a:t/>
            </a:r>
            <a:endParaRPr sz="1200">
              <a:solidFill>
                <a:srgbClr val="0E101A"/>
              </a:solidFill>
              <a:latin typeface="Arial"/>
              <a:ea typeface="Arial"/>
              <a:cs typeface="Arial"/>
              <a:sym typeface="Arial"/>
            </a:endParaRPr>
          </a:p>
          <a:p>
            <a:pPr indent="-304800" lvl="0" marL="457200" rtl="0" algn="l">
              <a:spcBef>
                <a:spcPts val="0"/>
              </a:spcBef>
              <a:spcAft>
                <a:spcPts val="0"/>
              </a:spcAft>
              <a:buClr>
                <a:srgbClr val="0E101A"/>
              </a:buClr>
              <a:buSzPts val="1200"/>
              <a:buFont typeface="Arial"/>
              <a:buChar char="●"/>
            </a:pPr>
            <a:r>
              <a:rPr lang="en" sz="1200">
                <a:solidFill>
                  <a:srgbClr val="0E101A"/>
                </a:solidFill>
                <a:latin typeface="Arial"/>
                <a:ea typeface="Arial"/>
                <a:cs typeface="Arial"/>
                <a:sym typeface="Arial"/>
              </a:rPr>
              <a:t>Action is the top-selling genre of all time, so we assume with such popularity, the average critic score trend would be higher for violent games.</a:t>
            </a:r>
            <a:endParaRPr sz="1200">
              <a:solidFill>
                <a:srgbClr val="0E101A"/>
              </a:solidFill>
              <a:latin typeface="Arial"/>
              <a:ea typeface="Arial"/>
              <a:cs typeface="Arial"/>
              <a:sym typeface="Arial"/>
            </a:endParaRPr>
          </a:p>
          <a:p>
            <a:pPr indent="0" lvl="0" marL="457200" rtl="0" algn="l">
              <a:spcBef>
                <a:spcPts val="0"/>
              </a:spcBef>
              <a:spcAft>
                <a:spcPts val="0"/>
              </a:spcAft>
              <a:buNone/>
            </a:pPr>
            <a:r>
              <a:t/>
            </a:r>
            <a:endParaRPr sz="1200">
              <a:solidFill>
                <a:srgbClr val="0E101A"/>
              </a:solidFill>
              <a:latin typeface="Arial"/>
              <a:ea typeface="Arial"/>
              <a:cs typeface="Arial"/>
              <a:sym typeface="Arial"/>
            </a:endParaRPr>
          </a:p>
          <a:p>
            <a:pPr indent="-304800" lvl="0" marL="457200" rtl="0" algn="l">
              <a:spcBef>
                <a:spcPts val="0"/>
              </a:spcBef>
              <a:spcAft>
                <a:spcPts val="0"/>
              </a:spcAft>
              <a:buClr>
                <a:srgbClr val="0E101A"/>
              </a:buClr>
              <a:buSzPts val="1200"/>
              <a:buFont typeface="Arial"/>
              <a:buChar char="●"/>
            </a:pPr>
            <a:r>
              <a:rPr lang="en" sz="1200">
                <a:solidFill>
                  <a:srgbClr val="0E101A"/>
                </a:solidFill>
                <a:latin typeface="Arial"/>
                <a:ea typeface="Arial"/>
                <a:cs typeface="Arial"/>
                <a:sym typeface="Arial"/>
              </a:rPr>
              <a:t>There was a sharp decrease in values in the late 90s with minimal fluctuation from then through the 2010s.</a:t>
            </a:r>
            <a:endParaRPr sz="1200">
              <a:solidFill>
                <a:srgbClr val="0E101A"/>
              </a:solidFill>
              <a:latin typeface="Arial"/>
              <a:ea typeface="Arial"/>
              <a:cs typeface="Arial"/>
              <a:sym typeface="Arial"/>
            </a:endParaRPr>
          </a:p>
          <a:p>
            <a:pPr indent="0" lvl="0" marL="457200" rtl="0" algn="l">
              <a:spcBef>
                <a:spcPts val="0"/>
              </a:spcBef>
              <a:spcAft>
                <a:spcPts val="0"/>
              </a:spcAft>
              <a:buNone/>
            </a:pPr>
            <a:r>
              <a:t/>
            </a:r>
            <a:endParaRPr sz="1200">
              <a:solidFill>
                <a:srgbClr val="0E101A"/>
              </a:solidFill>
              <a:latin typeface="Arial"/>
              <a:ea typeface="Arial"/>
              <a:cs typeface="Arial"/>
              <a:sym typeface="Arial"/>
            </a:endParaRPr>
          </a:p>
          <a:p>
            <a:pPr indent="-304800" lvl="0" marL="457200" rtl="0" algn="l">
              <a:spcBef>
                <a:spcPts val="0"/>
              </a:spcBef>
              <a:spcAft>
                <a:spcPts val="0"/>
              </a:spcAft>
              <a:buClr>
                <a:srgbClr val="0E101A"/>
              </a:buClr>
              <a:buSzPts val="1200"/>
              <a:buFont typeface="Arial"/>
              <a:buChar char="●"/>
            </a:pPr>
            <a:r>
              <a:rPr lang="en" sz="1200">
                <a:solidFill>
                  <a:srgbClr val="0E101A"/>
                </a:solidFill>
                <a:latin typeface="Arial"/>
                <a:ea typeface="Arial"/>
                <a:cs typeface="Arial"/>
                <a:sym typeface="Arial"/>
              </a:rPr>
              <a:t>The data shows the most common critic rating to be, on average, around 55 and 80 percent. There are more closely related throughout the years.</a:t>
            </a:r>
            <a:endParaRPr sz="1400"/>
          </a:p>
          <a:p>
            <a:pPr indent="0" lvl="0" marL="0" rtl="0" algn="l">
              <a:lnSpc>
                <a:spcPct val="115000"/>
              </a:lnSpc>
              <a:spcBef>
                <a:spcPts val="0"/>
              </a:spcBef>
              <a:spcAft>
                <a:spcPts val="1600"/>
              </a:spcAft>
              <a:buNone/>
            </a:pPr>
            <a:r>
              <a:t/>
            </a:r>
            <a:endParaRPr/>
          </a:p>
        </p:txBody>
      </p:sp>
      <p:sp>
        <p:nvSpPr>
          <p:cNvPr id="191" name="Google Shape;191;p21"/>
          <p:cNvSpPr txBox="1"/>
          <p:nvPr/>
        </p:nvSpPr>
        <p:spPr>
          <a:xfrm>
            <a:off x="615063" y="4250200"/>
            <a:ext cx="3393900" cy="47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latin typeface="Calibri"/>
                <a:ea typeface="Calibri"/>
                <a:cs typeface="Calibri"/>
                <a:sym typeface="Calibri"/>
              </a:rPr>
              <a:t>*The rating organization for video games, ESRB, was not created until 1994*</a:t>
            </a:r>
            <a:endParaRPr b="1" sz="12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192" name="Google Shape;192;p21"/>
          <p:cNvPicPr preferRelativeResize="0"/>
          <p:nvPr/>
        </p:nvPicPr>
        <p:blipFill>
          <a:blip r:embed="rId3">
            <a:alphaModFix/>
          </a:blip>
          <a:stretch>
            <a:fillRect/>
          </a:stretch>
        </p:blipFill>
        <p:spPr>
          <a:xfrm>
            <a:off x="207400" y="1301100"/>
            <a:ext cx="4209224" cy="2707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