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Nunito"/>
      <p:regular r:id="rId23"/>
      <p:bold r:id="rId24"/>
      <p:italic r:id="rId25"/>
      <p:boldItalic r:id="rId26"/>
    </p:embeddedFont>
    <p:embeddedFont>
      <p:font typeface="Merriweather"/>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Merriweather-bold.fntdata"/><Relationship Id="rId27" Type="http://schemas.openxmlformats.org/officeDocument/2006/relationships/font" Target="fonts/Merriweather-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Merriweather-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9defae000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9defae000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9defae000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9defae000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800"/>
              </a:spcAft>
              <a:buClr>
                <a:srgbClr val="31394D"/>
              </a:buClr>
              <a:buSzPts val="1100"/>
              <a:buFont typeface="Arial"/>
              <a:buNone/>
            </a:pPr>
            <a:r>
              <a:rPr b="1" lang="en" sz="1050">
                <a:solidFill>
                  <a:srgbClr val="333333"/>
                </a:solidFill>
                <a:highlight>
                  <a:schemeClr val="lt1"/>
                </a:highlight>
              </a:rPr>
              <a:t>Quality of Faculty</a:t>
            </a:r>
            <a:r>
              <a:rPr lang="en" sz="1050">
                <a:solidFill>
                  <a:srgbClr val="333333"/>
                </a:solidFill>
                <a:highlight>
                  <a:schemeClr val="lt1"/>
                </a:highlight>
              </a:rPr>
              <a:t>, measured by the number of faculty members who have won major academic distinctions (10%)</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defae000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defae000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9defae000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9defae000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9defae00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9defae00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050">
                <a:solidFill>
                  <a:srgbClr val="333333"/>
                </a:solidFill>
                <a:highlight>
                  <a:srgbClr val="FFFFFF"/>
                </a:highlight>
              </a:rPr>
              <a:t>CWUR uses seven objective and robust indicators to rank the world's universities:</a:t>
            </a:r>
            <a:endParaRPr sz="1050">
              <a:solidFill>
                <a:srgbClr val="333333"/>
              </a:solidFill>
              <a:highlight>
                <a:srgbClr val="FFFFFF"/>
              </a:highlight>
            </a:endParaRPr>
          </a:p>
          <a:p>
            <a:pPr indent="0" lvl="0" marL="0" rtl="0" algn="just">
              <a:lnSpc>
                <a:spcPct val="115000"/>
              </a:lnSpc>
              <a:spcBef>
                <a:spcPts val="800"/>
              </a:spcBef>
              <a:spcAft>
                <a:spcPts val="0"/>
              </a:spcAft>
              <a:buClr>
                <a:schemeClr val="dk1"/>
              </a:buClr>
              <a:buSzPts val="1100"/>
              <a:buFont typeface="Arial"/>
              <a:buNone/>
            </a:pPr>
            <a:r>
              <a:rPr lang="en" sz="1050">
                <a:solidFill>
                  <a:srgbClr val="333333"/>
                </a:solidFill>
                <a:highlight>
                  <a:srgbClr val="FFFFFF"/>
                </a:highlight>
              </a:rPr>
              <a:t>1) </a:t>
            </a:r>
            <a:r>
              <a:rPr b="1" lang="en" sz="1050">
                <a:solidFill>
                  <a:srgbClr val="333333"/>
                </a:solidFill>
                <a:highlight>
                  <a:srgbClr val="FFFFFF"/>
                </a:highlight>
              </a:rPr>
              <a:t>Quality of Education</a:t>
            </a:r>
            <a:r>
              <a:rPr lang="en" sz="1050">
                <a:solidFill>
                  <a:srgbClr val="333333"/>
                </a:solidFill>
                <a:highlight>
                  <a:srgbClr val="FFFFFF"/>
                </a:highlight>
              </a:rPr>
              <a:t>, measured by the number of a university's alumni who have won major academic distinctions relative to the university's size (25%)</a:t>
            </a:r>
            <a:endParaRPr sz="1050">
              <a:solidFill>
                <a:srgbClr val="333333"/>
              </a:solidFill>
              <a:highlight>
                <a:srgbClr val="FFFFFF"/>
              </a:highlight>
            </a:endParaRPr>
          </a:p>
          <a:p>
            <a:pPr indent="0" lvl="0" marL="0" rtl="0" algn="just">
              <a:lnSpc>
                <a:spcPct val="115000"/>
              </a:lnSpc>
              <a:spcBef>
                <a:spcPts val="800"/>
              </a:spcBef>
              <a:spcAft>
                <a:spcPts val="0"/>
              </a:spcAft>
              <a:buClr>
                <a:schemeClr val="dk1"/>
              </a:buClr>
              <a:buSzPts val="1100"/>
              <a:buFont typeface="Arial"/>
              <a:buNone/>
            </a:pPr>
            <a:r>
              <a:rPr lang="en" sz="1050">
                <a:solidFill>
                  <a:srgbClr val="333333"/>
                </a:solidFill>
                <a:highlight>
                  <a:srgbClr val="FFFFFF"/>
                </a:highlight>
              </a:rPr>
              <a:t>2) </a:t>
            </a:r>
            <a:r>
              <a:rPr b="1" lang="en" sz="1050">
                <a:solidFill>
                  <a:srgbClr val="333333"/>
                </a:solidFill>
                <a:highlight>
                  <a:srgbClr val="FFFFFF"/>
                </a:highlight>
              </a:rPr>
              <a:t>Alumni Employment</a:t>
            </a:r>
            <a:r>
              <a:rPr lang="en" sz="1050">
                <a:solidFill>
                  <a:srgbClr val="333333"/>
                </a:solidFill>
                <a:highlight>
                  <a:srgbClr val="FFFFFF"/>
                </a:highlight>
              </a:rPr>
              <a:t>, measured by the number of a university's alumni who have held top executive positions at the world's largest companies relative to the university's size (25%)</a:t>
            </a:r>
            <a:endParaRPr sz="1050">
              <a:solidFill>
                <a:srgbClr val="333333"/>
              </a:solidFill>
              <a:highlight>
                <a:srgbClr val="FFFFFF"/>
              </a:highlight>
            </a:endParaRPr>
          </a:p>
          <a:p>
            <a:pPr indent="0" lvl="0" marL="0" rtl="0" algn="just">
              <a:lnSpc>
                <a:spcPct val="115000"/>
              </a:lnSpc>
              <a:spcBef>
                <a:spcPts val="800"/>
              </a:spcBef>
              <a:spcAft>
                <a:spcPts val="0"/>
              </a:spcAft>
              <a:buClr>
                <a:schemeClr val="dk1"/>
              </a:buClr>
              <a:buSzPts val="1100"/>
              <a:buFont typeface="Arial"/>
              <a:buNone/>
            </a:pPr>
            <a:r>
              <a:rPr lang="en" sz="1050">
                <a:solidFill>
                  <a:srgbClr val="333333"/>
                </a:solidFill>
                <a:highlight>
                  <a:srgbClr val="FFFFFF"/>
                </a:highlight>
              </a:rPr>
              <a:t>3) </a:t>
            </a:r>
            <a:r>
              <a:rPr b="1" lang="en" sz="1050">
                <a:solidFill>
                  <a:srgbClr val="333333"/>
                </a:solidFill>
                <a:highlight>
                  <a:srgbClr val="FFFFFF"/>
                </a:highlight>
              </a:rPr>
              <a:t>Quality of Faculty</a:t>
            </a:r>
            <a:r>
              <a:rPr lang="en" sz="1050">
                <a:solidFill>
                  <a:srgbClr val="333333"/>
                </a:solidFill>
                <a:highlight>
                  <a:srgbClr val="FFFFFF"/>
                </a:highlight>
              </a:rPr>
              <a:t>, measured by the number of faculty members who have won major academic distinctions (10%)</a:t>
            </a:r>
            <a:endParaRPr sz="1050">
              <a:solidFill>
                <a:srgbClr val="333333"/>
              </a:solidFill>
              <a:highlight>
                <a:srgbClr val="FFFFFF"/>
              </a:highlight>
            </a:endParaRPr>
          </a:p>
          <a:p>
            <a:pPr indent="0" lvl="0" marL="0" rtl="0" algn="just">
              <a:lnSpc>
                <a:spcPct val="115000"/>
              </a:lnSpc>
              <a:spcBef>
                <a:spcPts val="800"/>
              </a:spcBef>
              <a:spcAft>
                <a:spcPts val="0"/>
              </a:spcAft>
              <a:buClr>
                <a:schemeClr val="dk1"/>
              </a:buClr>
              <a:buSzPts val="1100"/>
              <a:buFont typeface="Arial"/>
              <a:buNone/>
            </a:pPr>
            <a:r>
              <a:rPr lang="en" sz="1050">
                <a:solidFill>
                  <a:srgbClr val="333333"/>
                </a:solidFill>
                <a:highlight>
                  <a:srgbClr val="FFFFFF"/>
                </a:highlight>
              </a:rPr>
              <a:t>4) </a:t>
            </a:r>
            <a:r>
              <a:rPr b="1" lang="en" sz="1050">
                <a:solidFill>
                  <a:srgbClr val="333333"/>
                </a:solidFill>
                <a:highlight>
                  <a:srgbClr val="FFFFFF"/>
                </a:highlight>
              </a:rPr>
              <a:t>Research Performance:</a:t>
            </a:r>
            <a:endParaRPr b="1" sz="1050">
              <a:solidFill>
                <a:srgbClr val="333333"/>
              </a:solidFill>
              <a:highlight>
                <a:srgbClr val="FFFFFF"/>
              </a:highlight>
            </a:endParaRPr>
          </a:p>
          <a:p>
            <a:pPr indent="0" lvl="0" marL="0" rtl="0" algn="just">
              <a:lnSpc>
                <a:spcPct val="115000"/>
              </a:lnSpc>
              <a:spcBef>
                <a:spcPts val="800"/>
              </a:spcBef>
              <a:spcAft>
                <a:spcPts val="0"/>
              </a:spcAft>
              <a:buClr>
                <a:schemeClr val="dk1"/>
              </a:buClr>
              <a:buSzPts val="1100"/>
              <a:buFont typeface="Arial"/>
              <a:buNone/>
            </a:pPr>
            <a:r>
              <a:rPr lang="en" sz="1050">
                <a:solidFill>
                  <a:srgbClr val="333333"/>
                </a:solidFill>
                <a:highlight>
                  <a:srgbClr val="FFFFFF"/>
                </a:highlight>
              </a:rPr>
              <a:t>i) Research Output, measured by the the total number of research papers (10%)</a:t>
            </a:r>
            <a:endParaRPr sz="1050">
              <a:solidFill>
                <a:srgbClr val="333333"/>
              </a:solidFill>
              <a:highlight>
                <a:srgbClr val="FFFFFF"/>
              </a:highlight>
            </a:endParaRPr>
          </a:p>
          <a:p>
            <a:pPr indent="0" lvl="0" marL="0" rtl="0" algn="just">
              <a:lnSpc>
                <a:spcPct val="115000"/>
              </a:lnSpc>
              <a:spcBef>
                <a:spcPts val="800"/>
              </a:spcBef>
              <a:spcAft>
                <a:spcPts val="0"/>
              </a:spcAft>
              <a:buClr>
                <a:schemeClr val="dk1"/>
              </a:buClr>
              <a:buSzPts val="1100"/>
              <a:buFont typeface="Arial"/>
              <a:buNone/>
            </a:pPr>
            <a:r>
              <a:rPr lang="en" sz="1050">
                <a:solidFill>
                  <a:srgbClr val="333333"/>
                </a:solidFill>
                <a:highlight>
                  <a:srgbClr val="FFFFFF"/>
                </a:highlight>
              </a:rPr>
              <a:t>ii) High-Quality Publications, measured by the number of research papers appearing in top-tier journals (10%)</a:t>
            </a:r>
            <a:endParaRPr sz="1050">
              <a:solidFill>
                <a:srgbClr val="333333"/>
              </a:solidFill>
              <a:highlight>
                <a:srgbClr val="FFFFFF"/>
              </a:highlight>
            </a:endParaRPr>
          </a:p>
          <a:p>
            <a:pPr indent="0" lvl="0" marL="0" rtl="0" algn="just">
              <a:lnSpc>
                <a:spcPct val="115000"/>
              </a:lnSpc>
              <a:spcBef>
                <a:spcPts val="800"/>
              </a:spcBef>
              <a:spcAft>
                <a:spcPts val="0"/>
              </a:spcAft>
              <a:buClr>
                <a:schemeClr val="dk1"/>
              </a:buClr>
              <a:buSzPts val="1100"/>
              <a:buFont typeface="Arial"/>
              <a:buNone/>
            </a:pPr>
            <a:r>
              <a:rPr lang="en" sz="1050">
                <a:solidFill>
                  <a:srgbClr val="333333"/>
                </a:solidFill>
                <a:highlight>
                  <a:srgbClr val="FFFFFF"/>
                </a:highlight>
              </a:rPr>
              <a:t>iii) Influence, measured by the number of research papers appearing in highly-influential journals (10%)</a:t>
            </a:r>
            <a:endParaRPr sz="1050">
              <a:solidFill>
                <a:srgbClr val="333333"/>
              </a:solidFill>
              <a:highlight>
                <a:srgbClr val="FFFFFF"/>
              </a:highlight>
            </a:endParaRPr>
          </a:p>
          <a:p>
            <a:pPr indent="0" lvl="0" marL="0" rtl="0" algn="just">
              <a:lnSpc>
                <a:spcPct val="115000"/>
              </a:lnSpc>
              <a:spcBef>
                <a:spcPts val="800"/>
              </a:spcBef>
              <a:spcAft>
                <a:spcPts val="0"/>
              </a:spcAft>
              <a:buClr>
                <a:schemeClr val="dk1"/>
              </a:buClr>
              <a:buSzPts val="1100"/>
              <a:buFont typeface="Arial"/>
              <a:buNone/>
            </a:pPr>
            <a:r>
              <a:rPr lang="en" sz="1050">
                <a:solidFill>
                  <a:srgbClr val="333333"/>
                </a:solidFill>
                <a:highlight>
                  <a:srgbClr val="FFFFFF"/>
                </a:highlight>
              </a:rPr>
              <a:t>iv) Citations, measured by the number of highly-cited research papers (10%)</a:t>
            </a:r>
            <a:endParaRPr sz="1050">
              <a:solidFill>
                <a:srgbClr val="333333"/>
              </a:solidFill>
              <a:highlight>
                <a:srgbClr val="FFFFFF"/>
              </a:highlight>
            </a:endParaRPr>
          </a:p>
          <a:p>
            <a:pPr indent="0" lvl="0" marL="0" rtl="0" algn="l">
              <a:spcBef>
                <a:spcPts val="8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a0bed8703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a0bed8703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9defae000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9defae000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smaller the bar plot the better of ranking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9defae000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9defae000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0445dce3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0445dce3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9defae000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9defae000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000">
                <a:solidFill>
                  <a:srgbClr val="333333"/>
                </a:solidFill>
                <a:highlight>
                  <a:schemeClr val="lt1"/>
                </a:highlight>
                <a:latin typeface="Nunito"/>
                <a:ea typeface="Nunito"/>
                <a:cs typeface="Nunito"/>
                <a:sym typeface="Nunito"/>
              </a:rPr>
              <a:t>Quality of Education</a:t>
            </a:r>
            <a:r>
              <a:rPr lang="en" sz="1000">
                <a:solidFill>
                  <a:srgbClr val="333333"/>
                </a:solidFill>
                <a:highlight>
                  <a:schemeClr val="lt1"/>
                </a:highlight>
                <a:latin typeface="Nunito"/>
                <a:ea typeface="Nunito"/>
                <a:cs typeface="Nunito"/>
                <a:sym typeface="Nunito"/>
              </a:rPr>
              <a:t>, measured by the number of a university's alumni who have won major academic distinctions relative to the university's size (25%)</a:t>
            </a:r>
            <a:endParaRPr sz="1000">
              <a:solidFill>
                <a:srgbClr val="333333"/>
              </a:solidFill>
              <a:highlight>
                <a:schemeClr val="lt1"/>
              </a:highlight>
              <a:latin typeface="Nunito"/>
              <a:ea typeface="Nunito"/>
              <a:cs typeface="Nunito"/>
              <a:sym typeface="Nunito"/>
            </a:endParaRPr>
          </a:p>
          <a:p>
            <a:pPr indent="-292100" lvl="0" marL="457200" rtl="0" algn="l">
              <a:lnSpc>
                <a:spcPct val="115000"/>
              </a:lnSpc>
              <a:spcBef>
                <a:spcPts val="1600"/>
              </a:spcBef>
              <a:spcAft>
                <a:spcPts val="0"/>
              </a:spcAft>
              <a:buClr>
                <a:srgbClr val="666666"/>
              </a:buClr>
              <a:buSzPts val="1000"/>
              <a:buFont typeface="Nunito"/>
              <a:buChar char="●"/>
            </a:pPr>
            <a:r>
              <a:rPr lang="en" sz="1000">
                <a:solidFill>
                  <a:srgbClr val="666666"/>
                </a:solidFill>
                <a:latin typeface="Nunito"/>
                <a:ea typeface="Nunito"/>
                <a:cs typeface="Nunito"/>
                <a:sym typeface="Nunito"/>
              </a:rPr>
              <a:t>The regression line represents the institution world rank for 2012 starting at 1st to 40th.</a:t>
            </a:r>
            <a:endParaRPr sz="1000">
              <a:solidFill>
                <a:srgbClr val="666666"/>
              </a:solidFill>
              <a:latin typeface="Nunito"/>
              <a:ea typeface="Nunito"/>
              <a:cs typeface="Nunito"/>
              <a:sym typeface="Nunito"/>
            </a:endParaRPr>
          </a:p>
          <a:p>
            <a:pPr indent="-292100" lvl="0" marL="457200" rtl="0" algn="l">
              <a:lnSpc>
                <a:spcPct val="115000"/>
              </a:lnSpc>
              <a:spcBef>
                <a:spcPts val="0"/>
              </a:spcBef>
              <a:spcAft>
                <a:spcPts val="0"/>
              </a:spcAft>
              <a:buClr>
                <a:srgbClr val="666666"/>
              </a:buClr>
              <a:buSzPts val="1000"/>
              <a:buFont typeface="Nunito"/>
              <a:buChar char="●"/>
            </a:pPr>
            <a:r>
              <a:rPr lang="en" sz="1000">
                <a:solidFill>
                  <a:srgbClr val="666666"/>
                </a:solidFill>
                <a:latin typeface="Nunito"/>
                <a:ea typeface="Nunito"/>
                <a:cs typeface="Nunito"/>
                <a:sym typeface="Nunito"/>
              </a:rPr>
              <a:t>The bar graph represents the rank of quality of education according to the university’s alumni (Bachelor, Master, or Doctoral degrees) who have won major awards, medals, and prizes. The higher the bar, the lower the rank.</a:t>
            </a:r>
            <a:endParaRPr sz="1000">
              <a:solidFill>
                <a:srgbClr val="666666"/>
              </a:solidFill>
              <a:latin typeface="Nunito"/>
              <a:ea typeface="Nunito"/>
              <a:cs typeface="Nunito"/>
              <a:sym typeface="Nunito"/>
            </a:endParaRPr>
          </a:p>
          <a:p>
            <a:pPr indent="-292100" lvl="0" marL="457200" rtl="0" algn="l">
              <a:lnSpc>
                <a:spcPct val="115000"/>
              </a:lnSpc>
              <a:spcBef>
                <a:spcPts val="0"/>
              </a:spcBef>
              <a:spcAft>
                <a:spcPts val="0"/>
              </a:spcAft>
              <a:buClr>
                <a:srgbClr val="666666"/>
              </a:buClr>
              <a:buSzPts val="1000"/>
              <a:buFont typeface="Nunito"/>
              <a:buChar char="●"/>
            </a:pPr>
            <a:r>
              <a:rPr lang="en" sz="1000">
                <a:solidFill>
                  <a:srgbClr val="666666"/>
                </a:solidFill>
                <a:latin typeface="Nunito"/>
                <a:ea typeface="Nunito"/>
                <a:cs typeface="Nunito"/>
                <a:sym typeface="Nunito"/>
              </a:rPr>
              <a:t>The quality of education determines 25% of the university’s world rank.</a:t>
            </a:r>
            <a:endParaRPr sz="1000">
              <a:solidFill>
                <a:srgbClr val="666666"/>
              </a:solidFill>
              <a:latin typeface="Nunito"/>
              <a:ea typeface="Nunito"/>
              <a:cs typeface="Nunito"/>
              <a:sym typeface="Nunito"/>
            </a:endParaRPr>
          </a:p>
          <a:p>
            <a:pPr indent="-292100" lvl="0" marL="457200" rtl="0" algn="l">
              <a:lnSpc>
                <a:spcPct val="115000"/>
              </a:lnSpc>
              <a:spcBef>
                <a:spcPts val="0"/>
              </a:spcBef>
              <a:spcAft>
                <a:spcPts val="0"/>
              </a:spcAft>
              <a:buClr>
                <a:srgbClr val="666666"/>
              </a:buClr>
              <a:buSzPts val="1000"/>
              <a:buFont typeface="Nunito"/>
              <a:buChar char="●"/>
            </a:pPr>
            <a:r>
              <a:t/>
            </a:r>
            <a:endParaRPr sz="1000">
              <a:solidFill>
                <a:srgbClr val="333333"/>
              </a:solidFill>
              <a:highlight>
                <a:schemeClr val="lt1"/>
              </a:highlight>
              <a:latin typeface="Nunito"/>
              <a:ea typeface="Nunito"/>
              <a:cs typeface="Nunito"/>
              <a:sym typeface="Nunito"/>
            </a:endParaRPr>
          </a:p>
          <a:p>
            <a:pPr indent="0" lvl="0" marL="0" rtl="0" algn="l">
              <a:lnSpc>
                <a:spcPct val="115000"/>
              </a:lnSpc>
              <a:spcBef>
                <a:spcPts val="1600"/>
              </a:spcBef>
              <a:spcAft>
                <a:spcPts val="0"/>
              </a:spcAft>
              <a:buNone/>
            </a:pPr>
            <a:r>
              <a:t/>
            </a:r>
            <a:endParaRPr sz="1000">
              <a:solidFill>
                <a:srgbClr val="333333"/>
              </a:solidFill>
              <a:highlight>
                <a:schemeClr val="lt1"/>
              </a:highlight>
              <a:latin typeface="Nunito"/>
              <a:ea typeface="Nunito"/>
              <a:cs typeface="Nunito"/>
              <a:sym typeface="Nunito"/>
            </a:endParaRPr>
          </a:p>
          <a:p>
            <a:pPr indent="-311150" lvl="0" marL="457200" rtl="0" algn="l">
              <a:lnSpc>
                <a:spcPct val="150000"/>
              </a:lnSpc>
              <a:spcBef>
                <a:spcPts val="160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The overall quality of education is largely nonlinear.</a:t>
            </a:r>
            <a:endParaRPr sz="1300">
              <a:solidFill>
                <a:srgbClr val="666666"/>
              </a:solidFill>
              <a:latin typeface="Roboto"/>
              <a:ea typeface="Roboto"/>
              <a:cs typeface="Roboto"/>
              <a:sym typeface="Roboto"/>
            </a:endParaRPr>
          </a:p>
          <a:p>
            <a:pPr indent="-311150" lvl="0" marL="914400" rtl="0" algn="l">
              <a:lnSpc>
                <a:spcPct val="150000"/>
              </a:lnSpc>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The nonlinear regression model features few dots near or next to it within the top 20.</a:t>
            </a:r>
            <a:endParaRPr sz="1300">
              <a:solidFill>
                <a:srgbClr val="666666"/>
              </a:solidFill>
              <a:latin typeface="Roboto"/>
              <a:ea typeface="Roboto"/>
              <a:cs typeface="Roboto"/>
              <a:sym typeface="Roboto"/>
            </a:endParaRPr>
          </a:p>
          <a:p>
            <a:pPr indent="-311150" lvl="0" marL="457200" rtl="0" algn="l">
              <a:lnSpc>
                <a:spcPct val="150000"/>
              </a:lnSpc>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Many universities outside of the top 20 either have a very high or low rank of quality of education in contrast to the average suggested by the nonlinear regression model.</a:t>
            </a:r>
            <a:endParaRPr sz="1300">
              <a:solidFill>
                <a:srgbClr val="666666"/>
              </a:solidFill>
              <a:latin typeface="Roboto"/>
              <a:ea typeface="Roboto"/>
              <a:cs typeface="Roboto"/>
              <a:sym typeface="Roboto"/>
            </a:endParaRPr>
          </a:p>
          <a:p>
            <a:pPr indent="-311150" lvl="0" marL="457200" rtl="0" algn="l">
              <a:lnSpc>
                <a:spcPct val="150000"/>
              </a:lnSpc>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The correlation number is 0.563944</a:t>
            </a:r>
            <a:endParaRPr sz="1300">
              <a:solidFill>
                <a:srgbClr val="666666"/>
              </a:solidFill>
              <a:latin typeface="Roboto"/>
              <a:ea typeface="Roboto"/>
              <a:cs typeface="Roboto"/>
              <a:sym typeface="Roboto"/>
            </a:endParaRPr>
          </a:p>
          <a:p>
            <a:pPr indent="-311150" lvl="0" marL="457200" rtl="0" algn="l">
              <a:lnSpc>
                <a:spcPct val="115000"/>
              </a:lnSpc>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Any points below the nonlinear regression line are of higher ranks than its institution world rank. Hence, the quality of education for these institution helped it get its world rank placement.</a:t>
            </a:r>
            <a:endParaRPr sz="1300">
              <a:solidFill>
                <a:srgbClr val="666666"/>
              </a:solidFill>
              <a:latin typeface="Roboto"/>
              <a:ea typeface="Roboto"/>
              <a:cs typeface="Roboto"/>
              <a:sym typeface="Roboto"/>
            </a:endParaRPr>
          </a:p>
          <a:p>
            <a:pPr indent="0" lvl="0" marL="457200" rtl="0" algn="l">
              <a:spcBef>
                <a:spcPts val="1600"/>
              </a:spcBef>
              <a:spcAft>
                <a:spcPts val="0"/>
              </a:spcAft>
              <a:buClr>
                <a:schemeClr val="dk1"/>
              </a:buClr>
              <a:buSzPts val="1100"/>
              <a:buFont typeface="Arial"/>
              <a:buNone/>
            </a:pPr>
            <a:r>
              <a:t/>
            </a:r>
            <a:endParaRPr sz="1300">
              <a:solidFill>
                <a:srgbClr val="666666"/>
              </a:solidFill>
              <a:latin typeface="Roboto"/>
              <a:ea typeface="Roboto"/>
              <a:cs typeface="Roboto"/>
              <a:sym typeface="Roboto"/>
            </a:endParaRPr>
          </a:p>
          <a:p>
            <a:pPr indent="0" lvl="0" marL="457200" rtl="0" algn="l">
              <a:spcBef>
                <a:spcPts val="0"/>
              </a:spcBef>
              <a:spcAft>
                <a:spcPts val="0"/>
              </a:spcAft>
              <a:buClr>
                <a:schemeClr val="dk1"/>
              </a:buClr>
              <a:buSzPts val="1100"/>
              <a:buFont typeface="Arial"/>
              <a:buNone/>
            </a:pPr>
            <a:r>
              <a:t/>
            </a:r>
            <a:endParaRPr sz="1300">
              <a:solidFill>
                <a:srgbClr val="666666"/>
              </a:solidFill>
              <a:latin typeface="Roboto"/>
              <a:ea typeface="Roboto"/>
              <a:cs typeface="Roboto"/>
              <a:sym typeface="Roboto"/>
            </a:endParaRPr>
          </a:p>
          <a:p>
            <a:pPr indent="0" lvl="0" marL="0" rtl="0" algn="l">
              <a:lnSpc>
                <a:spcPct val="115000"/>
              </a:lnSpc>
              <a:spcBef>
                <a:spcPts val="0"/>
              </a:spcBef>
              <a:spcAft>
                <a:spcPts val="1600"/>
              </a:spcAft>
              <a:buNone/>
            </a:pPr>
            <a:r>
              <a:t/>
            </a:r>
            <a:endParaRPr sz="1000">
              <a:solidFill>
                <a:srgbClr val="333333"/>
              </a:solidFill>
              <a:highlight>
                <a:schemeClr val="lt1"/>
              </a:highlight>
              <a:latin typeface="Nunito"/>
              <a:ea typeface="Nunito"/>
              <a:cs typeface="Nunito"/>
              <a:sym typeface="Nuni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9defae000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9defae000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rgbClr val="666666"/>
              </a:buClr>
              <a:buSzPts val="1000"/>
              <a:buFont typeface="Nunito"/>
              <a:buChar char="●"/>
            </a:pPr>
            <a:r>
              <a:rPr lang="en" sz="1000">
                <a:solidFill>
                  <a:srgbClr val="666666"/>
                </a:solidFill>
                <a:latin typeface="Nunito"/>
                <a:ea typeface="Nunito"/>
                <a:cs typeface="Nunito"/>
                <a:sym typeface="Nunito"/>
              </a:rPr>
              <a:t>The overall plot represents the quality of education of a university based on the academic future of its alumni.</a:t>
            </a:r>
            <a:endParaRPr sz="1000">
              <a:solidFill>
                <a:srgbClr val="666666"/>
              </a:solidFill>
              <a:latin typeface="Nunito"/>
              <a:ea typeface="Nunito"/>
              <a:cs typeface="Nunito"/>
              <a:sym typeface="Nunito"/>
            </a:endParaRPr>
          </a:p>
          <a:p>
            <a:pPr indent="-292100" lvl="0" marL="457200" rtl="0" algn="l">
              <a:lnSpc>
                <a:spcPct val="115000"/>
              </a:lnSpc>
              <a:spcBef>
                <a:spcPts val="0"/>
              </a:spcBef>
              <a:spcAft>
                <a:spcPts val="0"/>
              </a:spcAft>
              <a:buClr>
                <a:srgbClr val="666666"/>
              </a:buClr>
              <a:buSzPts val="1000"/>
              <a:buFont typeface="Nunito"/>
              <a:buChar char="●"/>
            </a:pPr>
            <a:r>
              <a:rPr lang="en" sz="1000">
                <a:solidFill>
                  <a:srgbClr val="666666"/>
                </a:solidFill>
                <a:latin typeface="Nunito"/>
                <a:ea typeface="Nunito"/>
                <a:cs typeface="Nunito"/>
                <a:sym typeface="Nunito"/>
              </a:rPr>
              <a:t>In 2015, according to the graph, Harvard is still ranked 1st for institution world rank. It was also ranked 1st for quality of education.</a:t>
            </a:r>
            <a:endParaRPr sz="1000">
              <a:solidFill>
                <a:srgbClr val="666666"/>
              </a:solidFill>
              <a:latin typeface="Nunito"/>
              <a:ea typeface="Nunito"/>
              <a:cs typeface="Nunito"/>
              <a:sym typeface="Nunito"/>
            </a:endParaRPr>
          </a:p>
          <a:p>
            <a:pPr indent="-292100" lvl="0" marL="457200" rtl="0" algn="l">
              <a:lnSpc>
                <a:spcPct val="115000"/>
              </a:lnSpc>
              <a:spcBef>
                <a:spcPts val="0"/>
              </a:spcBef>
              <a:spcAft>
                <a:spcPts val="0"/>
              </a:spcAft>
              <a:buClr>
                <a:srgbClr val="666666"/>
              </a:buClr>
              <a:buSzPts val="1000"/>
              <a:buFont typeface="Nunito"/>
              <a:buChar char="●"/>
            </a:pPr>
            <a:r>
              <a:rPr lang="en" sz="1000">
                <a:solidFill>
                  <a:srgbClr val="666666"/>
                </a:solidFill>
                <a:latin typeface="Nunito"/>
                <a:ea typeface="Nunito"/>
                <a:cs typeface="Nunito"/>
                <a:sym typeface="Nunito"/>
              </a:rPr>
              <a:t>This tells us that Harvard’s quality of education meets the entire 25% of their overall world rank. </a:t>
            </a:r>
            <a:endParaRPr sz="1000">
              <a:solidFill>
                <a:srgbClr val="666666"/>
              </a:solidFill>
              <a:latin typeface="Nunito"/>
              <a:ea typeface="Nunito"/>
              <a:cs typeface="Nunito"/>
              <a:sym typeface="Nunito"/>
            </a:endParaRPr>
          </a:p>
          <a:p>
            <a:pPr indent="-292100" lvl="0" marL="457200" rtl="0" algn="l">
              <a:lnSpc>
                <a:spcPct val="115000"/>
              </a:lnSpc>
              <a:spcBef>
                <a:spcPts val="0"/>
              </a:spcBef>
              <a:spcAft>
                <a:spcPts val="0"/>
              </a:spcAft>
              <a:buClr>
                <a:srgbClr val="666666"/>
              </a:buClr>
              <a:buSzPts val="1000"/>
              <a:buFont typeface="Nunito"/>
              <a:buChar char="●"/>
            </a:pPr>
            <a:r>
              <a:rPr lang="en" sz="1000">
                <a:solidFill>
                  <a:srgbClr val="666666"/>
                </a:solidFill>
                <a:latin typeface="Nunito"/>
                <a:ea typeface="Nunito"/>
                <a:cs typeface="Nunito"/>
                <a:sym typeface="Nunito"/>
              </a:rPr>
              <a:t>You can see that Northwestern University, Seoul National University, University of California - SF, Keio University, and Wasda University quality of education ranks a lot lower than their world ranks. This tells us that their ranks are better determined by other factors, hence, how they were able to get top 40 for world rank institutions.</a:t>
            </a:r>
            <a:endParaRPr sz="800">
              <a:latin typeface="Nunito"/>
              <a:ea typeface="Nunito"/>
              <a:cs typeface="Nunito"/>
              <a:sym typeface="Nuni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9defae000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9defae000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050">
                <a:solidFill>
                  <a:srgbClr val="333333"/>
                </a:solidFill>
                <a:highlight>
                  <a:schemeClr val="lt1"/>
                </a:highlight>
              </a:rPr>
              <a:t>Alumni Employment</a:t>
            </a:r>
            <a:r>
              <a:rPr lang="en" sz="1050">
                <a:solidFill>
                  <a:srgbClr val="333333"/>
                </a:solidFill>
                <a:highlight>
                  <a:schemeClr val="lt1"/>
                </a:highlight>
              </a:rPr>
              <a:t>, </a:t>
            </a:r>
            <a:r>
              <a:rPr lang="en" sz="1050">
                <a:solidFill>
                  <a:schemeClr val="dk1"/>
                </a:solidFill>
              </a:rPr>
              <a:t>This indicator measures the weighted average number (per year) of a university’s alumni who have held CEO positions since 2011 at the world’s top 2000 public companies relative to the university’s size.The top companies are listed on the Forbes Global 2000 list. </a:t>
            </a:r>
            <a:endParaRPr sz="1050">
              <a:solidFill>
                <a:schemeClr val="dk1"/>
              </a:solidFill>
            </a:endParaRPr>
          </a:p>
          <a:p>
            <a:pPr indent="0" lvl="0" marL="0" rtl="0" algn="just">
              <a:lnSpc>
                <a:spcPct val="115000"/>
              </a:lnSpc>
              <a:spcBef>
                <a:spcPts val="800"/>
              </a:spcBef>
              <a:spcAft>
                <a:spcPts val="800"/>
              </a:spcAft>
              <a:buClr>
                <a:srgbClr val="31394D"/>
              </a:buClr>
              <a:buSzPts val="1100"/>
              <a:buFont typeface="Arial"/>
              <a:buNone/>
            </a:pPr>
            <a:r>
              <a:t/>
            </a:r>
            <a:endParaRPr sz="1050">
              <a:solidFill>
                <a:srgbClr val="333333"/>
              </a:solidFill>
              <a:highlight>
                <a:schemeClr val="lt1"/>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cwur.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cwur.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Presentation</a:t>
            </a:r>
            <a:endParaRPr/>
          </a:p>
        </p:txBody>
      </p:sp>
      <p:sp>
        <p:nvSpPr>
          <p:cNvPr id="65" name="Google Shape;65;p13"/>
          <p:cNvSpPr txBox="1"/>
          <p:nvPr>
            <p:ph idx="1" type="subTitle"/>
          </p:nvPr>
        </p:nvSpPr>
        <p:spPr>
          <a:xfrm>
            <a:off x="252500" y="1908147"/>
            <a:ext cx="4242600" cy="97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Kevin Hartanto, LyLy Nguyen,</a:t>
            </a:r>
            <a:endParaRPr/>
          </a:p>
          <a:p>
            <a:pPr indent="0" lvl="0" marL="0" rtl="0" algn="ctr">
              <a:spcBef>
                <a:spcPts val="0"/>
              </a:spcBef>
              <a:spcAft>
                <a:spcPts val="0"/>
              </a:spcAft>
              <a:buNone/>
            </a:pPr>
            <a:r>
              <a:rPr lang="en"/>
              <a:t>Temi Jolaoso, Marilyne Kouassi, </a:t>
            </a:r>
            <a:endParaRPr/>
          </a:p>
          <a:p>
            <a:pPr indent="0" lvl="0" marL="0" rtl="0" algn="r">
              <a:spcBef>
                <a:spcPts val="0"/>
              </a:spcBef>
              <a:spcAft>
                <a:spcPts val="0"/>
              </a:spcAft>
              <a:buNone/>
            </a:pPr>
            <a:r>
              <a:rPr lang="en"/>
              <a:t>&amp; John Schueler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idx="1" type="body"/>
          </p:nvPr>
        </p:nvSpPr>
        <p:spPr>
          <a:xfrm>
            <a:off x="4668350" y="867900"/>
            <a:ext cx="4166400" cy="34077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In 2015, significantly more top 100 ranked </a:t>
            </a:r>
            <a:r>
              <a:rPr lang="en"/>
              <a:t>institutions</a:t>
            </a:r>
            <a:r>
              <a:rPr lang="en"/>
              <a:t> are plotted further from the nonlinear </a:t>
            </a:r>
            <a:r>
              <a:rPr lang="en"/>
              <a:t>regression</a:t>
            </a:r>
            <a:r>
              <a:rPr lang="en"/>
              <a:t> model. </a:t>
            </a:r>
            <a:endParaRPr/>
          </a:p>
          <a:p>
            <a:pPr indent="-311150" lvl="0" marL="457200" rtl="0" algn="l">
              <a:lnSpc>
                <a:spcPct val="150000"/>
              </a:lnSpc>
              <a:spcBef>
                <a:spcPts val="0"/>
              </a:spcBef>
              <a:spcAft>
                <a:spcPts val="0"/>
              </a:spcAft>
              <a:buSzPts val="1300"/>
              <a:buChar char="●"/>
            </a:pPr>
            <a:r>
              <a:rPr lang="en"/>
              <a:t>The correlation number is 0.2869522</a:t>
            </a:r>
            <a:endParaRPr/>
          </a:p>
          <a:p>
            <a:pPr indent="-311150" lvl="0" marL="914400" rtl="0" algn="l">
              <a:lnSpc>
                <a:spcPct val="150000"/>
              </a:lnSpc>
              <a:spcBef>
                <a:spcPts val="0"/>
              </a:spcBef>
              <a:spcAft>
                <a:spcPts val="0"/>
              </a:spcAft>
              <a:buClr>
                <a:schemeClr val="dk2"/>
              </a:buClr>
              <a:buSzPts val="1300"/>
              <a:buFont typeface="Roboto"/>
              <a:buChar char="❏"/>
            </a:pPr>
            <a:r>
              <a:rPr lang="en"/>
              <a:t>The plot shows a decrease in </a:t>
            </a:r>
            <a:r>
              <a:rPr lang="en"/>
              <a:t>correlation</a:t>
            </a:r>
            <a:r>
              <a:rPr lang="en"/>
              <a:t> from 2012.</a:t>
            </a:r>
            <a:endParaRPr/>
          </a:p>
          <a:p>
            <a:pPr indent="-311150" lvl="0" marL="457200" rtl="0" algn="l">
              <a:lnSpc>
                <a:spcPct val="150000"/>
              </a:lnSpc>
              <a:spcBef>
                <a:spcPts val="0"/>
              </a:spcBef>
              <a:spcAft>
                <a:spcPts val="0"/>
              </a:spcAft>
              <a:buClr>
                <a:schemeClr val="dk2"/>
              </a:buClr>
              <a:buSzPts val="1300"/>
              <a:buFont typeface="Roboto"/>
              <a:buChar char="➢"/>
            </a:pPr>
            <a:r>
              <a:rPr lang="en"/>
              <a:t>The decrease from 2012 to 2015 indicates that the relationship between Alumni Employment and the World Rank has become relatively weak because higher education were becoming increasingly more accessible.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p:txBody>
      </p:sp>
      <p:pic>
        <p:nvPicPr>
          <p:cNvPr id="127" name="Google Shape;127;p22"/>
          <p:cNvPicPr preferRelativeResize="0"/>
          <p:nvPr/>
        </p:nvPicPr>
        <p:blipFill>
          <a:blip r:embed="rId3">
            <a:alphaModFix/>
          </a:blip>
          <a:stretch>
            <a:fillRect/>
          </a:stretch>
        </p:blipFill>
        <p:spPr>
          <a:xfrm>
            <a:off x="575" y="1687625"/>
            <a:ext cx="4328800" cy="2782074"/>
          </a:xfrm>
          <a:prstGeom prst="rect">
            <a:avLst/>
          </a:prstGeom>
          <a:noFill/>
          <a:ln>
            <a:noFill/>
          </a:ln>
        </p:spPr>
      </p:pic>
      <p:sp>
        <p:nvSpPr>
          <p:cNvPr id="128" name="Google Shape;128;p22"/>
          <p:cNvSpPr txBox="1"/>
          <p:nvPr>
            <p:ph type="title"/>
          </p:nvPr>
        </p:nvSpPr>
        <p:spPr>
          <a:xfrm>
            <a:off x="311725" y="500925"/>
            <a:ext cx="3706500" cy="74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2015 Alumni Employment</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idx="1" type="body"/>
          </p:nvPr>
        </p:nvSpPr>
        <p:spPr>
          <a:xfrm>
            <a:off x="4572000" y="176550"/>
            <a:ext cx="4449300" cy="47904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Char char="●"/>
            </a:pPr>
            <a:r>
              <a:rPr lang="en" sz="1200"/>
              <a:t>With the nonlinear regression model, the 2012 quality of faculty nearly has a straight line, but it has a little curve when the world rank is number 50.</a:t>
            </a:r>
            <a:endParaRPr sz="1200"/>
          </a:p>
          <a:p>
            <a:pPr indent="-304800" lvl="0" marL="457200" rtl="0" algn="l">
              <a:lnSpc>
                <a:spcPct val="150000"/>
              </a:lnSpc>
              <a:spcBef>
                <a:spcPts val="0"/>
              </a:spcBef>
              <a:spcAft>
                <a:spcPts val="0"/>
              </a:spcAft>
              <a:buSzPts val="1200"/>
              <a:buChar char="●"/>
            </a:pPr>
            <a:r>
              <a:rPr lang="en" sz="1200"/>
              <a:t>The Correlation number is 0.7695974 </a:t>
            </a:r>
            <a:endParaRPr sz="1200"/>
          </a:p>
          <a:p>
            <a:pPr indent="-304800" lvl="0" marL="457200" rtl="0" algn="l">
              <a:lnSpc>
                <a:spcPct val="150000"/>
              </a:lnSpc>
              <a:spcBef>
                <a:spcPts val="0"/>
              </a:spcBef>
              <a:spcAft>
                <a:spcPts val="0"/>
              </a:spcAft>
              <a:buSzPts val="1200"/>
              <a:buChar char="●"/>
            </a:pPr>
            <a:r>
              <a:rPr lang="en" sz="1200"/>
              <a:t>There aren’t many huge outliers on this graph because most of the data points from the quality of faculty rank are closely related to the world rank.</a:t>
            </a:r>
            <a:endParaRPr sz="1200"/>
          </a:p>
          <a:p>
            <a:pPr indent="-304800" lvl="0" marL="457200" rtl="0" algn="l">
              <a:lnSpc>
                <a:spcPct val="150000"/>
              </a:lnSpc>
              <a:spcBef>
                <a:spcPts val="0"/>
              </a:spcBef>
              <a:spcAft>
                <a:spcPts val="0"/>
              </a:spcAft>
              <a:buSzPts val="1200"/>
              <a:buChar char="●"/>
            </a:pPr>
            <a:r>
              <a:rPr lang="en" sz="1200"/>
              <a:t>The top 25 world institution rank shows that these institutions have won many medals, prizes, and awards because the world rank and quality of faculty rank have similar numbers.</a:t>
            </a:r>
            <a:endParaRPr sz="1200"/>
          </a:p>
          <a:p>
            <a:pPr indent="-304800" lvl="0" marL="457200" rtl="0" algn="l">
              <a:lnSpc>
                <a:spcPct val="150000"/>
              </a:lnSpc>
              <a:spcBef>
                <a:spcPts val="0"/>
              </a:spcBef>
              <a:spcAft>
                <a:spcPts val="0"/>
              </a:spcAft>
              <a:buSzPts val="1200"/>
              <a:buChar char="➢"/>
            </a:pPr>
            <a:r>
              <a:rPr lang="en" sz="1200"/>
              <a:t>To conclude, the 2012 quality of faculty rank is showing a strong positive correlation with the world rank </a:t>
            </a:r>
            <a:endParaRPr sz="1200"/>
          </a:p>
          <a:p>
            <a:pPr indent="-304800" lvl="0" marL="457200" rtl="0" algn="l">
              <a:lnSpc>
                <a:spcPct val="150000"/>
              </a:lnSpc>
              <a:spcBef>
                <a:spcPts val="0"/>
              </a:spcBef>
              <a:spcAft>
                <a:spcPts val="0"/>
              </a:spcAft>
              <a:buSzPts val="1200"/>
              <a:buChar char="➢"/>
            </a:pPr>
            <a:r>
              <a:rPr lang="en" sz="1200"/>
              <a:t>In 2012, it showed that the top 100 </a:t>
            </a:r>
            <a:r>
              <a:rPr lang="en" sz="1200"/>
              <a:t>institutions</a:t>
            </a:r>
            <a:r>
              <a:rPr lang="en" sz="1200"/>
              <a:t> have won many academics awards and show that professors in these </a:t>
            </a:r>
            <a:r>
              <a:rPr lang="en" sz="1200"/>
              <a:t>institutions</a:t>
            </a:r>
            <a:r>
              <a:rPr lang="en" sz="1200"/>
              <a:t> are passionate about making better education in the </a:t>
            </a:r>
            <a:r>
              <a:rPr lang="en" sz="1200"/>
              <a:t>institutions.</a:t>
            </a:r>
            <a:endParaRPr sz="1200"/>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91440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34" name="Google Shape;134;p23"/>
          <p:cNvPicPr preferRelativeResize="0"/>
          <p:nvPr/>
        </p:nvPicPr>
        <p:blipFill>
          <a:blip r:embed="rId3">
            <a:alphaModFix/>
          </a:blip>
          <a:stretch>
            <a:fillRect/>
          </a:stretch>
        </p:blipFill>
        <p:spPr>
          <a:xfrm>
            <a:off x="12509" y="1695287"/>
            <a:ext cx="4304942" cy="2766749"/>
          </a:xfrm>
          <a:prstGeom prst="rect">
            <a:avLst/>
          </a:prstGeom>
          <a:noFill/>
          <a:ln>
            <a:noFill/>
          </a:ln>
        </p:spPr>
      </p:pic>
      <p:sp>
        <p:nvSpPr>
          <p:cNvPr id="135" name="Google Shape;135;p23"/>
          <p:cNvSpPr txBox="1"/>
          <p:nvPr>
            <p:ph type="title"/>
          </p:nvPr>
        </p:nvSpPr>
        <p:spPr>
          <a:xfrm>
            <a:off x="311725" y="500925"/>
            <a:ext cx="3706500" cy="74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2012 Quality of Faculty</a:t>
            </a: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idx="1" type="body"/>
          </p:nvPr>
        </p:nvSpPr>
        <p:spPr>
          <a:xfrm>
            <a:off x="4572000" y="116575"/>
            <a:ext cx="4443000" cy="50928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Char char="●"/>
            </a:pPr>
            <a:r>
              <a:rPr lang="en" sz="1200"/>
              <a:t>For the 2015 quality of faculty, the graph looks different because there are many data points with a huge outlier. </a:t>
            </a:r>
            <a:endParaRPr sz="1200"/>
          </a:p>
          <a:p>
            <a:pPr indent="-304800" lvl="0" marL="457200" rtl="0" algn="l">
              <a:lnSpc>
                <a:spcPct val="150000"/>
              </a:lnSpc>
              <a:spcBef>
                <a:spcPts val="0"/>
              </a:spcBef>
              <a:spcAft>
                <a:spcPts val="0"/>
              </a:spcAft>
              <a:buSzPts val="1200"/>
              <a:buChar char="●"/>
            </a:pPr>
            <a:r>
              <a:rPr lang="en" sz="1200"/>
              <a:t>The outlier is showing after the world rank of number 10. The reason that there is a huge outlier because most of the top 100 institutions have a lower rank on the quality of faculty.</a:t>
            </a:r>
            <a:endParaRPr sz="1200"/>
          </a:p>
          <a:p>
            <a:pPr indent="-304800" lvl="0" marL="457200" rtl="0" algn="l">
              <a:lnSpc>
                <a:spcPct val="150000"/>
              </a:lnSpc>
              <a:spcBef>
                <a:spcPts val="0"/>
              </a:spcBef>
              <a:spcAft>
                <a:spcPts val="0"/>
              </a:spcAft>
              <a:buSzPts val="1200"/>
              <a:buChar char="●"/>
            </a:pPr>
            <a:r>
              <a:rPr lang="en" sz="1200"/>
              <a:t>The top 10 institutions are consistent in their high ranking of quality of faculty.</a:t>
            </a:r>
            <a:endParaRPr sz="1200"/>
          </a:p>
          <a:p>
            <a:pPr indent="-304800" lvl="0" marL="457200" rtl="0" algn="l">
              <a:lnSpc>
                <a:spcPct val="150000"/>
              </a:lnSpc>
              <a:spcBef>
                <a:spcPts val="0"/>
              </a:spcBef>
              <a:spcAft>
                <a:spcPts val="0"/>
              </a:spcAft>
              <a:buSzPts val="1200"/>
              <a:buChar char="●"/>
            </a:pPr>
            <a:r>
              <a:rPr lang="en" sz="1200"/>
              <a:t>The Correlation number is 0.4850297</a:t>
            </a:r>
            <a:endParaRPr sz="1200"/>
          </a:p>
          <a:p>
            <a:pPr indent="-304800" lvl="0" marL="457200" rtl="0" algn="l">
              <a:lnSpc>
                <a:spcPct val="150000"/>
              </a:lnSpc>
              <a:spcBef>
                <a:spcPts val="0"/>
              </a:spcBef>
              <a:spcAft>
                <a:spcPts val="0"/>
              </a:spcAft>
              <a:buSzPts val="1200"/>
              <a:buChar char="➢"/>
            </a:pPr>
            <a:r>
              <a:rPr lang="en" sz="1200"/>
              <a:t>In 2015, it shows that the correlation number decreased to a moderate strong positive correlation with the world rank.</a:t>
            </a:r>
            <a:endParaRPr sz="1200"/>
          </a:p>
          <a:p>
            <a:pPr indent="-304800" lvl="0" marL="457200" rtl="0" algn="l">
              <a:lnSpc>
                <a:spcPct val="150000"/>
              </a:lnSpc>
              <a:spcBef>
                <a:spcPts val="0"/>
              </a:spcBef>
              <a:spcAft>
                <a:spcPts val="0"/>
              </a:spcAft>
              <a:buSzPts val="1200"/>
              <a:buChar char="➢"/>
            </a:pPr>
            <a:r>
              <a:rPr lang="en" sz="1200"/>
              <a:t>We believe this because an increase in online resources for students has decreased the value of having high quality faculty for universities.</a:t>
            </a:r>
            <a:endParaRPr sz="1200"/>
          </a:p>
          <a:p>
            <a:pPr indent="-304800" lvl="0" marL="457200" rtl="0" algn="l">
              <a:lnSpc>
                <a:spcPct val="150000"/>
              </a:lnSpc>
              <a:spcBef>
                <a:spcPts val="0"/>
              </a:spcBef>
              <a:spcAft>
                <a:spcPts val="0"/>
              </a:spcAft>
              <a:buSzPts val="1200"/>
              <a:buChar char="➢"/>
            </a:pPr>
            <a:r>
              <a:rPr lang="en" sz="1200"/>
              <a:t>The top 100 </a:t>
            </a:r>
            <a:r>
              <a:rPr lang="en" sz="1200"/>
              <a:t>institutions</a:t>
            </a:r>
            <a:r>
              <a:rPr lang="en" sz="1200"/>
              <a:t> showed that many </a:t>
            </a:r>
            <a:r>
              <a:rPr lang="en" sz="1200"/>
              <a:t>institutions</a:t>
            </a:r>
            <a:r>
              <a:rPr lang="en" sz="1200"/>
              <a:t> were struggling to maintain the quality of faculty as time goes by. </a:t>
            </a:r>
            <a:endParaRPr sz="1200"/>
          </a:p>
          <a:p>
            <a:pPr indent="0" lvl="0" marL="0" rtl="0" algn="l">
              <a:spcBef>
                <a:spcPts val="1600"/>
              </a:spcBef>
              <a:spcAft>
                <a:spcPts val="1600"/>
              </a:spcAft>
              <a:buNone/>
            </a:pPr>
            <a:r>
              <a:t/>
            </a:r>
            <a:endParaRPr sz="1200"/>
          </a:p>
        </p:txBody>
      </p:sp>
      <p:pic>
        <p:nvPicPr>
          <p:cNvPr id="141" name="Google Shape;141;p24"/>
          <p:cNvPicPr preferRelativeResize="0"/>
          <p:nvPr/>
        </p:nvPicPr>
        <p:blipFill>
          <a:blip r:embed="rId3">
            <a:alphaModFix/>
          </a:blip>
          <a:stretch>
            <a:fillRect/>
          </a:stretch>
        </p:blipFill>
        <p:spPr>
          <a:xfrm>
            <a:off x="4025" y="1689838"/>
            <a:ext cx="4321900" cy="2777649"/>
          </a:xfrm>
          <a:prstGeom prst="rect">
            <a:avLst/>
          </a:prstGeom>
          <a:noFill/>
          <a:ln>
            <a:noFill/>
          </a:ln>
        </p:spPr>
      </p:pic>
      <p:sp>
        <p:nvSpPr>
          <p:cNvPr id="142" name="Google Shape;142;p24"/>
          <p:cNvSpPr txBox="1"/>
          <p:nvPr>
            <p:ph type="title"/>
          </p:nvPr>
        </p:nvSpPr>
        <p:spPr>
          <a:xfrm>
            <a:off x="311725" y="500925"/>
            <a:ext cx="3706500" cy="74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2015 Quality of Faculty</a:t>
            </a:r>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a:p>
            <a:pPr indent="0" lvl="0" marL="0" rtl="0" algn="ctr">
              <a:lnSpc>
                <a:spcPct val="115000"/>
              </a:lnSpc>
              <a:spcBef>
                <a:spcPts val="0"/>
              </a:spcBef>
              <a:spcAft>
                <a:spcPts val="0"/>
              </a:spcAft>
              <a:buNone/>
            </a:pPr>
            <a:r>
              <a:t/>
            </a:r>
            <a:endParaRPr sz="1200">
              <a:solidFill>
                <a:srgbClr val="FFFFFF"/>
              </a:solidFill>
              <a:latin typeface="Roboto"/>
              <a:ea typeface="Roboto"/>
              <a:cs typeface="Roboto"/>
              <a:sym typeface="Roboto"/>
            </a:endParaRPr>
          </a:p>
          <a:p>
            <a:pPr indent="0" lvl="0" marL="0" rtl="0" algn="l">
              <a:spcBef>
                <a:spcPts val="1600"/>
              </a:spcBef>
              <a:spcAft>
                <a:spcPts val="0"/>
              </a:spcAft>
              <a:buNone/>
            </a:pPr>
            <a:r>
              <a:t/>
            </a:r>
            <a:endParaRPr/>
          </a:p>
        </p:txBody>
      </p:sp>
      <p:sp>
        <p:nvSpPr>
          <p:cNvPr id="148" name="Google Shape;148;p25"/>
          <p:cNvSpPr txBox="1"/>
          <p:nvPr>
            <p:ph idx="1" type="body"/>
          </p:nvPr>
        </p:nvSpPr>
        <p:spPr>
          <a:xfrm>
            <a:off x="4644675" y="76775"/>
            <a:ext cx="4166400" cy="494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a:t>
            </a:r>
            <a:endParaRPr/>
          </a:p>
          <a:p>
            <a:pPr indent="0" lvl="0" marL="0" rtl="0" algn="ctr">
              <a:lnSpc>
                <a:spcPct val="150000"/>
              </a:lnSpc>
              <a:spcBef>
                <a:spcPts val="1600"/>
              </a:spcBef>
              <a:spcAft>
                <a:spcPts val="0"/>
              </a:spcAft>
              <a:buNone/>
            </a:pPr>
            <a:r>
              <a:rPr i="1" lang="en"/>
              <a:t>We hypothesize that the variables of quality of education, quality of faculty, and alumni employment of the </a:t>
            </a:r>
            <a:r>
              <a:rPr i="1" lang="en" u="sng">
                <a:solidFill>
                  <a:schemeClr val="accent5"/>
                </a:solidFill>
                <a:hlinkClick r:id="rId3">
                  <a:extLst>
                    <a:ext uri="{A12FA001-AC4F-418D-AE19-62706E023703}">
                      <ahyp:hlinkClr val="tx"/>
                    </a:ext>
                  </a:extLst>
                </a:hlinkClick>
              </a:rPr>
              <a:t>Center of World University Rankings</a:t>
            </a:r>
            <a:r>
              <a:rPr i="1" lang="en"/>
              <a:t> overall ranking algorithm increased in correlation proportionally from 2012 to 2015. </a:t>
            </a:r>
            <a:endParaRPr i="1" sz="1200"/>
          </a:p>
          <a:p>
            <a:pPr indent="0" lvl="0" marL="0" rtl="0" algn="ctr">
              <a:spcBef>
                <a:spcPts val="1600"/>
              </a:spcBef>
              <a:spcAft>
                <a:spcPts val="0"/>
              </a:spcAft>
              <a:buNone/>
            </a:pPr>
            <a:r>
              <a:rPr lang="en" sz="1200"/>
              <a:t>Conclusion: FALSE</a:t>
            </a:r>
            <a:endParaRPr sz="1200"/>
          </a:p>
          <a:p>
            <a:pPr indent="0" lvl="0" marL="0" rtl="0" algn="l">
              <a:spcBef>
                <a:spcPts val="1600"/>
              </a:spcBef>
              <a:spcAft>
                <a:spcPts val="0"/>
              </a:spcAft>
              <a:buNone/>
            </a:pPr>
            <a:r>
              <a:rPr lang="en" sz="1200"/>
              <a:t>We determined upon the statistical analysis of multiple variables belonging to the ranking algorithm that each variable we analyzed decreased in correlation to the overall university ranking and each did so at a different rate; they did not change proportionately. </a:t>
            </a:r>
            <a:endParaRPr sz="1200"/>
          </a:p>
          <a:p>
            <a:pPr indent="-311150" lvl="0" marL="457200" rtl="0" algn="l">
              <a:spcBef>
                <a:spcPts val="1600"/>
              </a:spcBef>
              <a:spcAft>
                <a:spcPts val="0"/>
              </a:spcAft>
              <a:buSzPts val="1300"/>
              <a:buChar char="➢"/>
            </a:pPr>
            <a:r>
              <a:rPr lang="en" sz="1200"/>
              <a:t>In a higher education market that has become increasingly digitally democratized, universities are less valued for their quality of education, quality of faculty, and alumni employment. </a:t>
            </a:r>
            <a:endParaRPr sz="1200"/>
          </a:p>
          <a:p>
            <a:pPr indent="0" lvl="0" marL="0" rtl="0" algn="ctr">
              <a:spcBef>
                <a:spcPts val="1600"/>
              </a:spcBef>
              <a:spcAft>
                <a:spcPts val="1600"/>
              </a:spcAft>
              <a:buNone/>
            </a:pPr>
            <a:r>
              <a:t/>
            </a:r>
            <a:endParaRPr i="1"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20775" y="310425"/>
            <a:ext cx="38511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Questions:</a:t>
            </a:r>
            <a:endParaRPr/>
          </a:p>
          <a:p>
            <a:pPr indent="0" lvl="0" marL="0" rtl="0" algn="l">
              <a:spcBef>
                <a:spcPts val="0"/>
              </a:spcBef>
              <a:spcAft>
                <a:spcPts val="0"/>
              </a:spcAft>
              <a:buNone/>
            </a:pPr>
            <a:r>
              <a:t/>
            </a:r>
            <a:endParaRPr sz="2100"/>
          </a:p>
          <a:p>
            <a:pPr indent="-374650" lvl="0" marL="457200" rtl="0" algn="l">
              <a:spcBef>
                <a:spcPts val="0"/>
              </a:spcBef>
              <a:spcAft>
                <a:spcPts val="0"/>
              </a:spcAft>
              <a:buSzPts val="2300"/>
              <a:buChar char="●"/>
            </a:pPr>
            <a:r>
              <a:rPr lang="en" sz="2300"/>
              <a:t>Do all the variables we are analyzing increase or decrease in correlation from 2012 to 2015?</a:t>
            </a:r>
            <a:endParaRPr sz="2300"/>
          </a:p>
          <a:p>
            <a:pPr indent="0" lvl="0" marL="457200" rtl="0" algn="l">
              <a:spcBef>
                <a:spcPts val="0"/>
              </a:spcBef>
              <a:spcAft>
                <a:spcPts val="0"/>
              </a:spcAft>
              <a:buNone/>
            </a:pPr>
            <a:r>
              <a:t/>
            </a:r>
            <a:endParaRPr sz="900"/>
          </a:p>
          <a:p>
            <a:pPr indent="-374650" lvl="0" marL="457200" rtl="0" algn="l">
              <a:spcBef>
                <a:spcPts val="0"/>
              </a:spcBef>
              <a:spcAft>
                <a:spcPts val="0"/>
              </a:spcAft>
              <a:buSzPts val="2300"/>
              <a:buChar char="●"/>
            </a:pPr>
            <a:r>
              <a:rPr lang="en" sz="2300"/>
              <a:t>Do all the variables we are analyzing change proportionally in correlation from 2012 to 2015?</a:t>
            </a:r>
            <a:endParaRPr sz="2300"/>
          </a:p>
          <a:p>
            <a:pPr indent="0" lvl="0" marL="0" rtl="0" algn="l">
              <a:spcBef>
                <a:spcPts val="0"/>
              </a:spcBef>
              <a:spcAft>
                <a:spcPts val="0"/>
              </a:spcAft>
              <a:buNone/>
            </a:pPr>
            <a:r>
              <a:t/>
            </a:r>
            <a:endParaRPr sz="2300"/>
          </a:p>
          <a:p>
            <a:pPr indent="0" lvl="0" marL="0" rtl="0" algn="l">
              <a:spcBef>
                <a:spcPts val="0"/>
              </a:spcBef>
              <a:spcAft>
                <a:spcPts val="0"/>
              </a:spcAft>
              <a:buNone/>
            </a:pPr>
            <a:r>
              <a:t/>
            </a:r>
            <a:endParaRPr sz="2700"/>
          </a:p>
        </p:txBody>
      </p:sp>
      <p:sp>
        <p:nvSpPr>
          <p:cNvPr id="71" name="Google Shape;71;p14"/>
          <p:cNvSpPr txBox="1"/>
          <p:nvPr>
            <p:ph idx="1" type="body"/>
          </p:nvPr>
        </p:nvSpPr>
        <p:spPr>
          <a:xfrm>
            <a:off x="4644675" y="310425"/>
            <a:ext cx="4166400" cy="43263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u="sng"/>
              <a:t>Hypothesis:</a:t>
            </a:r>
            <a:endParaRPr u="sng"/>
          </a:p>
          <a:p>
            <a:pPr indent="0" lvl="0" marL="0" rtl="0" algn="ctr">
              <a:lnSpc>
                <a:spcPct val="150000"/>
              </a:lnSpc>
              <a:spcBef>
                <a:spcPts val="1600"/>
              </a:spcBef>
              <a:spcAft>
                <a:spcPts val="0"/>
              </a:spcAft>
              <a:buNone/>
            </a:pPr>
            <a:r>
              <a:rPr i="1" lang="en"/>
              <a:t>We hypothesize that the variables of quality of education, quality of faculty, and alumni employment of the </a:t>
            </a:r>
            <a:r>
              <a:rPr i="1" lang="en" u="sng">
                <a:solidFill>
                  <a:schemeClr val="accent5"/>
                </a:solidFill>
                <a:hlinkClick r:id="rId3">
                  <a:extLst>
                    <a:ext uri="{A12FA001-AC4F-418D-AE19-62706E023703}">
                      <ahyp:hlinkClr val="tx"/>
                    </a:ext>
                  </a:extLst>
                </a:hlinkClick>
              </a:rPr>
              <a:t>Center of World University Rankings</a:t>
            </a:r>
            <a:r>
              <a:rPr i="1" lang="en"/>
              <a:t> overall ranking algorithm increased in correlation proportionally from 2012 to 2015.</a:t>
            </a:r>
            <a:endParaRPr i="1"/>
          </a:p>
          <a:p>
            <a:pPr indent="0" lvl="0" marL="0" rtl="0" algn="l">
              <a:lnSpc>
                <a:spcPct val="150000"/>
              </a:lnSpc>
              <a:spcBef>
                <a:spcPts val="1600"/>
              </a:spcBef>
              <a:spcAft>
                <a:spcPts val="0"/>
              </a:spcAft>
              <a:buNone/>
            </a:pPr>
            <a:r>
              <a:rPr lang="en"/>
              <a:t>We arrived at this conclusion because we believe that the three variables that we choose</a:t>
            </a:r>
            <a:r>
              <a:rPr i="1" lang="en"/>
              <a:t> </a:t>
            </a:r>
            <a:r>
              <a:rPr lang="en"/>
              <a:t>an increase in correlation proportionally because we perceive that these variables have become increasingly crucial for student success in the 21st century. </a:t>
            </a:r>
            <a:endParaRPr/>
          </a:p>
          <a:p>
            <a:pPr indent="0" lvl="0" marL="0" rtl="0" algn="l">
              <a:lnSpc>
                <a:spcPct val="150000"/>
              </a:lnSpc>
              <a:spcBef>
                <a:spcPts val="1600"/>
              </a:spcBef>
              <a:spcAft>
                <a:spcPts val="0"/>
              </a:spcAft>
              <a:buNone/>
            </a:pPr>
            <a:r>
              <a:t/>
            </a:r>
            <a:endParaRPr/>
          </a:p>
          <a:p>
            <a:pPr indent="0" lvl="0" marL="0" rtl="0" algn="l">
              <a:lnSpc>
                <a:spcPct val="150000"/>
              </a:lnSpc>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5"/>
          <p:cNvPicPr preferRelativeResize="0"/>
          <p:nvPr/>
        </p:nvPicPr>
        <p:blipFill>
          <a:blip r:embed="rId3">
            <a:alphaModFix/>
          </a:blip>
          <a:stretch>
            <a:fillRect/>
          </a:stretch>
        </p:blipFill>
        <p:spPr>
          <a:xfrm>
            <a:off x="240563" y="586825"/>
            <a:ext cx="8662877" cy="4556674"/>
          </a:xfrm>
          <a:prstGeom prst="rect">
            <a:avLst/>
          </a:prstGeom>
          <a:noFill/>
          <a:ln>
            <a:noFill/>
          </a:ln>
        </p:spPr>
      </p:pic>
      <p:sp>
        <p:nvSpPr>
          <p:cNvPr id="77" name="Google Shape;77;p15"/>
          <p:cNvSpPr txBox="1"/>
          <p:nvPr>
            <p:ph type="title"/>
          </p:nvPr>
        </p:nvSpPr>
        <p:spPr>
          <a:xfrm>
            <a:off x="4266075" y="0"/>
            <a:ext cx="4878000" cy="74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000000"/>
                </a:solidFill>
              </a:rPr>
              <a:t>2012 World Ranking Top 100</a:t>
            </a:r>
            <a:endParaRPr sz="2600">
              <a:solidFill>
                <a:srgbClr val="000000"/>
              </a:solidFill>
            </a:endParaRPr>
          </a:p>
          <a:p>
            <a:pPr indent="0" lvl="0" marL="0" rtl="0" algn="l">
              <a:spcBef>
                <a:spcPts val="0"/>
              </a:spcBef>
              <a:spcAft>
                <a:spcPts val="0"/>
              </a:spcAft>
              <a:buNone/>
            </a:pPr>
            <a:r>
              <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idx="1" type="body"/>
          </p:nvPr>
        </p:nvSpPr>
        <p:spPr>
          <a:xfrm>
            <a:off x="4676225" y="1303650"/>
            <a:ext cx="4166400" cy="25362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58% of the world’s top 100 institutions are located in the United States. </a:t>
            </a:r>
            <a:endParaRPr/>
          </a:p>
          <a:p>
            <a:pPr indent="-311150" lvl="0" marL="457200" rtl="0" algn="l">
              <a:lnSpc>
                <a:spcPct val="150000"/>
              </a:lnSpc>
              <a:spcBef>
                <a:spcPts val="0"/>
              </a:spcBef>
              <a:spcAft>
                <a:spcPts val="0"/>
              </a:spcAft>
              <a:buSzPts val="1300"/>
              <a:buChar char="●"/>
            </a:pPr>
            <a:r>
              <a:rPr lang="en"/>
              <a:t>The remaining 42% is composed of 15 other countries. </a:t>
            </a:r>
            <a:endParaRPr/>
          </a:p>
          <a:p>
            <a:pPr indent="-311150" lvl="0" marL="457200" rtl="0" algn="l">
              <a:lnSpc>
                <a:spcPct val="150000"/>
              </a:lnSpc>
              <a:spcBef>
                <a:spcPts val="0"/>
              </a:spcBef>
              <a:spcAft>
                <a:spcPts val="0"/>
              </a:spcAft>
              <a:buSzPts val="1300"/>
              <a:buChar char="●"/>
            </a:pPr>
            <a:r>
              <a:rPr lang="en"/>
              <a:t>The top three institutions were all American </a:t>
            </a:r>
            <a:r>
              <a:rPr lang="en" sz="1200"/>
              <a:t>institutions</a:t>
            </a:r>
            <a:r>
              <a:rPr lang="en"/>
              <a:t>. </a:t>
            </a:r>
            <a:endParaRPr/>
          </a:p>
          <a:p>
            <a:pPr indent="-311150" lvl="0" marL="457200" rtl="0" algn="l">
              <a:lnSpc>
                <a:spcPct val="150000"/>
              </a:lnSpc>
              <a:spcBef>
                <a:spcPts val="0"/>
              </a:spcBef>
              <a:spcAft>
                <a:spcPts val="0"/>
              </a:spcAft>
              <a:buClr>
                <a:schemeClr val="dk2"/>
              </a:buClr>
              <a:buSzPts val="1300"/>
              <a:buFont typeface="Roboto"/>
              <a:buChar char="➢"/>
            </a:pPr>
            <a:r>
              <a:rPr lang="en"/>
              <a:t>American institutions dominate the overall World Rank for the top 100 in 2012.</a:t>
            </a:r>
            <a:endParaRPr/>
          </a:p>
          <a:p>
            <a:pPr indent="0" lvl="0" marL="0" rtl="0" algn="l">
              <a:spcBef>
                <a:spcPts val="0"/>
              </a:spcBef>
              <a:spcAft>
                <a:spcPts val="1600"/>
              </a:spcAft>
              <a:buNone/>
            </a:pPr>
            <a:r>
              <a:t/>
            </a:r>
            <a:endParaRPr/>
          </a:p>
        </p:txBody>
      </p:sp>
      <p:sp>
        <p:nvSpPr>
          <p:cNvPr id="83" name="Google Shape;83;p16"/>
          <p:cNvSpPr txBox="1"/>
          <p:nvPr>
            <p:ph type="title"/>
          </p:nvPr>
        </p:nvSpPr>
        <p:spPr>
          <a:xfrm>
            <a:off x="311725" y="500925"/>
            <a:ext cx="3706500" cy="74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2012 world ranking </a:t>
            </a:r>
            <a:endParaRPr/>
          </a:p>
          <a:p>
            <a:pPr indent="0" lvl="0" marL="0" rtl="0" algn="l">
              <a:spcBef>
                <a:spcPts val="0"/>
              </a:spcBef>
              <a:spcAft>
                <a:spcPts val="0"/>
              </a:spcAft>
              <a:buNone/>
            </a:pPr>
            <a:r>
              <a:t/>
            </a:r>
            <a:endParaRPr/>
          </a:p>
        </p:txBody>
      </p:sp>
      <p:pic>
        <p:nvPicPr>
          <p:cNvPr id="84" name="Google Shape;84;p16"/>
          <p:cNvPicPr preferRelativeResize="0"/>
          <p:nvPr/>
        </p:nvPicPr>
        <p:blipFill>
          <a:blip r:embed="rId3">
            <a:alphaModFix/>
          </a:blip>
          <a:stretch>
            <a:fillRect/>
          </a:stretch>
        </p:blipFill>
        <p:spPr>
          <a:xfrm>
            <a:off x="7338" y="1698052"/>
            <a:ext cx="4315250" cy="2269824"/>
          </a:xfrm>
          <a:prstGeom prst="rect">
            <a:avLst/>
          </a:prstGeom>
          <a:noFill/>
          <a:ln>
            <a:noFill/>
          </a:ln>
        </p:spPr>
      </p:pic>
      <p:sp>
        <p:nvSpPr>
          <p:cNvPr id="85" name="Google Shape;85;p16"/>
          <p:cNvSpPr txBox="1"/>
          <p:nvPr/>
        </p:nvSpPr>
        <p:spPr>
          <a:xfrm>
            <a:off x="505663" y="4095275"/>
            <a:ext cx="3318600" cy="26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a:ea typeface="Roboto"/>
                <a:cs typeface="Roboto"/>
                <a:sym typeface="Roboto"/>
              </a:rPr>
              <a:t>Picture from previous slide</a:t>
            </a:r>
            <a:endParaRPr>
              <a:solidFill>
                <a:schemeClr val="lt1"/>
              </a:solidFill>
              <a:latin typeface="Roboto"/>
              <a:ea typeface="Roboto"/>
              <a:cs typeface="Roboto"/>
              <a:sym typeface="Roboto"/>
            </a:endParaRPr>
          </a:p>
        </p:txBody>
      </p:sp>
      <p:sp>
        <p:nvSpPr>
          <p:cNvPr id="86" name="Google Shape;86;p16"/>
          <p:cNvSpPr txBox="1"/>
          <p:nvPr/>
        </p:nvSpPr>
        <p:spPr>
          <a:xfrm>
            <a:off x="505663" y="4095275"/>
            <a:ext cx="3318600" cy="26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a:ea typeface="Roboto"/>
                <a:cs typeface="Roboto"/>
                <a:sym typeface="Roboto"/>
              </a:rPr>
              <a:t>(Picture from previous slide)</a:t>
            </a:r>
            <a:endParaRPr>
              <a:solidFill>
                <a:schemeClr val="lt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266075" y="0"/>
            <a:ext cx="4878000" cy="74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000000"/>
                </a:solidFill>
              </a:rPr>
              <a:t>2015 World Ranking Top 100</a:t>
            </a:r>
            <a:endParaRPr sz="2600">
              <a:solidFill>
                <a:srgbClr val="000000"/>
              </a:solidFill>
            </a:endParaRPr>
          </a:p>
          <a:p>
            <a:pPr indent="0" lvl="0" marL="0" rtl="0" algn="l">
              <a:spcBef>
                <a:spcPts val="0"/>
              </a:spcBef>
              <a:spcAft>
                <a:spcPts val="0"/>
              </a:spcAft>
              <a:buNone/>
            </a:pPr>
            <a:r>
              <a:t/>
            </a:r>
            <a:endParaRPr>
              <a:solidFill>
                <a:srgbClr val="000000"/>
              </a:solidFill>
            </a:endParaRPr>
          </a:p>
        </p:txBody>
      </p:sp>
      <p:pic>
        <p:nvPicPr>
          <p:cNvPr id="92" name="Google Shape;92;p17"/>
          <p:cNvPicPr preferRelativeResize="0"/>
          <p:nvPr/>
        </p:nvPicPr>
        <p:blipFill>
          <a:blip r:embed="rId3">
            <a:alphaModFix/>
          </a:blip>
          <a:stretch>
            <a:fillRect/>
          </a:stretch>
        </p:blipFill>
        <p:spPr>
          <a:xfrm>
            <a:off x="290300" y="596450"/>
            <a:ext cx="8563392" cy="45470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idx="1" type="body"/>
          </p:nvPr>
        </p:nvSpPr>
        <p:spPr>
          <a:xfrm>
            <a:off x="4725450" y="729750"/>
            <a:ext cx="4166400" cy="36840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55</a:t>
            </a:r>
            <a:r>
              <a:rPr lang="en"/>
              <a:t>% of the top 100 institutions were in the USA.</a:t>
            </a:r>
            <a:endParaRPr/>
          </a:p>
          <a:p>
            <a:pPr indent="-311150" lvl="0" marL="914400" rtl="0" algn="l">
              <a:lnSpc>
                <a:spcPct val="150000"/>
              </a:lnSpc>
              <a:spcBef>
                <a:spcPts val="0"/>
              </a:spcBef>
              <a:spcAft>
                <a:spcPts val="0"/>
              </a:spcAft>
              <a:buSzPts val="1300"/>
              <a:buChar char="❏"/>
            </a:pPr>
            <a:r>
              <a:rPr lang="en"/>
              <a:t>Harvard, MIT, and Stanford remained the top 3 institutions.</a:t>
            </a:r>
            <a:endParaRPr/>
          </a:p>
          <a:p>
            <a:pPr indent="-311150" lvl="0" marL="457200" rtl="0" algn="l">
              <a:lnSpc>
                <a:spcPct val="150000"/>
              </a:lnSpc>
              <a:spcBef>
                <a:spcPts val="0"/>
              </a:spcBef>
              <a:spcAft>
                <a:spcPts val="0"/>
              </a:spcAft>
              <a:buSzPts val="1300"/>
              <a:buChar char="●"/>
            </a:pPr>
            <a:r>
              <a:rPr lang="en"/>
              <a:t>Institutions from Italy and Finland were not in the top 100 institutions World Rank.</a:t>
            </a:r>
            <a:endParaRPr/>
          </a:p>
          <a:p>
            <a:pPr indent="-311150" lvl="0" marL="457200" rtl="0" algn="l">
              <a:lnSpc>
                <a:spcPct val="150000"/>
              </a:lnSpc>
              <a:spcBef>
                <a:spcPts val="0"/>
              </a:spcBef>
              <a:spcAft>
                <a:spcPts val="0"/>
              </a:spcAft>
              <a:buSzPts val="1300"/>
              <a:buChar char="●"/>
            </a:pPr>
            <a:r>
              <a:rPr lang="en"/>
              <a:t>Belgium, China, Russia, Singapore, and Taiwan were in the top 100 institutions ranking. </a:t>
            </a:r>
            <a:endParaRPr/>
          </a:p>
          <a:p>
            <a:pPr indent="-311150" lvl="0" marL="457200" rtl="0" algn="l">
              <a:lnSpc>
                <a:spcPct val="150000"/>
              </a:lnSpc>
              <a:spcBef>
                <a:spcPts val="0"/>
              </a:spcBef>
              <a:spcAft>
                <a:spcPts val="0"/>
              </a:spcAft>
              <a:buSzPts val="1300"/>
              <a:buChar char="➢"/>
            </a:pPr>
            <a:r>
              <a:rPr lang="en"/>
              <a:t>As technology advanced, globalization progressed, and the development of the economy for many countries, more international institutions were ranked in the top 100 by the overall World Ranking algorithm. </a:t>
            </a:r>
            <a:endParaRPr/>
          </a:p>
          <a:p>
            <a:pPr indent="0" lvl="0" marL="0" rtl="0" algn="l">
              <a:spcBef>
                <a:spcPts val="0"/>
              </a:spcBef>
              <a:spcAft>
                <a:spcPts val="1600"/>
              </a:spcAft>
              <a:buNone/>
            </a:pPr>
            <a:r>
              <a:t/>
            </a:r>
            <a:endParaRPr/>
          </a:p>
        </p:txBody>
      </p:sp>
      <p:sp>
        <p:nvSpPr>
          <p:cNvPr id="98" name="Google Shape;98;p18"/>
          <p:cNvSpPr txBox="1"/>
          <p:nvPr>
            <p:ph type="title"/>
          </p:nvPr>
        </p:nvSpPr>
        <p:spPr>
          <a:xfrm>
            <a:off x="311725" y="500925"/>
            <a:ext cx="3706500" cy="74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2015 world ranking </a:t>
            </a:r>
            <a:endParaRPr/>
          </a:p>
          <a:p>
            <a:pPr indent="0" lvl="0" marL="0" rtl="0" algn="l">
              <a:spcBef>
                <a:spcPts val="0"/>
              </a:spcBef>
              <a:spcAft>
                <a:spcPts val="0"/>
              </a:spcAft>
              <a:buNone/>
            </a:pPr>
            <a:r>
              <a:t/>
            </a:r>
            <a:endParaRPr/>
          </a:p>
        </p:txBody>
      </p:sp>
      <p:pic>
        <p:nvPicPr>
          <p:cNvPr id="99" name="Google Shape;99;p18"/>
          <p:cNvPicPr preferRelativeResize="0"/>
          <p:nvPr/>
        </p:nvPicPr>
        <p:blipFill>
          <a:blip r:embed="rId3">
            <a:alphaModFix/>
          </a:blip>
          <a:stretch>
            <a:fillRect/>
          </a:stretch>
        </p:blipFill>
        <p:spPr>
          <a:xfrm>
            <a:off x="-4550" y="1680987"/>
            <a:ext cx="4339026" cy="2303963"/>
          </a:xfrm>
          <a:prstGeom prst="rect">
            <a:avLst/>
          </a:prstGeom>
          <a:noFill/>
          <a:ln>
            <a:noFill/>
          </a:ln>
        </p:spPr>
      </p:pic>
      <p:sp>
        <p:nvSpPr>
          <p:cNvPr id="100" name="Google Shape;100;p18"/>
          <p:cNvSpPr txBox="1"/>
          <p:nvPr/>
        </p:nvSpPr>
        <p:spPr>
          <a:xfrm>
            <a:off x="505663" y="4095275"/>
            <a:ext cx="3318600" cy="26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a:ea typeface="Roboto"/>
                <a:cs typeface="Roboto"/>
                <a:sym typeface="Roboto"/>
              </a:rPr>
              <a:t>(Picture from previous slide)</a:t>
            </a:r>
            <a:endParaRPr>
              <a:solidFill>
                <a:schemeClr val="lt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19"/>
          <p:cNvPicPr preferRelativeResize="0"/>
          <p:nvPr/>
        </p:nvPicPr>
        <p:blipFill>
          <a:blip r:embed="rId3">
            <a:alphaModFix/>
          </a:blip>
          <a:stretch>
            <a:fillRect/>
          </a:stretch>
        </p:blipFill>
        <p:spPr>
          <a:xfrm>
            <a:off x="1988" y="1685150"/>
            <a:ext cx="4325975" cy="2780275"/>
          </a:xfrm>
          <a:prstGeom prst="rect">
            <a:avLst/>
          </a:prstGeom>
          <a:noFill/>
          <a:ln>
            <a:noFill/>
          </a:ln>
        </p:spPr>
      </p:pic>
      <p:sp>
        <p:nvSpPr>
          <p:cNvPr id="106" name="Google Shape;106;p19"/>
          <p:cNvSpPr txBox="1"/>
          <p:nvPr>
            <p:ph idx="1" type="body"/>
          </p:nvPr>
        </p:nvSpPr>
        <p:spPr>
          <a:xfrm>
            <a:off x="4572000" y="418950"/>
            <a:ext cx="4326000" cy="43056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The overall Quality of Education is largely nonlinear.</a:t>
            </a:r>
            <a:endParaRPr/>
          </a:p>
          <a:p>
            <a:pPr indent="-311150" lvl="0" marL="914400" rtl="0" algn="l">
              <a:lnSpc>
                <a:spcPct val="150000"/>
              </a:lnSpc>
              <a:spcBef>
                <a:spcPts val="0"/>
              </a:spcBef>
              <a:spcAft>
                <a:spcPts val="0"/>
              </a:spcAft>
              <a:buSzPts val="1300"/>
              <a:buChar char="❏"/>
            </a:pPr>
            <a:r>
              <a:rPr lang="en"/>
              <a:t>The nonlinear regression model features few dots near or next to it within the top 20.</a:t>
            </a:r>
            <a:endParaRPr/>
          </a:p>
          <a:p>
            <a:pPr indent="-311150" lvl="0" marL="457200" rtl="0" algn="l">
              <a:lnSpc>
                <a:spcPct val="150000"/>
              </a:lnSpc>
              <a:spcBef>
                <a:spcPts val="0"/>
              </a:spcBef>
              <a:spcAft>
                <a:spcPts val="0"/>
              </a:spcAft>
              <a:buSzPts val="1300"/>
              <a:buChar char="●"/>
            </a:pPr>
            <a:r>
              <a:rPr lang="en"/>
              <a:t>Many institutions outside of the top 20 either have a very high or low rank of quality of education in contrast to the average suggested by the nonlinear regression model.</a:t>
            </a:r>
            <a:endParaRPr/>
          </a:p>
          <a:p>
            <a:pPr indent="-311150" lvl="0" marL="457200" rtl="0" algn="l">
              <a:lnSpc>
                <a:spcPct val="150000"/>
              </a:lnSpc>
              <a:spcBef>
                <a:spcPts val="0"/>
              </a:spcBef>
              <a:spcAft>
                <a:spcPts val="0"/>
              </a:spcAft>
              <a:buSzPts val="1300"/>
              <a:buChar char="●"/>
            </a:pPr>
            <a:r>
              <a:rPr lang="en"/>
              <a:t>The correlation number is 0.563944</a:t>
            </a:r>
            <a:endParaRPr/>
          </a:p>
          <a:p>
            <a:pPr indent="-311150" lvl="0" marL="457200" rtl="0" algn="l">
              <a:lnSpc>
                <a:spcPct val="150000"/>
              </a:lnSpc>
              <a:spcBef>
                <a:spcPts val="0"/>
              </a:spcBef>
              <a:spcAft>
                <a:spcPts val="0"/>
              </a:spcAft>
              <a:buSzPts val="1300"/>
              <a:buChar char="➢"/>
            </a:pPr>
            <a:r>
              <a:rPr lang="en"/>
              <a:t>Any points below the nonlinear regression model are of higher ranks than its institution World Rank. Hence, the Quality of Education for these institutions helped them get higher in the World Ranks.</a:t>
            </a:r>
            <a:endParaRPr>
              <a:latin typeface="Calibri"/>
              <a:ea typeface="Calibri"/>
              <a:cs typeface="Calibri"/>
              <a:sym typeface="Calibri"/>
            </a:endParaRPr>
          </a:p>
        </p:txBody>
      </p:sp>
      <p:sp>
        <p:nvSpPr>
          <p:cNvPr id="107" name="Google Shape;107;p19"/>
          <p:cNvSpPr txBox="1"/>
          <p:nvPr>
            <p:ph type="title"/>
          </p:nvPr>
        </p:nvSpPr>
        <p:spPr>
          <a:xfrm>
            <a:off x="311725" y="500925"/>
            <a:ext cx="3706500" cy="74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2012 Quality of Education</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idx="1" type="body"/>
          </p:nvPr>
        </p:nvSpPr>
        <p:spPr>
          <a:xfrm>
            <a:off x="4629725" y="147600"/>
            <a:ext cx="4308900" cy="48483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In 2015, many more institutions outside of the top 20 overall rankings were near proximity to the nonlinear regression model.</a:t>
            </a:r>
            <a:endParaRPr/>
          </a:p>
          <a:p>
            <a:pPr indent="-311150" lvl="0" marL="457200" rtl="0" algn="l">
              <a:lnSpc>
                <a:spcPct val="150000"/>
              </a:lnSpc>
              <a:spcBef>
                <a:spcPts val="0"/>
              </a:spcBef>
              <a:spcAft>
                <a:spcPts val="0"/>
              </a:spcAft>
              <a:buSzPts val="1300"/>
              <a:buChar char="●"/>
            </a:pPr>
            <a:r>
              <a:rPr lang="en"/>
              <a:t>The correlation number is 0.4741671</a:t>
            </a:r>
            <a:endParaRPr/>
          </a:p>
          <a:p>
            <a:pPr indent="-311150" lvl="0" marL="914400" rtl="0" algn="l">
              <a:lnSpc>
                <a:spcPct val="150000"/>
              </a:lnSpc>
              <a:spcBef>
                <a:spcPts val="0"/>
              </a:spcBef>
              <a:spcAft>
                <a:spcPts val="0"/>
              </a:spcAft>
              <a:buSzPts val="1300"/>
              <a:buChar char="❏"/>
            </a:pPr>
            <a:r>
              <a:rPr lang="en"/>
              <a:t>Outliers exist, though not as many as in 2012.</a:t>
            </a:r>
            <a:endParaRPr/>
          </a:p>
          <a:p>
            <a:pPr indent="0" lvl="0" marL="457200" rtl="0" algn="l">
              <a:lnSpc>
                <a:spcPct val="150000"/>
              </a:lnSpc>
              <a:spcBef>
                <a:spcPts val="0"/>
              </a:spcBef>
              <a:spcAft>
                <a:spcPts val="0"/>
              </a:spcAft>
              <a:buNone/>
            </a:pPr>
            <a:r>
              <a:rPr lang="en"/>
              <a:t> </a:t>
            </a:r>
            <a:endParaRPr/>
          </a:p>
          <a:p>
            <a:pPr indent="-311150" lvl="0" marL="457200" rtl="0" algn="l">
              <a:lnSpc>
                <a:spcPct val="150000"/>
              </a:lnSpc>
              <a:spcBef>
                <a:spcPts val="0"/>
              </a:spcBef>
              <a:spcAft>
                <a:spcPts val="0"/>
              </a:spcAft>
              <a:buSzPts val="1300"/>
              <a:buChar char="➢"/>
            </a:pPr>
            <a:r>
              <a:rPr lang="en"/>
              <a:t>Most of the Quality of Education for the top 100 institutions is of higher rank than its World Rank, but a few data points rank a lot lower than 100. Hence, the correlation number is smaller than in 2012.</a:t>
            </a:r>
            <a:endParaRPr/>
          </a:p>
          <a:p>
            <a:pPr indent="-311150" lvl="0" marL="457200" rtl="0" algn="l">
              <a:lnSpc>
                <a:spcPct val="150000"/>
              </a:lnSpc>
              <a:spcBef>
                <a:spcPts val="0"/>
              </a:spcBef>
              <a:spcAft>
                <a:spcPts val="0"/>
              </a:spcAft>
              <a:buSzPts val="1300"/>
              <a:buChar char="➢"/>
            </a:pPr>
            <a:r>
              <a:rPr lang="en"/>
              <a:t>According to the correlation number, the Quality of Education rankings are more closely correlated to the World Rank in 2012 than in 2015.</a:t>
            </a:r>
            <a:endParaRPr sz="1400"/>
          </a:p>
        </p:txBody>
      </p:sp>
      <p:pic>
        <p:nvPicPr>
          <p:cNvPr id="113" name="Google Shape;113;p20"/>
          <p:cNvPicPr preferRelativeResize="0"/>
          <p:nvPr/>
        </p:nvPicPr>
        <p:blipFill>
          <a:blip r:embed="rId3">
            <a:alphaModFix/>
          </a:blip>
          <a:stretch>
            <a:fillRect/>
          </a:stretch>
        </p:blipFill>
        <p:spPr>
          <a:xfrm>
            <a:off x="10575" y="1690663"/>
            <a:ext cx="4308800" cy="2769251"/>
          </a:xfrm>
          <a:prstGeom prst="rect">
            <a:avLst/>
          </a:prstGeom>
          <a:noFill/>
          <a:ln>
            <a:noFill/>
          </a:ln>
        </p:spPr>
      </p:pic>
      <p:sp>
        <p:nvSpPr>
          <p:cNvPr id="114" name="Google Shape;114;p20"/>
          <p:cNvSpPr txBox="1"/>
          <p:nvPr>
            <p:ph type="title"/>
          </p:nvPr>
        </p:nvSpPr>
        <p:spPr>
          <a:xfrm>
            <a:off x="311725" y="500925"/>
            <a:ext cx="3706500" cy="74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2015 Quality of Education</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idx="1" type="body"/>
          </p:nvPr>
        </p:nvSpPr>
        <p:spPr>
          <a:xfrm>
            <a:off x="4656775" y="155250"/>
            <a:ext cx="4166400" cy="48330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The nonlinear regression model visually </a:t>
            </a:r>
            <a:r>
              <a:rPr lang="en"/>
              <a:t>resembles</a:t>
            </a:r>
            <a:r>
              <a:rPr lang="en"/>
              <a:t> an </a:t>
            </a:r>
            <a:r>
              <a:rPr lang="en"/>
              <a:t>exponential curve.</a:t>
            </a:r>
            <a:r>
              <a:rPr lang="en"/>
              <a:t> </a:t>
            </a:r>
            <a:endParaRPr/>
          </a:p>
          <a:p>
            <a:pPr indent="-311150" lvl="0" marL="457200" rtl="0" algn="l">
              <a:lnSpc>
                <a:spcPct val="150000"/>
              </a:lnSpc>
              <a:spcBef>
                <a:spcPts val="0"/>
              </a:spcBef>
              <a:spcAft>
                <a:spcPts val="0"/>
              </a:spcAft>
              <a:buSzPts val="1300"/>
              <a:buChar char="●"/>
            </a:pPr>
            <a:r>
              <a:rPr lang="en"/>
              <a:t>There were many data points with the value 101 on the y-axis because 101 was the lowest possible score. All of the institutions that were not ranked in the top 100 for alumni employment received the rank of 101.</a:t>
            </a:r>
            <a:endParaRPr/>
          </a:p>
          <a:p>
            <a:pPr indent="-311150" lvl="0" marL="457200" rtl="0" algn="l">
              <a:lnSpc>
                <a:spcPct val="150000"/>
              </a:lnSpc>
              <a:spcBef>
                <a:spcPts val="0"/>
              </a:spcBef>
              <a:spcAft>
                <a:spcPts val="0"/>
              </a:spcAft>
              <a:buSzPts val="1300"/>
              <a:buChar char="●"/>
            </a:pPr>
            <a:r>
              <a:rPr lang="en"/>
              <a:t>The correlation number is 0.4182789 </a:t>
            </a:r>
            <a:endParaRPr/>
          </a:p>
          <a:p>
            <a:pPr indent="-311150" lvl="0" marL="457200" rtl="0" algn="l">
              <a:lnSpc>
                <a:spcPct val="150000"/>
              </a:lnSpc>
              <a:spcBef>
                <a:spcPts val="0"/>
              </a:spcBef>
              <a:spcAft>
                <a:spcPts val="0"/>
              </a:spcAft>
              <a:buSzPts val="1300"/>
              <a:buChar char="➢"/>
            </a:pPr>
            <a:r>
              <a:rPr lang="en"/>
              <a:t>The plot shows that there is a moderately strong correlation between the Alumni Employment and the World Rank of institutions.</a:t>
            </a:r>
            <a:endParaRPr/>
          </a:p>
          <a:p>
            <a:pPr indent="-311150" lvl="0" marL="457200" rtl="0" algn="l">
              <a:lnSpc>
                <a:spcPct val="150000"/>
              </a:lnSpc>
              <a:spcBef>
                <a:spcPts val="0"/>
              </a:spcBef>
              <a:spcAft>
                <a:spcPts val="0"/>
              </a:spcAft>
              <a:buSzPts val="1300"/>
              <a:buChar char="➢"/>
            </a:pPr>
            <a:r>
              <a:rPr lang="en"/>
              <a:t>The decrease from 2012 to 2015 indicates that the relationship between Alumni Employment and the Worldwide Rank has become relatively weak because higher education was becoming increasingly accessible. </a:t>
            </a:r>
            <a:endParaRPr/>
          </a:p>
          <a:p>
            <a:pPr indent="0" lvl="0" marL="9144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20" name="Google Shape;120;p21"/>
          <p:cNvPicPr preferRelativeResize="0"/>
          <p:nvPr/>
        </p:nvPicPr>
        <p:blipFill>
          <a:blip r:embed="rId3">
            <a:alphaModFix/>
          </a:blip>
          <a:stretch>
            <a:fillRect/>
          </a:stretch>
        </p:blipFill>
        <p:spPr>
          <a:xfrm>
            <a:off x="350" y="1687475"/>
            <a:ext cx="4329251" cy="2782375"/>
          </a:xfrm>
          <a:prstGeom prst="rect">
            <a:avLst/>
          </a:prstGeom>
          <a:noFill/>
          <a:ln>
            <a:noFill/>
          </a:ln>
        </p:spPr>
      </p:pic>
      <p:sp>
        <p:nvSpPr>
          <p:cNvPr id="121" name="Google Shape;121;p21"/>
          <p:cNvSpPr txBox="1"/>
          <p:nvPr>
            <p:ph type="title"/>
          </p:nvPr>
        </p:nvSpPr>
        <p:spPr>
          <a:xfrm>
            <a:off x="311725" y="500925"/>
            <a:ext cx="3706500" cy="74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2012 Alumni Employment</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