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4"/>
  </p:notesMasterIdLst>
  <p:sldIdLst>
    <p:sldId id="256" r:id="rId2"/>
    <p:sldId id="258" r:id="rId3"/>
    <p:sldId id="257" r:id="rId4"/>
    <p:sldId id="260" r:id="rId5"/>
    <p:sldId id="262" r:id="rId6"/>
    <p:sldId id="261" r:id="rId7"/>
    <p:sldId id="263" r:id="rId8"/>
    <p:sldId id="264" r:id="rId9"/>
    <p:sldId id="265"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6400" autoAdjust="0"/>
  </p:normalViewPr>
  <p:slideViewPr>
    <p:cSldViewPr snapToGrid="0">
      <p:cViewPr varScale="1">
        <p:scale>
          <a:sx n="65" d="100"/>
          <a:sy n="65" d="100"/>
        </p:scale>
        <p:origin x="7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1C998-D105-4C6C-BCC8-44C0094F3DB3}"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1E94D-31F7-4C4D-BB4C-69BB5ED12CF1}" type="slidenum">
              <a:rPr lang="en-US" smtClean="0"/>
              <a:t>‹#›</a:t>
            </a:fld>
            <a:endParaRPr lang="en-US"/>
          </a:p>
        </p:txBody>
      </p:sp>
    </p:spTree>
    <p:extLst>
      <p:ext uri="{BB962C8B-B14F-4D97-AF65-F5344CB8AC3E}">
        <p14:creationId xmlns:p14="http://schemas.microsoft.com/office/powerpoint/2010/main" val="208666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is on optical tweezers</a:t>
            </a:r>
          </a:p>
        </p:txBody>
      </p:sp>
      <p:sp>
        <p:nvSpPr>
          <p:cNvPr id="4" name="Slide Number Placeholder 3"/>
          <p:cNvSpPr>
            <a:spLocks noGrp="1"/>
          </p:cNvSpPr>
          <p:nvPr>
            <p:ph type="sldNum" sz="quarter" idx="5"/>
          </p:nvPr>
        </p:nvSpPr>
        <p:spPr/>
        <p:txBody>
          <a:bodyPr/>
          <a:lstStyle/>
          <a:p>
            <a:fld id="{C1A1E94D-31F7-4C4D-BB4C-69BB5ED12CF1}" type="slidenum">
              <a:rPr lang="en-US" smtClean="0"/>
              <a:t>1</a:t>
            </a:fld>
            <a:endParaRPr lang="en-US"/>
          </a:p>
        </p:txBody>
      </p:sp>
    </p:spTree>
    <p:extLst>
      <p:ext uri="{BB962C8B-B14F-4D97-AF65-F5344CB8AC3E}">
        <p14:creationId xmlns:p14="http://schemas.microsoft.com/office/powerpoint/2010/main" val="150570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single high numerical </a:t>
            </a:r>
            <a:r>
              <a:rPr lang="en-US" dirty="0" err="1"/>
              <a:t>apature</a:t>
            </a:r>
            <a:r>
              <a:rPr lang="en-US" dirty="0"/>
              <a:t> microscope objective and a Gaussian source, a particle can be trapped at the focus of the incident Gaussian beam.</a:t>
            </a:r>
          </a:p>
          <a:p>
            <a:endParaRPr lang="en-US" dirty="0"/>
          </a:p>
          <a:p>
            <a:r>
              <a:rPr lang="en-US" dirty="0"/>
              <a:t>This uses the same principles as an unfocused beam, but now it has an additional gradient: as the particle strays beyond the focus of the lens, there is a separate gradient force that pushes the particle back toward the focus. This can be used to compensate for the scattering force and the particle can be trapped until it is stationary.</a:t>
            </a:r>
          </a:p>
        </p:txBody>
      </p:sp>
      <p:sp>
        <p:nvSpPr>
          <p:cNvPr id="4" name="Slide Number Placeholder 3"/>
          <p:cNvSpPr>
            <a:spLocks noGrp="1"/>
          </p:cNvSpPr>
          <p:nvPr>
            <p:ph type="sldNum" sz="quarter" idx="5"/>
          </p:nvPr>
        </p:nvSpPr>
        <p:spPr/>
        <p:txBody>
          <a:bodyPr/>
          <a:lstStyle/>
          <a:p>
            <a:fld id="{C1A1E94D-31F7-4C4D-BB4C-69BB5ED12CF1}" type="slidenum">
              <a:rPr lang="en-US" smtClean="0"/>
              <a:t>10</a:t>
            </a:fld>
            <a:endParaRPr lang="en-US"/>
          </a:p>
        </p:txBody>
      </p:sp>
    </p:spTree>
    <p:extLst>
      <p:ext uri="{BB962C8B-B14F-4D97-AF65-F5344CB8AC3E}">
        <p14:creationId xmlns:p14="http://schemas.microsoft.com/office/powerpoint/2010/main" val="307650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Optical tweezers have a range of applications. In molecular biology and medicine, they are often used to trap single cells and bacteria, for additional manipulation or to observe biology phenomena. </a:t>
            </a:r>
          </a:p>
          <a:p>
            <a:endParaRPr lang="en-US" dirty="0"/>
          </a:p>
          <a:p>
            <a:r>
              <a:rPr lang="en-US" dirty="0"/>
              <a:t>They’ve been used to isolate and manipulate complex biomolecules, like proteins and DNA. This is often done by gluing these to a bead and manipulating the bead instead. There’s an example of this on the image to the right, where a protein is being folded while held in place using an optical trap. Here, one end of the protein is attached to a plastic bead held in an optical trap.</a:t>
            </a:r>
          </a:p>
          <a:p>
            <a:endParaRPr lang="en-US" dirty="0"/>
          </a:p>
        </p:txBody>
      </p:sp>
      <p:sp>
        <p:nvSpPr>
          <p:cNvPr id="4" name="Slide Number Placeholder 3"/>
          <p:cNvSpPr>
            <a:spLocks noGrp="1"/>
          </p:cNvSpPr>
          <p:nvPr>
            <p:ph type="sldNum" sz="quarter" idx="5"/>
          </p:nvPr>
        </p:nvSpPr>
        <p:spPr/>
        <p:txBody>
          <a:bodyPr/>
          <a:lstStyle/>
          <a:p>
            <a:fld id="{C1A1E94D-31F7-4C4D-BB4C-69BB5ED12CF1}" type="slidenum">
              <a:rPr lang="en-US" smtClean="0"/>
              <a:t>11</a:t>
            </a:fld>
            <a:endParaRPr lang="en-US"/>
          </a:p>
        </p:txBody>
      </p:sp>
    </p:spTree>
    <p:extLst>
      <p:ext uri="{BB962C8B-B14F-4D97-AF65-F5344CB8AC3E}">
        <p14:creationId xmlns:p14="http://schemas.microsoft.com/office/powerpoint/2010/main" val="1897308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Optical tweezers are a method of trapping dielectric particles</a:t>
            </a:r>
          </a:p>
          <a:p>
            <a:endParaRPr lang="en-US" dirty="0"/>
          </a:p>
          <a:p>
            <a:r>
              <a:rPr lang="en-US" dirty="0"/>
              <a:t>They use the momentum of light to impart forces on particles within an incident beam</a:t>
            </a:r>
          </a:p>
          <a:p>
            <a:endParaRPr lang="en-US" dirty="0"/>
          </a:p>
          <a:p>
            <a:r>
              <a:rPr lang="en-US" dirty="0"/>
              <a:t>Optical tweezers are especially prevalent the field of biology and medicine, where single biomolecules can be held in place and manipulated</a:t>
            </a:r>
          </a:p>
          <a:p>
            <a:endParaRPr lang="en-US" dirty="0"/>
          </a:p>
        </p:txBody>
      </p:sp>
      <p:sp>
        <p:nvSpPr>
          <p:cNvPr id="4" name="Slide Number Placeholder 3"/>
          <p:cNvSpPr>
            <a:spLocks noGrp="1"/>
          </p:cNvSpPr>
          <p:nvPr>
            <p:ph type="sldNum" sz="quarter" idx="5"/>
          </p:nvPr>
        </p:nvSpPr>
        <p:spPr/>
        <p:txBody>
          <a:bodyPr/>
          <a:lstStyle/>
          <a:p>
            <a:fld id="{C1A1E94D-31F7-4C4D-BB4C-69BB5ED12CF1}" type="slidenum">
              <a:rPr lang="en-US" smtClean="0"/>
              <a:t>12</a:t>
            </a:fld>
            <a:endParaRPr lang="en-US"/>
          </a:p>
        </p:txBody>
      </p:sp>
    </p:spTree>
    <p:extLst>
      <p:ext uri="{BB962C8B-B14F-4D97-AF65-F5344CB8AC3E}">
        <p14:creationId xmlns:p14="http://schemas.microsoft.com/office/powerpoint/2010/main" val="164113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presentation, we’ll be going over background information on this tool, as well as a short history of optical tweezers</a:t>
            </a:r>
          </a:p>
          <a:p>
            <a:endParaRPr lang="en-US" dirty="0"/>
          </a:p>
          <a:p>
            <a:r>
              <a:rPr lang="en-US" dirty="0"/>
              <a:t>Next, I’ll provide a simplified approximation of the forces using geometric optics, and include a bit on an electric dipole approximation</a:t>
            </a:r>
          </a:p>
          <a:p>
            <a:endParaRPr lang="en-US" dirty="0"/>
          </a:p>
          <a:p>
            <a:r>
              <a:rPr lang="en-US" dirty="0"/>
              <a:t>I’ll also provide several applications of optical tweezers</a:t>
            </a:r>
          </a:p>
        </p:txBody>
      </p:sp>
      <p:sp>
        <p:nvSpPr>
          <p:cNvPr id="4" name="Slide Number Placeholder 3"/>
          <p:cNvSpPr>
            <a:spLocks noGrp="1"/>
          </p:cNvSpPr>
          <p:nvPr>
            <p:ph type="sldNum" sz="quarter" idx="5"/>
          </p:nvPr>
        </p:nvSpPr>
        <p:spPr/>
        <p:txBody>
          <a:bodyPr/>
          <a:lstStyle/>
          <a:p>
            <a:fld id="{C1A1E94D-31F7-4C4D-BB4C-69BB5ED12CF1}" type="slidenum">
              <a:rPr lang="en-US" smtClean="0"/>
              <a:t>2</a:t>
            </a:fld>
            <a:endParaRPr lang="en-US"/>
          </a:p>
        </p:txBody>
      </p:sp>
    </p:spTree>
    <p:extLst>
      <p:ext uri="{BB962C8B-B14F-4D97-AF65-F5344CB8AC3E}">
        <p14:creationId xmlns:p14="http://schemas.microsoft.com/office/powerpoint/2010/main" val="290727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Optical tweezers are basically the tractor beams you’d see in </a:t>
            </a:r>
            <a:r>
              <a:rPr lang="en-US" dirty="0" err="1"/>
              <a:t>scifi</a:t>
            </a:r>
            <a:r>
              <a:rPr lang="en-US" dirty="0"/>
              <a:t> shows and film, but only for tiny objects, on the order of a micron.</a:t>
            </a:r>
          </a:p>
          <a:p>
            <a:r>
              <a:rPr lang="en-US" dirty="0"/>
              <a:t>Typically, on the order of micron-sized dielectric spheres, but can work on other objects. You can attach objects to the spheres if </a:t>
            </a:r>
            <a:r>
              <a:rPr lang="en-US" dirty="0" err="1"/>
              <a:t>youd</a:t>
            </a:r>
            <a:r>
              <a:rPr lang="en-US" dirty="0"/>
              <a:t> like to work, like biomolecules and such.</a:t>
            </a:r>
          </a:p>
          <a:p>
            <a:endParaRPr lang="en-US" dirty="0"/>
          </a:p>
          <a:p>
            <a:r>
              <a:rPr lang="en-US" dirty="0"/>
              <a:t>Uses a Gaussian source of light and the gradient of that light across a dielectric sphere to manipulate it. As the light diffracts across the sphere, the light’s rays are bent, carrying with it the momentum of the light and forces the sphere toward the gradient center. I’ll cover this in greater detail shortly.</a:t>
            </a:r>
          </a:p>
          <a:p>
            <a:endParaRPr lang="en-US" dirty="0"/>
          </a:p>
          <a:p>
            <a:r>
              <a:rPr lang="en-US" dirty="0"/>
              <a:t>Arthur </a:t>
            </a:r>
            <a:r>
              <a:rPr lang="en-US" dirty="0" err="1"/>
              <a:t>Ashkin</a:t>
            </a:r>
            <a:r>
              <a:rPr lang="en-US" dirty="0"/>
              <a:t> at Bell Labs began the development of this in the late 60s and refined it shortly to a usable optical trap. As you prob know, it won the </a:t>
            </a:r>
            <a:r>
              <a:rPr lang="en-US" dirty="0" err="1"/>
              <a:t>nobel</a:t>
            </a:r>
            <a:r>
              <a:rPr lang="en-US" dirty="0"/>
              <a:t> prize in 2018.</a:t>
            </a:r>
          </a:p>
        </p:txBody>
      </p:sp>
      <p:sp>
        <p:nvSpPr>
          <p:cNvPr id="4" name="Slide Number Placeholder 3"/>
          <p:cNvSpPr>
            <a:spLocks noGrp="1"/>
          </p:cNvSpPr>
          <p:nvPr>
            <p:ph type="sldNum" sz="quarter" idx="5"/>
          </p:nvPr>
        </p:nvSpPr>
        <p:spPr/>
        <p:txBody>
          <a:bodyPr/>
          <a:lstStyle/>
          <a:p>
            <a:fld id="{C1A1E94D-31F7-4C4D-BB4C-69BB5ED12CF1}" type="slidenum">
              <a:rPr lang="en-US" smtClean="0"/>
              <a:t>3</a:t>
            </a:fld>
            <a:endParaRPr lang="en-US"/>
          </a:p>
        </p:txBody>
      </p:sp>
    </p:spTree>
    <p:extLst>
      <p:ext uri="{BB962C8B-B14F-4D97-AF65-F5344CB8AC3E}">
        <p14:creationId xmlns:p14="http://schemas.microsoft.com/office/powerpoint/2010/main" val="2055472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most of you know, photons carry momentum, </a:t>
            </a:r>
            <a:r>
              <a:rPr lang="en-US" dirty="0" err="1"/>
              <a:t>hbar</a:t>
            </a:r>
            <a:r>
              <a:rPr lang="en-US" dirty="0"/>
              <a:t> k</a:t>
            </a:r>
          </a:p>
          <a:p>
            <a:endParaRPr lang="en-US" dirty="0"/>
          </a:p>
          <a:p>
            <a:r>
              <a:rPr lang="en-US" dirty="0"/>
              <a:t>This momentum leads to radiation pressure, proportional to the intensity over c</a:t>
            </a:r>
          </a:p>
          <a:p>
            <a:endParaRPr lang="en-US" dirty="0"/>
          </a:p>
          <a:p>
            <a:r>
              <a:rPr lang="en-US" dirty="0"/>
              <a:t>At a constant area, the force due to light emission is proportional to the intensity of light</a:t>
            </a:r>
          </a:p>
        </p:txBody>
      </p:sp>
      <p:sp>
        <p:nvSpPr>
          <p:cNvPr id="4" name="Slide Number Placeholder 3"/>
          <p:cNvSpPr>
            <a:spLocks noGrp="1"/>
          </p:cNvSpPr>
          <p:nvPr>
            <p:ph type="sldNum" sz="quarter" idx="5"/>
          </p:nvPr>
        </p:nvSpPr>
        <p:spPr/>
        <p:txBody>
          <a:bodyPr/>
          <a:lstStyle/>
          <a:p>
            <a:fld id="{C1A1E94D-31F7-4C4D-BB4C-69BB5ED12CF1}" type="slidenum">
              <a:rPr lang="en-US" smtClean="0"/>
              <a:t>4</a:t>
            </a:fld>
            <a:endParaRPr lang="en-US"/>
          </a:p>
        </p:txBody>
      </p:sp>
    </p:spTree>
    <p:extLst>
      <p:ext uri="{BB962C8B-B14F-4D97-AF65-F5344CB8AC3E}">
        <p14:creationId xmlns:p14="http://schemas.microsoft.com/office/powerpoint/2010/main" val="666105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find a systems matrix from a sphere using a refraction matrix, translation across the sphere, and a second refraction matrix.</a:t>
            </a:r>
          </a:p>
          <a:p>
            <a:endParaRPr lang="en-US" dirty="0"/>
          </a:p>
          <a:p>
            <a:r>
              <a:rPr lang="en-US" dirty="0"/>
              <a:t>If we assume an incident ray parallel to the beam axis, we can find the output angle as gamma prime. Here, I’ve written the output angle as a function of the “height” of the incident ray where n is the refractive index, and R is the radius of the sphere. This will be used when determining how each incident ray affects the net force</a:t>
            </a:r>
          </a:p>
        </p:txBody>
      </p:sp>
      <p:sp>
        <p:nvSpPr>
          <p:cNvPr id="4" name="Slide Number Placeholder 3"/>
          <p:cNvSpPr>
            <a:spLocks noGrp="1"/>
          </p:cNvSpPr>
          <p:nvPr>
            <p:ph type="sldNum" sz="quarter" idx="5"/>
          </p:nvPr>
        </p:nvSpPr>
        <p:spPr/>
        <p:txBody>
          <a:bodyPr/>
          <a:lstStyle/>
          <a:p>
            <a:fld id="{C1A1E94D-31F7-4C4D-BB4C-69BB5ED12CF1}" type="slidenum">
              <a:rPr lang="en-US" smtClean="0"/>
              <a:t>5</a:t>
            </a:fld>
            <a:endParaRPr lang="en-US"/>
          </a:p>
        </p:txBody>
      </p:sp>
    </p:spTree>
    <p:extLst>
      <p:ext uri="{BB962C8B-B14F-4D97-AF65-F5344CB8AC3E}">
        <p14:creationId xmlns:p14="http://schemas.microsoft.com/office/powerpoint/2010/main" val="400703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Ashkin’s</a:t>
            </a:r>
            <a:r>
              <a:rPr lang="en-US" dirty="0"/>
              <a:t> early experiments, he takes a Gaussian source and points it on a dielectric sphere</a:t>
            </a:r>
          </a:p>
          <a:p>
            <a:endParaRPr lang="en-US" dirty="0"/>
          </a:p>
          <a:p>
            <a:r>
              <a:rPr lang="en-US" dirty="0"/>
              <a:t>In the diagram, there’s a Gaussian source with two rays noted, A and B. Their incident intensities depicted with the line thickness.</a:t>
            </a:r>
          </a:p>
          <a:p>
            <a:endParaRPr lang="en-US" dirty="0"/>
          </a:p>
          <a:p>
            <a:r>
              <a:rPr lang="en-US" dirty="0"/>
              <a:t>As ray A travels across the bead, it is refracted downward. For ray B, it is refracted upward</a:t>
            </a:r>
          </a:p>
          <a:p>
            <a:endParaRPr lang="en-US" dirty="0"/>
          </a:p>
          <a:p>
            <a:r>
              <a:rPr lang="en-US" dirty="0"/>
              <a:t>The net force is to the right and upward toward the beam center.</a:t>
            </a:r>
          </a:p>
          <a:p>
            <a:endParaRPr lang="en-US" dirty="0"/>
          </a:p>
          <a:p>
            <a:r>
              <a:rPr lang="en-US" dirty="0"/>
              <a:t>The net force can be split to two components: a scattering force and a gradient force. The scattering force is due to the initial reflection and the net rightward refraction. It pushes the sphere in the direction of the beam’s propagation.</a:t>
            </a:r>
          </a:p>
          <a:p>
            <a:endParaRPr lang="en-US" dirty="0"/>
          </a:p>
          <a:p>
            <a:r>
              <a:rPr lang="en-US" dirty="0"/>
              <a:t>The gradient force is component which pushes the sphere toward the center of the beam axis.</a:t>
            </a:r>
          </a:p>
        </p:txBody>
      </p:sp>
      <p:sp>
        <p:nvSpPr>
          <p:cNvPr id="4" name="Slide Number Placeholder 3"/>
          <p:cNvSpPr>
            <a:spLocks noGrp="1"/>
          </p:cNvSpPr>
          <p:nvPr>
            <p:ph type="sldNum" sz="quarter" idx="5"/>
          </p:nvPr>
        </p:nvSpPr>
        <p:spPr/>
        <p:txBody>
          <a:bodyPr/>
          <a:lstStyle/>
          <a:p>
            <a:fld id="{C1A1E94D-31F7-4C4D-BB4C-69BB5ED12CF1}" type="slidenum">
              <a:rPr lang="en-US" smtClean="0"/>
              <a:t>6</a:t>
            </a:fld>
            <a:endParaRPr lang="en-US"/>
          </a:p>
        </p:txBody>
      </p:sp>
    </p:spTree>
    <p:extLst>
      <p:ext uri="{BB962C8B-B14F-4D97-AF65-F5344CB8AC3E}">
        <p14:creationId xmlns:p14="http://schemas.microsoft.com/office/powerpoint/2010/main" val="2412026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estimate the gradient force by integrating the beam intensity across the sphere. This leads to a force that’s similar to a hyperbolic sine</a:t>
            </a:r>
          </a:p>
        </p:txBody>
      </p:sp>
      <p:sp>
        <p:nvSpPr>
          <p:cNvPr id="4" name="Slide Number Placeholder 3"/>
          <p:cNvSpPr>
            <a:spLocks noGrp="1"/>
          </p:cNvSpPr>
          <p:nvPr>
            <p:ph type="sldNum" sz="quarter" idx="5"/>
          </p:nvPr>
        </p:nvSpPr>
        <p:spPr/>
        <p:txBody>
          <a:bodyPr/>
          <a:lstStyle/>
          <a:p>
            <a:fld id="{C1A1E94D-31F7-4C4D-BB4C-69BB5ED12CF1}" type="slidenum">
              <a:rPr lang="en-US" smtClean="0"/>
              <a:t>7</a:t>
            </a:fld>
            <a:endParaRPr lang="en-US"/>
          </a:p>
        </p:txBody>
      </p:sp>
    </p:spTree>
    <p:extLst>
      <p:ext uri="{BB962C8B-B14F-4D97-AF65-F5344CB8AC3E}">
        <p14:creationId xmlns:p14="http://schemas.microsoft.com/office/powerpoint/2010/main" val="100250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this, we can see</a:t>
            </a:r>
          </a:p>
        </p:txBody>
      </p:sp>
      <p:sp>
        <p:nvSpPr>
          <p:cNvPr id="4" name="Slide Number Placeholder 3"/>
          <p:cNvSpPr>
            <a:spLocks noGrp="1"/>
          </p:cNvSpPr>
          <p:nvPr>
            <p:ph type="sldNum" sz="quarter" idx="5"/>
          </p:nvPr>
        </p:nvSpPr>
        <p:spPr/>
        <p:txBody>
          <a:bodyPr/>
          <a:lstStyle/>
          <a:p>
            <a:fld id="{C1A1E94D-31F7-4C4D-BB4C-69BB5ED12CF1}" type="slidenum">
              <a:rPr lang="en-US" smtClean="0"/>
              <a:t>8</a:t>
            </a:fld>
            <a:endParaRPr lang="en-US"/>
          </a:p>
        </p:txBody>
      </p:sp>
    </p:spTree>
    <p:extLst>
      <p:ext uri="{BB962C8B-B14F-4D97-AF65-F5344CB8AC3E}">
        <p14:creationId xmlns:p14="http://schemas.microsoft.com/office/powerpoint/2010/main" val="1705545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ray optics approximation I showed is probably easiest to understand, but it’s actually not that accurate. There were several assumptions being made which aren’t necessarily valid.</a:t>
            </a:r>
          </a:p>
          <a:p>
            <a:endParaRPr lang="en-US" dirty="0"/>
          </a:p>
          <a:p>
            <a:r>
              <a:rPr lang="en-US" dirty="0"/>
              <a:t>There’s another approximation that treats the dielectric sphere as an electric dipole and calculates the Lorentz force from the incident light’s E and B fields. The resultant force is proportional to the gradient of the intensity. For a Gaussian source, plotting this gives a similar result but with a narrower effective area.</a:t>
            </a:r>
          </a:p>
        </p:txBody>
      </p:sp>
      <p:sp>
        <p:nvSpPr>
          <p:cNvPr id="4" name="Slide Number Placeholder 3"/>
          <p:cNvSpPr>
            <a:spLocks noGrp="1"/>
          </p:cNvSpPr>
          <p:nvPr>
            <p:ph type="sldNum" sz="quarter" idx="5"/>
          </p:nvPr>
        </p:nvSpPr>
        <p:spPr/>
        <p:txBody>
          <a:bodyPr/>
          <a:lstStyle/>
          <a:p>
            <a:fld id="{C1A1E94D-31F7-4C4D-BB4C-69BB5ED12CF1}" type="slidenum">
              <a:rPr lang="en-US" smtClean="0"/>
              <a:t>9</a:t>
            </a:fld>
            <a:endParaRPr lang="en-US"/>
          </a:p>
        </p:txBody>
      </p:sp>
    </p:spTree>
    <p:extLst>
      <p:ext uri="{BB962C8B-B14F-4D97-AF65-F5344CB8AC3E}">
        <p14:creationId xmlns:p14="http://schemas.microsoft.com/office/powerpoint/2010/main" val="324921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FB41F8-891C-45AD-9B31-40EA5AA61EDA}"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B0F5-B36B-4092-A715-88C4CF5205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9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7BF49-5B7A-4CF6-9273-029396E0E1F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B38E2-CAE5-461C-9B01-CA5A425F2EB3}" type="slidenum">
              <a:rPr lang="en-US" smtClean="0"/>
              <a:t>‹#›</a:t>
            </a:fld>
            <a:endParaRPr lang="en-US"/>
          </a:p>
        </p:txBody>
      </p:sp>
    </p:spTree>
    <p:extLst>
      <p:ext uri="{BB962C8B-B14F-4D97-AF65-F5344CB8AC3E}">
        <p14:creationId xmlns:p14="http://schemas.microsoft.com/office/powerpoint/2010/main" val="129866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7BF49-5B7A-4CF6-9273-029396E0E1F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B38E2-CAE5-461C-9B01-CA5A425F2EB3}" type="slidenum">
              <a:rPr lang="en-US" smtClean="0"/>
              <a:t>‹#›</a:t>
            </a:fld>
            <a:endParaRPr lang="en-US"/>
          </a:p>
        </p:txBody>
      </p:sp>
    </p:spTree>
    <p:extLst>
      <p:ext uri="{BB962C8B-B14F-4D97-AF65-F5344CB8AC3E}">
        <p14:creationId xmlns:p14="http://schemas.microsoft.com/office/powerpoint/2010/main" val="136228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7BF49-5B7A-4CF6-9273-029396E0E1F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B38E2-CAE5-461C-9B01-CA5A425F2EB3}" type="slidenum">
              <a:rPr lang="en-US" smtClean="0"/>
              <a:t>‹#›</a:t>
            </a:fld>
            <a:endParaRPr lang="en-US"/>
          </a:p>
        </p:txBody>
      </p:sp>
    </p:spTree>
    <p:extLst>
      <p:ext uri="{BB962C8B-B14F-4D97-AF65-F5344CB8AC3E}">
        <p14:creationId xmlns:p14="http://schemas.microsoft.com/office/powerpoint/2010/main" val="73730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B41F8-891C-45AD-9B31-40EA5AA61EDA}"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B0F5-B36B-4092-A715-88C4CF5205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6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7BF49-5B7A-4CF6-9273-029396E0E1F0}"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B38E2-CAE5-461C-9B01-CA5A425F2EB3}" type="slidenum">
              <a:rPr lang="en-US" smtClean="0"/>
              <a:t>‹#›</a:t>
            </a:fld>
            <a:endParaRPr lang="en-US"/>
          </a:p>
        </p:txBody>
      </p:sp>
    </p:spTree>
    <p:extLst>
      <p:ext uri="{BB962C8B-B14F-4D97-AF65-F5344CB8AC3E}">
        <p14:creationId xmlns:p14="http://schemas.microsoft.com/office/powerpoint/2010/main" val="66706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7BF49-5B7A-4CF6-9273-029396E0E1F0}"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B38E2-CAE5-461C-9B01-CA5A425F2EB3}" type="slidenum">
              <a:rPr lang="en-US" smtClean="0"/>
              <a:t>‹#›</a:t>
            </a:fld>
            <a:endParaRPr lang="en-US"/>
          </a:p>
        </p:txBody>
      </p:sp>
    </p:spTree>
    <p:extLst>
      <p:ext uri="{BB962C8B-B14F-4D97-AF65-F5344CB8AC3E}">
        <p14:creationId xmlns:p14="http://schemas.microsoft.com/office/powerpoint/2010/main" val="150965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7BF49-5B7A-4CF6-9273-029396E0E1F0}"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7B38E2-CAE5-461C-9B01-CA5A425F2EB3}" type="slidenum">
              <a:rPr lang="en-US" smtClean="0"/>
              <a:t>‹#›</a:t>
            </a:fld>
            <a:endParaRPr lang="en-US"/>
          </a:p>
        </p:txBody>
      </p:sp>
    </p:spTree>
    <p:extLst>
      <p:ext uri="{BB962C8B-B14F-4D97-AF65-F5344CB8AC3E}">
        <p14:creationId xmlns:p14="http://schemas.microsoft.com/office/powerpoint/2010/main" val="402039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57BF49-5B7A-4CF6-9273-029396E0E1F0}" type="datetimeFigureOut">
              <a:rPr lang="en-US" smtClean="0"/>
              <a:t>12/7/2020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7B38E2-CAE5-461C-9B01-CA5A425F2EB3}" type="slidenum">
              <a:rPr lang="en-US" smtClean="0"/>
              <a:t>‹#›</a:t>
            </a:fld>
            <a:endParaRPr lang="en-US"/>
          </a:p>
        </p:txBody>
      </p:sp>
    </p:spTree>
    <p:extLst>
      <p:ext uri="{BB962C8B-B14F-4D97-AF65-F5344CB8AC3E}">
        <p14:creationId xmlns:p14="http://schemas.microsoft.com/office/powerpoint/2010/main" val="58837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57BF49-5B7A-4CF6-9273-029396E0E1F0}" type="datetimeFigureOut">
              <a:rPr lang="en-US" smtClean="0"/>
              <a:t>12/7/2020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7B38E2-CAE5-461C-9B01-CA5A425F2EB3}" type="slidenum">
              <a:rPr lang="en-US" smtClean="0"/>
              <a:t>‹#›</a:t>
            </a:fld>
            <a:endParaRPr lang="en-US"/>
          </a:p>
        </p:txBody>
      </p:sp>
    </p:spTree>
    <p:extLst>
      <p:ext uri="{BB962C8B-B14F-4D97-AF65-F5344CB8AC3E}">
        <p14:creationId xmlns:p14="http://schemas.microsoft.com/office/powerpoint/2010/main" val="235489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7BF49-5B7A-4CF6-9273-029396E0E1F0}"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B38E2-CAE5-461C-9B01-CA5A425F2EB3}" type="slidenum">
              <a:rPr lang="en-US" smtClean="0"/>
              <a:t>‹#›</a:t>
            </a:fld>
            <a:endParaRPr lang="en-US"/>
          </a:p>
        </p:txBody>
      </p:sp>
    </p:spTree>
    <p:extLst>
      <p:ext uri="{BB962C8B-B14F-4D97-AF65-F5344CB8AC3E}">
        <p14:creationId xmlns:p14="http://schemas.microsoft.com/office/powerpoint/2010/main" val="102119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57BF49-5B7A-4CF6-9273-029396E0E1F0}" type="datetimeFigureOut">
              <a:rPr lang="en-US" smtClean="0"/>
              <a:t>12/7/2020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7B38E2-CAE5-461C-9B01-CA5A425F2E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17609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6302-F69B-4E16-A9A6-FB98A6AC485F}"/>
              </a:ext>
            </a:extLst>
          </p:cNvPr>
          <p:cNvSpPr>
            <a:spLocks noGrp="1"/>
          </p:cNvSpPr>
          <p:nvPr>
            <p:ph type="ctrTitle"/>
          </p:nvPr>
        </p:nvSpPr>
        <p:spPr/>
        <p:txBody>
          <a:bodyPr/>
          <a:lstStyle/>
          <a:p>
            <a:r>
              <a:rPr lang="en-US" dirty="0"/>
              <a:t>Optical Tweezers</a:t>
            </a:r>
          </a:p>
        </p:txBody>
      </p:sp>
      <p:sp>
        <p:nvSpPr>
          <p:cNvPr id="3" name="Subtitle 2">
            <a:extLst>
              <a:ext uri="{FF2B5EF4-FFF2-40B4-BE49-F238E27FC236}">
                <a16:creationId xmlns:a16="http://schemas.microsoft.com/office/drawing/2014/main" id="{7E0A7469-2D71-489A-B5A3-E5BE355712B6}"/>
              </a:ext>
            </a:extLst>
          </p:cNvPr>
          <p:cNvSpPr>
            <a:spLocks noGrp="1"/>
          </p:cNvSpPr>
          <p:nvPr>
            <p:ph type="subTitle" idx="1"/>
          </p:nvPr>
        </p:nvSpPr>
        <p:spPr/>
        <p:txBody>
          <a:bodyPr>
            <a:normAutofit/>
          </a:bodyPr>
          <a:lstStyle/>
          <a:p>
            <a:r>
              <a:rPr lang="en-US" dirty="0"/>
              <a:t>Kevin Evans</a:t>
            </a:r>
          </a:p>
          <a:p>
            <a:r>
              <a:rPr lang="en-US" dirty="0"/>
              <a:t>December 7, 2020</a:t>
            </a:r>
          </a:p>
        </p:txBody>
      </p:sp>
    </p:spTree>
    <p:extLst>
      <p:ext uri="{BB962C8B-B14F-4D97-AF65-F5344CB8AC3E}">
        <p14:creationId xmlns:p14="http://schemas.microsoft.com/office/powerpoint/2010/main" val="78236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5BCA-0534-409F-B26D-058F0BA1854C}"/>
              </a:ext>
            </a:extLst>
          </p:cNvPr>
          <p:cNvSpPr>
            <a:spLocks noGrp="1"/>
          </p:cNvSpPr>
          <p:nvPr>
            <p:ph type="title"/>
          </p:nvPr>
        </p:nvSpPr>
        <p:spPr/>
        <p:txBody>
          <a:bodyPr/>
          <a:lstStyle/>
          <a:p>
            <a:r>
              <a:rPr lang="en-US" dirty="0"/>
              <a:t>Focused Gaussian beam</a:t>
            </a:r>
          </a:p>
        </p:txBody>
      </p:sp>
      <p:sp>
        <p:nvSpPr>
          <p:cNvPr id="3" name="Content Placeholder 2">
            <a:extLst>
              <a:ext uri="{FF2B5EF4-FFF2-40B4-BE49-F238E27FC236}">
                <a16:creationId xmlns:a16="http://schemas.microsoft.com/office/drawing/2014/main" id="{CB521CF5-8105-412C-AA5C-CA83487E9C26}"/>
              </a:ext>
            </a:extLst>
          </p:cNvPr>
          <p:cNvSpPr>
            <a:spLocks noGrp="1"/>
          </p:cNvSpPr>
          <p:nvPr>
            <p:ph idx="1"/>
          </p:nvPr>
        </p:nvSpPr>
        <p:spPr/>
        <p:txBody>
          <a:bodyPr/>
          <a:lstStyle/>
          <a:p>
            <a:r>
              <a:rPr lang="en-US" dirty="0"/>
              <a:t>Beam can be focused using a high NA microscope objective</a:t>
            </a:r>
          </a:p>
          <a:p>
            <a:r>
              <a:rPr lang="en-US" dirty="0"/>
              <a:t>Similar principles, but an additional gradient force balances the scattering force</a:t>
            </a:r>
          </a:p>
        </p:txBody>
      </p:sp>
      <p:pic>
        <p:nvPicPr>
          <p:cNvPr id="4" name="Picture 3">
            <a:extLst>
              <a:ext uri="{FF2B5EF4-FFF2-40B4-BE49-F238E27FC236}">
                <a16:creationId xmlns:a16="http://schemas.microsoft.com/office/drawing/2014/main" id="{F6EB2D7C-25AD-4F14-BA62-E4BF5C7A4521}"/>
              </a:ext>
            </a:extLst>
          </p:cNvPr>
          <p:cNvPicPr>
            <a:picLocks noChangeAspect="1"/>
          </p:cNvPicPr>
          <p:nvPr/>
        </p:nvPicPr>
        <p:blipFill>
          <a:blip r:embed="rId3"/>
          <a:stretch>
            <a:fillRect/>
          </a:stretch>
        </p:blipFill>
        <p:spPr>
          <a:xfrm>
            <a:off x="3708658" y="2983979"/>
            <a:ext cx="4774683" cy="2993489"/>
          </a:xfrm>
          <a:prstGeom prst="rect">
            <a:avLst/>
          </a:prstGeom>
        </p:spPr>
      </p:pic>
      <p:sp>
        <p:nvSpPr>
          <p:cNvPr id="5" name="TextBox 4">
            <a:extLst>
              <a:ext uri="{FF2B5EF4-FFF2-40B4-BE49-F238E27FC236}">
                <a16:creationId xmlns:a16="http://schemas.microsoft.com/office/drawing/2014/main" id="{959EB5C6-2762-42F4-9218-D3EBB75A22B3}"/>
              </a:ext>
            </a:extLst>
          </p:cNvPr>
          <p:cNvSpPr txBox="1"/>
          <p:nvPr/>
        </p:nvSpPr>
        <p:spPr>
          <a:xfrm>
            <a:off x="6709559" y="6386731"/>
            <a:ext cx="6722235" cy="369332"/>
          </a:xfrm>
          <a:prstGeom prst="rect">
            <a:avLst/>
          </a:prstGeom>
          <a:noFill/>
        </p:spPr>
        <p:txBody>
          <a:bodyPr wrap="square" rtlCol="0">
            <a:spAutoFit/>
          </a:bodyPr>
          <a:lstStyle/>
          <a:p>
            <a:r>
              <a:rPr lang="en-US" dirty="0"/>
              <a:t>Source: Roland </a:t>
            </a:r>
            <a:r>
              <a:rPr lang="en-US" dirty="0" err="1"/>
              <a:t>Koebler</a:t>
            </a:r>
            <a:r>
              <a:rPr lang="en-US" dirty="0"/>
              <a:t>, 2011. Licensed under CC BY 3.0.</a:t>
            </a:r>
          </a:p>
        </p:txBody>
      </p:sp>
    </p:spTree>
    <p:extLst>
      <p:ext uri="{BB962C8B-B14F-4D97-AF65-F5344CB8AC3E}">
        <p14:creationId xmlns:p14="http://schemas.microsoft.com/office/powerpoint/2010/main" val="311253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94A1-B205-40BF-8477-1ECF6BF71D58}"/>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9B1DFF1-B685-48CB-8F07-A425761B2237}"/>
              </a:ext>
            </a:extLst>
          </p:cNvPr>
          <p:cNvSpPr>
            <a:spLocks noGrp="1"/>
          </p:cNvSpPr>
          <p:nvPr>
            <p:ph idx="1"/>
          </p:nvPr>
        </p:nvSpPr>
        <p:spPr/>
        <p:txBody>
          <a:bodyPr/>
          <a:lstStyle/>
          <a:p>
            <a:r>
              <a:rPr lang="en-US" dirty="0"/>
              <a:t>Common applications in molecular biology and medicine</a:t>
            </a:r>
          </a:p>
          <a:p>
            <a:pPr lvl="1"/>
            <a:r>
              <a:rPr lang="en-US" dirty="0"/>
              <a:t>Capable of trapping single cells and bacteria</a:t>
            </a:r>
          </a:p>
          <a:p>
            <a:pPr lvl="1"/>
            <a:r>
              <a:rPr lang="en-US" dirty="0"/>
              <a:t>Can trap single molecules</a:t>
            </a:r>
          </a:p>
          <a:p>
            <a:pPr lvl="1"/>
            <a:r>
              <a:rPr lang="en-US" dirty="0"/>
              <a:t>Typically, these molecules are “glued” to a glass or plastic bead</a:t>
            </a:r>
          </a:p>
          <a:p>
            <a:pPr lvl="1"/>
            <a:endParaRPr lang="en-US" dirty="0"/>
          </a:p>
          <a:p>
            <a:pPr marL="201168" lvl="1" indent="0">
              <a:buNone/>
            </a:pPr>
            <a:r>
              <a:rPr lang="en-US" sz="2000" dirty="0"/>
              <a:t>Can measure minuscule forces</a:t>
            </a:r>
          </a:p>
          <a:p>
            <a:endParaRPr lang="en-US" dirty="0"/>
          </a:p>
          <a:p>
            <a:endParaRPr lang="en-US" dirty="0"/>
          </a:p>
        </p:txBody>
      </p:sp>
      <p:pic>
        <p:nvPicPr>
          <p:cNvPr id="4" name="Picture 3">
            <a:extLst>
              <a:ext uri="{FF2B5EF4-FFF2-40B4-BE49-F238E27FC236}">
                <a16:creationId xmlns:a16="http://schemas.microsoft.com/office/drawing/2014/main" id="{AD5341D2-D0A6-40DC-AF3F-1BE5CC4F09A7}"/>
              </a:ext>
            </a:extLst>
          </p:cNvPr>
          <p:cNvPicPr>
            <a:picLocks noChangeAspect="1"/>
          </p:cNvPicPr>
          <p:nvPr/>
        </p:nvPicPr>
        <p:blipFill>
          <a:blip r:embed="rId3"/>
          <a:stretch>
            <a:fillRect/>
          </a:stretch>
        </p:blipFill>
        <p:spPr>
          <a:xfrm>
            <a:off x="8694519" y="1800299"/>
            <a:ext cx="2461161" cy="2873009"/>
          </a:xfrm>
          <a:prstGeom prst="rect">
            <a:avLst/>
          </a:prstGeom>
        </p:spPr>
      </p:pic>
      <p:sp>
        <p:nvSpPr>
          <p:cNvPr id="5" name="TextBox 4">
            <a:extLst>
              <a:ext uri="{FF2B5EF4-FFF2-40B4-BE49-F238E27FC236}">
                <a16:creationId xmlns:a16="http://schemas.microsoft.com/office/drawing/2014/main" id="{22054FFC-3CD2-45F1-B248-9E1C05855725}"/>
              </a:ext>
            </a:extLst>
          </p:cNvPr>
          <p:cNvSpPr txBox="1"/>
          <p:nvPr/>
        </p:nvSpPr>
        <p:spPr>
          <a:xfrm>
            <a:off x="8324603" y="4809535"/>
            <a:ext cx="3016332" cy="461665"/>
          </a:xfrm>
          <a:prstGeom prst="rect">
            <a:avLst/>
          </a:prstGeom>
          <a:noFill/>
        </p:spPr>
        <p:txBody>
          <a:bodyPr wrap="square" rtlCol="0">
            <a:spAutoFit/>
          </a:bodyPr>
          <a:lstStyle/>
          <a:p>
            <a:r>
              <a:rPr lang="en-US" sz="1200" dirty="0"/>
              <a:t>B Jagannathan, S </a:t>
            </a:r>
            <a:r>
              <a:rPr lang="en-US" sz="1200" dirty="0" err="1"/>
              <a:t>Marqusee</a:t>
            </a:r>
            <a:r>
              <a:rPr lang="en-US" sz="1200" dirty="0"/>
              <a:t>. </a:t>
            </a:r>
            <a:r>
              <a:rPr lang="en-US" sz="1200" i="1" dirty="0"/>
              <a:t>Protein Folding and Unfolding Under Force</a:t>
            </a:r>
            <a:r>
              <a:rPr lang="en-US" sz="1200" dirty="0"/>
              <a:t>, 2013.</a:t>
            </a:r>
          </a:p>
        </p:txBody>
      </p:sp>
    </p:spTree>
    <p:extLst>
      <p:ext uri="{BB962C8B-B14F-4D97-AF65-F5344CB8AC3E}">
        <p14:creationId xmlns:p14="http://schemas.microsoft.com/office/powerpoint/2010/main" val="312109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4A12-6516-401E-834F-80CC065B846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B5D33C8-69AE-4561-8D99-247A59756165}"/>
              </a:ext>
            </a:extLst>
          </p:cNvPr>
          <p:cNvSpPr>
            <a:spLocks noGrp="1"/>
          </p:cNvSpPr>
          <p:nvPr>
            <p:ph idx="1"/>
          </p:nvPr>
        </p:nvSpPr>
        <p:spPr/>
        <p:txBody>
          <a:bodyPr/>
          <a:lstStyle/>
          <a:p>
            <a:r>
              <a:rPr lang="en-US" dirty="0"/>
              <a:t>Optical tweezers are a method of trapping small dielectric beads</a:t>
            </a:r>
          </a:p>
          <a:p>
            <a:r>
              <a:rPr lang="en-US" dirty="0"/>
              <a:t>Typically uses a Gaussian source with a high NA objective</a:t>
            </a:r>
          </a:p>
          <a:p>
            <a:r>
              <a:rPr lang="en-US" dirty="0"/>
              <a:t>Many applications, especially in field of biology and medicine</a:t>
            </a:r>
          </a:p>
          <a:p>
            <a:endParaRPr lang="en-US" dirty="0"/>
          </a:p>
          <a:p>
            <a:endParaRPr lang="en-US" dirty="0"/>
          </a:p>
        </p:txBody>
      </p:sp>
    </p:spTree>
    <p:extLst>
      <p:ext uri="{BB962C8B-B14F-4D97-AF65-F5344CB8AC3E}">
        <p14:creationId xmlns:p14="http://schemas.microsoft.com/office/powerpoint/2010/main" val="368225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CE65-A381-4270-A229-CDA1319F7F01}"/>
              </a:ext>
            </a:extLst>
          </p:cNvPr>
          <p:cNvSpPr>
            <a:spLocks noGrp="1"/>
          </p:cNvSpPr>
          <p:nvPr>
            <p:ph type="title"/>
          </p:nvPr>
        </p:nvSpPr>
        <p:spPr/>
        <p:txBody>
          <a:bodyPr/>
          <a:lstStyle/>
          <a:p>
            <a:r>
              <a:rPr lang="en-US" dirty="0"/>
              <a:t>What we’ll go over…</a:t>
            </a:r>
          </a:p>
        </p:txBody>
      </p:sp>
      <p:sp>
        <p:nvSpPr>
          <p:cNvPr id="3" name="Content Placeholder 2">
            <a:extLst>
              <a:ext uri="{FF2B5EF4-FFF2-40B4-BE49-F238E27FC236}">
                <a16:creationId xmlns:a16="http://schemas.microsoft.com/office/drawing/2014/main" id="{5C7172F7-4286-46E7-8FCA-06D380ACA601}"/>
              </a:ext>
            </a:extLst>
          </p:cNvPr>
          <p:cNvSpPr>
            <a:spLocks noGrp="1"/>
          </p:cNvSpPr>
          <p:nvPr>
            <p:ph idx="1"/>
          </p:nvPr>
        </p:nvSpPr>
        <p:spPr/>
        <p:txBody>
          <a:bodyPr/>
          <a:lstStyle/>
          <a:p>
            <a:r>
              <a:rPr lang="en-US" dirty="0"/>
              <a:t>We’ll go over a brief history of optical tweezers</a:t>
            </a:r>
          </a:p>
          <a:p>
            <a:r>
              <a:rPr lang="en-US" dirty="0"/>
              <a:t>Provide a simplified approximation using geometric optics</a:t>
            </a:r>
          </a:p>
          <a:p>
            <a:r>
              <a:rPr lang="en-US" dirty="0"/>
              <a:t>Discuss applications of optical tweezers</a:t>
            </a:r>
          </a:p>
        </p:txBody>
      </p:sp>
    </p:spTree>
    <p:extLst>
      <p:ext uri="{BB962C8B-B14F-4D97-AF65-F5344CB8AC3E}">
        <p14:creationId xmlns:p14="http://schemas.microsoft.com/office/powerpoint/2010/main" val="12886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B999-A04F-4FFD-9722-2F5C4632522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921762-CAA1-4508-BEB5-0B94D2C3FA74}"/>
              </a:ext>
            </a:extLst>
          </p:cNvPr>
          <p:cNvSpPr>
            <a:spLocks noGrp="1"/>
          </p:cNvSpPr>
          <p:nvPr>
            <p:ph idx="1"/>
          </p:nvPr>
        </p:nvSpPr>
        <p:spPr/>
        <p:txBody>
          <a:bodyPr/>
          <a:lstStyle/>
          <a:p>
            <a:r>
              <a:rPr lang="en-US" dirty="0"/>
              <a:t>Basically a tractor beam for miniscule objects</a:t>
            </a:r>
          </a:p>
          <a:p>
            <a:r>
              <a:rPr lang="en-US" dirty="0"/>
              <a:t>Often used molecular biology and medicine</a:t>
            </a:r>
          </a:p>
          <a:p>
            <a:r>
              <a:rPr lang="en-US" dirty="0"/>
              <a:t>Uses a Gaussian source and the momentum of light</a:t>
            </a:r>
          </a:p>
          <a:p>
            <a:r>
              <a:rPr lang="en-US" dirty="0"/>
              <a:t>Developed by Arthur </a:t>
            </a:r>
            <a:r>
              <a:rPr lang="en-US" dirty="0" err="1"/>
              <a:t>Ashkin</a:t>
            </a:r>
            <a:r>
              <a:rPr lang="en-US" dirty="0"/>
              <a:t> at Bell Labs about fifty years ago</a:t>
            </a:r>
          </a:p>
        </p:txBody>
      </p:sp>
    </p:spTree>
    <p:extLst>
      <p:ext uri="{BB962C8B-B14F-4D97-AF65-F5344CB8AC3E}">
        <p14:creationId xmlns:p14="http://schemas.microsoft.com/office/powerpoint/2010/main" val="40888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14C1-383A-4BCE-A84A-EECFFAA1E872}"/>
              </a:ext>
            </a:extLst>
          </p:cNvPr>
          <p:cNvSpPr>
            <a:spLocks noGrp="1"/>
          </p:cNvSpPr>
          <p:nvPr>
            <p:ph type="title"/>
          </p:nvPr>
        </p:nvSpPr>
        <p:spPr/>
        <p:txBody>
          <a:bodyPr>
            <a:normAutofit fontScale="90000"/>
          </a:bodyPr>
          <a:lstStyle/>
          <a:p>
            <a:br>
              <a:rPr lang="en-US" dirty="0"/>
            </a:br>
            <a:r>
              <a:rPr lang="en-US" sz="2200" dirty="0"/>
              <a:t>Background</a:t>
            </a:r>
            <a:br>
              <a:rPr lang="en-US" dirty="0"/>
            </a:br>
            <a:r>
              <a:rPr lang="en-US" dirty="0"/>
              <a:t>Momentum of light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B4738B-D327-40CD-8356-4C69DE57348D}"/>
                  </a:ext>
                </a:extLst>
              </p:cNvPr>
              <p:cNvSpPr>
                <a:spLocks noGrp="1"/>
              </p:cNvSpPr>
              <p:nvPr>
                <p:ph idx="1"/>
              </p:nvPr>
            </p:nvSpPr>
            <p:spPr/>
            <p:txBody>
              <a:bodyPr/>
              <a:lstStyle/>
              <a:p>
                <a:r>
                  <a:rPr lang="en-US" dirty="0"/>
                  <a:t>Photons carry momentum, </a:t>
                </a:r>
                <a14:m>
                  <m:oMath xmlns:m="http://schemas.openxmlformats.org/officeDocument/2006/math">
                    <m:r>
                      <m:rPr>
                        <m:sty m:val="p"/>
                      </m:rPr>
                      <a:rPr lang="en-US">
                        <a:latin typeface="Cambria Math" panose="02040503050406030204" pitchFamily="18" charset="0"/>
                        <a:ea typeface="Cambria Math" panose="02040503050406030204" pitchFamily="18" charset="0"/>
                      </a:rPr>
                      <m:t>p</m:t>
                    </m:r>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ℏ</m:t>
                    </m:r>
                    <m:r>
                      <a:rPr lang="en-US" b="0" i="1" smtClean="0">
                        <a:latin typeface="Cambria Math" panose="02040503050406030204" pitchFamily="18" charset="0"/>
                        <a:ea typeface="Cambria Math" panose="02040503050406030204" pitchFamily="18" charset="0"/>
                      </a:rPr>
                      <m:t>𝑘</m:t>
                    </m:r>
                  </m:oMath>
                </a14:m>
                <a:endParaRPr lang="en-US" dirty="0"/>
              </a:p>
              <a:p>
                <a:r>
                  <a:rPr lang="en-US" dirty="0"/>
                  <a:t>Can describe radiation pressure, proportional to the intensity</a:t>
                </a:r>
              </a:p>
              <a:p>
                <a:endParaRPr lang="en-US" dirty="0"/>
              </a:p>
              <a:p>
                <a:endParaRPr lang="en-US" dirty="0"/>
              </a:p>
              <a:p>
                <a:r>
                  <a:rPr lang="en-US" dirty="0"/>
                  <a:t>For a constant area, the force is proportional to the intensity too,</a:t>
                </a:r>
              </a:p>
            </p:txBody>
          </p:sp>
        </mc:Choice>
        <mc:Fallback xmlns="">
          <p:sp>
            <p:nvSpPr>
              <p:cNvPr id="3" name="Content Placeholder 2">
                <a:extLst>
                  <a:ext uri="{FF2B5EF4-FFF2-40B4-BE49-F238E27FC236}">
                    <a16:creationId xmlns:a16="http://schemas.microsoft.com/office/drawing/2014/main" id="{F1B4738B-D327-40CD-8356-4C69DE57348D}"/>
                  </a:ext>
                </a:extLst>
              </p:cNvPr>
              <p:cNvSpPr>
                <a:spLocks noGrp="1" noRot="1" noChangeAspect="1" noMove="1" noResize="1" noEditPoints="1" noAdjustHandles="1" noChangeArrowheads="1" noChangeShapeType="1" noTextEdit="1"/>
              </p:cNvSpPr>
              <p:nvPr>
                <p:ph idx="1"/>
              </p:nvPr>
            </p:nvSpPr>
            <p:spPr>
              <a:blipFill>
                <a:blip r:embed="rId3"/>
                <a:stretch>
                  <a:fillRect l="-606"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63FCC9-99E9-4D3C-BB36-5716751D8E31}"/>
                  </a:ext>
                </a:extLst>
              </p:cNvPr>
              <p:cNvSpPr txBox="1"/>
              <p:nvPr/>
            </p:nvSpPr>
            <p:spPr>
              <a:xfrm>
                <a:off x="4833850" y="2942767"/>
                <a:ext cx="1676998" cy="744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𝑃</m:t>
                      </m:r>
                      <m:r>
                        <a:rPr lang="en-US" sz="2500" b="0" i="1" smtClean="0">
                          <a:latin typeface="Cambria Math" panose="02040503050406030204" pitchFamily="18" charset="0"/>
                        </a:rPr>
                        <m:t>=</m:t>
                      </m:r>
                      <m:f>
                        <m:fPr>
                          <m:ctrlPr>
                            <a:rPr lang="en-US" sz="2500" b="0" i="1" smtClean="0">
                              <a:latin typeface="Cambria Math" panose="02040503050406030204" pitchFamily="18" charset="0"/>
                              <a:ea typeface="Cambria Math" panose="02040503050406030204" pitchFamily="18" charset="0"/>
                            </a:rPr>
                          </m:ctrlPr>
                        </m:fPr>
                        <m:num>
                          <m:d>
                            <m:dPr>
                              <m:begChr m:val="⟨"/>
                              <m:endChr m:val="⟩"/>
                              <m:ctrlPr>
                                <a:rPr lang="en-US" sz="2500" b="0" i="1" smtClean="0">
                                  <a:latin typeface="Cambria Math" panose="02040503050406030204" pitchFamily="18" charset="0"/>
                                  <a:ea typeface="Cambria Math" panose="02040503050406030204" pitchFamily="18" charset="0"/>
                                </a:rPr>
                              </m:ctrlPr>
                            </m:dPr>
                            <m:e>
                              <m:r>
                                <a:rPr lang="en-US" sz="2500" b="0" i="1" smtClean="0">
                                  <a:latin typeface="Cambria Math" panose="02040503050406030204" pitchFamily="18" charset="0"/>
                                  <a:ea typeface="Cambria Math" panose="02040503050406030204" pitchFamily="18" charset="0"/>
                                </a:rPr>
                                <m:t>𝑆</m:t>
                              </m:r>
                            </m:e>
                          </m:d>
                        </m:num>
                        <m:den>
                          <m:r>
                            <a:rPr lang="en-US" sz="2500" b="0" i="1" smtClean="0">
                              <a:latin typeface="Cambria Math" panose="02040503050406030204" pitchFamily="18" charset="0"/>
                              <a:ea typeface="Cambria Math" panose="02040503050406030204" pitchFamily="18" charset="0"/>
                            </a:rPr>
                            <m:t>𝑐</m:t>
                          </m:r>
                        </m:den>
                      </m:f>
                      <m:r>
                        <a:rPr lang="en-US" sz="2500" b="0" i="1" smtClean="0">
                          <a:latin typeface="Cambria Math" panose="02040503050406030204" pitchFamily="18" charset="0"/>
                          <a:ea typeface="Cambria Math" panose="02040503050406030204" pitchFamily="18" charset="0"/>
                        </a:rPr>
                        <m:t>=</m:t>
                      </m:r>
                      <m:f>
                        <m:fPr>
                          <m:ctrlPr>
                            <a:rPr lang="en-US" sz="2500" b="0" i="1" smtClean="0">
                              <a:latin typeface="Cambria Math" panose="02040503050406030204" pitchFamily="18" charset="0"/>
                              <a:ea typeface="Cambria Math" panose="02040503050406030204" pitchFamily="18" charset="0"/>
                            </a:rPr>
                          </m:ctrlPr>
                        </m:fPr>
                        <m:num>
                          <m:r>
                            <a:rPr lang="en-US" sz="2500" b="0" i="1" smtClean="0">
                              <a:latin typeface="Cambria Math" panose="02040503050406030204" pitchFamily="18" charset="0"/>
                              <a:ea typeface="Cambria Math" panose="02040503050406030204" pitchFamily="18" charset="0"/>
                            </a:rPr>
                            <m:t>𝐼</m:t>
                          </m:r>
                        </m:num>
                        <m:den>
                          <m:r>
                            <a:rPr lang="en-US" sz="2500" b="0" i="1" smtClean="0">
                              <a:latin typeface="Cambria Math" panose="02040503050406030204" pitchFamily="18" charset="0"/>
                              <a:ea typeface="Cambria Math" panose="02040503050406030204" pitchFamily="18" charset="0"/>
                            </a:rPr>
                            <m:t>𝑐</m:t>
                          </m:r>
                        </m:den>
                      </m:f>
                    </m:oMath>
                  </m:oMathPara>
                </a14:m>
                <a:endParaRPr lang="en-US" sz="2500" dirty="0"/>
              </a:p>
            </p:txBody>
          </p:sp>
        </mc:Choice>
        <mc:Fallback xmlns="">
          <p:sp>
            <p:nvSpPr>
              <p:cNvPr id="4" name="TextBox 3">
                <a:extLst>
                  <a:ext uri="{FF2B5EF4-FFF2-40B4-BE49-F238E27FC236}">
                    <a16:creationId xmlns:a16="http://schemas.microsoft.com/office/drawing/2014/main" id="{D463FCC9-99E9-4D3C-BB36-5716751D8E31}"/>
                  </a:ext>
                </a:extLst>
              </p:cNvPr>
              <p:cNvSpPr txBox="1">
                <a:spLocks noRot="1" noChangeAspect="1" noMove="1" noResize="1" noEditPoints="1" noAdjustHandles="1" noChangeArrowheads="1" noChangeShapeType="1" noTextEdit="1"/>
              </p:cNvSpPr>
              <p:nvPr/>
            </p:nvSpPr>
            <p:spPr>
              <a:xfrm>
                <a:off x="4833850" y="2942767"/>
                <a:ext cx="1676998" cy="7447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D517FAE-F931-40A5-88D8-6EC0DC863D69}"/>
                  </a:ext>
                </a:extLst>
              </p:cNvPr>
              <p:cNvSpPr txBox="1"/>
              <p:nvPr/>
            </p:nvSpPr>
            <p:spPr>
              <a:xfrm>
                <a:off x="5264160" y="4547521"/>
                <a:ext cx="842025" cy="7204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𝐹</m:t>
                      </m:r>
                      <m:r>
                        <a:rPr lang="en-US" sz="2500" b="0" i="1" smtClean="0">
                          <a:latin typeface="Cambria Math" panose="02040503050406030204" pitchFamily="18" charset="0"/>
                          <a:ea typeface="Cambria Math" panose="02040503050406030204" pitchFamily="18" charset="0"/>
                        </a:rPr>
                        <m:t>∝</m:t>
                      </m:r>
                      <m:f>
                        <m:fPr>
                          <m:ctrlPr>
                            <a:rPr lang="en-US" sz="2500" b="0" i="1" smtClean="0">
                              <a:latin typeface="Cambria Math" panose="02040503050406030204" pitchFamily="18" charset="0"/>
                              <a:ea typeface="Cambria Math" panose="02040503050406030204" pitchFamily="18" charset="0"/>
                            </a:rPr>
                          </m:ctrlPr>
                        </m:fPr>
                        <m:num>
                          <m:r>
                            <a:rPr lang="en-US" sz="2500" b="0" i="1" smtClean="0">
                              <a:latin typeface="Cambria Math" panose="02040503050406030204" pitchFamily="18" charset="0"/>
                              <a:ea typeface="Cambria Math" panose="02040503050406030204" pitchFamily="18" charset="0"/>
                            </a:rPr>
                            <m:t>𝐼</m:t>
                          </m:r>
                        </m:num>
                        <m:den>
                          <m:r>
                            <a:rPr lang="en-US" sz="2500" b="0" i="1" smtClean="0">
                              <a:latin typeface="Cambria Math" panose="02040503050406030204" pitchFamily="18" charset="0"/>
                              <a:ea typeface="Cambria Math" panose="02040503050406030204" pitchFamily="18" charset="0"/>
                            </a:rPr>
                            <m:t>𝑐</m:t>
                          </m:r>
                        </m:den>
                      </m:f>
                    </m:oMath>
                  </m:oMathPara>
                </a14:m>
                <a:endParaRPr lang="en-US" sz="2500" dirty="0"/>
              </a:p>
            </p:txBody>
          </p:sp>
        </mc:Choice>
        <mc:Fallback xmlns="">
          <p:sp>
            <p:nvSpPr>
              <p:cNvPr id="5" name="TextBox 4">
                <a:extLst>
                  <a:ext uri="{FF2B5EF4-FFF2-40B4-BE49-F238E27FC236}">
                    <a16:creationId xmlns:a16="http://schemas.microsoft.com/office/drawing/2014/main" id="{0D517FAE-F931-40A5-88D8-6EC0DC863D69}"/>
                  </a:ext>
                </a:extLst>
              </p:cNvPr>
              <p:cNvSpPr txBox="1">
                <a:spLocks noRot="1" noChangeAspect="1" noMove="1" noResize="1" noEditPoints="1" noAdjustHandles="1" noChangeArrowheads="1" noChangeShapeType="1" noTextEdit="1"/>
              </p:cNvSpPr>
              <p:nvPr/>
            </p:nvSpPr>
            <p:spPr>
              <a:xfrm>
                <a:off x="5264160" y="4547521"/>
                <a:ext cx="842025" cy="72045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264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F453-9F24-44F8-BABC-A47AB3721FF2}"/>
              </a:ext>
            </a:extLst>
          </p:cNvPr>
          <p:cNvSpPr>
            <a:spLocks noGrp="1"/>
          </p:cNvSpPr>
          <p:nvPr>
            <p:ph type="title"/>
          </p:nvPr>
        </p:nvSpPr>
        <p:spPr/>
        <p:txBody>
          <a:bodyPr/>
          <a:lstStyle/>
          <a:p>
            <a:r>
              <a:rPr lang="en-US" dirty="0"/>
              <a:t>Systems matrix of a sphere</a:t>
            </a:r>
          </a:p>
        </p:txBody>
      </p:sp>
      <p:sp>
        <p:nvSpPr>
          <p:cNvPr id="3" name="Content Placeholder 2">
            <a:extLst>
              <a:ext uri="{FF2B5EF4-FFF2-40B4-BE49-F238E27FC236}">
                <a16:creationId xmlns:a16="http://schemas.microsoft.com/office/drawing/2014/main" id="{7AF7E4AC-AA13-42F0-AE92-CB219C2740A7}"/>
              </a:ext>
            </a:extLst>
          </p:cNvPr>
          <p:cNvSpPr>
            <a:spLocks noGrp="1"/>
          </p:cNvSpPr>
          <p:nvPr>
            <p:ph idx="1"/>
          </p:nvPr>
        </p:nvSpPr>
        <p:spPr/>
        <p:txBody>
          <a:bodyPr/>
          <a:lstStyle/>
          <a:p>
            <a:r>
              <a:rPr lang="en-US" dirty="0"/>
              <a:t>A glass/plastic sphere can be described using a matrix of refraction, translation, and refraction:</a:t>
            </a:r>
          </a:p>
          <a:p>
            <a:endParaRPr lang="en-US" dirty="0"/>
          </a:p>
          <a:p>
            <a:endParaRPr lang="en-US" dirty="0"/>
          </a:p>
          <a:p>
            <a:endParaRPr lang="en-US" dirty="0"/>
          </a:p>
          <a:p>
            <a:endParaRPr lang="en-US" dirty="0"/>
          </a:p>
          <a:p>
            <a:r>
              <a:rPr lang="en-US" dirty="0"/>
              <a:t>The light’s output angle as a function of distance </a:t>
            </a:r>
            <a:r>
              <a:rPr lang="en-US" i="1" dirty="0"/>
              <a:t>x</a:t>
            </a:r>
            <a:r>
              <a:rPr lang="en-US" dirty="0"/>
              <a:t> from the lens axis is then,</a:t>
            </a:r>
          </a:p>
        </p:txBody>
      </p:sp>
      <p:grpSp>
        <p:nvGrpSpPr>
          <p:cNvPr id="7" name="Group 6">
            <a:extLst>
              <a:ext uri="{FF2B5EF4-FFF2-40B4-BE49-F238E27FC236}">
                <a16:creationId xmlns:a16="http://schemas.microsoft.com/office/drawing/2014/main" id="{8B6455BC-264E-45C4-AA80-CD1054E33BA9}"/>
              </a:ext>
            </a:extLst>
          </p:cNvPr>
          <p:cNvGrpSpPr/>
          <p:nvPr/>
        </p:nvGrpSpPr>
        <p:grpSpPr>
          <a:xfrm>
            <a:off x="4198209" y="2360181"/>
            <a:ext cx="3298337" cy="1497233"/>
            <a:chOff x="4818214" y="2642260"/>
            <a:chExt cx="3298337" cy="1497233"/>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3CF740-4F9C-4383-BCA2-DEF778C32202}"/>
                    </a:ext>
                  </a:extLst>
                </p:cNvPr>
                <p:cNvSpPr txBox="1"/>
                <p:nvPr/>
              </p:nvSpPr>
              <p:spPr>
                <a:xfrm>
                  <a:off x="4818214" y="2642260"/>
                  <a:ext cx="12777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𝐌</m:t>
                        </m:r>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ℝ</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ℝ</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5" name="TextBox 4">
                  <a:extLst>
                    <a:ext uri="{FF2B5EF4-FFF2-40B4-BE49-F238E27FC236}">
                      <a16:creationId xmlns:a16="http://schemas.microsoft.com/office/drawing/2014/main" id="{1A3CF740-4F9C-4383-BCA2-DEF778C32202}"/>
                    </a:ext>
                  </a:extLst>
                </p:cNvPr>
                <p:cNvSpPr txBox="1">
                  <a:spLocks noRot="1" noChangeAspect="1" noMove="1" noResize="1" noEditPoints="1" noAdjustHandles="1" noChangeArrowheads="1" noChangeShapeType="1" noTextEdit="1"/>
                </p:cNvSpPr>
                <p:nvPr/>
              </p:nvSpPr>
              <p:spPr>
                <a:xfrm>
                  <a:off x="4818214" y="2642260"/>
                  <a:ext cx="1277786" cy="276999"/>
                </a:xfrm>
                <a:prstGeom prst="rect">
                  <a:avLst/>
                </a:prstGeom>
                <a:blipFill>
                  <a:blip r:embed="rId3"/>
                  <a:stretch>
                    <a:fillRect l="-3828" r="-957" b="-1555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41FC0D1-E678-48E0-9255-60979A77CF8B}"/>
                </a:ext>
              </a:extLst>
            </p:cNvPr>
            <p:cNvPicPr>
              <a:picLocks noChangeAspect="1"/>
            </p:cNvPicPr>
            <p:nvPr/>
          </p:nvPicPr>
          <p:blipFill>
            <a:blip r:embed="rId4"/>
            <a:stretch>
              <a:fillRect/>
            </a:stretch>
          </p:blipFill>
          <p:spPr>
            <a:xfrm>
              <a:off x="5051260" y="3005694"/>
              <a:ext cx="3065291" cy="1133799"/>
            </a:xfrm>
            <a:prstGeom prst="rect">
              <a:avLst/>
            </a:prstGeom>
          </p:spPr>
        </p:pic>
      </p:grpSp>
      <p:pic>
        <p:nvPicPr>
          <p:cNvPr id="8" name="Picture 7">
            <a:extLst>
              <a:ext uri="{FF2B5EF4-FFF2-40B4-BE49-F238E27FC236}">
                <a16:creationId xmlns:a16="http://schemas.microsoft.com/office/drawing/2014/main" id="{1661BB50-4180-40E7-ABC1-38E5A9403190}"/>
              </a:ext>
            </a:extLst>
          </p:cNvPr>
          <p:cNvPicPr>
            <a:picLocks noChangeAspect="1"/>
          </p:cNvPicPr>
          <p:nvPr/>
        </p:nvPicPr>
        <p:blipFill>
          <a:blip r:embed="rId5"/>
          <a:stretch>
            <a:fillRect/>
          </a:stretch>
        </p:blipFill>
        <p:spPr>
          <a:xfrm>
            <a:off x="3696910" y="4568378"/>
            <a:ext cx="2399090" cy="895956"/>
          </a:xfrm>
          <a:prstGeom prst="rect">
            <a:avLst/>
          </a:prstGeom>
        </p:spPr>
      </p:pic>
    </p:spTree>
    <p:extLst>
      <p:ext uri="{BB962C8B-B14F-4D97-AF65-F5344CB8AC3E}">
        <p14:creationId xmlns:p14="http://schemas.microsoft.com/office/powerpoint/2010/main" val="346038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364C-9FDB-436A-8C32-3FB3FDC1420B}"/>
              </a:ext>
            </a:extLst>
          </p:cNvPr>
          <p:cNvSpPr>
            <a:spLocks noGrp="1"/>
          </p:cNvSpPr>
          <p:nvPr>
            <p:ph type="title"/>
          </p:nvPr>
        </p:nvSpPr>
        <p:spPr/>
        <p:txBody>
          <a:bodyPr/>
          <a:lstStyle/>
          <a:p>
            <a:r>
              <a:rPr lang="en-US" dirty="0"/>
              <a:t>Gaussian source on dielectric spheres</a:t>
            </a:r>
          </a:p>
        </p:txBody>
      </p:sp>
      <p:sp>
        <p:nvSpPr>
          <p:cNvPr id="3" name="Content Placeholder 2">
            <a:extLst>
              <a:ext uri="{FF2B5EF4-FFF2-40B4-BE49-F238E27FC236}">
                <a16:creationId xmlns:a16="http://schemas.microsoft.com/office/drawing/2014/main" id="{4B30AE7A-FD00-4560-A62A-B79EC2BE714A}"/>
              </a:ext>
            </a:extLst>
          </p:cNvPr>
          <p:cNvSpPr>
            <a:spLocks noGrp="1"/>
          </p:cNvSpPr>
          <p:nvPr>
            <p:ph idx="1"/>
          </p:nvPr>
        </p:nvSpPr>
        <p:spPr/>
        <p:txBody>
          <a:bodyPr/>
          <a:lstStyle/>
          <a:p>
            <a:r>
              <a:rPr lang="en-US" dirty="0"/>
              <a:t>Using a Gaussian source, the intensities vary across the sphere</a:t>
            </a:r>
          </a:p>
          <a:p>
            <a:endParaRPr lang="en-US" dirty="0"/>
          </a:p>
          <a:p>
            <a:r>
              <a:rPr lang="en-US" dirty="0"/>
              <a:t>Ignoring the beam waist and assuming parallel rays,</a:t>
            </a:r>
          </a:p>
          <a:p>
            <a:r>
              <a:rPr lang="en-US" dirty="0"/>
              <a:t>the incident beam intensity can be written</a:t>
            </a:r>
          </a:p>
          <a:p>
            <a:endParaRPr lang="en-US" dirty="0"/>
          </a:p>
          <a:p>
            <a:endParaRPr lang="en-US" dirty="0"/>
          </a:p>
          <a:p>
            <a:r>
              <a:rPr lang="en-US" dirty="0"/>
              <a:t>A scattering and gradient force can be observed</a:t>
            </a:r>
          </a:p>
        </p:txBody>
      </p:sp>
      <p:pic>
        <p:nvPicPr>
          <p:cNvPr id="5" name="Picture 4">
            <a:extLst>
              <a:ext uri="{FF2B5EF4-FFF2-40B4-BE49-F238E27FC236}">
                <a16:creationId xmlns:a16="http://schemas.microsoft.com/office/drawing/2014/main" id="{605C9736-C714-4395-9A23-44802BEEAB9B}"/>
              </a:ext>
            </a:extLst>
          </p:cNvPr>
          <p:cNvPicPr>
            <a:picLocks noChangeAspect="1"/>
          </p:cNvPicPr>
          <p:nvPr/>
        </p:nvPicPr>
        <p:blipFill>
          <a:blip r:embed="rId3"/>
          <a:stretch>
            <a:fillRect/>
          </a:stretch>
        </p:blipFill>
        <p:spPr>
          <a:xfrm>
            <a:off x="6704579" y="2109111"/>
            <a:ext cx="5372100" cy="4191000"/>
          </a:xfrm>
          <a:prstGeom prst="rect">
            <a:avLst/>
          </a:prstGeom>
        </p:spPr>
      </p:pic>
      <p:pic>
        <p:nvPicPr>
          <p:cNvPr id="7" name="Picture 6">
            <a:extLst>
              <a:ext uri="{FF2B5EF4-FFF2-40B4-BE49-F238E27FC236}">
                <a16:creationId xmlns:a16="http://schemas.microsoft.com/office/drawing/2014/main" id="{D7C75F7A-A031-4DFD-AC73-4130DCBBD3C2}"/>
              </a:ext>
            </a:extLst>
          </p:cNvPr>
          <p:cNvPicPr>
            <a:picLocks noChangeAspect="1"/>
          </p:cNvPicPr>
          <p:nvPr/>
        </p:nvPicPr>
        <p:blipFill>
          <a:blip r:embed="rId4"/>
          <a:stretch>
            <a:fillRect/>
          </a:stretch>
        </p:blipFill>
        <p:spPr>
          <a:xfrm>
            <a:off x="2505517" y="3528336"/>
            <a:ext cx="2790825" cy="676275"/>
          </a:xfrm>
          <a:prstGeom prst="rect">
            <a:avLst/>
          </a:prstGeom>
        </p:spPr>
      </p:pic>
    </p:spTree>
    <p:extLst>
      <p:ext uri="{BB962C8B-B14F-4D97-AF65-F5344CB8AC3E}">
        <p14:creationId xmlns:p14="http://schemas.microsoft.com/office/powerpoint/2010/main" val="45523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BAD5-DE1B-4072-BD46-20887A562066}"/>
              </a:ext>
            </a:extLst>
          </p:cNvPr>
          <p:cNvSpPr>
            <a:spLocks noGrp="1"/>
          </p:cNvSpPr>
          <p:nvPr>
            <p:ph type="title"/>
          </p:nvPr>
        </p:nvSpPr>
        <p:spPr/>
        <p:txBody>
          <a:bodyPr/>
          <a:lstStyle/>
          <a:p>
            <a:r>
              <a:rPr lang="en-US" dirty="0"/>
              <a:t>Force approximation using ray optics</a:t>
            </a:r>
          </a:p>
        </p:txBody>
      </p:sp>
      <p:sp>
        <p:nvSpPr>
          <p:cNvPr id="3" name="Content Placeholder 2">
            <a:extLst>
              <a:ext uri="{FF2B5EF4-FFF2-40B4-BE49-F238E27FC236}">
                <a16:creationId xmlns:a16="http://schemas.microsoft.com/office/drawing/2014/main" id="{F17A6A2C-47A7-4454-B23B-C936739ED108}"/>
              </a:ext>
            </a:extLst>
          </p:cNvPr>
          <p:cNvSpPr>
            <a:spLocks noGrp="1"/>
          </p:cNvSpPr>
          <p:nvPr>
            <p:ph idx="1"/>
          </p:nvPr>
        </p:nvSpPr>
        <p:spPr/>
        <p:txBody>
          <a:bodyPr/>
          <a:lstStyle/>
          <a:p>
            <a:r>
              <a:rPr lang="en-US" dirty="0"/>
              <a:t>Integrating over a disc at a distance </a:t>
            </a:r>
            <a:r>
              <a:rPr lang="en-US" i="1" dirty="0"/>
              <a:t>d</a:t>
            </a:r>
            <a:r>
              <a:rPr lang="en-US" dirty="0"/>
              <a:t> from the Gaussian axis,</a:t>
            </a:r>
          </a:p>
        </p:txBody>
      </p:sp>
      <p:pic>
        <p:nvPicPr>
          <p:cNvPr id="5" name="Picture 4">
            <a:extLst>
              <a:ext uri="{FF2B5EF4-FFF2-40B4-BE49-F238E27FC236}">
                <a16:creationId xmlns:a16="http://schemas.microsoft.com/office/drawing/2014/main" id="{18EE5250-F8A4-43DF-BC44-D93937C1AE23}"/>
              </a:ext>
            </a:extLst>
          </p:cNvPr>
          <p:cNvPicPr>
            <a:picLocks noChangeAspect="1"/>
          </p:cNvPicPr>
          <p:nvPr/>
        </p:nvPicPr>
        <p:blipFill>
          <a:blip r:embed="rId3"/>
          <a:stretch>
            <a:fillRect/>
          </a:stretch>
        </p:blipFill>
        <p:spPr>
          <a:xfrm>
            <a:off x="2456120" y="2321873"/>
            <a:ext cx="7279760" cy="1758010"/>
          </a:xfrm>
          <a:prstGeom prst="rect">
            <a:avLst/>
          </a:prstGeom>
        </p:spPr>
      </p:pic>
      <p:sp>
        <p:nvSpPr>
          <p:cNvPr id="6" name="Rectangle 5">
            <a:extLst>
              <a:ext uri="{FF2B5EF4-FFF2-40B4-BE49-F238E27FC236}">
                <a16:creationId xmlns:a16="http://schemas.microsoft.com/office/drawing/2014/main" id="{5B97C7AC-0368-4492-B3BF-30C5BC80EA7A}"/>
              </a:ext>
            </a:extLst>
          </p:cNvPr>
          <p:cNvSpPr/>
          <p:nvPr/>
        </p:nvSpPr>
        <p:spPr>
          <a:xfrm>
            <a:off x="6222669" y="3087584"/>
            <a:ext cx="3513210" cy="1127236"/>
          </a:xfrm>
          <a:prstGeom prst="rect">
            <a:avLst/>
          </a:prstGeom>
          <a:solidFill>
            <a:srgbClr val="4472C4">
              <a:alpha val="1882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01C4F14-BAC2-486C-B047-92E5880ED9BE}"/>
              </a:ext>
            </a:extLst>
          </p:cNvPr>
          <p:cNvSpPr/>
          <p:nvPr/>
        </p:nvSpPr>
        <p:spPr>
          <a:xfrm>
            <a:off x="4726378" y="3087584"/>
            <a:ext cx="1496291" cy="1127236"/>
          </a:xfrm>
          <a:prstGeom prst="rect">
            <a:avLst/>
          </a:prstGeom>
          <a:solidFill>
            <a:srgbClr val="FF0000">
              <a:alpha val="1882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530AD53-14CA-4F61-9A2F-CCFCD9DFB0F6}"/>
              </a:ext>
            </a:extLst>
          </p:cNvPr>
          <p:cNvSpPr txBox="1"/>
          <p:nvPr/>
        </p:nvSpPr>
        <p:spPr>
          <a:xfrm>
            <a:off x="6887688" y="4214820"/>
            <a:ext cx="3040083" cy="369332"/>
          </a:xfrm>
          <a:prstGeom prst="rect">
            <a:avLst/>
          </a:prstGeom>
          <a:noFill/>
        </p:spPr>
        <p:txBody>
          <a:bodyPr wrap="square" rtlCol="0">
            <a:spAutoFit/>
          </a:bodyPr>
          <a:lstStyle/>
          <a:p>
            <a:r>
              <a:rPr lang="en-US" dirty="0"/>
              <a:t>Due to lens refraction</a:t>
            </a:r>
          </a:p>
        </p:txBody>
      </p:sp>
      <p:sp>
        <p:nvSpPr>
          <p:cNvPr id="9" name="TextBox 8">
            <a:extLst>
              <a:ext uri="{FF2B5EF4-FFF2-40B4-BE49-F238E27FC236}">
                <a16:creationId xmlns:a16="http://schemas.microsoft.com/office/drawing/2014/main" id="{2E351909-8BF4-43DC-AD5E-C1030E136425}"/>
              </a:ext>
            </a:extLst>
          </p:cNvPr>
          <p:cNvSpPr txBox="1"/>
          <p:nvPr/>
        </p:nvSpPr>
        <p:spPr>
          <a:xfrm>
            <a:off x="4203864" y="4230059"/>
            <a:ext cx="2541318" cy="369332"/>
          </a:xfrm>
          <a:prstGeom prst="rect">
            <a:avLst/>
          </a:prstGeom>
          <a:noFill/>
        </p:spPr>
        <p:txBody>
          <a:bodyPr wrap="square" rtlCol="0">
            <a:spAutoFit/>
          </a:bodyPr>
          <a:lstStyle/>
          <a:p>
            <a:pPr algn="ctr"/>
            <a:r>
              <a:rPr lang="en-US" dirty="0"/>
              <a:t>Gaussian profile</a:t>
            </a:r>
          </a:p>
        </p:txBody>
      </p:sp>
      <p:pic>
        <p:nvPicPr>
          <p:cNvPr id="10" name="Picture 9">
            <a:extLst>
              <a:ext uri="{FF2B5EF4-FFF2-40B4-BE49-F238E27FC236}">
                <a16:creationId xmlns:a16="http://schemas.microsoft.com/office/drawing/2014/main" id="{84BA442F-6D19-4E13-ABD9-1E1B6E626947}"/>
              </a:ext>
            </a:extLst>
          </p:cNvPr>
          <p:cNvPicPr>
            <a:picLocks noChangeAspect="1"/>
          </p:cNvPicPr>
          <p:nvPr/>
        </p:nvPicPr>
        <p:blipFill>
          <a:blip r:embed="rId4"/>
          <a:stretch>
            <a:fillRect/>
          </a:stretch>
        </p:blipFill>
        <p:spPr>
          <a:xfrm>
            <a:off x="2370116" y="4663972"/>
            <a:ext cx="6037613" cy="970913"/>
          </a:xfrm>
          <a:prstGeom prst="rect">
            <a:avLst/>
          </a:prstGeom>
        </p:spPr>
      </p:pic>
      <p:sp>
        <p:nvSpPr>
          <p:cNvPr id="11" name="Rectangle 10">
            <a:extLst>
              <a:ext uri="{FF2B5EF4-FFF2-40B4-BE49-F238E27FC236}">
                <a16:creationId xmlns:a16="http://schemas.microsoft.com/office/drawing/2014/main" id="{5ABCEC1E-BBE3-43E8-BFA7-46EDD0AA2A1D}"/>
              </a:ext>
            </a:extLst>
          </p:cNvPr>
          <p:cNvSpPr/>
          <p:nvPr/>
        </p:nvSpPr>
        <p:spPr>
          <a:xfrm>
            <a:off x="4929202" y="4663972"/>
            <a:ext cx="3513210" cy="970913"/>
          </a:xfrm>
          <a:prstGeom prst="rect">
            <a:avLst/>
          </a:prstGeom>
          <a:solidFill>
            <a:srgbClr val="4472C4">
              <a:alpha val="1882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11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2B04-D265-43C0-89B9-38571E8D5E5A}"/>
              </a:ext>
            </a:extLst>
          </p:cNvPr>
          <p:cNvSpPr>
            <a:spLocks noGrp="1"/>
          </p:cNvSpPr>
          <p:nvPr>
            <p:ph type="title"/>
          </p:nvPr>
        </p:nvSpPr>
        <p:spPr/>
        <p:txBody>
          <a:bodyPr/>
          <a:lstStyle/>
          <a:p>
            <a:r>
              <a:rPr lang="en-US" dirty="0"/>
              <a:t>Force approximation using ray optics</a:t>
            </a:r>
          </a:p>
        </p:txBody>
      </p:sp>
      <p:pic>
        <p:nvPicPr>
          <p:cNvPr id="4" name="Picture 3">
            <a:extLst>
              <a:ext uri="{FF2B5EF4-FFF2-40B4-BE49-F238E27FC236}">
                <a16:creationId xmlns:a16="http://schemas.microsoft.com/office/drawing/2014/main" id="{5A452CC1-D705-471A-9702-1D6BC20E3031}"/>
              </a:ext>
            </a:extLst>
          </p:cNvPr>
          <p:cNvPicPr>
            <a:picLocks noChangeAspect="1"/>
          </p:cNvPicPr>
          <p:nvPr/>
        </p:nvPicPr>
        <p:blipFill>
          <a:blip r:embed="rId3"/>
          <a:stretch>
            <a:fillRect/>
          </a:stretch>
        </p:blipFill>
        <p:spPr>
          <a:xfrm>
            <a:off x="2181225" y="1794371"/>
            <a:ext cx="7675294" cy="4528610"/>
          </a:xfrm>
          <a:prstGeom prst="rect">
            <a:avLst/>
          </a:prstGeom>
        </p:spPr>
      </p:pic>
      <p:sp>
        <p:nvSpPr>
          <p:cNvPr id="5" name="Rectangle 4">
            <a:extLst>
              <a:ext uri="{FF2B5EF4-FFF2-40B4-BE49-F238E27FC236}">
                <a16:creationId xmlns:a16="http://schemas.microsoft.com/office/drawing/2014/main" id="{57BC133A-92D5-45B3-8132-3935C3260885}"/>
              </a:ext>
            </a:extLst>
          </p:cNvPr>
          <p:cNvSpPr/>
          <p:nvPr/>
        </p:nvSpPr>
        <p:spPr>
          <a:xfrm>
            <a:off x="7089445" y="1995054"/>
            <a:ext cx="2921330" cy="795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 the beam, it receives a net upward force</a:t>
            </a:r>
          </a:p>
        </p:txBody>
      </p:sp>
      <p:sp>
        <p:nvSpPr>
          <p:cNvPr id="6" name="Rectangle 5">
            <a:extLst>
              <a:ext uri="{FF2B5EF4-FFF2-40B4-BE49-F238E27FC236}">
                <a16:creationId xmlns:a16="http://schemas.microsoft.com/office/drawing/2014/main" id="{7AADA2DC-1C06-4622-81C2-ADB7F6850FBA}"/>
              </a:ext>
            </a:extLst>
          </p:cNvPr>
          <p:cNvSpPr/>
          <p:nvPr/>
        </p:nvSpPr>
        <p:spPr>
          <a:xfrm>
            <a:off x="591663" y="5184707"/>
            <a:ext cx="2921330" cy="795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Above the beam, it is forced downward</a:t>
            </a:r>
          </a:p>
        </p:txBody>
      </p:sp>
    </p:spTree>
    <p:extLst>
      <p:ext uri="{BB962C8B-B14F-4D97-AF65-F5344CB8AC3E}">
        <p14:creationId xmlns:p14="http://schemas.microsoft.com/office/powerpoint/2010/main" val="247524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64BC-466D-4F92-A83B-80242542D551}"/>
              </a:ext>
            </a:extLst>
          </p:cNvPr>
          <p:cNvSpPr>
            <a:spLocks noGrp="1"/>
          </p:cNvSpPr>
          <p:nvPr>
            <p:ph type="title"/>
          </p:nvPr>
        </p:nvSpPr>
        <p:spPr/>
        <p:txBody>
          <a:bodyPr/>
          <a:lstStyle/>
          <a:p>
            <a:r>
              <a:rPr lang="en-US" dirty="0"/>
              <a:t>Electric dipole approximation</a:t>
            </a:r>
          </a:p>
        </p:txBody>
      </p:sp>
      <p:sp>
        <p:nvSpPr>
          <p:cNvPr id="3" name="Content Placeholder 2">
            <a:extLst>
              <a:ext uri="{FF2B5EF4-FFF2-40B4-BE49-F238E27FC236}">
                <a16:creationId xmlns:a16="http://schemas.microsoft.com/office/drawing/2014/main" id="{BF5DA993-55AE-4E58-82C6-6FE5360BFFAB}"/>
              </a:ext>
            </a:extLst>
          </p:cNvPr>
          <p:cNvSpPr>
            <a:spLocks noGrp="1"/>
          </p:cNvSpPr>
          <p:nvPr>
            <p:ph idx="1"/>
          </p:nvPr>
        </p:nvSpPr>
        <p:spPr/>
        <p:txBody>
          <a:bodyPr/>
          <a:lstStyle/>
          <a:p>
            <a:r>
              <a:rPr lang="en-US" dirty="0"/>
              <a:t>For a more accurate calculation, the sphere can be treated as an electric dipole</a:t>
            </a:r>
          </a:p>
        </p:txBody>
      </p:sp>
      <p:pic>
        <p:nvPicPr>
          <p:cNvPr id="4" name="Picture 3">
            <a:extLst>
              <a:ext uri="{FF2B5EF4-FFF2-40B4-BE49-F238E27FC236}">
                <a16:creationId xmlns:a16="http://schemas.microsoft.com/office/drawing/2014/main" id="{5C40CCFB-651D-4ADF-BFF8-1840105B7D9B}"/>
              </a:ext>
            </a:extLst>
          </p:cNvPr>
          <p:cNvPicPr>
            <a:picLocks noChangeAspect="1"/>
          </p:cNvPicPr>
          <p:nvPr/>
        </p:nvPicPr>
        <p:blipFill>
          <a:blip r:embed="rId3"/>
          <a:stretch>
            <a:fillRect/>
          </a:stretch>
        </p:blipFill>
        <p:spPr>
          <a:xfrm>
            <a:off x="1097280" y="2480301"/>
            <a:ext cx="4187239" cy="732397"/>
          </a:xfrm>
          <a:prstGeom prst="rect">
            <a:avLst/>
          </a:prstGeom>
        </p:spPr>
      </p:pic>
      <p:sp>
        <p:nvSpPr>
          <p:cNvPr id="5" name="TextBox 4">
            <a:extLst>
              <a:ext uri="{FF2B5EF4-FFF2-40B4-BE49-F238E27FC236}">
                <a16:creationId xmlns:a16="http://schemas.microsoft.com/office/drawing/2014/main" id="{22C57CB0-8C91-42C6-938E-08A20ED77DCD}"/>
              </a:ext>
            </a:extLst>
          </p:cNvPr>
          <p:cNvSpPr txBox="1"/>
          <p:nvPr/>
        </p:nvSpPr>
        <p:spPr>
          <a:xfrm>
            <a:off x="7445828" y="6358530"/>
            <a:ext cx="5011387" cy="523220"/>
          </a:xfrm>
          <a:prstGeom prst="rect">
            <a:avLst/>
          </a:prstGeom>
          <a:noFill/>
        </p:spPr>
        <p:txBody>
          <a:bodyPr wrap="square" rtlCol="0">
            <a:spAutoFit/>
          </a:bodyPr>
          <a:lstStyle/>
          <a:p>
            <a:r>
              <a:rPr lang="en-US" sz="1400" i="1" dirty="0"/>
              <a:t>Radiation forces on a dielectric sphere in the Rayleigh scattering regime</a:t>
            </a:r>
            <a:r>
              <a:rPr lang="en-US" sz="1400" dirty="0"/>
              <a:t>, Y. Harada, T. </a:t>
            </a:r>
            <a:r>
              <a:rPr lang="en-US" sz="1400" dirty="0" err="1"/>
              <a:t>Asakura</a:t>
            </a:r>
            <a:r>
              <a:rPr lang="en-US" sz="1400" dirty="0"/>
              <a:t>. June 1995.</a:t>
            </a:r>
          </a:p>
        </p:txBody>
      </p:sp>
      <p:pic>
        <p:nvPicPr>
          <p:cNvPr id="6" name="Picture 5">
            <a:extLst>
              <a:ext uri="{FF2B5EF4-FFF2-40B4-BE49-F238E27FC236}">
                <a16:creationId xmlns:a16="http://schemas.microsoft.com/office/drawing/2014/main" id="{53FDD4CC-D4DC-4E3D-BC41-937D2D3A6E0F}"/>
              </a:ext>
            </a:extLst>
          </p:cNvPr>
          <p:cNvPicPr>
            <a:picLocks noChangeAspect="1"/>
          </p:cNvPicPr>
          <p:nvPr/>
        </p:nvPicPr>
        <p:blipFill>
          <a:blip r:embed="rId4"/>
          <a:stretch>
            <a:fillRect/>
          </a:stretch>
        </p:blipFill>
        <p:spPr>
          <a:xfrm>
            <a:off x="5581403" y="2331613"/>
            <a:ext cx="6099956" cy="3429365"/>
          </a:xfrm>
          <a:prstGeom prst="rect">
            <a:avLst/>
          </a:prstGeom>
        </p:spPr>
      </p:pic>
    </p:spTree>
    <p:extLst>
      <p:ext uri="{BB962C8B-B14F-4D97-AF65-F5344CB8AC3E}">
        <p14:creationId xmlns:p14="http://schemas.microsoft.com/office/powerpoint/2010/main" val="39602699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664</TotalTime>
  <Words>1285</Words>
  <Application>Microsoft Office PowerPoint</Application>
  <PresentationFormat>Widescreen</PresentationFormat>
  <Paragraphs>121</Paragraphs>
  <Slides>12</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Cambria Math</vt:lpstr>
      <vt:lpstr>Retrospect</vt:lpstr>
      <vt:lpstr>Optical Tweezers</vt:lpstr>
      <vt:lpstr>What we’ll go over…</vt:lpstr>
      <vt:lpstr>Introduction</vt:lpstr>
      <vt:lpstr> Background Momentum of light</vt:lpstr>
      <vt:lpstr>Systems matrix of a sphere</vt:lpstr>
      <vt:lpstr>Gaussian source on dielectric spheres</vt:lpstr>
      <vt:lpstr>Force approximation using ray optics</vt:lpstr>
      <vt:lpstr>Force approximation using ray optics</vt:lpstr>
      <vt:lpstr>Electric dipole approximation</vt:lpstr>
      <vt:lpstr>Focused Gaussian beam</vt:lpstr>
      <vt:lpstr>Applications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Tweezers</dc:title>
  <dc:creator>Kevin Evans</dc:creator>
  <cp:lastModifiedBy>Kevin Evans</cp:lastModifiedBy>
  <cp:revision>134</cp:revision>
  <dcterms:created xsi:type="dcterms:W3CDTF">2020-12-06T17:47:36Z</dcterms:created>
  <dcterms:modified xsi:type="dcterms:W3CDTF">2020-12-08T00:10:45Z</dcterms:modified>
</cp:coreProperties>
</file>