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84048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31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870" y="-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4489452"/>
            <a:ext cx="3264408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14408152"/>
            <a:ext cx="288036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632C-B804-4F4E-9AA2-95DC4F9C070B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8638-8B8B-4DBC-BD18-235AC0CDA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8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632C-B804-4F4E-9AA2-95DC4F9C070B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8638-8B8B-4DBC-BD18-235AC0CDA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4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3437" y="1460500"/>
            <a:ext cx="8281035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332" y="1460500"/>
            <a:ext cx="24363045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632C-B804-4F4E-9AA2-95DC4F9C070B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8638-8B8B-4DBC-BD18-235AC0CDA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8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632C-B804-4F4E-9AA2-95DC4F9C070B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8638-8B8B-4DBC-BD18-235AC0CDA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6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330" y="6838958"/>
            <a:ext cx="3312414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330" y="18357858"/>
            <a:ext cx="3312414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632C-B804-4F4E-9AA2-95DC4F9C070B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8638-8B8B-4DBC-BD18-235AC0CDA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9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330" y="7302500"/>
            <a:ext cx="1632204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2430" y="7302500"/>
            <a:ext cx="1632204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632C-B804-4F4E-9AA2-95DC4F9C070B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8638-8B8B-4DBC-BD18-235AC0CDA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2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460506"/>
            <a:ext cx="3312414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336" y="6724652"/>
            <a:ext cx="16247028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336" y="10020300"/>
            <a:ext cx="16247028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2432" y="6724652"/>
            <a:ext cx="16327042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2432" y="10020300"/>
            <a:ext cx="16327042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632C-B804-4F4E-9AA2-95DC4F9C070B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8638-8B8B-4DBC-BD18-235AC0CDA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632C-B804-4F4E-9AA2-95DC4F9C070B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8638-8B8B-4DBC-BD18-235AC0CDA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11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632C-B804-4F4E-9AA2-95DC4F9C070B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8638-8B8B-4DBC-BD18-235AC0CDA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4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828800"/>
            <a:ext cx="12386548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7042" y="3949706"/>
            <a:ext cx="19442430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8229600"/>
            <a:ext cx="12386548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632C-B804-4F4E-9AA2-95DC4F9C070B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8638-8B8B-4DBC-BD18-235AC0CDA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5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828800"/>
            <a:ext cx="12386548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7042" y="3949706"/>
            <a:ext cx="19442430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8229600"/>
            <a:ext cx="12386548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632C-B804-4F4E-9AA2-95DC4F9C070B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8638-8B8B-4DBC-BD18-235AC0CDA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6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330" y="1460506"/>
            <a:ext cx="3312414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330" y="7302500"/>
            <a:ext cx="3312414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330" y="25425406"/>
            <a:ext cx="864108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5632C-B804-4F4E-9AA2-95DC4F9C070B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1590" y="25425406"/>
            <a:ext cx="1296162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3390" y="25425406"/>
            <a:ext cx="864108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B8638-8B8B-4DBC-BD18-235AC0CDA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106CF5-01C0-4593-842E-211913058232}"/>
              </a:ext>
            </a:extLst>
          </p:cNvPr>
          <p:cNvSpPr/>
          <p:nvPr/>
        </p:nvSpPr>
        <p:spPr>
          <a:xfrm>
            <a:off x="0" y="-1"/>
            <a:ext cx="38404800" cy="5757333"/>
          </a:xfrm>
          <a:prstGeom prst="rect">
            <a:avLst/>
          </a:prstGeom>
          <a:solidFill>
            <a:srgbClr val="913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00" dirty="0"/>
              <a:t>Chaos in Bose-Einstein Condensates</a:t>
            </a:r>
          </a:p>
          <a:p>
            <a:pPr algn="ctr"/>
            <a:r>
              <a:rPr lang="en-US" sz="8190" dirty="0"/>
              <a:t>Kevin Evans</a:t>
            </a:r>
          </a:p>
          <a:p>
            <a:pPr algn="ctr"/>
            <a:endParaRPr lang="en-US" sz="2500" dirty="0"/>
          </a:p>
          <a:p>
            <a:pPr algn="ctr"/>
            <a:r>
              <a:rPr lang="en-US" sz="5000" dirty="0"/>
              <a:t>Advisor: Dr. Michael Forbes</a:t>
            </a:r>
          </a:p>
          <a:p>
            <a:pPr algn="ctr"/>
            <a:r>
              <a:rPr lang="en-US" sz="5000" dirty="0"/>
              <a:t>Washington State University, Department of Physics and Astronomy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ADAE9E-DA55-40B1-BD60-96D704E49290}"/>
              </a:ext>
            </a:extLst>
          </p:cNvPr>
          <p:cNvSpPr/>
          <p:nvPr/>
        </p:nvSpPr>
        <p:spPr>
          <a:xfrm>
            <a:off x="897822" y="6400800"/>
            <a:ext cx="11364327" cy="20136601"/>
          </a:xfrm>
          <a:prstGeom prst="rect">
            <a:avLst/>
          </a:prstGeom>
          <a:solidFill>
            <a:schemeClr val="bg1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Ins="457200" rtlCol="0" anchor="ctr"/>
          <a:lstStyle/>
          <a:p>
            <a:pPr algn="ctr"/>
            <a:r>
              <a:rPr lang="en-US" sz="4410" b="1" dirty="0">
                <a:solidFill>
                  <a:schemeClr val="tx1"/>
                </a:solidFill>
              </a:rPr>
              <a:t>Introduction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10" dirty="0">
                <a:solidFill>
                  <a:schemeClr val="tx1"/>
                </a:solidFill>
              </a:rPr>
              <a:t>How does chaos emerge from classical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10" dirty="0">
                <a:solidFill>
                  <a:schemeClr val="tx1"/>
                </a:solidFill>
              </a:rPr>
              <a:t>Classical physics is chaotic but the Schrödinger equation is linear and cannot exhibit chaos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10" dirty="0">
                <a:solidFill>
                  <a:schemeClr val="tx1"/>
                </a:solidFill>
              </a:rPr>
              <a:t>If classical mechanics is chaotic and if quantum mechanics reaches classical mechanics in the classical limit, where does chaos stem from?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10" dirty="0" err="1">
                <a:solidFill>
                  <a:schemeClr val="tx1"/>
                </a:solidFill>
              </a:rPr>
              <a:t>Superfluids</a:t>
            </a:r>
            <a:r>
              <a:rPr lang="en-US" sz="4410" dirty="0">
                <a:solidFill>
                  <a:schemeClr val="tx1"/>
                </a:solidFill>
              </a:rPr>
              <a:t> are well described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10" dirty="0">
                <a:solidFill>
                  <a:schemeClr val="tx1"/>
                </a:solidFill>
              </a:rPr>
              <a:t>What can we learn about chaos from that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10" dirty="0">
                <a:solidFill>
                  <a:schemeClr val="tx1"/>
                </a:solidFill>
              </a:rPr>
              <a:t>HYPOTHESIS</a:t>
            </a:r>
          </a:p>
          <a:p>
            <a:endParaRPr lang="en-US" sz="4410" dirty="0">
              <a:solidFill>
                <a:schemeClr val="tx1"/>
              </a:solidFill>
            </a:endParaRPr>
          </a:p>
          <a:p>
            <a:pPr algn="ctr"/>
            <a:r>
              <a:rPr lang="en-US" sz="4410" b="1" dirty="0">
                <a:solidFill>
                  <a:schemeClr val="tx1"/>
                </a:solidFill>
              </a:rPr>
              <a:t>Bose-Einstein Condensates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10" dirty="0">
                <a:solidFill>
                  <a:schemeClr val="tx1"/>
                </a:solidFill>
              </a:rPr>
              <a:t>Bose-Einstein condensates (BECs) are a quantum phenomena where bosons occupy the lowest quantum state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10" dirty="0">
                <a:solidFill>
                  <a:schemeClr val="tx1"/>
                </a:solidFill>
              </a:rPr>
              <a:t>We can realize BECs using superfluid helium-4 (1938) and rubidium-87 (1995)</a:t>
            </a:r>
          </a:p>
          <a:p>
            <a:pPr algn="ctr"/>
            <a:endParaRPr lang="en-US" sz="4410" b="1" dirty="0">
              <a:solidFill>
                <a:schemeClr val="tx1"/>
              </a:solidFill>
            </a:endParaRPr>
          </a:p>
          <a:p>
            <a:pPr algn="ctr"/>
            <a:r>
              <a:rPr lang="en-US" sz="4410" b="1" dirty="0">
                <a:solidFill>
                  <a:schemeClr val="tx1"/>
                </a:solidFill>
              </a:rPr>
              <a:t>Chaos TODO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10" dirty="0">
                <a:solidFill>
                  <a:schemeClr val="tx1"/>
                </a:solidFill>
              </a:rPr>
              <a:t>Add Lorenz plots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10" dirty="0">
                <a:solidFill>
                  <a:schemeClr val="tx1"/>
                </a:solidFill>
              </a:rPr>
              <a:t>Chaos is the apparent disorder of a dynamical system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10" dirty="0">
                <a:solidFill>
                  <a:schemeClr val="tx1"/>
                </a:solidFill>
              </a:rPr>
              <a:t>We can characterize chaos using Lyapunov exponents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10" dirty="0">
                <a:solidFill>
                  <a:schemeClr val="tx1"/>
                </a:solidFill>
              </a:rPr>
              <a:t>In a chaotic system, similar initial conditions separate at an exponent rate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10" dirty="0">
                <a:solidFill>
                  <a:schemeClr val="tx1"/>
                </a:solidFill>
              </a:rPr>
              <a:t>The Lyapunov exponent of a system can be described as </a:t>
            </a:r>
          </a:p>
          <a:p>
            <a:endParaRPr lang="en-US" sz="4410" dirty="0">
              <a:solidFill>
                <a:schemeClr val="tx1"/>
              </a:solidFill>
            </a:endParaRPr>
          </a:p>
          <a:p>
            <a:endParaRPr lang="en-US" sz="4410" dirty="0">
              <a:solidFill>
                <a:schemeClr val="tx1"/>
              </a:solidFill>
            </a:endParaRPr>
          </a:p>
          <a:p>
            <a:endParaRPr lang="en-US" sz="441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541BF-0329-42CB-8EED-946666E55722}"/>
              </a:ext>
            </a:extLst>
          </p:cNvPr>
          <p:cNvSpPr/>
          <p:nvPr/>
        </p:nvSpPr>
        <p:spPr>
          <a:xfrm>
            <a:off x="13083549" y="6400800"/>
            <a:ext cx="12282584" cy="20136601"/>
          </a:xfrm>
          <a:prstGeom prst="rect">
            <a:avLst/>
          </a:prstGeom>
          <a:solidFill>
            <a:schemeClr val="bg1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Ins="457200" rtlCol="0" anchor="ctr"/>
          <a:lstStyle/>
          <a:p>
            <a:pPr algn="ctr"/>
            <a:r>
              <a:rPr lang="en-US" sz="4410" b="1" dirty="0">
                <a:solidFill>
                  <a:schemeClr val="tx1"/>
                </a:solidFill>
              </a:rPr>
              <a:t>Gross-</a:t>
            </a:r>
            <a:r>
              <a:rPr lang="en-US" sz="4410" b="1" dirty="0" err="1">
                <a:solidFill>
                  <a:schemeClr val="tx1"/>
                </a:solidFill>
              </a:rPr>
              <a:t>Pitaevskii</a:t>
            </a:r>
            <a:r>
              <a:rPr lang="en-US" sz="4410" b="1" dirty="0">
                <a:solidFill>
                  <a:schemeClr val="tx1"/>
                </a:solidFill>
              </a:rPr>
              <a:t> Equation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10" dirty="0">
                <a:solidFill>
                  <a:schemeClr val="tx1"/>
                </a:solidFill>
              </a:rPr>
              <a:t>The Gross-</a:t>
            </a:r>
            <a:r>
              <a:rPr lang="en-US" sz="4410" dirty="0" err="1">
                <a:solidFill>
                  <a:schemeClr val="tx1"/>
                </a:solidFill>
              </a:rPr>
              <a:t>Pitaevskii</a:t>
            </a:r>
            <a:r>
              <a:rPr lang="en-US" sz="4410" dirty="0">
                <a:solidFill>
                  <a:schemeClr val="tx1"/>
                </a:solidFill>
              </a:rPr>
              <a:t> equation (GPE) is a nonlinear Schrödinger equation, capable of modeling BECs [approximating]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10" dirty="0">
                <a:solidFill>
                  <a:schemeClr val="tx1"/>
                </a:solidFill>
              </a:rPr>
              <a:t>There is a nonlinear coupling term </a:t>
            </a:r>
            <a:r>
              <a:rPr lang="en-US" sz="4410" i="1" dirty="0">
                <a:solidFill>
                  <a:schemeClr val="tx1"/>
                </a:solidFill>
              </a:rPr>
              <a:t>g</a:t>
            </a:r>
            <a:r>
              <a:rPr lang="en-US" sz="4410" dirty="0">
                <a:solidFill>
                  <a:schemeClr val="tx1"/>
                </a:solidFill>
              </a:rPr>
              <a:t> which may give rise to chaos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10" dirty="0">
                <a:solidFill>
                  <a:schemeClr val="tx1"/>
                </a:solidFill>
              </a:rPr>
              <a:t>When </a:t>
            </a:r>
            <a:r>
              <a:rPr lang="en-US" sz="4410" i="1" dirty="0">
                <a:solidFill>
                  <a:schemeClr val="tx1"/>
                </a:solidFill>
              </a:rPr>
              <a:t>g </a:t>
            </a:r>
            <a:r>
              <a:rPr lang="en-US" sz="4410" dirty="0">
                <a:solidFill>
                  <a:schemeClr val="tx1"/>
                </a:solidFill>
              </a:rPr>
              <a:t>= 0, the GPE returns the regular Schrödinger equation and should exhibit no chaos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10" dirty="0">
                <a:solidFill>
                  <a:schemeClr val="tx1"/>
                </a:solidFill>
              </a:rPr>
              <a:t>The GPE is described as</a:t>
            </a:r>
          </a:p>
          <a:p>
            <a:endParaRPr lang="en-US" sz="4410" dirty="0">
              <a:solidFill>
                <a:schemeClr val="tx1"/>
              </a:solidFill>
            </a:endParaRPr>
          </a:p>
          <a:p>
            <a:endParaRPr lang="en-US" sz="4410" dirty="0">
              <a:solidFill>
                <a:schemeClr val="tx1"/>
              </a:solidFill>
            </a:endParaRPr>
          </a:p>
          <a:p>
            <a:endParaRPr lang="en-US" sz="4410" dirty="0">
              <a:solidFill>
                <a:schemeClr val="tx1"/>
              </a:solidFill>
            </a:endParaRPr>
          </a:p>
          <a:p>
            <a:pPr algn="ctr"/>
            <a:r>
              <a:rPr lang="en-US" sz="4410" b="1" dirty="0">
                <a:solidFill>
                  <a:schemeClr val="tx1"/>
                </a:solidFill>
              </a:rPr>
              <a:t>Methods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10" dirty="0">
                <a:solidFill>
                  <a:schemeClr val="tx1"/>
                </a:solidFill>
              </a:rPr>
              <a:t>Simulate the GPE numerically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10" dirty="0">
                <a:solidFill>
                  <a:schemeClr val="tx1"/>
                </a:solidFill>
              </a:rPr>
              <a:t>Evolve two close-by states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10" dirty="0">
                <a:solidFill>
                  <a:schemeClr val="tx1"/>
                </a:solidFill>
              </a:rPr>
              <a:t>Perturbed two excited initial states calculated the Lyapunov exponent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10" dirty="0">
                <a:solidFill>
                  <a:schemeClr val="tx1"/>
                </a:solidFill>
              </a:rPr>
              <a:t>Ensured error was minimized by using optimal discretization spacings and checked time-reverse convergence</a:t>
            </a:r>
          </a:p>
          <a:p>
            <a:endParaRPr lang="en-US" sz="4410" dirty="0">
              <a:solidFill>
                <a:schemeClr val="tx1"/>
              </a:solidFill>
            </a:endParaRPr>
          </a:p>
          <a:p>
            <a:pPr algn="ctr"/>
            <a:r>
              <a:rPr lang="en-US" sz="4410" b="1" dirty="0">
                <a:solidFill>
                  <a:schemeClr val="tx1"/>
                </a:solidFill>
              </a:rPr>
              <a:t>Results</a:t>
            </a:r>
            <a:endParaRPr lang="en-US" sz="4410" dirty="0">
              <a:solidFill>
                <a:schemeClr val="tx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10" dirty="0">
                <a:solidFill>
                  <a:schemeClr val="tx1"/>
                </a:solidFill>
              </a:rPr>
              <a:t>For (g=0), Schrödinger equation is not chaotic, as expected, and returns a zero exponent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10" dirty="0">
                <a:solidFill>
                  <a:schemeClr val="tx1"/>
                </a:solidFill>
              </a:rPr>
              <a:t>The GPE exhibits chaos for positive </a:t>
            </a:r>
            <a:r>
              <a:rPr lang="en-US" sz="4410" i="1" dirty="0">
                <a:solidFill>
                  <a:schemeClr val="tx1"/>
                </a:solidFill>
              </a:rPr>
              <a:t>g</a:t>
            </a:r>
            <a:endParaRPr lang="en-US" sz="4410" dirty="0">
              <a:solidFill>
                <a:schemeClr val="tx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10" dirty="0">
                <a:solidFill>
                  <a:schemeClr val="tx1"/>
                </a:solidFill>
              </a:rPr>
              <a:t>There is a linear relationship between the coupling constant </a:t>
            </a:r>
            <a:r>
              <a:rPr lang="en-US" sz="4410" i="1" dirty="0">
                <a:solidFill>
                  <a:schemeClr val="tx1"/>
                </a:solidFill>
              </a:rPr>
              <a:t>g</a:t>
            </a:r>
            <a:r>
              <a:rPr lang="en-US" sz="4410" dirty="0">
                <a:solidFill>
                  <a:schemeClr val="tx1"/>
                </a:solidFill>
              </a:rPr>
              <a:t> and the Lyapunov exponent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A28F9F-E78E-4D09-88DF-F1415CD17BD5}"/>
              </a:ext>
            </a:extLst>
          </p:cNvPr>
          <p:cNvSpPr/>
          <p:nvPr/>
        </p:nvSpPr>
        <p:spPr>
          <a:xfrm>
            <a:off x="26142651" y="6400800"/>
            <a:ext cx="11364327" cy="2013660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Ins="457200"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Effect of </a:t>
            </a:r>
            <a:r>
              <a:rPr lang="en-US" sz="4400" b="1" i="1" dirty="0">
                <a:solidFill>
                  <a:schemeClr val="tx1"/>
                </a:solidFill>
              </a:rPr>
              <a:t>g</a:t>
            </a:r>
            <a:r>
              <a:rPr lang="en-US" sz="4400" b="1" dirty="0">
                <a:solidFill>
                  <a:schemeClr val="tx1"/>
                </a:solidFill>
              </a:rPr>
              <a:t> on the Lyapunov exponent</a:t>
            </a:r>
          </a:p>
          <a:p>
            <a:pPr algn="ctr"/>
            <a:endParaRPr lang="en-US" sz="4400" b="1" dirty="0">
              <a:solidFill>
                <a:schemeClr val="tx1"/>
              </a:solidFill>
            </a:endParaRPr>
          </a:p>
          <a:p>
            <a:pPr algn="ctr"/>
            <a:endParaRPr lang="en-US" sz="4400" b="1" dirty="0">
              <a:solidFill>
                <a:schemeClr val="tx1"/>
              </a:solidFill>
            </a:endParaRPr>
          </a:p>
          <a:p>
            <a:pPr algn="ctr"/>
            <a:endParaRPr lang="en-US" sz="4400" b="1" dirty="0">
              <a:solidFill>
                <a:schemeClr val="tx1"/>
              </a:solidFill>
            </a:endParaRPr>
          </a:p>
          <a:p>
            <a:pPr algn="ctr"/>
            <a:endParaRPr lang="en-US" sz="4400" b="1" dirty="0">
              <a:solidFill>
                <a:schemeClr val="tx1"/>
              </a:solidFill>
            </a:endParaRPr>
          </a:p>
          <a:p>
            <a:pPr algn="ctr"/>
            <a:endParaRPr lang="en-US" sz="4400" b="1" dirty="0">
              <a:solidFill>
                <a:schemeClr val="tx1"/>
              </a:solidFill>
            </a:endParaRPr>
          </a:p>
          <a:p>
            <a:pPr algn="ctr"/>
            <a:endParaRPr lang="en-US" sz="4400" b="1" dirty="0">
              <a:solidFill>
                <a:schemeClr val="tx1"/>
              </a:solidFill>
            </a:endParaRPr>
          </a:p>
          <a:p>
            <a:pPr algn="ctr"/>
            <a:endParaRPr lang="en-US" sz="4400" b="1" dirty="0">
              <a:solidFill>
                <a:schemeClr val="tx1"/>
              </a:solidFill>
            </a:endParaRPr>
          </a:p>
          <a:p>
            <a:pPr algn="ctr"/>
            <a:endParaRPr lang="en-US" sz="4400" b="1" dirty="0">
              <a:solidFill>
                <a:schemeClr val="tx1"/>
              </a:solidFill>
            </a:endParaRPr>
          </a:p>
          <a:p>
            <a:pPr algn="ctr"/>
            <a:endParaRPr lang="en-US" sz="4400" b="1" dirty="0">
              <a:solidFill>
                <a:schemeClr val="tx1"/>
              </a:solidFill>
            </a:endParaRPr>
          </a:p>
          <a:p>
            <a:pPr algn="ctr"/>
            <a:endParaRPr lang="en-US" sz="4400" b="1" dirty="0">
              <a:solidFill>
                <a:schemeClr val="tx1"/>
              </a:solidFill>
            </a:endParaRPr>
          </a:p>
          <a:p>
            <a:pPr algn="ctr"/>
            <a:endParaRPr lang="en-US" sz="4400" b="1" dirty="0">
              <a:solidFill>
                <a:schemeClr val="tx1"/>
              </a:solidFill>
            </a:endParaRPr>
          </a:p>
          <a:p>
            <a:pPr algn="ctr"/>
            <a:endParaRPr lang="en-US" sz="4400" b="1" dirty="0">
              <a:solidFill>
                <a:schemeClr val="tx1"/>
              </a:solidFill>
            </a:endParaRPr>
          </a:p>
          <a:p>
            <a:pPr algn="ctr"/>
            <a:endParaRPr lang="en-US" sz="4400" b="1" dirty="0">
              <a:solidFill>
                <a:schemeClr val="tx1"/>
              </a:solidFill>
            </a:endParaRPr>
          </a:p>
          <a:p>
            <a:pPr algn="ctr"/>
            <a:endParaRPr lang="en-US" sz="4400" b="1" dirty="0">
              <a:solidFill>
                <a:schemeClr val="tx1"/>
              </a:solidFill>
            </a:endParaRPr>
          </a:p>
          <a:p>
            <a:r>
              <a:rPr lang="en-US" sz="4400" dirty="0">
                <a:solidFill>
                  <a:schemeClr val="tx1"/>
                </a:solidFill>
              </a:rPr>
              <a:t>For positive </a:t>
            </a:r>
            <a:r>
              <a:rPr lang="en-US" sz="4400" i="1" dirty="0">
                <a:solidFill>
                  <a:schemeClr val="tx1"/>
                </a:solidFill>
              </a:rPr>
              <a:t>g</a:t>
            </a:r>
            <a:r>
              <a:rPr lang="en-US" sz="4400" dirty="0">
                <a:solidFill>
                  <a:schemeClr val="tx1"/>
                </a:solidFill>
              </a:rPr>
              <a:t>, the relationship appears to be linear between the Lyapunov exponent, indicating a correspondence between the nonlinearity of the GPE and chaos.</a:t>
            </a:r>
          </a:p>
          <a:p>
            <a:pPr algn="ctr"/>
            <a:endParaRPr lang="en-US" sz="4400" b="1" dirty="0">
              <a:solidFill>
                <a:schemeClr val="tx1"/>
              </a:solidFill>
            </a:endParaRPr>
          </a:p>
          <a:p>
            <a:pPr algn="ctr"/>
            <a:r>
              <a:rPr lang="en-US" sz="4400" b="1" dirty="0">
                <a:solidFill>
                  <a:schemeClr val="tx1"/>
                </a:solidFill>
              </a:rPr>
              <a:t>Conclusion and Discussion</a:t>
            </a:r>
          </a:p>
          <a:p>
            <a:r>
              <a:rPr lang="en-US" sz="4400" dirty="0">
                <a:solidFill>
                  <a:schemeClr val="tx1"/>
                </a:solidFill>
              </a:rPr>
              <a:t>We confirm our hypothesis, etc.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</a:rPr>
              <a:t>The GPE has chaotic motion for non-zero </a:t>
            </a:r>
            <a:r>
              <a:rPr lang="en-US" sz="4400" i="1" dirty="0">
                <a:solidFill>
                  <a:schemeClr val="tx1"/>
                </a:solidFill>
              </a:rPr>
              <a:t>g</a:t>
            </a:r>
            <a:endParaRPr lang="en-US" sz="4400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</a:rPr>
              <a:t>The nonlinearity of the GPE leads to chaotic dynamics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</a:rPr>
              <a:t>BECs should exhibit chaos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</a:rPr>
              <a:t>Additional research is necessary to understand the roots of chaos in BECs</a:t>
            </a:r>
          </a:p>
          <a:p>
            <a:r>
              <a:rPr lang="en-US" sz="4400" b="1" dirty="0">
                <a:solidFill>
                  <a:schemeClr val="tx1"/>
                </a:solidFill>
              </a:rPr>
              <a:t>Higher dimensions, systems with quantum turbulence</a:t>
            </a:r>
          </a:p>
          <a:p>
            <a:r>
              <a:rPr lang="en-US" sz="4400" b="1" dirty="0" err="1">
                <a:solidFill>
                  <a:schemeClr val="tx1"/>
                </a:solidFill>
              </a:rPr>
              <a:t>Irl</a:t>
            </a:r>
            <a:r>
              <a:rPr lang="en-US" sz="4400" b="1" dirty="0">
                <a:solidFill>
                  <a:schemeClr val="tx1"/>
                </a:solidFill>
              </a:rPr>
              <a:t> Experimental measurements?</a:t>
            </a:r>
          </a:p>
          <a:p>
            <a:r>
              <a:rPr lang="en-US" sz="4400" b="1" dirty="0">
                <a:solidFill>
                  <a:schemeClr val="tx1"/>
                </a:solidFill>
              </a:rPr>
              <a:t>Is the chaos a failure of the </a:t>
            </a:r>
            <a:r>
              <a:rPr lang="en-US" sz="4400" b="1" dirty="0" err="1">
                <a:solidFill>
                  <a:schemeClr val="tx1"/>
                </a:solidFill>
              </a:rPr>
              <a:t>gpe</a:t>
            </a:r>
            <a:r>
              <a:rPr lang="en-US" sz="4400" b="1" dirty="0">
                <a:solidFill>
                  <a:schemeClr val="tx1"/>
                </a:solidFill>
              </a:rPr>
              <a:t> or is it real?</a:t>
            </a:r>
          </a:p>
          <a:p>
            <a:r>
              <a:rPr lang="en-US" sz="4400" b="1" dirty="0">
                <a:solidFill>
                  <a:schemeClr val="tx1"/>
                </a:solidFill>
              </a:rPr>
              <a:t>References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862955-00F7-4F8A-B221-B02890D0A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65" y="894599"/>
            <a:ext cx="3968134" cy="396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19770B4-D7EA-499D-A7C4-938C07FEB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2651" y="7798092"/>
            <a:ext cx="10885556" cy="879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2917A6-E7EF-4608-92DC-A5BE65410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17711" y="13470466"/>
            <a:ext cx="9869489" cy="1580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970FFB-C8CC-426B-8BF8-F46BF046B6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3161" y="24337962"/>
            <a:ext cx="6733647" cy="181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37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629</TotalTime>
  <Words>386</Words>
  <Application>Microsoft Office PowerPoint</Application>
  <PresentationFormat>Custom</PresentationFormat>
  <Paragraphs>69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Evans, Kevin Hikaru</dc:creator>
  <cp:lastModifiedBy>Evans, Kevin Hikaru</cp:lastModifiedBy>
  <cp:revision>18</cp:revision>
  <cp:lastPrinted>2021-11-30T18:12:21Z</cp:lastPrinted>
  <dcterms:created xsi:type="dcterms:W3CDTF">2021-11-19T21:01:08Z</dcterms:created>
  <dcterms:modified xsi:type="dcterms:W3CDTF">2021-12-02T05:02:47Z</dcterms:modified>
</cp:coreProperties>
</file>