
<file path=[Content_Types].xml><?xml version="1.0" encoding="utf-8"?>
<Types xmlns="http://schemas.openxmlformats.org/package/2006/content-types">
  <Default Extension="png" ContentType="image/png"/>
  <Default Extension="bin"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36"/>
  </p:notesMasterIdLst>
  <p:sldIdLst>
    <p:sldId id="256" r:id="rId4"/>
    <p:sldId id="281" r:id="rId5"/>
    <p:sldId id="297" r:id="rId6"/>
    <p:sldId id="259" r:id="rId7"/>
    <p:sldId id="290" r:id="rId8"/>
    <p:sldId id="260" r:id="rId9"/>
    <p:sldId id="289" r:id="rId10"/>
    <p:sldId id="263" r:id="rId11"/>
    <p:sldId id="264" r:id="rId12"/>
    <p:sldId id="272" r:id="rId13"/>
    <p:sldId id="265" r:id="rId14"/>
    <p:sldId id="266" r:id="rId15"/>
    <p:sldId id="268" r:id="rId16"/>
    <p:sldId id="269" r:id="rId17"/>
    <p:sldId id="275" r:id="rId18"/>
    <p:sldId id="282" r:id="rId19"/>
    <p:sldId id="277" r:id="rId20"/>
    <p:sldId id="278" r:id="rId21"/>
    <p:sldId id="276" r:id="rId22"/>
    <p:sldId id="279" r:id="rId23"/>
    <p:sldId id="283" r:id="rId24"/>
    <p:sldId id="284" r:id="rId25"/>
    <p:sldId id="291" r:id="rId26"/>
    <p:sldId id="294" r:id="rId27"/>
    <p:sldId id="292" r:id="rId28"/>
    <p:sldId id="293" r:id="rId29"/>
    <p:sldId id="280" r:id="rId30"/>
    <p:sldId id="288" r:id="rId31"/>
    <p:sldId id="295" r:id="rId32"/>
    <p:sldId id="296" r:id="rId33"/>
    <p:sldId id="258"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2E4B9-6F6B-4A05-A6EA-3F7B3B32E8ED}">
          <p14:sldIdLst>
            <p14:sldId id="256"/>
          </p14:sldIdLst>
        </p14:section>
        <p14:section name="Partner Center" id="{425EB36A-E2A2-47E7-8DCD-86A73FF6D4C5}">
          <p14:sldIdLst>
            <p14:sldId id="281"/>
            <p14:sldId id="297"/>
            <p14:sldId id="259"/>
            <p14:sldId id="290"/>
            <p14:sldId id="260"/>
            <p14:sldId id="289"/>
            <p14:sldId id="263"/>
            <p14:sldId id="264"/>
            <p14:sldId id="272"/>
            <p14:sldId id="265"/>
            <p14:sldId id="266"/>
            <p14:sldId id="268"/>
            <p14:sldId id="269"/>
          </p14:sldIdLst>
        </p14:section>
        <p14:section name="Azure Resource Manager" id="{3A3562E7-BA16-4FA2-A834-71DF9A1BA0C4}">
          <p14:sldIdLst>
            <p14:sldId id="275"/>
            <p14:sldId id="282"/>
            <p14:sldId id="277"/>
            <p14:sldId id="278"/>
          </p14:sldIdLst>
        </p14:section>
        <p14:section name="Microsoft Graph" id="{E7F3E7E0-20E7-4882-90A2-40453D8DAE45}">
          <p14:sldIdLst>
            <p14:sldId id="276"/>
            <p14:sldId id="279"/>
            <p14:sldId id="283"/>
            <p14:sldId id="284"/>
          </p14:sldIdLst>
        </p14:section>
        <p14:section name="Challenges" id="{A8517A10-9322-4E26-A3AD-4FB987ACF92E}">
          <p14:sldIdLst>
            <p14:sldId id="291"/>
            <p14:sldId id="294"/>
            <p14:sldId id="292"/>
            <p14:sldId id="293"/>
          </p14:sldIdLst>
        </p14:section>
        <p14:section name="Showcase" id="{69608DB1-BBD5-455F-BDD6-550D4662F856}">
          <p14:sldIdLst>
            <p14:sldId id="280"/>
            <p14:sldId id="288"/>
            <p14:sldId id="295"/>
            <p14:sldId id="296"/>
          </p14:sldIdLst>
        </p14:section>
        <p14:section name="Q &amp; A" id="{0DEFC10E-A30A-4255-92FC-AC0E36601AAD}">
          <p14:sldIdLst>
            <p14:sldId id="258"/>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78825" autoAdjust="0"/>
  </p:normalViewPr>
  <p:slideViewPr>
    <p:cSldViewPr snapToGrid="0">
      <p:cViewPr>
        <p:scale>
          <a:sx n="70" d="100"/>
          <a:sy n="70" d="100"/>
        </p:scale>
        <p:origin x="207" y="525"/>
      </p:cViewPr>
      <p:guideLst/>
    </p:cSldViewPr>
  </p:slideViewPr>
  <p:outlineViewPr>
    <p:cViewPr>
      <p:scale>
        <a:sx n="33" d="100"/>
        <a:sy n="33" d="100"/>
      </p:scale>
      <p:origin x="0" y="-1854"/>
    </p:cViewPr>
  </p:outlineViewPr>
  <p:notesTextViewPr>
    <p:cViewPr>
      <p:scale>
        <a:sx n="1" d="1"/>
        <a:sy n="1" d="1"/>
      </p:scale>
      <p:origin x="0" y="0"/>
    </p:cViewPr>
  </p:notesTextViewPr>
  <p:notesViewPr>
    <p:cSldViewPr snapToGrid="0">
      <p:cViewPr varScale="1">
        <p:scale>
          <a:sx n="88" d="100"/>
          <a:sy n="88" d="100"/>
        </p:scale>
        <p:origin x="2559" y="6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iah Williams" userId="b04c1536-a44f-4a5b-bd6c-846b26b3e02c" providerId="ADAL" clId="{4E489343-2EF1-4207-84DE-173E31860A41}"/>
    <pc:docChg chg="undo custSel addSld delSld modSld sldOrd modSection">
      <pc:chgData name="Isaiah Williams" userId="b04c1536-a44f-4a5b-bd6c-846b26b3e02c" providerId="ADAL" clId="{4E489343-2EF1-4207-84DE-173E31860A41}" dt="2017-09-19T17:28:13.207" v="2247" actId="2696"/>
      <pc:docMkLst>
        <pc:docMk/>
      </pc:docMkLst>
      <pc:sldChg chg="modSp">
        <pc:chgData name="Isaiah Williams" userId="b04c1536-a44f-4a5b-bd6c-846b26b3e02c" providerId="ADAL" clId="{4E489343-2EF1-4207-84DE-173E31860A41}" dt="2017-09-19T17:24:48.363" v="2246" actId="20577"/>
        <pc:sldMkLst>
          <pc:docMk/>
          <pc:sldMk cId="2712980812" sldId="256"/>
        </pc:sldMkLst>
        <pc:spChg chg="mod">
          <ac:chgData name="Isaiah Williams" userId="b04c1536-a44f-4a5b-bd6c-846b26b3e02c" providerId="ADAL" clId="{4E489343-2EF1-4207-84DE-173E31860A41}" dt="2017-09-19T17:24:48.363" v="2246" actId="20577"/>
          <ac:spMkLst>
            <pc:docMk/>
            <pc:sldMk cId="2712980812" sldId="256"/>
            <ac:spMk id="6" creationId="{AFA58636-89B9-4C98-A773-30B7A21F57AF}"/>
          </ac:spMkLst>
        </pc:spChg>
      </pc:sldChg>
      <pc:sldChg chg="modSp del">
        <pc:chgData name="Isaiah Williams" userId="b04c1536-a44f-4a5b-bd6c-846b26b3e02c" providerId="ADAL" clId="{4E489343-2EF1-4207-84DE-173E31860A41}" dt="2017-09-19T17:28:13.207" v="2247" actId="2696"/>
        <pc:sldMkLst>
          <pc:docMk/>
          <pc:sldMk cId="4134210846" sldId="257"/>
        </pc:sldMkLst>
        <pc:spChg chg="mod">
          <ac:chgData name="Isaiah Williams" userId="b04c1536-a44f-4a5b-bd6c-846b26b3e02c" providerId="ADAL" clId="{4E489343-2EF1-4207-84DE-173E31860A41}" dt="2017-09-19T17:24:41.351" v="2241"/>
          <ac:spMkLst>
            <pc:docMk/>
            <pc:sldMk cId="4134210846" sldId="257"/>
            <ac:spMk id="6" creationId="{BF0CACE3-066F-4D84-A6EE-849298D32BD5}"/>
          </ac:spMkLst>
        </pc:spChg>
      </pc:sldChg>
      <pc:sldChg chg="modSp">
        <pc:chgData name="Isaiah Williams" userId="b04c1536-a44f-4a5b-bd6c-846b26b3e02c" providerId="ADAL" clId="{4E489343-2EF1-4207-84DE-173E31860A41}" dt="2017-09-19T14:31:21.289" v="2088"/>
        <pc:sldMkLst>
          <pc:docMk/>
          <pc:sldMk cId="672617117" sldId="260"/>
        </pc:sldMkLst>
        <pc:spChg chg="mod">
          <ac:chgData name="Isaiah Williams" userId="b04c1536-a44f-4a5b-bd6c-846b26b3e02c" providerId="ADAL" clId="{4E489343-2EF1-4207-84DE-173E31860A41}" dt="2017-09-19T14:31:21.289" v="2088"/>
          <ac:spMkLst>
            <pc:docMk/>
            <pc:sldMk cId="672617117" sldId="260"/>
            <ac:spMk id="4" creationId="{A5B779D3-39B1-450A-AB39-6C1D0C5F5946}"/>
          </ac:spMkLst>
        </pc:spChg>
      </pc:sldChg>
      <pc:sldChg chg="modSp modNotesTx">
        <pc:chgData name="Isaiah Williams" userId="b04c1536-a44f-4a5b-bd6c-846b26b3e02c" providerId="ADAL" clId="{4E489343-2EF1-4207-84DE-173E31860A41}" dt="2017-09-19T17:20:59.751" v="2234" actId="1076"/>
        <pc:sldMkLst>
          <pc:docMk/>
          <pc:sldMk cId="1448018748" sldId="263"/>
        </pc:sldMkLst>
        <pc:spChg chg="mod">
          <ac:chgData name="Isaiah Williams" userId="b04c1536-a44f-4a5b-bd6c-846b26b3e02c" providerId="ADAL" clId="{4E489343-2EF1-4207-84DE-173E31860A41}" dt="2017-09-19T17:20:59.751" v="2234" actId="1076"/>
          <ac:spMkLst>
            <pc:docMk/>
            <pc:sldMk cId="1448018748" sldId="263"/>
            <ac:spMk id="4" creationId="{1A0BA5A7-B914-413A-B73B-BB514460CB6E}"/>
          </ac:spMkLst>
        </pc:spChg>
        <pc:spChg chg="mod">
          <ac:chgData name="Isaiah Williams" userId="b04c1536-a44f-4a5b-bd6c-846b26b3e02c" providerId="ADAL" clId="{4E489343-2EF1-4207-84DE-173E31860A41}" dt="2017-09-19T15:12:12.742" v="2116" actId="14100"/>
          <ac:spMkLst>
            <pc:docMk/>
            <pc:sldMk cId="1448018748" sldId="263"/>
            <ac:spMk id="5" creationId="{654A9AF0-3D95-4929-9984-1467D46460DD}"/>
          </ac:spMkLst>
        </pc:spChg>
      </pc:sldChg>
      <pc:sldChg chg="modSp">
        <pc:chgData name="Isaiah Williams" userId="b04c1536-a44f-4a5b-bd6c-846b26b3e02c" providerId="ADAL" clId="{4E489343-2EF1-4207-84DE-173E31860A41}" dt="2017-09-19T15:16:50.287" v="2196" actId="20577"/>
        <pc:sldMkLst>
          <pc:docMk/>
          <pc:sldMk cId="361454800" sldId="266"/>
        </pc:sldMkLst>
        <pc:spChg chg="mod">
          <ac:chgData name="Isaiah Williams" userId="b04c1536-a44f-4a5b-bd6c-846b26b3e02c" providerId="ADAL" clId="{4E489343-2EF1-4207-84DE-173E31860A41}" dt="2017-09-19T15:16:50.287" v="2196" actId="20577"/>
          <ac:spMkLst>
            <pc:docMk/>
            <pc:sldMk cId="361454800" sldId="266"/>
            <ac:spMk id="5" creationId="{161C63CC-3FB3-49AF-A192-DBF68C04A62C}"/>
          </ac:spMkLst>
        </pc:spChg>
        <pc:spChg chg="mod">
          <ac:chgData name="Isaiah Williams" userId="b04c1536-a44f-4a5b-bd6c-846b26b3e02c" providerId="ADAL" clId="{4E489343-2EF1-4207-84DE-173E31860A41}" dt="2017-09-19T14:32:47.701" v="2101" actId="1076"/>
          <ac:spMkLst>
            <pc:docMk/>
            <pc:sldMk cId="361454800" sldId="266"/>
            <ac:spMk id="9" creationId="{309211F7-9290-417D-900E-A983E0F2BC9C}"/>
          </ac:spMkLst>
        </pc:spChg>
      </pc:sldChg>
      <pc:sldChg chg="delSp modSp ord">
        <pc:chgData name="Isaiah Williams" userId="b04c1536-a44f-4a5b-bd6c-846b26b3e02c" providerId="ADAL" clId="{4E489343-2EF1-4207-84DE-173E31860A41}" dt="2017-09-19T14:33:27.699" v="2108" actId="1582"/>
        <pc:sldMkLst>
          <pc:docMk/>
          <pc:sldMk cId="2954308933" sldId="268"/>
        </pc:sldMkLst>
        <pc:cxnChg chg="mod">
          <ac:chgData name="Isaiah Williams" userId="b04c1536-a44f-4a5b-bd6c-846b26b3e02c" providerId="ADAL" clId="{4E489343-2EF1-4207-84DE-173E31860A41}" dt="2017-09-19T14:33:11.561" v="2104" actId="1582"/>
          <ac:cxnSpMkLst>
            <pc:docMk/>
            <pc:sldMk cId="2954308933" sldId="268"/>
            <ac:cxnSpMk id="8" creationId="{00000000-0000-0000-0000-000000000000}"/>
          </ac:cxnSpMkLst>
        </pc:cxnChg>
        <pc:cxnChg chg="mod">
          <ac:chgData name="Isaiah Williams" userId="b04c1536-a44f-4a5b-bd6c-846b26b3e02c" providerId="ADAL" clId="{4E489343-2EF1-4207-84DE-173E31860A41}" dt="2017-09-19T14:33:27.699" v="2108" actId="1582"/>
          <ac:cxnSpMkLst>
            <pc:docMk/>
            <pc:sldMk cId="2954308933" sldId="268"/>
            <ac:cxnSpMk id="11" creationId="{00000000-0000-0000-0000-000000000000}"/>
          </ac:cxnSpMkLst>
        </pc:cxnChg>
        <pc:cxnChg chg="del mod">
          <ac:chgData name="Isaiah Williams" userId="b04c1536-a44f-4a5b-bd6c-846b26b3e02c" providerId="ADAL" clId="{4E489343-2EF1-4207-84DE-173E31860A41}" dt="2017-09-19T14:33:02.178" v="2103" actId="478"/>
          <ac:cxnSpMkLst>
            <pc:docMk/>
            <pc:sldMk cId="2954308933" sldId="268"/>
            <ac:cxnSpMk id="94" creationId="{4D7B16EE-45DA-48D7-91CB-C1DB3695A4B7}"/>
          </ac:cxnSpMkLst>
        </pc:cxnChg>
        <pc:cxnChg chg="del mod">
          <ac:chgData name="Isaiah Williams" userId="b04c1536-a44f-4a5b-bd6c-846b26b3e02c" providerId="ADAL" clId="{4E489343-2EF1-4207-84DE-173E31860A41}" dt="2017-09-19T14:33:15.469" v="2106" actId="478"/>
          <ac:cxnSpMkLst>
            <pc:docMk/>
            <pc:sldMk cId="2954308933" sldId="268"/>
            <ac:cxnSpMk id="95" creationId="{B73D6E30-6734-4D39-BE55-A46666B5BE0F}"/>
          </ac:cxnSpMkLst>
        </pc:cxnChg>
      </pc:sldChg>
      <pc:sldChg chg="addSp delSp modSp ord">
        <pc:chgData name="Isaiah Williams" userId="b04c1536-a44f-4a5b-bd6c-846b26b3e02c" providerId="ADAL" clId="{4E489343-2EF1-4207-84DE-173E31860A41}" dt="2017-09-19T14:06:30.580" v="15" actId="478"/>
        <pc:sldMkLst>
          <pc:docMk/>
          <pc:sldMk cId="2954031201" sldId="269"/>
        </pc:sldMkLst>
        <pc:cxnChg chg="mod">
          <ac:chgData name="Isaiah Williams" userId="b04c1536-a44f-4a5b-bd6c-846b26b3e02c" providerId="ADAL" clId="{4E489343-2EF1-4207-84DE-173E31860A41}" dt="2017-09-19T14:05:05.811" v="3" actId="1582"/>
          <ac:cxnSpMkLst>
            <pc:docMk/>
            <pc:sldMk cId="2954031201" sldId="269"/>
            <ac:cxnSpMk id="30" creationId="{00000000-0000-0000-0000-000000000000}"/>
          </ac:cxnSpMkLst>
        </pc:cxnChg>
        <pc:cxnChg chg="add del">
          <ac:chgData name="Isaiah Williams" userId="b04c1536-a44f-4a5b-bd6c-846b26b3e02c" providerId="ADAL" clId="{4E489343-2EF1-4207-84DE-173E31860A41}" dt="2017-09-19T14:06:30.580" v="15" actId="478"/>
          <ac:cxnSpMkLst>
            <pc:docMk/>
            <pc:sldMk cId="2954031201" sldId="269"/>
            <ac:cxnSpMk id="50" creationId="{00000000-0000-0000-0000-000000000000}"/>
          </ac:cxnSpMkLst>
        </pc:cxnChg>
        <pc:cxnChg chg="add del">
          <ac:chgData name="Isaiah Williams" userId="b04c1536-a44f-4a5b-bd6c-846b26b3e02c" providerId="ADAL" clId="{4E489343-2EF1-4207-84DE-173E31860A41}" dt="2017-09-19T14:05:34.861" v="11" actId="478"/>
          <ac:cxnSpMkLst>
            <pc:docMk/>
            <pc:sldMk cId="2954031201" sldId="269"/>
            <ac:cxnSpMk id="99" creationId="{545011C9-AA11-4FC8-85CA-9672604F14AE}"/>
          </ac:cxnSpMkLst>
        </pc:cxnChg>
        <pc:cxnChg chg="del">
          <ac:chgData name="Isaiah Williams" userId="b04c1536-a44f-4a5b-bd6c-846b26b3e02c" providerId="ADAL" clId="{4E489343-2EF1-4207-84DE-173E31860A41}" dt="2017-09-19T14:05:10.223" v="4" actId="478"/>
          <ac:cxnSpMkLst>
            <pc:docMk/>
            <pc:sldMk cId="2954031201" sldId="269"/>
            <ac:cxnSpMk id="102" creationId="{0FA36F83-8E97-4D25-87F0-32C7117FA6BE}"/>
          </ac:cxnSpMkLst>
        </pc:cxnChg>
        <pc:cxnChg chg="del">
          <ac:chgData name="Isaiah Williams" userId="b04c1536-a44f-4a5b-bd6c-846b26b3e02c" providerId="ADAL" clId="{4E489343-2EF1-4207-84DE-173E31860A41}" dt="2017-09-19T14:05:16.181" v="5" actId="478"/>
          <ac:cxnSpMkLst>
            <pc:docMk/>
            <pc:sldMk cId="2954031201" sldId="269"/>
            <ac:cxnSpMk id="104" creationId="{EEA60628-2527-47A6-B9C5-76C1963E7947}"/>
          </ac:cxnSpMkLst>
        </pc:cxnChg>
        <pc:cxnChg chg="del">
          <ac:chgData name="Isaiah Williams" userId="b04c1536-a44f-4a5b-bd6c-846b26b3e02c" providerId="ADAL" clId="{4E489343-2EF1-4207-84DE-173E31860A41}" dt="2017-09-19T14:05:19.492" v="6" actId="478"/>
          <ac:cxnSpMkLst>
            <pc:docMk/>
            <pc:sldMk cId="2954031201" sldId="269"/>
            <ac:cxnSpMk id="105" creationId="{B489C2A3-9460-46AC-96BE-638D09671D36}"/>
          </ac:cxnSpMkLst>
        </pc:cxnChg>
        <pc:cxnChg chg="add del">
          <ac:chgData name="Isaiah Williams" userId="b04c1536-a44f-4a5b-bd6c-846b26b3e02c" providerId="ADAL" clId="{4E489343-2EF1-4207-84DE-173E31860A41}" dt="2017-09-19T14:06:22.520" v="13" actId="478"/>
          <ac:cxnSpMkLst>
            <pc:docMk/>
            <pc:sldMk cId="2954031201" sldId="269"/>
            <ac:cxnSpMk id="106" creationId="{D37D7B08-9678-4564-BE92-62F45957622B}"/>
          </ac:cxnSpMkLst>
        </pc:cxnChg>
        <pc:cxnChg chg="del">
          <ac:chgData name="Isaiah Williams" userId="b04c1536-a44f-4a5b-bd6c-846b26b3e02c" providerId="ADAL" clId="{4E489343-2EF1-4207-84DE-173E31860A41}" dt="2017-09-19T14:04:47.022" v="2" actId="478"/>
          <ac:cxnSpMkLst>
            <pc:docMk/>
            <pc:sldMk cId="2954031201" sldId="269"/>
            <ac:cxnSpMk id="107" creationId="{C423B328-AEE4-424B-91D8-83AF3062C586}"/>
          </ac:cxnSpMkLst>
        </pc:cxnChg>
        <pc:cxnChg chg="del">
          <ac:chgData name="Isaiah Williams" userId="b04c1536-a44f-4a5b-bd6c-846b26b3e02c" providerId="ADAL" clId="{4E489343-2EF1-4207-84DE-173E31860A41}" dt="2017-09-19T14:04:44.297" v="1" actId="478"/>
          <ac:cxnSpMkLst>
            <pc:docMk/>
            <pc:sldMk cId="2954031201" sldId="269"/>
            <ac:cxnSpMk id="108" creationId="{5BFFA738-4EB5-4C77-B02F-EB10D9E1360D}"/>
          </ac:cxnSpMkLst>
        </pc:cxnChg>
        <pc:cxnChg chg="mod">
          <ac:chgData name="Isaiah Williams" userId="b04c1536-a44f-4a5b-bd6c-846b26b3e02c" providerId="ADAL" clId="{4E489343-2EF1-4207-84DE-173E31860A41}" dt="2017-09-19T14:05:05.811" v="3" actId="1582"/>
          <ac:cxnSpMkLst>
            <pc:docMk/>
            <pc:sldMk cId="2954031201" sldId="269"/>
            <ac:cxnSpMk id="2063" creationId="{00000000-0000-0000-0000-000000000000}"/>
          </ac:cxnSpMkLst>
        </pc:cxnChg>
      </pc:sldChg>
      <pc:sldChg chg="modSp">
        <pc:chgData name="Isaiah Williams" userId="b04c1536-a44f-4a5b-bd6c-846b26b3e02c" providerId="ADAL" clId="{4E489343-2EF1-4207-84DE-173E31860A41}" dt="2017-09-19T14:17:43.227" v="752" actId="20577"/>
        <pc:sldMkLst>
          <pc:docMk/>
          <pc:sldMk cId="3975088301" sldId="280"/>
        </pc:sldMkLst>
        <pc:spChg chg="mod">
          <ac:chgData name="Isaiah Williams" userId="b04c1536-a44f-4a5b-bd6c-846b26b3e02c" providerId="ADAL" clId="{4E489343-2EF1-4207-84DE-173E31860A41}" dt="2017-09-19T14:17:43.227" v="752" actId="20577"/>
          <ac:spMkLst>
            <pc:docMk/>
            <pc:sldMk cId="3975088301" sldId="280"/>
            <ac:spMk id="5" creationId="{5ED82EEF-33DA-48BC-8C6E-56132C5FC426}"/>
          </ac:spMkLst>
        </pc:spChg>
      </pc:sldChg>
      <pc:sldChg chg="del">
        <pc:chgData name="Isaiah Williams" userId="b04c1536-a44f-4a5b-bd6c-846b26b3e02c" providerId="ADAL" clId="{4E489343-2EF1-4207-84DE-173E31860A41}" dt="2017-09-19T14:11:56.212" v="16" actId="2696"/>
        <pc:sldMkLst>
          <pc:docMk/>
          <pc:sldMk cId="811936075" sldId="286"/>
        </pc:sldMkLst>
      </pc:sldChg>
      <pc:sldChg chg="del">
        <pc:chgData name="Isaiah Williams" userId="b04c1536-a44f-4a5b-bd6c-846b26b3e02c" providerId="ADAL" clId="{4E489343-2EF1-4207-84DE-173E31860A41}" dt="2017-09-19T14:11:58.247" v="17" actId="2696"/>
        <pc:sldMkLst>
          <pc:docMk/>
          <pc:sldMk cId="3908492949" sldId="287"/>
        </pc:sldMkLst>
      </pc:sldChg>
      <pc:sldChg chg="addSp delSp modSp mod setClrOvrMap">
        <pc:chgData name="Isaiah Williams" userId="b04c1536-a44f-4a5b-bd6c-846b26b3e02c" providerId="ADAL" clId="{4E489343-2EF1-4207-84DE-173E31860A41}" dt="2017-09-19T14:17:25.923" v="724" actId="14100"/>
        <pc:sldMkLst>
          <pc:docMk/>
          <pc:sldMk cId="3603890702" sldId="288"/>
        </pc:sldMkLst>
        <pc:spChg chg="mod">
          <ac:chgData name="Isaiah Williams" userId="b04c1536-a44f-4a5b-bd6c-846b26b3e02c" providerId="ADAL" clId="{4E489343-2EF1-4207-84DE-173E31860A41}" dt="2017-09-19T14:14:35.572" v="249" actId="6549"/>
          <ac:spMkLst>
            <pc:docMk/>
            <pc:sldMk cId="3603890702" sldId="288"/>
            <ac:spMk id="2" creationId="{76477E2C-FD9E-42A9-9001-6F21A1D5DA45}"/>
          </ac:spMkLst>
        </pc:spChg>
        <pc:spChg chg="add del mod">
          <ac:chgData name="Isaiah Williams" userId="b04c1536-a44f-4a5b-bd6c-846b26b3e02c" providerId="ADAL" clId="{4E489343-2EF1-4207-84DE-173E31860A41}" dt="2017-09-19T14:17:25.923" v="724" actId="14100"/>
          <ac:spMkLst>
            <pc:docMk/>
            <pc:sldMk cId="3603890702" sldId="288"/>
            <ac:spMk id="3" creationId="{085DDDCE-4366-4415-A65E-2CC7AD617D7D}"/>
          </ac:spMkLst>
        </pc:spChg>
        <pc:spChg chg="add del">
          <ac:chgData name="Isaiah Williams" userId="b04c1536-a44f-4a5b-bd6c-846b26b3e02c" providerId="ADAL" clId="{4E489343-2EF1-4207-84DE-173E31860A41}" dt="2017-09-19T14:13:55.459" v="220" actId="26606"/>
          <ac:spMkLst>
            <pc:docMk/>
            <pc:sldMk cId="3603890702" sldId="288"/>
            <ac:spMk id="10" creationId="{00000000-0000-0000-0000-000000000000}"/>
          </ac:spMkLst>
        </pc:spChg>
        <pc:spChg chg="add del">
          <ac:chgData name="Isaiah Williams" userId="b04c1536-a44f-4a5b-bd6c-846b26b3e02c" providerId="ADAL" clId="{4E489343-2EF1-4207-84DE-173E31860A41}" dt="2017-09-19T14:13:55.459" v="220" actId="26606"/>
          <ac:spMkLst>
            <pc:docMk/>
            <pc:sldMk cId="3603890702" sldId="288"/>
            <ac:spMk id="12" creationId="{5E39A796-BE83-48B1-B33F-35C4A32AAB57}"/>
          </ac:spMkLst>
        </pc:spChg>
        <pc:spChg chg="add del">
          <ac:chgData name="Isaiah Williams" userId="b04c1536-a44f-4a5b-bd6c-846b26b3e02c" providerId="ADAL" clId="{4E489343-2EF1-4207-84DE-173E31860A41}" dt="2017-09-19T14:13:55.459" v="220" actId="26606"/>
          <ac:spMkLst>
            <pc:docMk/>
            <pc:sldMk cId="3603890702" sldId="288"/>
            <ac:spMk id="14" creationId="{72F84B47-E267-4194-8194-831DB7B5547F}"/>
          </ac:spMkLst>
        </pc:spChg>
        <pc:spChg chg="add del">
          <ac:chgData name="Isaiah Williams" userId="b04c1536-a44f-4a5b-bd6c-846b26b3e02c" providerId="ADAL" clId="{4E489343-2EF1-4207-84DE-173E31860A41}" dt="2017-09-19T14:13:59.200" v="222" actId="26606"/>
          <ac:spMkLst>
            <pc:docMk/>
            <pc:sldMk cId="3603890702" sldId="288"/>
            <ac:spMk id="16" creationId="{00000000-0000-0000-0000-000000000000}"/>
          </ac:spMkLst>
        </pc:spChg>
        <pc:spChg chg="add del">
          <ac:chgData name="Isaiah Williams" userId="b04c1536-a44f-4a5b-bd6c-846b26b3e02c" providerId="ADAL" clId="{4E489343-2EF1-4207-84DE-173E31860A41}" dt="2017-09-19T14:14:07.128" v="224" actId="26606"/>
          <ac:spMkLst>
            <pc:docMk/>
            <pc:sldMk cId="3603890702" sldId="288"/>
            <ac:spMk id="18" creationId="{00000000-0000-0000-0000-000000000000}"/>
          </ac:spMkLst>
        </pc:spChg>
        <pc:spChg chg="add del">
          <ac:chgData name="Isaiah Williams" userId="b04c1536-a44f-4a5b-bd6c-846b26b3e02c" providerId="ADAL" clId="{4E489343-2EF1-4207-84DE-173E31860A41}" dt="2017-09-19T14:14:07.128" v="224" actId="26606"/>
          <ac:spMkLst>
            <pc:docMk/>
            <pc:sldMk cId="3603890702" sldId="288"/>
            <ac:spMk id="19" creationId="{125AB85A-A08A-4F8A-A5EA-69FD80C8AE2F}"/>
          </ac:spMkLst>
        </pc:spChg>
        <pc:spChg chg="add del">
          <ac:chgData name="Isaiah Williams" userId="b04c1536-a44f-4a5b-bd6c-846b26b3e02c" providerId="ADAL" clId="{4E489343-2EF1-4207-84DE-173E31860A41}" dt="2017-09-19T14:14:07.128" v="224" actId="26606"/>
          <ac:spMkLst>
            <pc:docMk/>
            <pc:sldMk cId="3603890702" sldId="288"/>
            <ac:spMk id="20" creationId="{1AB1F50C-9536-4023-B698-A8BCC3E33048}"/>
          </ac:spMkLst>
        </pc:spChg>
        <pc:spChg chg="add del">
          <ac:chgData name="Isaiah Williams" userId="b04c1536-a44f-4a5b-bd6c-846b26b3e02c" providerId="ADAL" clId="{4E489343-2EF1-4207-84DE-173E31860A41}" dt="2017-09-19T14:14:07.128" v="224" actId="26606"/>
          <ac:spMkLst>
            <pc:docMk/>
            <pc:sldMk cId="3603890702" sldId="288"/>
            <ac:spMk id="21" creationId="{018DF060-36A7-44DF-9E9A-E7C71624E280}"/>
          </ac:spMkLst>
        </pc:spChg>
        <pc:spChg chg="add">
          <ac:chgData name="Isaiah Williams" userId="b04c1536-a44f-4a5b-bd6c-846b26b3e02c" providerId="ADAL" clId="{4E489343-2EF1-4207-84DE-173E31860A41}" dt="2017-09-19T14:14:07.139" v="225" actId="26606"/>
          <ac:spMkLst>
            <pc:docMk/>
            <pc:sldMk cId="3603890702" sldId="288"/>
            <ac:spMk id="23" creationId="{00000000-0000-0000-0000-000000000000}"/>
          </ac:spMkLst>
        </pc:spChg>
        <pc:spChg chg="add">
          <ac:chgData name="Isaiah Williams" userId="b04c1536-a44f-4a5b-bd6c-846b26b3e02c" providerId="ADAL" clId="{4E489343-2EF1-4207-84DE-173E31860A41}" dt="2017-09-19T14:14:07.139" v="225" actId="26606"/>
          <ac:spMkLst>
            <pc:docMk/>
            <pc:sldMk cId="3603890702" sldId="288"/>
            <ac:spMk id="24" creationId="{0E02442B-BFCE-4D94-A053-748333A3C5C8}"/>
          </ac:spMkLst>
        </pc:spChg>
        <pc:picChg chg="add mod ord">
          <ac:chgData name="Isaiah Williams" userId="b04c1536-a44f-4a5b-bd6c-846b26b3e02c" providerId="ADAL" clId="{4E489343-2EF1-4207-84DE-173E31860A41}" dt="2017-09-19T14:14:47.241" v="251" actId="14100"/>
          <ac:picMkLst>
            <pc:docMk/>
            <pc:sldMk cId="3603890702" sldId="288"/>
            <ac:picMk id="5" creationId="{DB8D7D73-BFA4-41E8-9357-6ABABCC74D2F}"/>
          </ac:picMkLst>
        </pc:picChg>
      </pc:sldChg>
      <pc:sldChg chg="addSp delSp modSp add">
        <pc:chgData name="Isaiah Williams" userId="b04c1536-a44f-4a5b-bd6c-846b26b3e02c" providerId="ADAL" clId="{4E489343-2EF1-4207-84DE-173E31860A41}" dt="2017-09-19T14:23:08.622" v="1416" actId="478"/>
        <pc:sldMkLst>
          <pc:docMk/>
          <pc:sldMk cId="1035256072" sldId="295"/>
        </pc:sldMkLst>
        <pc:spChg chg="mod">
          <ac:chgData name="Isaiah Williams" userId="b04c1536-a44f-4a5b-bd6c-846b26b3e02c" providerId="ADAL" clId="{4E489343-2EF1-4207-84DE-173E31860A41}" dt="2017-09-19T14:22:19.532" v="1403" actId="26606"/>
          <ac:spMkLst>
            <pc:docMk/>
            <pc:sldMk cId="1035256072" sldId="295"/>
            <ac:spMk id="2" creationId="{CA2A5B39-63C0-4B2B-BCFA-1C29E49D0BAC}"/>
          </ac:spMkLst>
        </pc:spChg>
        <pc:spChg chg="mod">
          <ac:chgData name="Isaiah Williams" userId="b04c1536-a44f-4a5b-bd6c-846b26b3e02c" providerId="ADAL" clId="{4E489343-2EF1-4207-84DE-173E31860A41}" dt="2017-09-19T14:22:53.033" v="1414" actId="27636"/>
          <ac:spMkLst>
            <pc:docMk/>
            <pc:sldMk cId="1035256072" sldId="295"/>
            <ac:spMk id="3" creationId="{89BC87A9-214B-4603-9D24-0B84F95C52F7}"/>
          </ac:spMkLst>
        </pc:spChg>
        <pc:spChg chg="del mod">
          <ac:chgData name="Isaiah Williams" userId="b04c1536-a44f-4a5b-bd6c-846b26b3e02c" providerId="ADAL" clId="{4E489343-2EF1-4207-84DE-173E31860A41}" dt="2017-09-19T14:23:08.622" v="1416" actId="478"/>
          <ac:spMkLst>
            <pc:docMk/>
            <pc:sldMk cId="1035256072" sldId="295"/>
            <ac:spMk id="4" creationId="{7F2B3807-D385-45A4-983C-3295F1138FFA}"/>
          </ac:spMkLst>
        </pc:spChg>
        <pc:spChg chg="add del">
          <ac:chgData name="Isaiah Williams" userId="b04c1536-a44f-4a5b-bd6c-846b26b3e02c" providerId="ADAL" clId="{4E489343-2EF1-4207-84DE-173E31860A41}" dt="2017-09-19T14:22:14.971" v="1400" actId="26606"/>
          <ac:spMkLst>
            <pc:docMk/>
            <pc:sldMk cId="1035256072" sldId="295"/>
            <ac:spMk id="11" creationId="{00000000-0000-0000-0000-000000000000}"/>
          </ac:spMkLst>
        </pc:spChg>
        <pc:spChg chg="add del">
          <ac:chgData name="Isaiah Williams" userId="b04c1536-a44f-4a5b-bd6c-846b26b3e02c" providerId="ADAL" clId="{4E489343-2EF1-4207-84DE-173E31860A41}" dt="2017-09-19T14:22:19.519" v="1402" actId="26606"/>
          <ac:spMkLst>
            <pc:docMk/>
            <pc:sldMk cId="1035256072" sldId="295"/>
            <ac:spMk id="13" creationId="{787900AF-3ED0-4C02-A309-3984EBBD202C}"/>
          </ac:spMkLst>
        </pc:spChg>
        <pc:spChg chg="add del">
          <ac:chgData name="Isaiah Williams" userId="b04c1536-a44f-4a5b-bd6c-846b26b3e02c" providerId="ADAL" clId="{4E489343-2EF1-4207-84DE-173E31860A41}" dt="2017-09-19T14:22:19.519" v="1402" actId="26606"/>
          <ac:spMkLst>
            <pc:docMk/>
            <pc:sldMk cId="1035256072" sldId="295"/>
            <ac:spMk id="14" creationId="{00000000-0000-0000-0000-000000000000}"/>
          </ac:spMkLst>
        </pc:spChg>
        <pc:spChg chg="add del">
          <ac:chgData name="Isaiah Williams" userId="b04c1536-a44f-4a5b-bd6c-846b26b3e02c" providerId="ADAL" clId="{4E489343-2EF1-4207-84DE-173E31860A41}" dt="2017-09-19T14:22:19.519" v="1402" actId="26606"/>
          <ac:spMkLst>
            <pc:docMk/>
            <pc:sldMk cId="1035256072" sldId="295"/>
            <ac:spMk id="15" creationId="{8DEDEE5C-3126-4336-A7D4-9277AF5A04B4}"/>
          </ac:spMkLst>
        </pc:spChg>
        <pc:spChg chg="add">
          <ac:chgData name="Isaiah Williams" userId="b04c1536-a44f-4a5b-bd6c-846b26b3e02c" providerId="ADAL" clId="{4E489343-2EF1-4207-84DE-173E31860A41}" dt="2017-09-19T14:22:19.532" v="1403" actId="26606"/>
          <ac:spMkLst>
            <pc:docMk/>
            <pc:sldMk cId="1035256072" sldId="295"/>
            <ac:spMk id="17" creationId="{00000000-0000-0000-0000-000000000000}"/>
          </ac:spMkLst>
        </pc:spChg>
        <pc:picChg chg="add mod ord">
          <ac:chgData name="Isaiah Williams" userId="b04c1536-a44f-4a5b-bd6c-846b26b3e02c" providerId="ADAL" clId="{4E489343-2EF1-4207-84DE-173E31860A41}" dt="2017-09-19T14:23:05.251" v="1415" actId="1076"/>
          <ac:picMkLst>
            <pc:docMk/>
            <pc:sldMk cId="1035256072" sldId="295"/>
            <ac:picMk id="6" creationId="{2F4EE588-9450-434F-B789-76C7AF3A0CED}"/>
          </ac:picMkLst>
        </pc:picChg>
      </pc:sldChg>
      <pc:sldChg chg="addSp delSp modSp add">
        <pc:chgData name="Isaiah Williams" userId="b04c1536-a44f-4a5b-bd6c-846b26b3e02c" providerId="ADAL" clId="{4E489343-2EF1-4207-84DE-173E31860A41}" dt="2017-09-19T14:30:15.633" v="2086" actId="1076"/>
        <pc:sldMkLst>
          <pc:docMk/>
          <pc:sldMk cId="2169630011" sldId="296"/>
        </pc:sldMkLst>
        <pc:spChg chg="mod">
          <ac:chgData name="Isaiah Williams" userId="b04c1536-a44f-4a5b-bd6c-846b26b3e02c" providerId="ADAL" clId="{4E489343-2EF1-4207-84DE-173E31860A41}" dt="2017-09-19T14:30:04.436" v="2085" actId="1076"/>
          <ac:spMkLst>
            <pc:docMk/>
            <pc:sldMk cId="2169630011" sldId="296"/>
            <ac:spMk id="2" creationId="{E33D34AE-CF6E-48C4-8E83-049F47FBAF4D}"/>
          </ac:spMkLst>
        </pc:spChg>
        <pc:spChg chg="mod">
          <ac:chgData name="Isaiah Williams" userId="b04c1536-a44f-4a5b-bd6c-846b26b3e02c" providerId="ADAL" clId="{4E489343-2EF1-4207-84DE-173E31860A41}" dt="2017-09-19T14:30:15.633" v="2086" actId="1076"/>
          <ac:spMkLst>
            <pc:docMk/>
            <pc:sldMk cId="2169630011" sldId="296"/>
            <ac:spMk id="3" creationId="{416DEA50-475B-42A9-A85F-6C1B9ACE0764}"/>
          </ac:spMkLst>
        </pc:spChg>
        <pc:spChg chg="del">
          <ac:chgData name="Isaiah Williams" userId="b04c1536-a44f-4a5b-bd6c-846b26b3e02c" providerId="ADAL" clId="{4E489343-2EF1-4207-84DE-173E31860A41}" dt="2017-09-19T14:26:50.956" v="1929" actId="478"/>
          <ac:spMkLst>
            <pc:docMk/>
            <pc:sldMk cId="2169630011" sldId="296"/>
            <ac:spMk id="4" creationId="{DC382BA6-2EA4-46A7-8AC1-F88E7D17FF18}"/>
          </ac:spMkLst>
        </pc:spChg>
        <pc:spChg chg="add">
          <ac:chgData name="Isaiah Williams" userId="b04c1536-a44f-4a5b-bd6c-846b26b3e02c" providerId="ADAL" clId="{4E489343-2EF1-4207-84DE-173E31860A41}" dt="2017-09-19T14:28:32.237" v="2074" actId="26606"/>
          <ac:spMkLst>
            <pc:docMk/>
            <pc:sldMk cId="2169630011" sldId="296"/>
            <ac:spMk id="8" creationId="{00000000-0000-0000-0000-000000000000}"/>
          </ac:spMkLst>
        </pc:spChg>
        <pc:spChg chg="add">
          <ac:chgData name="Isaiah Williams" userId="b04c1536-a44f-4a5b-bd6c-846b26b3e02c" providerId="ADAL" clId="{4E489343-2EF1-4207-84DE-173E31860A41}" dt="2017-09-19T14:28:32.237" v="2074" actId="26606"/>
          <ac:spMkLst>
            <pc:docMk/>
            <pc:sldMk cId="2169630011" sldId="296"/>
            <ac:spMk id="9" creationId="{0E02442B-BFCE-4D94-A053-748333A3C5C8}"/>
          </ac:spMkLst>
        </pc:spChg>
        <pc:spChg chg="add del">
          <ac:chgData name="Isaiah Williams" userId="b04c1536-a44f-4a5b-bd6c-846b26b3e02c" providerId="ADAL" clId="{4E489343-2EF1-4207-84DE-173E31860A41}" dt="2017-09-19T14:28:30.447" v="2073" actId="26606"/>
          <ac:spMkLst>
            <pc:docMk/>
            <pc:sldMk cId="2169630011" sldId="296"/>
            <ac:spMk id="11" creationId="{00000000-0000-0000-0000-000000000000}"/>
          </ac:spMkLst>
        </pc:spChg>
        <pc:spChg chg="add del">
          <ac:chgData name="Isaiah Williams" userId="b04c1536-a44f-4a5b-bd6c-846b26b3e02c" providerId="ADAL" clId="{4E489343-2EF1-4207-84DE-173E31860A41}" dt="2017-09-19T14:28:30.447" v="2073" actId="26606"/>
          <ac:spMkLst>
            <pc:docMk/>
            <pc:sldMk cId="2169630011" sldId="296"/>
            <ac:spMk id="13" creationId="{0E02442B-BFCE-4D94-A053-748333A3C5C8}"/>
          </ac:spMkLst>
        </pc:spChg>
        <pc:picChg chg="add mod ord">
          <ac:chgData name="Isaiah Williams" userId="b04c1536-a44f-4a5b-bd6c-846b26b3e02c" providerId="ADAL" clId="{4E489343-2EF1-4207-84DE-173E31860A41}" dt="2017-09-19T14:28:43.539" v="2076" actId="14100"/>
          <ac:picMkLst>
            <pc:docMk/>
            <pc:sldMk cId="2169630011" sldId="296"/>
            <ac:picMk id="6" creationId="{D5554314-385C-4D12-B3D0-B0174B13383A}"/>
          </ac:picMkLst>
        </pc:picChg>
      </pc:sldChg>
      <pc:sldChg chg="modSp">
        <pc:chgData name="Isaiah Williams" userId="b04c1536-a44f-4a5b-bd6c-846b26b3e02c" providerId="ADAL" clId="{4E489343-2EF1-4207-84DE-173E31860A41}" dt="2017-09-19T15:44:00.785" v="2215" actId="20577"/>
        <pc:sldMkLst>
          <pc:docMk/>
          <pc:sldMk cId="562143228" sldId="297"/>
        </pc:sldMkLst>
        <pc:spChg chg="mod">
          <ac:chgData name="Isaiah Williams" userId="b04c1536-a44f-4a5b-bd6c-846b26b3e02c" providerId="ADAL" clId="{4E489343-2EF1-4207-84DE-173E31860A41}" dt="2017-09-19T15:44:00.785" v="2215" actId="20577"/>
          <ac:spMkLst>
            <pc:docMk/>
            <pc:sldMk cId="562143228" sldId="297"/>
            <ac:spMk id="2" creationId="{00000000-0000-0000-0000-000000000000}"/>
          </ac:spMkLst>
        </pc:spChg>
        <pc:graphicFrameChg chg="modGraphic">
          <ac:chgData name="Isaiah Williams" userId="b04c1536-a44f-4a5b-bd6c-846b26b3e02c" providerId="ADAL" clId="{4E489343-2EF1-4207-84DE-173E31860A41}" dt="2017-09-19T15:33:27.202" v="2203" actId="14100"/>
          <ac:graphicFrameMkLst>
            <pc:docMk/>
            <pc:sldMk cId="562143228" sldId="297"/>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EED6C-E86B-4481-9719-2676B2BDA75D}" type="datetimeFigureOut">
              <a:rPr lang="en-US" smtClean="0"/>
              <a:t>9/19/2017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178E8-89CC-439A-9619-3D0DE7BCD70B}" type="slidenum">
              <a:rPr lang="en-US" smtClean="0"/>
              <a:t>‹#›</a:t>
            </a:fld>
            <a:endParaRPr lang="en-US" dirty="0"/>
          </a:p>
        </p:txBody>
      </p:sp>
    </p:spTree>
    <p:extLst>
      <p:ext uri="{BB962C8B-B14F-4D97-AF65-F5344CB8AC3E}">
        <p14:creationId xmlns:p14="http://schemas.microsoft.com/office/powerpoint/2010/main" val="215056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provides a quick reference for</a:t>
            </a:r>
            <a:r>
              <a:rPr lang="en-US" baseline="0"/>
              <a:t> which Microsoft APIs should be utilize to accomplish specific tasks</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9/19/2017 8:28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48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Direct partners</a:t>
            </a:r>
            <a:r>
              <a:rPr lang="en-US" baseline="0" dirty="0"/>
              <a:t> in the past have been referred to as 1-tier CSP partners. These partners have a direct relationship with Microsoft, and they are responsible for providing tier 1 and 2 support, for the CSP services they resell, to their customers. </a:t>
            </a:r>
          </a:p>
          <a:p>
            <a:endParaRPr lang="en-US" baseline="0" dirty="0"/>
          </a:p>
          <a:p>
            <a:r>
              <a:rPr lang="en-US" b="1" dirty="0"/>
              <a:t>Indirect</a:t>
            </a:r>
            <a:r>
              <a:rPr lang="en-US" b="1" baseline="0" dirty="0"/>
              <a:t> providers</a:t>
            </a:r>
            <a:r>
              <a:rPr lang="en-US" b="0" baseline="0" dirty="0"/>
              <a:t> in the past they have been referenced in numerous different manners. They provide the ability for indirect resellers to sell Azure, Dynamics, Office, and Windows through CSP. The indirect provider is responsible for providing support and escalating issues to Microsoft when it is appropriate. </a:t>
            </a:r>
          </a:p>
          <a:p>
            <a:endParaRPr lang="en-US" b="0" baseline="0" dirty="0"/>
          </a:p>
          <a:p>
            <a:r>
              <a:rPr lang="en-US" b="1" baseline="0" dirty="0"/>
              <a:t>Indirect resellers</a:t>
            </a:r>
            <a:r>
              <a:rPr lang="en-US" b="0" baseline="0" dirty="0"/>
              <a:t> in the past have typically been referred to as 2-tier CSP partners. These partners have a relationship with an </a:t>
            </a:r>
            <a:r>
              <a:rPr lang="en-US" b="1" baseline="0" dirty="0"/>
              <a:t>Indirect Provider</a:t>
            </a:r>
            <a:r>
              <a:rPr lang="en-US" b="0" baseline="0" dirty="0"/>
              <a:t>, and through that relationship they resell Azure, Dynamics, Office, and Windows through CSP. </a:t>
            </a:r>
            <a:endParaRPr lang="en-US" b="1" dirty="0"/>
          </a:p>
        </p:txBody>
      </p:sp>
      <p:sp>
        <p:nvSpPr>
          <p:cNvPr id="4" name="Slide Number Placeholder 3"/>
          <p:cNvSpPr>
            <a:spLocks noGrp="1"/>
          </p:cNvSpPr>
          <p:nvPr>
            <p:ph type="sldNum" sz="quarter" idx="10"/>
          </p:nvPr>
        </p:nvSpPr>
        <p:spPr/>
        <p:txBody>
          <a:bodyPr/>
          <a:lstStyle/>
          <a:p>
            <a:fld id="{143178E8-89CC-439A-9619-3D0DE7BCD70B}" type="slidenum">
              <a:rPr lang="en-US" smtClean="0"/>
              <a:t>4</a:t>
            </a:fld>
            <a:endParaRPr lang="en-US" dirty="0"/>
          </a:p>
        </p:txBody>
      </p:sp>
    </p:spTree>
    <p:extLst>
      <p:ext uri="{BB962C8B-B14F-4D97-AF65-F5344CB8AC3E}">
        <p14:creationId xmlns:p14="http://schemas.microsoft.com/office/powerpoint/2010/main" val="23233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key scenarios that can be performed using the Partner Center API. Most partners who are developing their own integration will utilize most if not all of these scenarios. </a:t>
            </a:r>
            <a:endParaRPr lang="en-US" dirty="0"/>
          </a:p>
        </p:txBody>
      </p:sp>
      <p:sp>
        <p:nvSpPr>
          <p:cNvPr id="4" name="Slide Number Placeholder 3"/>
          <p:cNvSpPr>
            <a:spLocks noGrp="1"/>
          </p:cNvSpPr>
          <p:nvPr>
            <p:ph type="sldNum" sz="quarter" idx="10"/>
          </p:nvPr>
        </p:nvSpPr>
        <p:spPr/>
        <p:txBody>
          <a:bodyPr/>
          <a:lstStyle/>
          <a:p>
            <a:fld id="{143178E8-89CC-439A-9619-3D0DE7BCD70B}" type="slidenum">
              <a:rPr lang="en-US" smtClean="0"/>
              <a:t>5</a:t>
            </a:fld>
            <a:endParaRPr lang="en-US" dirty="0"/>
          </a:p>
        </p:txBody>
      </p:sp>
    </p:spTree>
    <p:extLst>
      <p:ext uri="{BB962C8B-B14F-4D97-AF65-F5344CB8AC3E}">
        <p14:creationId xmlns:p14="http://schemas.microsoft.com/office/powerpoint/2010/main" val="412577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3178E8-89CC-439A-9619-3D0DE7BCD70B}" type="slidenum">
              <a:rPr lang="en-US" smtClean="0"/>
              <a:t>6</a:t>
            </a:fld>
            <a:endParaRPr lang="en-US" dirty="0"/>
          </a:p>
        </p:txBody>
      </p:sp>
    </p:spTree>
    <p:extLst>
      <p:ext uri="{BB962C8B-B14F-4D97-AF65-F5344CB8AC3E}">
        <p14:creationId xmlns:p14="http://schemas.microsoft.com/office/powerpoint/2010/main" val="100221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Partners</a:t>
            </a:r>
            <a:r>
              <a:rPr lang="en-US" baseline="0" dirty="0"/>
              <a:t> should not utilize the integration sandbox for proof of concepts with customers. This environment is provided to allow the partner test their integration before it is deployed broadly.  It is important to note that if an Azure CSP subscription, in the integration sandbox, exceeds the $200 limit it will be disabled for the remainder of the billing cycle. The subscription cannot be re-enabled through any means, other than waiting for the billing cycle to reset. </a:t>
            </a:r>
            <a:endParaRPr lang="en-US" dirty="0"/>
          </a:p>
        </p:txBody>
      </p:sp>
      <p:sp>
        <p:nvSpPr>
          <p:cNvPr id="4" name="Slide Number Placeholder 3"/>
          <p:cNvSpPr>
            <a:spLocks noGrp="1"/>
          </p:cNvSpPr>
          <p:nvPr>
            <p:ph type="sldNum" sz="quarter" idx="10"/>
          </p:nvPr>
        </p:nvSpPr>
        <p:spPr/>
        <p:txBody>
          <a:bodyPr/>
          <a:lstStyle/>
          <a:p>
            <a:fld id="{143178E8-89CC-439A-9619-3D0DE7BCD70B}" type="slidenum">
              <a:rPr lang="en-US" smtClean="0"/>
              <a:t>7</a:t>
            </a:fld>
            <a:endParaRPr lang="en-US" dirty="0"/>
          </a:p>
        </p:txBody>
      </p:sp>
    </p:spTree>
    <p:extLst>
      <p:ext uri="{BB962C8B-B14F-4D97-AF65-F5344CB8AC3E}">
        <p14:creationId xmlns:p14="http://schemas.microsoft.com/office/powerpoint/2010/main" val="2636943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CREST was the first API that was made</a:t>
            </a:r>
            <a:r>
              <a:rPr lang="en-US" baseline="0" dirty="0"/>
              <a:t> available to CSP partners. This API has been replaced by the Partner Center API and all partners should be migrating a way from CREST as soon as possible. </a:t>
            </a:r>
          </a:p>
          <a:p>
            <a:endParaRPr lang="en-US" baseline="0" dirty="0"/>
          </a:p>
          <a:p>
            <a:r>
              <a:rPr lang="en-US" baseline="0" dirty="0"/>
              <a:t>New features will be made available through the API first. </a:t>
            </a:r>
            <a:endParaRPr lang="en-US" dirty="0"/>
          </a:p>
        </p:txBody>
      </p:sp>
      <p:sp>
        <p:nvSpPr>
          <p:cNvPr id="4" name="Slide Number Placeholder 3"/>
          <p:cNvSpPr>
            <a:spLocks noGrp="1"/>
          </p:cNvSpPr>
          <p:nvPr>
            <p:ph type="sldNum" sz="quarter" idx="10"/>
          </p:nvPr>
        </p:nvSpPr>
        <p:spPr/>
        <p:txBody>
          <a:bodyPr/>
          <a:lstStyle/>
          <a:p>
            <a:fld id="{143178E8-89CC-439A-9619-3D0DE7BCD70B}" type="slidenum">
              <a:rPr lang="en-US" smtClean="0"/>
              <a:t>8</a:t>
            </a:fld>
            <a:endParaRPr lang="en-US" dirty="0"/>
          </a:p>
        </p:txBody>
      </p:sp>
    </p:spTree>
    <p:extLst>
      <p:ext uri="{BB962C8B-B14F-4D97-AF65-F5344CB8AC3E}">
        <p14:creationId xmlns:p14="http://schemas.microsoft.com/office/powerpoint/2010/main" val="1832351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Dark)">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7171399" cy="1793104"/>
          </a:xfrm>
          <a:noFill/>
        </p:spPr>
        <p:txBody>
          <a:bodyPr lIns="146304" tIns="91440" rIns="146304" bIns="91440" anchor="b" anchorCtr="0"/>
          <a:lstStyle>
            <a:lvl1pPr>
              <a:defRPr sz="5294" spc="-98" baseline="0">
                <a:solidFill>
                  <a:schemeClr val="tx1"/>
                </a:solidFill>
              </a:defRPr>
            </a:lvl1pPr>
          </a:lstStyle>
          <a:p>
            <a:r>
              <a:rPr lang="en-US"/>
              <a:t>Presentation Name</a:t>
            </a:r>
          </a:p>
        </p:txBody>
      </p:sp>
      <p:sp>
        <p:nvSpPr>
          <p:cNvPr id="5" name="Text Placeholder 4"/>
          <p:cNvSpPr>
            <a:spLocks noGrp="1"/>
          </p:cNvSpPr>
          <p:nvPr>
            <p:ph type="body" sz="quarter" idx="12" hasCustomPrompt="1"/>
          </p:nvPr>
        </p:nvSpPr>
        <p:spPr>
          <a:xfrm>
            <a:off x="269302" y="2980725"/>
            <a:ext cx="7171399" cy="715931"/>
          </a:xfrm>
          <a:noFill/>
        </p:spPr>
        <p:txBody>
          <a:bodyPr lIns="164592" tIns="109728" rIns="164592" bIns="109728">
            <a:noAutofit/>
          </a:bodyPr>
          <a:lstStyle>
            <a:lvl1pPr marL="0" indent="0">
              <a:spcBef>
                <a:spcPts val="0"/>
              </a:spcBef>
              <a:buNone/>
              <a:defRPr sz="3137" spc="0" baseline="0">
                <a:solidFill>
                  <a:schemeClr val="tx1"/>
                </a:solidFill>
                <a:latin typeface="+mn-lt"/>
              </a:defRPr>
            </a:lvl1pPr>
          </a:lstStyle>
          <a:p>
            <a:pPr lvl="0"/>
            <a:r>
              <a:rPr lang="en-US"/>
              <a:t>Subtitle</a:t>
            </a:r>
          </a:p>
        </p:txBody>
      </p:sp>
      <p:sp>
        <p:nvSpPr>
          <p:cNvPr id="3" name="Text Placeholder 2"/>
          <p:cNvSpPr>
            <a:spLocks noGrp="1"/>
          </p:cNvSpPr>
          <p:nvPr>
            <p:ph type="body" sz="quarter" idx="13" hasCustomPrompt="1"/>
          </p:nvPr>
        </p:nvSpPr>
        <p:spPr>
          <a:xfrm>
            <a:off x="269241" y="3696656"/>
            <a:ext cx="7171460" cy="452654"/>
          </a:xfrm>
        </p:spPr>
        <p:txBody>
          <a:bodyPr/>
          <a:lstStyle>
            <a:lvl1pPr marL="0" indent="0">
              <a:buNone/>
              <a:defRPr lang="en-US" sz="1961" kern="1200" spc="0" baseline="0" dirty="0" smtClean="0">
                <a:solidFill>
                  <a:schemeClr val="tx1"/>
                </a:solidFill>
                <a:latin typeface="Segoe UI" panose="020B0502040204020203" pitchFamily="34" charset="0"/>
                <a:ea typeface="+mn-ea"/>
                <a:cs typeface="Segoe UI" panose="020B0502040204020203" pitchFamily="34" charset="0"/>
              </a:defRPr>
            </a:lvl1pPr>
          </a:lstStyle>
          <a:p>
            <a:r>
              <a:rPr lang="en-US"/>
              <a:t>Date</a:t>
            </a:r>
          </a:p>
        </p:txBody>
      </p:sp>
      <p:pic>
        <p:nvPicPr>
          <p:cNvPr id="2" name="Picture 1"/>
          <p:cNvPicPr>
            <a:picLocks noChangeAspect="1"/>
          </p:cNvPicPr>
          <p:nvPr userDrawn="1"/>
        </p:nvPicPr>
        <p:blipFill>
          <a:blip r:embed="rId2"/>
          <a:stretch>
            <a:fillRect/>
          </a:stretch>
        </p:blipFill>
        <p:spPr bwMode="black">
          <a:xfrm>
            <a:off x="448212" y="471692"/>
            <a:ext cx="1454257" cy="304828"/>
          </a:xfrm>
          <a:prstGeom prst="rect">
            <a:avLst/>
          </a:prstGeom>
        </p:spPr>
      </p:pic>
      <p:pic>
        <p:nvPicPr>
          <p:cNvPr id="89" name="Picture 88"/>
          <p:cNvPicPr>
            <a:picLocks noChangeAspect="1"/>
          </p:cNvPicPr>
          <p:nvPr userDrawn="1"/>
        </p:nvPicPr>
        <p:blipFill>
          <a:blip r:embed="rId3">
            <a:lum bright="100000"/>
            <a:extLst>
              <a:ext uri="{28A0092B-C50C-407E-A947-70E740481C1C}">
                <a14:useLocalDpi xmlns:a14="http://schemas.microsoft.com/office/drawing/2010/main" val="0"/>
              </a:ext>
            </a:extLst>
          </a:blip>
          <a:stretch>
            <a:fillRect/>
          </a:stretch>
        </p:blipFill>
        <p:spPr>
          <a:xfrm>
            <a:off x="8373198" y="2738660"/>
            <a:ext cx="3221131" cy="1380680"/>
          </a:xfrm>
          <a:prstGeom prst="rect">
            <a:avLst/>
          </a:prstGeom>
        </p:spPr>
      </p:pic>
    </p:spTree>
    <p:extLst>
      <p:ext uri="{BB962C8B-B14F-4D97-AF65-F5344CB8AC3E}">
        <p14:creationId xmlns:p14="http://schemas.microsoft.com/office/powerpoint/2010/main" val="2355324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quare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solidFill>
                  <a:schemeClr val="tx2"/>
                </a:solidFill>
              </a:defRPr>
            </a:lvl1pPr>
          </a:lstStyle>
          <a:p>
            <a:r>
              <a:rPr lang="en-US"/>
              <a:t>Square photo layout</a:t>
            </a:r>
          </a:p>
        </p:txBody>
      </p:sp>
      <p:sp>
        <p:nvSpPr>
          <p:cNvPr id="8" name="Picture Placeholder 4"/>
          <p:cNvSpPr>
            <a:spLocks noGrp="1"/>
          </p:cNvSpPr>
          <p:nvPr>
            <p:ph type="pic" sz="quarter" idx="11"/>
          </p:nvPr>
        </p:nvSpPr>
        <p:spPr>
          <a:xfrm>
            <a:off x="5334350" y="0"/>
            <a:ext cx="6857650" cy="673454"/>
          </a:xfrm>
          <a:prstGeom prst="rect">
            <a:avLst/>
          </a:prstGeom>
        </p:spPr>
        <p:txBody>
          <a:bodyPr vert="horz"/>
          <a:lstStyle>
            <a:lvl1pPr>
              <a:defRPr>
                <a:latin typeface="Segoe UI Light"/>
                <a:cs typeface="Segoe UI Light"/>
              </a:defRPr>
            </a:lvl1pPr>
          </a:lstStyle>
          <a:p>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11"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315054391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5"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21705471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1692"/>
            <a:ext cx="1454257" cy="304828"/>
          </a:xfrm>
          <a:prstGeom prst="rect">
            <a:avLst/>
          </a:prstGeom>
        </p:spPr>
      </p:pic>
      <p:pic>
        <p:nvPicPr>
          <p:cNvPr id="4" name="Picture 3"/>
          <p:cNvPicPr>
            <a:picLocks noChangeAspect="1"/>
          </p:cNvPicPr>
          <p:nvPr userDrawn="1"/>
        </p:nvPicPr>
        <p:blipFill>
          <a:blip r:embed="rId3">
            <a:lum bright="100000"/>
            <a:extLst>
              <a:ext uri="{28A0092B-C50C-407E-A947-70E740481C1C}">
                <a14:useLocalDpi xmlns:a14="http://schemas.microsoft.com/office/drawing/2010/main" val="0"/>
              </a:ext>
            </a:extLst>
          </a:blip>
          <a:stretch>
            <a:fillRect/>
          </a:stretch>
        </p:blipFill>
        <p:spPr>
          <a:xfrm>
            <a:off x="8373198" y="2738660"/>
            <a:ext cx="3221131" cy="1380680"/>
          </a:xfrm>
          <a:prstGeom prst="rect">
            <a:avLst/>
          </a:prstGeom>
        </p:spPr>
      </p:pic>
      <p:sp>
        <p:nvSpPr>
          <p:cNvPr id="5" name="Title 1"/>
          <p:cNvSpPr>
            <a:spLocks noGrp="1"/>
          </p:cNvSpPr>
          <p:nvPr>
            <p:ph type="title" hasCustomPrompt="1"/>
          </p:nvPr>
        </p:nvSpPr>
        <p:spPr>
          <a:xfrm>
            <a:off x="269302" y="1925784"/>
            <a:ext cx="7171399" cy="3006433"/>
          </a:xfrm>
          <a:noFill/>
        </p:spPr>
        <p:txBody>
          <a:bodyPr lIns="146304" tIns="91440" rIns="146304" bIns="91440" anchor="ctr" anchorCtr="0"/>
          <a:lstStyle>
            <a:lvl1pPr>
              <a:defRPr sz="5294" spc="-98" baseline="0">
                <a:gradFill>
                  <a:gsLst>
                    <a:gs pos="62564">
                      <a:schemeClr val="tx1"/>
                    </a:gs>
                    <a:gs pos="55000">
                      <a:schemeClr val="tx1"/>
                    </a:gs>
                  </a:gsLst>
                  <a:lin ang="5400000" scaled="0"/>
                </a:gradFill>
              </a:defRPr>
            </a:lvl1pPr>
          </a:lstStyle>
          <a:p>
            <a:r>
              <a:rPr lang="en-US"/>
              <a:t>Thank you.</a:t>
            </a:r>
          </a:p>
        </p:txBody>
      </p:sp>
    </p:spTree>
    <p:extLst>
      <p:ext uri="{BB962C8B-B14F-4D97-AF65-F5344CB8AC3E}">
        <p14:creationId xmlns:p14="http://schemas.microsoft.com/office/powerpoint/2010/main" val="2817194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359168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299095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2279410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41600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2697214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3524427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92843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p:bg>
      <p:bgRef idx="1001">
        <a:schemeClr val="bg1"/>
      </p:bgRef>
    </p:bg>
    <p:spTree>
      <p:nvGrpSpPr>
        <p:cNvPr id="1" name=""/>
        <p:cNvGrpSpPr/>
        <p:nvPr/>
      </p:nvGrpSpPr>
      <p:grpSpPr>
        <a:xfrm>
          <a:off x="0" y="0"/>
          <a:ext cx="0" cy="0"/>
          <a:chOff x="0" y="0"/>
          <a:chExt cx="0" cy="0"/>
        </a:xfrm>
      </p:grpSpPr>
      <p:pic>
        <p:nvPicPr>
          <p:cNvPr id="142" name="MS logo gray - EMF"/>
          <p:cNvPicPr>
            <a:picLocks noChangeAspect="1"/>
          </p:cNvPicPr>
          <p:nvPr userDrawn="1"/>
        </p:nvPicPr>
        <p:blipFill>
          <a:blip r:embed="rId2"/>
          <a:stretch>
            <a:fillRect/>
          </a:stretch>
        </p:blipFill>
        <p:spPr bwMode="black">
          <a:xfrm>
            <a:off x="454013" y="470067"/>
            <a:ext cx="1423303" cy="304828"/>
          </a:xfrm>
          <a:prstGeom prst="rect">
            <a:avLst/>
          </a:prstGeom>
        </p:spPr>
      </p:pic>
      <p:sp>
        <p:nvSpPr>
          <p:cNvPr id="89" name="Rectangle 88"/>
          <p:cNvSpPr/>
          <p:nvPr userDrawn="1"/>
        </p:nvSpPr>
        <p:spPr>
          <a:xfrm>
            <a:off x="7775527" y="0"/>
            <a:ext cx="4416473" cy="6858000"/>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dirty="0"/>
          </a:p>
        </p:txBody>
      </p:sp>
      <p:pic>
        <p:nvPicPr>
          <p:cNvPr id="90" name="Picture 89"/>
          <p:cNvPicPr>
            <a:picLocks noChangeAspect="1"/>
          </p:cNvPicPr>
          <p:nvPr userDrawn="1"/>
        </p:nvPicPr>
        <p:blipFill>
          <a:blip r:embed="rId3">
            <a:lum bright="100000"/>
            <a:extLst>
              <a:ext uri="{28A0092B-C50C-407E-A947-70E740481C1C}">
                <a14:useLocalDpi xmlns:a14="http://schemas.microsoft.com/office/drawing/2010/main" val="0"/>
              </a:ext>
            </a:extLst>
          </a:blip>
          <a:stretch>
            <a:fillRect/>
          </a:stretch>
        </p:blipFill>
        <p:spPr>
          <a:xfrm>
            <a:off x="8373198" y="2738660"/>
            <a:ext cx="3221131" cy="1380680"/>
          </a:xfrm>
          <a:prstGeom prst="rect">
            <a:avLst/>
          </a:prstGeom>
        </p:spPr>
      </p:pic>
      <p:sp>
        <p:nvSpPr>
          <p:cNvPr id="10" name="Title 1"/>
          <p:cNvSpPr>
            <a:spLocks noGrp="1"/>
          </p:cNvSpPr>
          <p:nvPr>
            <p:ph type="title" hasCustomPrompt="1"/>
          </p:nvPr>
        </p:nvSpPr>
        <p:spPr>
          <a:xfrm>
            <a:off x="269302" y="1187622"/>
            <a:ext cx="7171399" cy="1793104"/>
          </a:xfrm>
          <a:noFill/>
        </p:spPr>
        <p:txBody>
          <a:bodyPr lIns="146304" tIns="91440" rIns="146304" bIns="91440" anchor="b" anchorCtr="0"/>
          <a:lstStyle>
            <a:lvl1pPr>
              <a:defRPr sz="5294" spc="-98" baseline="0">
                <a:solidFill>
                  <a:schemeClr val="tx2"/>
                </a:solidFill>
              </a:defRPr>
            </a:lvl1pPr>
          </a:lstStyle>
          <a:p>
            <a:r>
              <a:rPr lang="en-US"/>
              <a:t>Presentation Name</a:t>
            </a:r>
          </a:p>
        </p:txBody>
      </p:sp>
      <p:sp>
        <p:nvSpPr>
          <p:cNvPr id="11" name="Text Placeholder 4"/>
          <p:cNvSpPr>
            <a:spLocks noGrp="1"/>
          </p:cNvSpPr>
          <p:nvPr>
            <p:ph type="body" sz="quarter" idx="12" hasCustomPrompt="1"/>
          </p:nvPr>
        </p:nvSpPr>
        <p:spPr>
          <a:xfrm>
            <a:off x="269302" y="2980725"/>
            <a:ext cx="7171399"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Subtitle</a:t>
            </a:r>
          </a:p>
        </p:txBody>
      </p:sp>
      <p:sp>
        <p:nvSpPr>
          <p:cNvPr id="12" name="Text Placeholder 2"/>
          <p:cNvSpPr>
            <a:spLocks noGrp="1"/>
          </p:cNvSpPr>
          <p:nvPr>
            <p:ph type="body" sz="quarter" idx="13" hasCustomPrompt="1"/>
          </p:nvPr>
        </p:nvSpPr>
        <p:spPr>
          <a:xfrm>
            <a:off x="269241" y="3696656"/>
            <a:ext cx="7171460"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Date</a:t>
            </a:r>
          </a:p>
        </p:txBody>
      </p:sp>
    </p:spTree>
    <p:extLst>
      <p:ext uri="{BB962C8B-B14F-4D97-AF65-F5344CB8AC3E}">
        <p14:creationId xmlns:p14="http://schemas.microsoft.com/office/powerpoint/2010/main" val="4294211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1515502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3843111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1521593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A782A-E27A-470D-BFD2-12A1D85297CC}"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03757C-2828-42D4-AF73-F6C509BE00D7}" type="slidenum">
              <a:rPr lang="en-US" smtClean="0"/>
              <a:t>‹#›</a:t>
            </a:fld>
            <a:endParaRPr lang="en-US" dirty="0"/>
          </a:p>
        </p:txBody>
      </p:sp>
    </p:spTree>
    <p:extLst>
      <p:ext uri="{BB962C8B-B14F-4D97-AF65-F5344CB8AC3E}">
        <p14:creationId xmlns:p14="http://schemas.microsoft.com/office/powerpoint/2010/main" val="1286431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4" name="Rectangle 3"/>
          <p:cNvSpPr/>
          <p:nvPr userDrawn="1"/>
        </p:nvSpPr>
        <p:spPr bwMode="auto">
          <a:xfrm>
            <a:off x="267620" y="2084187"/>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084186"/>
            <a:ext cx="6276530" cy="1793104"/>
          </a:xfrm>
          <a:noFill/>
        </p:spPr>
        <p:txBody>
          <a:bodyPr lIns="146304" tIns="91440" rIns="146304" bIns="91440" anchor="t" anchorCtr="0"/>
          <a:lstStyle>
            <a:lvl1pPr>
              <a:defRPr sz="5294" spc="-98" baseline="0">
                <a:gradFill>
                  <a:gsLst>
                    <a:gs pos="76250">
                      <a:srgbClr val="FFFFFF"/>
                    </a:gs>
                    <a:gs pos="51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20" y="3877271"/>
            <a:ext cx="6276530" cy="1789991"/>
          </a:xfrm>
        </p:spPr>
        <p:txBody>
          <a:bodyPr tIns="109728" bIns="109728">
            <a:noAutofit/>
          </a:bodyPr>
          <a:lstStyle>
            <a:lvl1pPr marL="0" indent="0">
              <a:spcBef>
                <a:spcPts val="0"/>
              </a:spcBef>
              <a:buNone/>
              <a:defRPr sz="3137">
                <a:gradFill>
                  <a:gsLst>
                    <a:gs pos="76250">
                      <a:srgbClr val="FFFFFF"/>
                    </a:gs>
                    <a:gs pos="51000">
                      <a:srgbClr val="FFFFFF"/>
                    </a:gs>
                  </a:gsLst>
                  <a:lin ang="5400000" scaled="0"/>
                </a:gradFill>
              </a:defRPr>
            </a:lvl1pPr>
          </a:lstStyle>
          <a:p>
            <a:pPr lvl="0"/>
            <a:r>
              <a:rPr lang="en-US"/>
              <a:t>Speaker Name</a:t>
            </a:r>
          </a:p>
        </p:txBody>
      </p:sp>
      <p:grpSp>
        <p:nvGrpSpPr>
          <p:cNvPr id="8" name="Group 7"/>
          <p:cNvGrpSpPr>
            <a:grpSpLocks noChangeAspect="1"/>
          </p:cNvGrpSpPr>
          <p:nvPr userDrawn="1"/>
        </p:nvGrpSpPr>
        <p:grpSpPr bwMode="gray">
          <a:xfrm>
            <a:off x="448525" y="470068"/>
            <a:ext cx="1648360" cy="353933"/>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34236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24" y="470067"/>
            <a:ext cx="1613565" cy="346755"/>
          </a:xfrm>
          <a:prstGeom prst="rect">
            <a:avLst/>
          </a:prstGeom>
        </p:spPr>
      </p:pic>
    </p:spTree>
    <p:extLst>
      <p:ext uri="{BB962C8B-B14F-4D97-AF65-F5344CB8AC3E}">
        <p14:creationId xmlns:p14="http://schemas.microsoft.com/office/powerpoint/2010/main" val="905666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367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9215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9538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5070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6"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34566586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211016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07923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86206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5378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00831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50419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05923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25860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794022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138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Bullet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sz="quarter" idx="10"/>
          </p:nvPr>
        </p:nvSpPr>
        <p:spPr>
          <a:xfrm>
            <a:off x="269303" y="1187645"/>
            <a:ext cx="11655078"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7"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267795908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33308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588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7155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5194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49706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9887155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9239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8"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6281273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8"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21673504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sp>
        <p:nvSpPr>
          <p:cNvPr id="5"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658033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solidFill>
                  <a:schemeClr val="tx1"/>
                </a:solidFill>
              </a:defRPr>
            </a:lvl1pPr>
          </a:lstStyle>
          <a:p>
            <a:r>
              <a:rPr lang="en-US"/>
              <a:t>Section title</a:t>
            </a:r>
          </a:p>
        </p:txBody>
      </p:sp>
      <p:pic>
        <p:nvPicPr>
          <p:cNvPr id="3" name="Picture 2"/>
          <p:cNvPicPr>
            <a:picLocks noChangeAspect="1"/>
          </p:cNvPicPr>
          <p:nvPr userDrawn="1"/>
        </p:nvPicPr>
        <p:blipFill>
          <a:blip r:embed="rId2">
            <a:lum bright="100000"/>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pic>
        <p:nvPicPr>
          <p:cNvPr id="4" name="Picture 3"/>
          <p:cNvPicPr>
            <a:picLocks noChangeAspect="1"/>
          </p:cNvPicPr>
          <p:nvPr userDrawn="1"/>
        </p:nvPicPr>
        <p:blipFill>
          <a:blip r:embed="rId3"/>
          <a:stretch>
            <a:fillRect/>
          </a:stretch>
        </p:blipFill>
        <p:spPr bwMode="black">
          <a:xfrm>
            <a:off x="448212" y="471692"/>
            <a:ext cx="1454257" cy="304828"/>
          </a:xfrm>
          <a:prstGeom prst="rect">
            <a:avLst/>
          </a:prstGeom>
        </p:spPr>
      </p:pic>
      <p:sp>
        <p:nvSpPr>
          <p:cNvPr id="6"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chemeClr val="tx1"/>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2219166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solidFill>
                  <a:schemeClr val="tx2"/>
                </a:solidFill>
              </a:defRPr>
            </a:lvl1pPr>
          </a:lstStyle>
          <a:p>
            <a:r>
              <a:rPr lang="en-US"/>
              <a:t>Section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384" y="6043943"/>
            <a:ext cx="1880002" cy="805829"/>
          </a:xfrm>
          <a:prstGeom prst="rect">
            <a:avLst/>
          </a:prstGeom>
        </p:spPr>
      </p:pic>
      <p:pic>
        <p:nvPicPr>
          <p:cNvPr id="4" name="MS logo gray - EMF"/>
          <p:cNvPicPr>
            <a:picLocks noChangeAspect="1"/>
          </p:cNvPicPr>
          <p:nvPr userDrawn="1"/>
        </p:nvPicPr>
        <p:blipFill>
          <a:blip r:embed="rId3"/>
          <a:stretch>
            <a:fillRect/>
          </a:stretch>
        </p:blipFill>
        <p:spPr bwMode="black">
          <a:xfrm>
            <a:off x="454013" y="470067"/>
            <a:ext cx="1423303" cy="304828"/>
          </a:xfrm>
          <a:prstGeom prst="rect">
            <a:avLst/>
          </a:prstGeom>
        </p:spPr>
      </p:pic>
      <p:sp>
        <p:nvSpPr>
          <p:cNvPr id="6" name="Slide Number Placeholder 5"/>
          <p:cNvSpPr>
            <a:spLocks noGrp="1"/>
          </p:cNvSpPr>
          <p:nvPr>
            <p:ph type="sldNum" sz="quarter" idx="4"/>
          </p:nvPr>
        </p:nvSpPr>
        <p:spPr>
          <a:xfrm flipH="1">
            <a:off x="11345798" y="6231036"/>
            <a:ext cx="578519" cy="456059"/>
          </a:xfrm>
          <a:prstGeom prst="rect">
            <a:avLst/>
          </a:prstGeom>
        </p:spPr>
        <p:txBody>
          <a:bodyPr vert="horz" lIns="91440" tIns="45720" rIns="91440" bIns="45720" rtlCol="0" anchor="ctr"/>
          <a:lstStyle>
            <a:lvl1pPr algn="r">
              <a:defRPr sz="980">
                <a:solidFill>
                  <a:srgbClr val="505050"/>
                </a:solidFill>
                <a:latin typeface="+mn-lt"/>
                <a:cs typeface="Segoe UI Light"/>
              </a:defRPr>
            </a:lvl1pPr>
          </a:lstStyle>
          <a:p>
            <a:fld id="{8137F5A6-59D9-9242-AE3B-E235E9FEDF56}" type="slidenum">
              <a:rPr lang="en-US" smtClean="0"/>
              <a:pPr/>
              <a:t>‹#›</a:t>
            </a:fld>
            <a:endParaRPr lang="en-US" dirty="0"/>
          </a:p>
        </p:txBody>
      </p:sp>
    </p:spTree>
    <p:extLst>
      <p:ext uri="{BB962C8B-B14F-4D97-AF65-F5344CB8AC3E}">
        <p14:creationId xmlns:p14="http://schemas.microsoft.com/office/powerpoint/2010/main" val="16225220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5.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3.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4"/>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08762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A782A-E27A-470D-BFD2-12A1D85297CC}" type="datetimeFigureOut">
              <a:rPr lang="en-US" smtClean="0"/>
              <a:t>9/19/2017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3757C-2828-42D4-AF73-F6C509BE00D7}" type="slidenum">
              <a:rPr lang="en-US" smtClean="0"/>
              <a:t>‹#›</a:t>
            </a:fld>
            <a:endParaRPr lang="en-US" dirty="0"/>
          </a:p>
        </p:txBody>
      </p:sp>
    </p:spTree>
    <p:extLst>
      <p:ext uri="{BB962C8B-B14F-4D97-AF65-F5344CB8AC3E}">
        <p14:creationId xmlns:p14="http://schemas.microsoft.com/office/powerpoint/2010/main" val="34692162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4025936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en-us/library/partnercenter/mt634709.aspx"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crosoft/Partner-Center-Explorer/blob/master/docs/Preconsent.md"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0.gif"/><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icrosoft.com/en-us/graph/docs/concepts/auth_cloudsolutionprovider"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hyperlink" Target="https://blogs.msdn.microsoft.com/iwilliams/" TargetMode="External"/><Relationship Id="rId3" Type="http://schemas.openxmlformats.org/officeDocument/2006/relationships/hyperlink" Target="http://aka.ms/pcsdkhol" TargetMode="External"/><Relationship Id="rId7" Type="http://schemas.openxmlformats.org/officeDocument/2006/relationships/hyperlink" Target="https://github.com/Microsoft/Partner-Center-Explorer/" TargetMode="External"/><Relationship Id="rId2" Type="http://schemas.openxmlformats.org/officeDocument/2006/relationships/hyperlink" Target="https://azure.github.io/projects/apis/" TargetMode="External"/><Relationship Id="rId1" Type="http://schemas.openxmlformats.org/officeDocument/2006/relationships/slideLayout" Target="../slideLayouts/slideLayout4.xml"/><Relationship Id="rId6" Type="http://schemas.openxmlformats.org/officeDocument/2006/relationships/hyperlink" Target="https://msdn.microsoft.com/en-us/library/partnercenter/mt635943.aspx" TargetMode="External"/><Relationship Id="rId5" Type="http://schemas.openxmlformats.org/officeDocument/2006/relationships/hyperlink" Target="https://graph.microsoft.io/en-us/docs" TargetMode="External"/><Relationship Id="rId4" Type="http://schemas.openxmlformats.org/officeDocument/2006/relationships/hyperlink" Target="https://channel9.msdn.com/Series/cspde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pi.partnercenter.microsoft.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apidocs.microsoft.com/services/partnercent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artnerCenterSamples/Partner-Center-Java-SDK" TargetMode="External"/><Relationship Id="rId2" Type="http://schemas.openxmlformats.org/officeDocument/2006/relationships/hyperlink" Target="https://www.nuget.org/packages/Microsoft.Store.PartnerCente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91FD3-D43B-40C6-BEF9-A4BBFF0476F5}"/>
              </a:ext>
            </a:extLst>
          </p:cNvPr>
          <p:cNvSpPr>
            <a:spLocks noGrp="1"/>
          </p:cNvSpPr>
          <p:nvPr>
            <p:ph type="title"/>
          </p:nvPr>
        </p:nvSpPr>
        <p:spPr/>
        <p:txBody>
          <a:bodyPr/>
          <a:lstStyle/>
          <a:p>
            <a:r>
              <a:rPr lang="en-US" dirty="0"/>
              <a:t>Cloud Solution Provider </a:t>
            </a:r>
          </a:p>
        </p:txBody>
      </p:sp>
      <p:sp>
        <p:nvSpPr>
          <p:cNvPr id="5" name="Text Placeholder 4">
            <a:extLst>
              <a:ext uri="{FF2B5EF4-FFF2-40B4-BE49-F238E27FC236}">
                <a16:creationId xmlns:a16="http://schemas.microsoft.com/office/drawing/2014/main" id="{00F6D063-F64C-484D-BCFA-71AC7D36851C}"/>
              </a:ext>
            </a:extLst>
          </p:cNvPr>
          <p:cNvSpPr>
            <a:spLocks noGrp="1"/>
          </p:cNvSpPr>
          <p:nvPr>
            <p:ph type="body" sz="quarter" idx="12"/>
          </p:nvPr>
        </p:nvSpPr>
        <p:spPr/>
        <p:txBody>
          <a:bodyPr/>
          <a:lstStyle/>
          <a:p>
            <a:r>
              <a:rPr lang="en-US" dirty="0"/>
              <a:t>Integration</a:t>
            </a:r>
          </a:p>
        </p:txBody>
      </p:sp>
      <p:sp>
        <p:nvSpPr>
          <p:cNvPr id="6" name="Text Placeholder 5">
            <a:extLst>
              <a:ext uri="{FF2B5EF4-FFF2-40B4-BE49-F238E27FC236}">
                <a16:creationId xmlns:a16="http://schemas.microsoft.com/office/drawing/2014/main" id="{AFA58636-89B9-4C98-A773-30B7A21F57AF}"/>
              </a:ext>
            </a:extLst>
          </p:cNvPr>
          <p:cNvSpPr>
            <a:spLocks noGrp="1"/>
          </p:cNvSpPr>
          <p:nvPr>
            <p:ph type="body" sz="quarter" idx="13"/>
          </p:nvPr>
        </p:nvSpPr>
        <p:spPr>
          <a:xfrm>
            <a:off x="269302" y="6171842"/>
            <a:ext cx="7171460" cy="452654"/>
          </a:xfrm>
        </p:spPr>
        <p:txBody>
          <a:bodyPr/>
          <a:lstStyle/>
          <a:p>
            <a:r>
              <a:rPr lang="en-US" dirty="0"/>
              <a:t>Isaiah Williams – Partner Technology Strategist (MSP)</a:t>
            </a:r>
          </a:p>
        </p:txBody>
      </p:sp>
    </p:spTree>
    <p:extLst>
      <p:ext uri="{BB962C8B-B14F-4D97-AF65-F5344CB8AC3E}">
        <p14:creationId xmlns:p14="http://schemas.microsoft.com/office/powerpoint/2010/main" val="2712980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5483-5221-4A5F-A4FD-454052017197}"/>
              </a:ext>
            </a:extLst>
          </p:cNvPr>
          <p:cNvSpPr>
            <a:spLocks noGrp="1"/>
          </p:cNvSpPr>
          <p:nvPr>
            <p:ph type="title"/>
          </p:nvPr>
        </p:nvSpPr>
        <p:spPr/>
        <p:txBody>
          <a:bodyPr/>
          <a:lstStyle/>
          <a:p>
            <a:r>
              <a:rPr lang="en-US" dirty="0">
                <a:solidFill>
                  <a:schemeClr val="tx1"/>
                </a:solidFill>
              </a:rPr>
              <a:t>Limitations</a:t>
            </a:r>
          </a:p>
        </p:txBody>
      </p:sp>
      <p:sp>
        <p:nvSpPr>
          <p:cNvPr id="6" name="Text Placeholder 5">
            <a:extLst>
              <a:ext uri="{FF2B5EF4-FFF2-40B4-BE49-F238E27FC236}">
                <a16:creationId xmlns:a16="http://schemas.microsoft.com/office/drawing/2014/main" id="{412A3A23-9B89-4CA4-AC6F-8E0BD4095290}"/>
              </a:ext>
            </a:extLst>
          </p:cNvPr>
          <p:cNvSpPr>
            <a:spLocks noGrp="1"/>
          </p:cNvSpPr>
          <p:nvPr>
            <p:ph type="body" sz="quarter" idx="10"/>
          </p:nvPr>
        </p:nvSpPr>
        <p:spPr>
          <a:xfrm>
            <a:off x="269303" y="1187645"/>
            <a:ext cx="11655078" cy="4222694"/>
          </a:xfrm>
        </p:spPr>
        <p:txBody>
          <a:bodyPr/>
          <a:lstStyle/>
          <a:p>
            <a:r>
              <a:rPr lang="en-US" sz="3200" dirty="0"/>
              <a:t>Activity log only contains records for the past 90 days</a:t>
            </a:r>
          </a:p>
          <a:p>
            <a:r>
              <a:rPr lang="en-US" sz="3200" dirty="0"/>
              <a:t>Can only perform operations in the region where the reseller is authorized</a:t>
            </a:r>
          </a:p>
          <a:p>
            <a:r>
              <a:rPr lang="en-US" sz="3200" dirty="0"/>
              <a:t>Indirect Resellers cannot utilize the Partner Center API</a:t>
            </a:r>
          </a:p>
          <a:p>
            <a:r>
              <a:rPr lang="en-US" sz="3200" dirty="0"/>
              <a:t>Maximum number of Azure Usage records returned in a single call is 1000</a:t>
            </a:r>
          </a:p>
          <a:p>
            <a:r>
              <a:rPr lang="en-US" sz="3200" dirty="0"/>
              <a:t>Maximum number of customers returned in a single call is 50</a:t>
            </a:r>
          </a:p>
          <a:p>
            <a:endParaRPr lang="en-US" sz="3200" dirty="0"/>
          </a:p>
        </p:txBody>
      </p:sp>
    </p:spTree>
    <p:extLst>
      <p:ext uri="{BB962C8B-B14F-4D97-AF65-F5344CB8AC3E}">
        <p14:creationId xmlns:p14="http://schemas.microsoft.com/office/powerpoint/2010/main" val="2655947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DAE3-925F-4D47-8910-E39C97951197}"/>
              </a:ext>
            </a:extLst>
          </p:cNvPr>
          <p:cNvSpPr>
            <a:spLocks noGrp="1"/>
          </p:cNvSpPr>
          <p:nvPr>
            <p:ph type="title"/>
          </p:nvPr>
        </p:nvSpPr>
        <p:spPr/>
        <p:txBody>
          <a:bodyPr/>
          <a:lstStyle/>
          <a:p>
            <a:r>
              <a:rPr lang="en-US" dirty="0">
                <a:solidFill>
                  <a:schemeClr val="tx1"/>
                </a:solidFill>
              </a:rPr>
              <a:t>Authentication</a:t>
            </a:r>
          </a:p>
        </p:txBody>
      </p:sp>
      <p:sp>
        <p:nvSpPr>
          <p:cNvPr id="3" name="Text Placeholder 2">
            <a:extLst>
              <a:ext uri="{FF2B5EF4-FFF2-40B4-BE49-F238E27FC236}">
                <a16:creationId xmlns:a16="http://schemas.microsoft.com/office/drawing/2014/main" id="{F4CF50DE-67CA-415A-B161-8437DED0EA11}"/>
              </a:ext>
            </a:extLst>
          </p:cNvPr>
          <p:cNvSpPr>
            <a:spLocks noGrp="1"/>
          </p:cNvSpPr>
          <p:nvPr>
            <p:ph type="body" sz="quarter" idx="10"/>
          </p:nvPr>
        </p:nvSpPr>
        <p:spPr>
          <a:xfrm>
            <a:off x="269303" y="1187645"/>
            <a:ext cx="11655078" cy="4690515"/>
          </a:xfrm>
        </p:spPr>
        <p:txBody>
          <a:bodyPr/>
          <a:lstStyle/>
          <a:p>
            <a:pPr marL="0" indent="0">
              <a:buNone/>
            </a:pPr>
            <a:r>
              <a:rPr lang="en-US" sz="2400" dirty="0"/>
              <a:t>Partner Center uses Azure AD for authentication, and to use the API an application in Azure AD must be configured correctly. </a:t>
            </a:r>
            <a:br>
              <a:rPr lang="en-US" sz="2400" dirty="0"/>
            </a:br>
            <a:endParaRPr lang="en-US" sz="2400" dirty="0"/>
          </a:p>
          <a:p>
            <a:pPr marL="0" indent="0">
              <a:buNone/>
            </a:pPr>
            <a:r>
              <a:rPr lang="en-US" sz="2400" b="1" dirty="0"/>
              <a:t>App Only</a:t>
            </a:r>
          </a:p>
          <a:p>
            <a:r>
              <a:rPr lang="en-US" sz="2400" dirty="0"/>
              <a:t>Needs a web Azure AD application identifier and secret</a:t>
            </a:r>
          </a:p>
          <a:p>
            <a:r>
              <a:rPr lang="en-US" sz="2400" dirty="0"/>
              <a:t>No active user present</a:t>
            </a:r>
          </a:p>
          <a:p>
            <a:r>
              <a:rPr lang="en-US" sz="2400" dirty="0"/>
              <a:t>Useful for background process or customer facing portals</a:t>
            </a:r>
            <a:br>
              <a:rPr lang="en-US" sz="2400" dirty="0"/>
            </a:br>
            <a:endParaRPr lang="en-US" sz="2400" dirty="0"/>
          </a:p>
          <a:p>
            <a:pPr marL="0" indent="0">
              <a:buNone/>
            </a:pPr>
            <a:r>
              <a:rPr lang="en-US" sz="2400" b="1" dirty="0"/>
              <a:t>App + User</a:t>
            </a:r>
          </a:p>
          <a:p>
            <a:r>
              <a:rPr lang="en-US" sz="2400" dirty="0"/>
              <a:t>Requires the credentials of a partner user (admin agent, sales admin, or helpdesk agent)</a:t>
            </a:r>
          </a:p>
          <a:p>
            <a:r>
              <a:rPr lang="en-US" sz="2400" dirty="0"/>
              <a:t>Useful for auditing action performed</a:t>
            </a:r>
          </a:p>
        </p:txBody>
      </p:sp>
      <p:sp>
        <p:nvSpPr>
          <p:cNvPr id="5" name="TextBox 4">
            <a:extLst>
              <a:ext uri="{FF2B5EF4-FFF2-40B4-BE49-F238E27FC236}">
                <a16:creationId xmlns:a16="http://schemas.microsoft.com/office/drawing/2014/main" id="{1DCBCEB9-5DBD-40F4-B6B6-0154AA95FEC5}"/>
              </a:ext>
            </a:extLst>
          </p:cNvPr>
          <p:cNvSpPr txBox="1"/>
          <p:nvPr/>
        </p:nvSpPr>
        <p:spPr>
          <a:xfrm>
            <a:off x="5971224" y="5937043"/>
            <a:ext cx="606807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hlinkClick r:id="rId2"/>
              </a:rPr>
              <a:t>https://msdn.microsoft.com/en-us/library/partnercenter/mt634709.aspx</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604656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46D3-E487-4836-864D-08B2D5219BF0}"/>
              </a:ext>
            </a:extLst>
          </p:cNvPr>
          <p:cNvSpPr>
            <a:spLocks noGrp="1"/>
          </p:cNvSpPr>
          <p:nvPr>
            <p:ph type="title"/>
          </p:nvPr>
        </p:nvSpPr>
        <p:spPr/>
        <p:txBody>
          <a:bodyPr/>
          <a:lstStyle/>
          <a:p>
            <a:r>
              <a:rPr lang="en-US" dirty="0">
                <a:solidFill>
                  <a:schemeClr val="tx1"/>
                </a:solidFill>
              </a:rPr>
              <a:t>Consent</a:t>
            </a:r>
          </a:p>
        </p:txBody>
      </p:sp>
      <p:sp>
        <p:nvSpPr>
          <p:cNvPr id="5" name="Text Placeholder 4">
            <a:extLst>
              <a:ext uri="{FF2B5EF4-FFF2-40B4-BE49-F238E27FC236}">
                <a16:creationId xmlns:a16="http://schemas.microsoft.com/office/drawing/2014/main" id="{161C63CC-3FB3-49AF-A192-DBF68C04A62C}"/>
              </a:ext>
            </a:extLst>
          </p:cNvPr>
          <p:cNvSpPr>
            <a:spLocks noGrp="1"/>
          </p:cNvSpPr>
          <p:nvPr>
            <p:ph type="body" sz="quarter" idx="10"/>
          </p:nvPr>
        </p:nvSpPr>
        <p:spPr>
          <a:xfrm>
            <a:off x="269240" y="1900025"/>
            <a:ext cx="11399993" cy="1889748"/>
          </a:xfrm>
        </p:spPr>
        <p:txBody>
          <a:bodyPr/>
          <a:lstStyle/>
          <a:p>
            <a:pPr marL="514350" indent="-514350">
              <a:buFont typeface="+mj-lt"/>
              <a:buAutoNum type="arabicPeriod"/>
            </a:pPr>
            <a:r>
              <a:rPr lang="en-US" sz="2800" dirty="0"/>
              <a:t>Getting all customers to consent to an application can prove to be a difficult task. </a:t>
            </a:r>
          </a:p>
          <a:p>
            <a:pPr marL="514350" indent="-514350">
              <a:buFont typeface="+mj-lt"/>
              <a:buAutoNum type="arabicPeriod"/>
            </a:pPr>
            <a:r>
              <a:rPr lang="en-US" sz="2800" dirty="0"/>
              <a:t>There might be a need to perform an operation against a newly provisioned customer before access will be granted to the customer. </a:t>
            </a:r>
          </a:p>
        </p:txBody>
      </p:sp>
      <p:sp>
        <p:nvSpPr>
          <p:cNvPr id="7" name="TextBox 6">
            <a:extLst>
              <a:ext uri="{FF2B5EF4-FFF2-40B4-BE49-F238E27FC236}">
                <a16:creationId xmlns:a16="http://schemas.microsoft.com/office/drawing/2014/main" id="{099B3770-3DB7-489E-A449-02C3ECAF7BAB}"/>
              </a:ext>
            </a:extLst>
          </p:cNvPr>
          <p:cNvSpPr txBox="1"/>
          <p:nvPr/>
        </p:nvSpPr>
        <p:spPr>
          <a:xfrm>
            <a:off x="269240" y="1186467"/>
            <a:ext cx="106563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Azure AD consent framework presents two primary problems for partners</a:t>
            </a:r>
          </a:p>
        </p:txBody>
      </p:sp>
      <p:sp>
        <p:nvSpPr>
          <p:cNvPr id="8" name="TextBox 7">
            <a:extLst>
              <a:ext uri="{FF2B5EF4-FFF2-40B4-BE49-F238E27FC236}">
                <a16:creationId xmlns:a16="http://schemas.microsoft.com/office/drawing/2014/main" id="{1ED06268-3166-4765-9809-5FD0B5651B59}"/>
              </a:ext>
            </a:extLst>
          </p:cNvPr>
          <p:cNvSpPr txBox="1"/>
          <p:nvPr/>
        </p:nvSpPr>
        <p:spPr>
          <a:xfrm>
            <a:off x="388088" y="4192927"/>
            <a:ext cx="11635493" cy="1446550"/>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partner can configure an Azure AD application for pre-consent. This enables an</a:t>
            </a:r>
          </a:p>
          <a:p>
            <a:pPr>
              <a:lnSpc>
                <a:spcPct val="90000"/>
              </a:lnSpc>
              <a:spcAft>
                <a:spcPts val="600"/>
              </a:spcAft>
            </a:pPr>
            <a:r>
              <a:rPr lang="en-US" sz="2400" dirty="0">
                <a:gradFill>
                  <a:gsLst>
                    <a:gs pos="2917">
                      <a:schemeClr val="tx1"/>
                    </a:gs>
                    <a:gs pos="30000">
                      <a:schemeClr val="tx1"/>
                    </a:gs>
                  </a:gsLst>
                  <a:lin ang="5400000" scaled="0"/>
                </a:gradFill>
              </a:rPr>
              <a:t>application to take advantage of the delegated admin privileges the partner has been</a:t>
            </a:r>
          </a:p>
          <a:p>
            <a:pPr>
              <a:lnSpc>
                <a:spcPct val="90000"/>
              </a:lnSpc>
              <a:spcAft>
                <a:spcPts val="600"/>
              </a:spcAft>
            </a:pPr>
            <a:r>
              <a:rPr lang="en-US" sz="2400" dirty="0">
                <a:gradFill>
                  <a:gsLst>
                    <a:gs pos="2917">
                      <a:schemeClr val="tx1"/>
                    </a:gs>
                    <a:gs pos="30000">
                      <a:schemeClr val="tx1"/>
                    </a:gs>
                  </a:gsLst>
                  <a:lin ang="5400000" scaled="0"/>
                </a:gradFill>
              </a:rPr>
              <a:t>granted and bypass the consent framework.</a:t>
            </a:r>
          </a:p>
        </p:txBody>
      </p:sp>
      <p:sp>
        <p:nvSpPr>
          <p:cNvPr id="9" name="TextBox 8">
            <a:extLst>
              <a:ext uri="{FF2B5EF4-FFF2-40B4-BE49-F238E27FC236}">
                <a16:creationId xmlns:a16="http://schemas.microsoft.com/office/drawing/2014/main" id="{309211F7-9290-417D-900E-A983E0F2BC9C}"/>
              </a:ext>
            </a:extLst>
          </p:cNvPr>
          <p:cNvSpPr txBox="1"/>
          <p:nvPr/>
        </p:nvSpPr>
        <p:spPr>
          <a:xfrm>
            <a:off x="2703657" y="5859439"/>
            <a:ext cx="931992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hlinkClick r:id="rId2"/>
              </a:rPr>
              <a:t>https://github.com/Microsoft/Partner-Center-Explorer/blob/master/docs/Preconsent.md</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14548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09382" y="709109"/>
            <a:ext cx="3024783" cy="3024783"/>
          </a:xfrm>
          <a:prstGeom prst="rect">
            <a:avLst/>
          </a:prstGeom>
        </p:spPr>
      </p:pic>
      <p:pic>
        <p:nvPicPr>
          <p:cNvPr id="18" name="Picture 1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11577" y="709110"/>
            <a:ext cx="3024783" cy="3024783"/>
          </a:xfrm>
          <a:prstGeom prst="rect">
            <a:avLst/>
          </a:prstGeom>
        </p:spPr>
      </p:pic>
      <p:pic>
        <p:nvPicPr>
          <p:cNvPr id="12" name="Picture 1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83098" y="709110"/>
            <a:ext cx="3024783" cy="3024783"/>
          </a:xfrm>
          <a:prstGeom prst="rect">
            <a:avLst/>
          </a:prstGeom>
        </p:spPr>
      </p:pic>
      <p:sp>
        <p:nvSpPr>
          <p:cNvPr id="148" name="Rectangle 147"/>
          <p:cNvSpPr/>
          <p:nvPr/>
        </p:nvSpPr>
        <p:spPr>
          <a:xfrm>
            <a:off x="1013090" y="528414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279231" y="528414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015643" y="500982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264342" y="500982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9339448" y="440149"/>
            <a:ext cx="1651675" cy="260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2309822" y="470321"/>
            <a:ext cx="1651675" cy="260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0"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7240" y="1429322"/>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77220" y="459598"/>
            <a:ext cx="171688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Customer A AAD Tenant</a:t>
            </a:r>
          </a:p>
        </p:txBody>
      </p:sp>
      <p:pic>
        <p:nvPicPr>
          <p:cNvPr id="19"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5719" y="1429322"/>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302673" y="865897"/>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Agents Group</a:t>
            </a:r>
          </a:p>
        </p:txBody>
      </p:sp>
      <p:sp>
        <p:nvSpPr>
          <p:cNvPr id="21" name="TextBox 20"/>
          <p:cNvSpPr txBox="1"/>
          <p:nvPr/>
        </p:nvSpPr>
        <p:spPr>
          <a:xfrm>
            <a:off x="5748213" y="439081"/>
            <a:ext cx="17515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CSP Reseller AAD Tenant</a:t>
            </a:r>
          </a:p>
        </p:txBody>
      </p:sp>
      <p:cxnSp>
        <p:nvCxnSpPr>
          <p:cNvPr id="17" name="Straight Connector 16"/>
          <p:cNvCxnSpPr/>
          <p:nvPr/>
        </p:nvCxnSpPr>
        <p:spPr>
          <a:xfrm>
            <a:off x="4438650" y="2221500"/>
            <a:ext cx="932557" cy="0"/>
          </a:xfrm>
          <a:prstGeom prst="line">
            <a:avLst/>
          </a:prstGeom>
          <a:ln w="158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50" idx="3"/>
            <a:endCxn id="19" idx="1"/>
          </p:cNvCxnSpPr>
          <p:nvPr/>
        </p:nvCxnSpPr>
        <p:spPr>
          <a:xfrm>
            <a:off x="3403737" y="1624180"/>
            <a:ext cx="3011982"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75" name="Straight Connector 2074"/>
          <p:cNvCxnSpPr/>
          <p:nvPr/>
        </p:nvCxnSpPr>
        <p:spPr>
          <a:xfrm>
            <a:off x="452487" y="709110"/>
            <a:ext cx="838986"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76" name="TextBox 2075"/>
          <p:cNvSpPr txBox="1"/>
          <p:nvPr/>
        </p:nvSpPr>
        <p:spPr>
          <a:xfrm>
            <a:off x="311084" y="736824"/>
            <a:ext cx="1125629"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member of</a:t>
            </a:r>
          </a:p>
        </p:txBody>
      </p:sp>
      <p:cxnSp>
        <p:nvCxnSpPr>
          <p:cNvPr id="79" name="Straight Connector 78"/>
          <p:cNvCxnSpPr/>
          <p:nvPr/>
        </p:nvCxnSpPr>
        <p:spPr>
          <a:xfrm>
            <a:off x="452487" y="1124609"/>
            <a:ext cx="838986" cy="0"/>
          </a:xfrm>
          <a:prstGeom prst="line">
            <a:avLst/>
          </a:prstGeom>
          <a:ln w="158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3946" y="1152323"/>
            <a:ext cx="105990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partner of</a:t>
            </a:r>
          </a:p>
        </p:txBody>
      </p:sp>
      <p:cxnSp>
        <p:nvCxnSpPr>
          <p:cNvPr id="81" name="Straight Connector 80"/>
          <p:cNvCxnSpPr/>
          <p:nvPr/>
        </p:nvCxnSpPr>
        <p:spPr>
          <a:xfrm>
            <a:off x="452487" y="1538739"/>
            <a:ext cx="838986" cy="0"/>
          </a:xfrm>
          <a:prstGeom prst="line">
            <a:avLst/>
          </a:prstGeom>
          <a:ln w="158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96686" y="1566453"/>
            <a:ext cx="95442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Can manage</a:t>
            </a:r>
          </a:p>
        </p:txBody>
      </p:sp>
      <p:sp>
        <p:nvSpPr>
          <p:cNvPr id="2079" name="Rectangle 2078"/>
          <p:cNvSpPr/>
          <p:nvPr/>
        </p:nvSpPr>
        <p:spPr>
          <a:xfrm>
            <a:off x="210208" y="304800"/>
            <a:ext cx="1345324" cy="163197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Legend</a:t>
            </a:r>
          </a:p>
        </p:txBody>
      </p:sp>
      <p:sp>
        <p:nvSpPr>
          <p:cNvPr id="3" name="TextBox 2"/>
          <p:cNvSpPr txBox="1"/>
          <p:nvPr/>
        </p:nvSpPr>
        <p:spPr>
          <a:xfrm>
            <a:off x="2874192" y="834140"/>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Tenant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b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sp>
        <p:nvSpPr>
          <p:cNvPr id="54" name="TextBox 53"/>
          <p:cNvSpPr txBox="1"/>
          <p:nvPr/>
        </p:nvSpPr>
        <p:spPr>
          <a:xfrm>
            <a:off x="4205018" y="22688"/>
            <a:ext cx="3825086" cy="369332"/>
          </a:xfrm>
          <a:prstGeom prst="rect">
            <a:avLst/>
          </a:prstGeom>
          <a:noFill/>
        </p:spPr>
        <p:txBody>
          <a:bodyPr wrap="none" rtlCol="0">
            <a:spAutoFit/>
          </a:bodyPr>
          <a:lstStyle/>
          <a:p>
            <a:pPr lvl="0">
              <a:defRPr/>
            </a:pPr>
            <a:r>
              <a:rPr lang="en-US" spc="-100" dirty="0">
                <a:ln w="3175">
                  <a:noFill/>
                </a:ln>
                <a:latin typeface="Segoe UI Light"/>
                <a:cs typeface="Segoe UI" pitchFamily="34" charset="0"/>
              </a:rPr>
              <a:t>App Only Authentication via Admin Agents</a:t>
            </a:r>
            <a:endParaRPr kumimoji="0" lang="en-US" sz="1800" b="0" i="0" u="none" strike="noStrike" kern="1200" cap="none" spc="0" normalizeH="0" baseline="0" noProof="0" dirty="0">
              <a:ln>
                <a:noFill/>
              </a:ln>
              <a:effectLst/>
              <a:uLnTx/>
              <a:uFillTx/>
              <a:latin typeface="Calibri" panose="020F0502020204030204"/>
            </a:endParaRPr>
          </a:p>
        </p:txBody>
      </p:sp>
      <p:pic>
        <p:nvPicPr>
          <p:cNvPr id="39"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3524" y="1429321"/>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9327456" y="432110"/>
            <a:ext cx="171046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Customer B AAD Tenant</a:t>
            </a:r>
          </a:p>
        </p:txBody>
      </p:sp>
      <p:sp>
        <p:nvSpPr>
          <p:cNvPr id="44" name="TextBox 43"/>
          <p:cNvSpPr txBox="1"/>
          <p:nvPr/>
        </p:nvSpPr>
        <p:spPr>
          <a:xfrm>
            <a:off x="9800476" y="834139"/>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Tenant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b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cxnSp>
        <p:nvCxnSpPr>
          <p:cNvPr id="45" name="Straight Connector 44"/>
          <p:cNvCxnSpPr/>
          <p:nvPr/>
        </p:nvCxnSpPr>
        <p:spPr>
          <a:xfrm>
            <a:off x="7867650" y="2221500"/>
            <a:ext cx="994912" cy="0"/>
          </a:xfrm>
          <a:prstGeom prst="line">
            <a:avLst/>
          </a:prstGeom>
          <a:ln w="158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9" idx="3"/>
            <a:endCxn id="39" idx="1"/>
          </p:cNvCxnSpPr>
          <p:nvPr/>
        </p:nvCxnSpPr>
        <p:spPr>
          <a:xfrm flipV="1">
            <a:off x="6832216" y="1624179"/>
            <a:ext cx="3081308" cy="1"/>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113627" y="5834218"/>
            <a:ext cx="726742" cy="34397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2354091" y="5846250"/>
            <a:ext cx="726742" cy="34397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0" name="Picture 69"/>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70255" y="5009829"/>
            <a:ext cx="780290" cy="780290"/>
          </a:xfrm>
          <a:prstGeom prst="rect">
            <a:avLst/>
          </a:prstGeom>
        </p:spPr>
      </p:pic>
      <p:sp>
        <p:nvSpPr>
          <p:cNvPr id="71" name="Rectangle 70"/>
          <p:cNvSpPr/>
          <p:nvPr/>
        </p:nvSpPr>
        <p:spPr>
          <a:xfrm>
            <a:off x="2089206" y="4619684"/>
            <a:ext cx="3751868" cy="1677972"/>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Box 71"/>
          <p:cNvSpPr txBox="1"/>
          <p:nvPr/>
        </p:nvSpPr>
        <p:spPr>
          <a:xfrm>
            <a:off x="2233653" y="5790119"/>
            <a:ext cx="99840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Customer A Subscription</a:t>
            </a:r>
          </a:p>
        </p:txBody>
      </p:sp>
      <p:pic>
        <p:nvPicPr>
          <p:cNvPr id="73"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5261"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3552215"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Owner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75" name="Picture 2" descr="Image result for ro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84840"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4205018" y="5646195"/>
            <a:ext cx="7928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Contributor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77" name="Picture 2" descr="Image result for role icon"/>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4419"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991373"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Reader Role</a:t>
            </a:r>
          </a:p>
        </p:txBody>
      </p:sp>
      <p:pic>
        <p:nvPicPr>
          <p:cNvPr id="83" name="Picture 82"/>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84143" y="5009829"/>
            <a:ext cx="780290" cy="780290"/>
          </a:xfrm>
          <a:prstGeom prst="rect">
            <a:avLst/>
          </a:prstGeom>
        </p:spPr>
      </p:pic>
      <p:sp>
        <p:nvSpPr>
          <p:cNvPr id="84" name="Rectangle 83"/>
          <p:cNvSpPr/>
          <p:nvPr/>
        </p:nvSpPr>
        <p:spPr>
          <a:xfrm>
            <a:off x="6721582" y="4619684"/>
            <a:ext cx="3751868" cy="1677972"/>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TextBox 84"/>
          <p:cNvSpPr txBox="1"/>
          <p:nvPr/>
        </p:nvSpPr>
        <p:spPr>
          <a:xfrm>
            <a:off x="6947542" y="5790119"/>
            <a:ext cx="102993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Customer B Subscription</a:t>
            </a:r>
          </a:p>
        </p:txBody>
      </p:sp>
      <p:pic>
        <p:nvPicPr>
          <p:cNvPr id="86"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97637"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8184591"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Owner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88" name="Picture 2" descr="Image result for ro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17216"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8837394" y="5646195"/>
            <a:ext cx="7928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Contributor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90" name="Picture 2" descr="Image result for role icon"/>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6795"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9623749"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Reader Role</a:t>
            </a:r>
          </a:p>
        </p:txBody>
      </p:sp>
      <p:cxnSp>
        <p:nvCxnSpPr>
          <p:cNvPr id="8" name="Straight Connector 7"/>
          <p:cNvCxnSpPr>
            <a:cxnSpLocks/>
          </p:cNvCxnSpPr>
          <p:nvPr/>
        </p:nvCxnSpPr>
        <p:spPr>
          <a:xfrm rot="5400000">
            <a:off x="3530019" y="2162530"/>
            <a:ext cx="3437441" cy="2750458"/>
          </a:xfrm>
          <a:prstGeom prst="bentConnector3">
            <a:avLst>
              <a:gd name="adj1" fmla="val 91"/>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rot="16200000" flipH="1">
            <a:off x="5846205" y="2596798"/>
            <a:ext cx="3437442" cy="1881921"/>
          </a:xfrm>
          <a:prstGeom prst="bentConnector3">
            <a:avLst>
              <a:gd name="adj1" fmla="val 115"/>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0" name="Picture 2" descr="application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703" y="2918915"/>
            <a:ext cx="261210" cy="26121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6030188" y="2488513"/>
            <a:ext cx="642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MyApp</a:t>
            </a:r>
          </a:p>
        </p:txBody>
      </p:sp>
      <p:pic>
        <p:nvPicPr>
          <p:cNvPr id="110" name="Picture 4" descr="Image result for web portal icon"/>
          <p:cNvPicPr>
            <a:picLocks noChangeAspect="1" noChangeArrowheads="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49083" y="3894921"/>
            <a:ext cx="1302730" cy="9230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1" name="Table 110"/>
          <p:cNvGraphicFramePr>
            <a:graphicFrameLocks noGrp="1"/>
          </p:cNvGraphicFramePr>
          <p:nvPr>
            <p:extLst/>
          </p:nvPr>
        </p:nvGraphicFramePr>
        <p:xfrm>
          <a:off x="270649" y="5009828"/>
          <a:ext cx="1467030" cy="548640"/>
        </p:xfrm>
        <a:graphic>
          <a:graphicData uri="http://schemas.openxmlformats.org/drawingml/2006/table">
            <a:tbl>
              <a:tblPr firstRow="1" bandRow="1">
                <a:tableStyleId>{5940675A-B579-460E-94D1-54222C63F5DA}</a:tableStyleId>
              </a:tblPr>
              <a:tblGrid>
                <a:gridCol w="733515">
                  <a:extLst>
                    <a:ext uri="{9D8B030D-6E8A-4147-A177-3AD203B41FA5}">
                      <a16:colId xmlns:a16="http://schemas.microsoft.com/office/drawing/2014/main" val="2136742896"/>
                    </a:ext>
                  </a:extLst>
                </a:gridCol>
                <a:gridCol w="733515">
                  <a:extLst>
                    <a:ext uri="{9D8B030D-6E8A-4147-A177-3AD203B41FA5}">
                      <a16:colId xmlns:a16="http://schemas.microsoft.com/office/drawing/2014/main" val="3482698052"/>
                    </a:ext>
                  </a:extLst>
                </a:gridCol>
              </a:tblGrid>
              <a:tr h="274320">
                <a:tc>
                  <a:txBody>
                    <a:bodyPr/>
                    <a:lstStyle/>
                    <a:p>
                      <a:pPr algn="ctr"/>
                      <a:r>
                        <a:rPr lang="en-US" sz="1200" dirty="0"/>
                        <a:t>Sub1</a:t>
                      </a:r>
                    </a:p>
                  </a:txBody>
                  <a:tcPr/>
                </a:tc>
                <a:tc>
                  <a:txBody>
                    <a:bodyPr/>
                    <a:lstStyle/>
                    <a:p>
                      <a:pPr algn="ctr"/>
                      <a:r>
                        <a:rPr lang="en-US" sz="1200" dirty="0"/>
                        <a:t>Tenant1</a:t>
                      </a:r>
                    </a:p>
                  </a:txBody>
                  <a:tcPr/>
                </a:tc>
                <a:extLst>
                  <a:ext uri="{0D108BD9-81ED-4DB2-BD59-A6C34878D82A}">
                    <a16:rowId xmlns:a16="http://schemas.microsoft.com/office/drawing/2014/main" val="2815352589"/>
                  </a:ext>
                </a:extLst>
              </a:tr>
              <a:tr h="274320">
                <a:tc>
                  <a:txBody>
                    <a:bodyPr/>
                    <a:lstStyle/>
                    <a:p>
                      <a:pPr algn="ctr"/>
                      <a:r>
                        <a:rPr lang="en-US" sz="1200" dirty="0"/>
                        <a:t>Sub2</a:t>
                      </a:r>
                    </a:p>
                  </a:txBody>
                  <a:tcPr/>
                </a:tc>
                <a:tc>
                  <a:txBody>
                    <a:bodyPr/>
                    <a:lstStyle/>
                    <a:p>
                      <a:pPr algn="ctr"/>
                      <a:r>
                        <a:rPr lang="en-US" sz="1200" dirty="0"/>
                        <a:t>Tenant2</a:t>
                      </a:r>
                    </a:p>
                  </a:txBody>
                  <a:tcPr/>
                </a:tc>
                <a:extLst>
                  <a:ext uri="{0D108BD9-81ED-4DB2-BD59-A6C34878D82A}">
                    <a16:rowId xmlns:a16="http://schemas.microsoft.com/office/drawing/2014/main" val="600465680"/>
                  </a:ext>
                </a:extLst>
              </a:tr>
            </a:tbl>
          </a:graphicData>
        </a:graphic>
      </p:graphicFrame>
      <p:pic>
        <p:nvPicPr>
          <p:cNvPr id="4100" name="Picture 4" descr="Group, Us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443" y="2862026"/>
            <a:ext cx="555414" cy="555414"/>
          </a:xfrm>
          <a:prstGeom prst="rect">
            <a:avLst/>
          </a:prstGeom>
          <a:noFill/>
          <a:extLst>
            <a:ext uri="{909E8E84-426E-40DD-AFC4-6F175D3DCCD1}">
              <a14:hiddenFill xmlns:a14="http://schemas.microsoft.com/office/drawing/2010/main">
                <a:solidFill>
                  <a:srgbClr val="FFFFFF"/>
                </a:solidFill>
              </a14:hiddenFill>
            </a:ext>
          </a:extLst>
        </p:spPr>
      </p:pic>
      <p:cxnSp>
        <p:nvCxnSpPr>
          <p:cNvPr id="2072" name="Straight Arrow Connector 2071"/>
          <p:cNvCxnSpPr>
            <a:stCxn id="4100" idx="2"/>
            <a:endCxn id="110" idx="0"/>
          </p:cNvCxnSpPr>
          <p:nvPr/>
        </p:nvCxnSpPr>
        <p:spPr>
          <a:xfrm flipH="1">
            <a:off x="1000448" y="3417440"/>
            <a:ext cx="702" cy="47748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4" name="Straight Connector 2073"/>
          <p:cNvCxnSpPr>
            <a:stCxn id="100" idx="2"/>
            <a:endCxn id="110" idx="3"/>
          </p:cNvCxnSpPr>
          <p:nvPr/>
        </p:nvCxnSpPr>
        <p:spPr>
          <a:xfrm rot="5400000">
            <a:off x="3553394" y="1278545"/>
            <a:ext cx="1176335" cy="4979495"/>
          </a:xfrm>
          <a:prstGeom prst="bentConnector2">
            <a:avLst/>
          </a:prstGeom>
          <a:ln w="15875"/>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88979" y="2505459"/>
            <a:ext cx="642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Users</a:t>
            </a:r>
          </a:p>
        </p:txBody>
      </p:sp>
      <p:pic>
        <p:nvPicPr>
          <p:cNvPr id="92" name="Picture 91"/>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5529" y="6132117"/>
            <a:ext cx="296115" cy="296115"/>
          </a:xfrm>
          <a:prstGeom prst="rect">
            <a:avLst/>
          </a:prstGeom>
        </p:spPr>
      </p:pic>
      <p:cxnSp>
        <p:nvCxnSpPr>
          <p:cNvPr id="25" name="Straight Arrow Connector 24"/>
          <p:cNvCxnSpPr>
            <a:endCxn id="92" idx="0"/>
          </p:cNvCxnSpPr>
          <p:nvPr/>
        </p:nvCxnSpPr>
        <p:spPr>
          <a:xfrm>
            <a:off x="1000448" y="5558468"/>
            <a:ext cx="3139" cy="573649"/>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0" idx="1"/>
            <a:endCxn id="92" idx="3"/>
          </p:cNvCxnSpPr>
          <p:nvPr/>
        </p:nvCxnSpPr>
        <p:spPr>
          <a:xfrm rot="10800000" flipV="1">
            <a:off x="1151645" y="5399973"/>
            <a:ext cx="1218611" cy="880201"/>
          </a:xfrm>
          <a:prstGeom prst="bentConnector3">
            <a:avLst>
              <a:gd name="adj1" fmla="val 39281"/>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2"/>
            <a:endCxn id="100" idx="0"/>
          </p:cNvCxnSpPr>
          <p:nvPr/>
        </p:nvCxnSpPr>
        <p:spPr>
          <a:xfrm>
            <a:off x="6623968" y="1819038"/>
            <a:ext cx="7340" cy="1099877"/>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00" idx="1"/>
            <a:endCxn id="70" idx="3"/>
          </p:cNvCxnSpPr>
          <p:nvPr/>
        </p:nvCxnSpPr>
        <p:spPr>
          <a:xfrm rot="10800000" flipV="1">
            <a:off x="3150545" y="3049520"/>
            <a:ext cx="3350158" cy="2350454"/>
          </a:xfrm>
          <a:prstGeom prst="bentConnector3">
            <a:avLst>
              <a:gd name="adj1" fmla="val 96864"/>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0" idx="3"/>
            <a:endCxn id="83" idx="0"/>
          </p:cNvCxnSpPr>
          <p:nvPr/>
        </p:nvCxnSpPr>
        <p:spPr>
          <a:xfrm>
            <a:off x="6761913" y="3049520"/>
            <a:ext cx="712375" cy="1960309"/>
          </a:xfrm>
          <a:prstGeom prst="bentConnector2">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E19F04A-DAA6-4509-89B6-A454A09AA725}"/>
              </a:ext>
            </a:extLst>
          </p:cNvPr>
          <p:cNvCxnSpPr/>
          <p:nvPr/>
        </p:nvCxnSpPr>
        <p:spPr>
          <a:xfrm>
            <a:off x="3403738" y="1624181"/>
            <a:ext cx="3011982"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3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childTnLst>
                          </p:cTn>
                        </p:par>
                        <p:par>
                          <p:cTn id="37" fill="hold">
                            <p:stCondLst>
                              <p:cond delay="500"/>
                            </p:stCondLst>
                            <p:childTnLst>
                              <p:par>
                                <p:cTn id="38" presetID="10" presetClass="exit" presetSubtype="0" fill="hold" grpId="1" nodeType="afterEffect">
                                  <p:stCondLst>
                                    <p:cond delay="750"/>
                                  </p:stCondLst>
                                  <p:childTnLst>
                                    <p:animEffect transition="out" filter="fade">
                                      <p:cBhvr>
                                        <p:cTn id="39" dur="500"/>
                                        <p:tgtEl>
                                          <p:spTgt spid="145"/>
                                        </p:tgtEl>
                                      </p:cBhvr>
                                    </p:animEffect>
                                    <p:set>
                                      <p:cBhvr>
                                        <p:cTn id="40" dur="1" fill="hold">
                                          <p:stCondLst>
                                            <p:cond delay="499"/>
                                          </p:stCondLst>
                                        </p:cTn>
                                        <p:tgtEl>
                                          <p:spTgt spid="145"/>
                                        </p:tgtEl>
                                        <p:attrNameLst>
                                          <p:attrName>style.visibility</p:attrName>
                                        </p:attrNameLst>
                                      </p:cBhvr>
                                      <p:to>
                                        <p:strVal val="hidden"/>
                                      </p:to>
                                    </p:set>
                                  </p:childTnLst>
                                </p:cTn>
                              </p:par>
                              <p:par>
                                <p:cTn id="41" presetID="10" presetClass="exit" presetSubtype="0" fill="hold" grpId="1" nodeType="withEffect">
                                  <p:stCondLst>
                                    <p:cond delay="750"/>
                                  </p:stCondLst>
                                  <p:childTnLst>
                                    <p:animEffect transition="out" filter="fade">
                                      <p:cBhvr>
                                        <p:cTn id="42" dur="500"/>
                                        <p:tgtEl>
                                          <p:spTgt spid="69"/>
                                        </p:tgtEl>
                                      </p:cBhvr>
                                    </p:animEffect>
                                    <p:set>
                                      <p:cBhvr>
                                        <p:cTn id="43" dur="1" fill="hold">
                                          <p:stCondLst>
                                            <p:cond delay="499"/>
                                          </p:stCondLst>
                                        </p:cTn>
                                        <p:tgtEl>
                                          <p:spTgt spid="69"/>
                                        </p:tgtEl>
                                        <p:attrNameLst>
                                          <p:attrName>style.visibility</p:attrName>
                                        </p:attrNameLst>
                                      </p:cBhvr>
                                      <p:to>
                                        <p:strVal val="hidden"/>
                                      </p:to>
                                    </p:set>
                                  </p:childTnLst>
                                </p:cTn>
                              </p:par>
                              <p:par>
                                <p:cTn id="44" presetID="10" presetClass="entr" presetSubtype="0" fill="hold" grpId="0" nodeType="withEffect">
                                  <p:stCondLst>
                                    <p:cond delay="750"/>
                                  </p:stCondLst>
                                  <p:childTnLst>
                                    <p:set>
                                      <p:cBhvr>
                                        <p:cTn id="45" dur="1" fill="hold">
                                          <p:stCondLst>
                                            <p:cond delay="0"/>
                                          </p:stCondLst>
                                        </p:cTn>
                                        <p:tgtEl>
                                          <p:spTgt spid="143"/>
                                        </p:tgtEl>
                                        <p:attrNameLst>
                                          <p:attrName>style.visibility</p:attrName>
                                        </p:attrNameLst>
                                      </p:cBhvr>
                                      <p:to>
                                        <p:strVal val="visible"/>
                                      </p:to>
                                    </p:set>
                                    <p:animEffect transition="in" filter="fade">
                                      <p:cBhvr>
                                        <p:cTn id="46" dur="500"/>
                                        <p:tgtEl>
                                          <p:spTgt spid="143"/>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146"/>
                                        </p:tgtEl>
                                        <p:attrNameLst>
                                          <p:attrName>style.visibility</p:attrName>
                                        </p:attrNameLst>
                                      </p:cBhvr>
                                      <p:to>
                                        <p:strVal val="visible"/>
                                      </p:to>
                                    </p:set>
                                    <p:animEffect transition="in" filter="fade">
                                      <p:cBhvr>
                                        <p:cTn id="49" dur="500"/>
                                        <p:tgtEl>
                                          <p:spTgt spid="146"/>
                                        </p:tgtEl>
                                      </p:cBhvr>
                                    </p:animEffect>
                                  </p:childTnLst>
                                </p:cTn>
                              </p:par>
                            </p:childTnLst>
                          </p:cTn>
                        </p:par>
                        <p:par>
                          <p:cTn id="50" fill="hold">
                            <p:stCondLst>
                              <p:cond delay="1800"/>
                            </p:stCondLst>
                            <p:childTnLst>
                              <p:par>
                                <p:cTn id="51" presetID="10" presetClass="exit" presetSubtype="0" fill="hold" grpId="1" nodeType="afterEffect">
                                  <p:stCondLst>
                                    <p:cond delay="750"/>
                                  </p:stCondLst>
                                  <p:childTnLst>
                                    <p:animEffect transition="out" filter="fade">
                                      <p:cBhvr>
                                        <p:cTn id="52" dur="500"/>
                                        <p:tgtEl>
                                          <p:spTgt spid="143"/>
                                        </p:tgtEl>
                                      </p:cBhvr>
                                    </p:animEffect>
                                    <p:set>
                                      <p:cBhvr>
                                        <p:cTn id="53" dur="1" fill="hold">
                                          <p:stCondLst>
                                            <p:cond delay="499"/>
                                          </p:stCondLst>
                                        </p:cTn>
                                        <p:tgtEl>
                                          <p:spTgt spid="143"/>
                                        </p:tgtEl>
                                        <p:attrNameLst>
                                          <p:attrName>style.visibility</p:attrName>
                                        </p:attrNameLst>
                                      </p:cBhvr>
                                      <p:to>
                                        <p:strVal val="hidden"/>
                                      </p:to>
                                    </p:set>
                                  </p:childTnLst>
                                </p:cTn>
                              </p:par>
                              <p:par>
                                <p:cTn id="54" presetID="10" presetClass="exit" presetSubtype="0" fill="hold" grpId="1" nodeType="withEffect">
                                  <p:stCondLst>
                                    <p:cond delay="750"/>
                                  </p:stCondLst>
                                  <p:childTnLst>
                                    <p:animEffect transition="out" filter="fade">
                                      <p:cBhvr>
                                        <p:cTn id="55" dur="500"/>
                                        <p:tgtEl>
                                          <p:spTgt spid="146"/>
                                        </p:tgtEl>
                                      </p:cBhvr>
                                    </p:animEffect>
                                    <p:set>
                                      <p:cBhvr>
                                        <p:cTn id="56" dur="1" fill="hold">
                                          <p:stCondLst>
                                            <p:cond delay="499"/>
                                          </p:stCondLst>
                                        </p:cTn>
                                        <p:tgtEl>
                                          <p:spTgt spid="146"/>
                                        </p:tgtEl>
                                        <p:attrNameLst>
                                          <p:attrName>style.visibility</p:attrName>
                                        </p:attrNameLst>
                                      </p:cBhvr>
                                      <p:to>
                                        <p:strVal val="hidden"/>
                                      </p:to>
                                    </p:set>
                                  </p:childTnLst>
                                </p:cTn>
                              </p:par>
                              <p:par>
                                <p:cTn id="57" presetID="10" presetClass="entr" presetSubtype="0" fill="hold" grpId="0" nodeType="withEffect">
                                  <p:stCondLst>
                                    <p:cond delay="750"/>
                                  </p:stCondLst>
                                  <p:childTnLst>
                                    <p:set>
                                      <p:cBhvr>
                                        <p:cTn id="58" dur="1" fill="hold">
                                          <p:stCondLst>
                                            <p:cond delay="0"/>
                                          </p:stCondLst>
                                        </p:cTn>
                                        <p:tgtEl>
                                          <p:spTgt spid="147"/>
                                        </p:tgtEl>
                                        <p:attrNameLst>
                                          <p:attrName>style.visibility</p:attrName>
                                        </p:attrNameLst>
                                      </p:cBhvr>
                                      <p:to>
                                        <p:strVal val="visible"/>
                                      </p:to>
                                    </p:set>
                                    <p:animEffect transition="in" filter="fade">
                                      <p:cBhvr>
                                        <p:cTn id="59" dur="500"/>
                                        <p:tgtEl>
                                          <p:spTgt spid="147"/>
                                        </p:tgtEl>
                                      </p:cBhvr>
                                    </p:animEffect>
                                  </p:childTnLst>
                                </p:cTn>
                              </p:par>
                              <p:par>
                                <p:cTn id="60" presetID="10" presetClass="entr" presetSubtype="0" fill="hold" grpId="0" nodeType="withEffect">
                                  <p:stCondLst>
                                    <p:cond delay="75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childTnLst>
                          </p:cTn>
                        </p:par>
                        <p:par>
                          <p:cTn id="63" fill="hold">
                            <p:stCondLst>
                              <p:cond delay="3050"/>
                            </p:stCondLst>
                            <p:childTnLst>
                              <p:par>
                                <p:cTn id="64" presetID="10" presetClass="exit" presetSubtype="0" fill="hold" grpId="1" nodeType="afterEffect">
                                  <p:stCondLst>
                                    <p:cond delay="750"/>
                                  </p:stCondLst>
                                  <p:childTnLst>
                                    <p:animEffect transition="out" filter="fade">
                                      <p:cBhvr>
                                        <p:cTn id="65" dur="500"/>
                                        <p:tgtEl>
                                          <p:spTgt spid="147"/>
                                        </p:tgtEl>
                                      </p:cBhvr>
                                    </p:animEffect>
                                    <p:set>
                                      <p:cBhvr>
                                        <p:cTn id="66" dur="1" fill="hold">
                                          <p:stCondLst>
                                            <p:cond delay="499"/>
                                          </p:stCondLst>
                                        </p:cTn>
                                        <p:tgtEl>
                                          <p:spTgt spid="147"/>
                                        </p:tgtEl>
                                        <p:attrNameLst>
                                          <p:attrName>style.visibility</p:attrName>
                                        </p:attrNameLst>
                                      </p:cBhvr>
                                      <p:to>
                                        <p:strVal val="hidden"/>
                                      </p:to>
                                    </p:set>
                                  </p:childTnLst>
                                </p:cTn>
                              </p:par>
                              <p:par>
                                <p:cTn id="67" presetID="10" presetClass="exit" presetSubtype="0" fill="hold" grpId="1" nodeType="withEffect">
                                  <p:stCondLst>
                                    <p:cond delay="750"/>
                                  </p:stCondLst>
                                  <p:childTnLst>
                                    <p:animEffect transition="out" filter="fade">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10" presetClass="entr" presetSubtype="0" fill="hold" grpId="0" nodeType="withEffect">
                                  <p:stCondLst>
                                    <p:cond delay="750"/>
                                  </p:stCondLst>
                                  <p:childTnLst>
                                    <p:set>
                                      <p:cBhvr>
                                        <p:cTn id="71" dur="1" fill="hold">
                                          <p:stCondLst>
                                            <p:cond delay="0"/>
                                          </p:stCondLst>
                                        </p:cTn>
                                        <p:tgtEl>
                                          <p:spTgt spid="148"/>
                                        </p:tgtEl>
                                        <p:attrNameLst>
                                          <p:attrName>style.visibility</p:attrName>
                                        </p:attrNameLst>
                                      </p:cBhvr>
                                      <p:to>
                                        <p:strVal val="visible"/>
                                      </p:to>
                                    </p:set>
                                    <p:animEffect transition="in" filter="fade">
                                      <p:cBhvr>
                                        <p:cTn id="72" dur="500"/>
                                        <p:tgtEl>
                                          <p:spTgt spid="148"/>
                                        </p:tgtEl>
                                      </p:cBhvr>
                                    </p:animEffect>
                                  </p:childTnLst>
                                </p:cTn>
                              </p:par>
                              <p:par>
                                <p:cTn id="73" presetID="10" presetClass="entr" presetSubtype="0" fill="hold" grpId="0" nodeType="withEffect">
                                  <p:stCondLst>
                                    <p:cond delay="750"/>
                                  </p:stCondLst>
                                  <p:childTnLst>
                                    <p:set>
                                      <p:cBhvr>
                                        <p:cTn id="74" dur="1" fill="hold">
                                          <p:stCondLst>
                                            <p:cond delay="0"/>
                                          </p:stCondLst>
                                        </p:cTn>
                                        <p:tgtEl>
                                          <p:spTgt spid="144"/>
                                        </p:tgtEl>
                                        <p:attrNameLst>
                                          <p:attrName>style.visibility</p:attrName>
                                        </p:attrNameLst>
                                      </p:cBhvr>
                                      <p:to>
                                        <p:strVal val="visible"/>
                                      </p:to>
                                    </p:set>
                                    <p:animEffect transition="in" filter="fade">
                                      <p:cBhvr>
                                        <p:cTn id="75" dur="500"/>
                                        <p:tgtEl>
                                          <p:spTgt spid="144"/>
                                        </p:tgtEl>
                                      </p:cBhvr>
                                    </p:animEffect>
                                  </p:childTnLst>
                                </p:cTn>
                              </p:par>
                            </p:childTnLst>
                          </p:cTn>
                        </p:par>
                        <p:par>
                          <p:cTn id="76" fill="hold">
                            <p:stCondLst>
                              <p:cond delay="4300"/>
                            </p:stCondLst>
                            <p:childTnLst>
                              <p:par>
                                <p:cTn id="77" presetID="10" presetClass="exit" presetSubtype="0" fill="hold" grpId="1" nodeType="afterEffect">
                                  <p:stCondLst>
                                    <p:cond delay="750"/>
                                  </p:stCondLst>
                                  <p:childTnLst>
                                    <p:animEffect transition="out" filter="fade">
                                      <p:cBhvr>
                                        <p:cTn id="78" dur="500"/>
                                        <p:tgtEl>
                                          <p:spTgt spid="148"/>
                                        </p:tgtEl>
                                      </p:cBhvr>
                                    </p:animEffect>
                                    <p:set>
                                      <p:cBhvr>
                                        <p:cTn id="79" dur="1" fill="hold">
                                          <p:stCondLst>
                                            <p:cond delay="499"/>
                                          </p:stCondLst>
                                        </p:cTn>
                                        <p:tgtEl>
                                          <p:spTgt spid="148"/>
                                        </p:tgtEl>
                                        <p:attrNameLst>
                                          <p:attrName>style.visibility</p:attrName>
                                        </p:attrNameLst>
                                      </p:cBhvr>
                                      <p:to>
                                        <p:strVal val="hidden"/>
                                      </p:to>
                                    </p:set>
                                  </p:childTnLst>
                                </p:cTn>
                              </p:par>
                              <p:par>
                                <p:cTn id="80" presetID="10" presetClass="exit" presetSubtype="0" fill="hold" grpId="1" nodeType="withEffect">
                                  <p:stCondLst>
                                    <p:cond delay="750"/>
                                  </p:stCondLst>
                                  <p:childTnLst>
                                    <p:animEffect transition="out" filter="fade">
                                      <p:cBhvr>
                                        <p:cTn id="81" dur="500"/>
                                        <p:tgtEl>
                                          <p:spTgt spid="144"/>
                                        </p:tgtEl>
                                      </p:cBhvr>
                                    </p:animEffect>
                                    <p:set>
                                      <p:cBhvr>
                                        <p:cTn id="82" dur="1" fill="hold">
                                          <p:stCondLst>
                                            <p:cond delay="499"/>
                                          </p:stCondLst>
                                        </p:cTn>
                                        <p:tgtEl>
                                          <p:spTgt spid="14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10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48" grpId="1" animBg="1"/>
      <p:bldP spid="147" grpId="0" animBg="1"/>
      <p:bldP spid="147" grpId="1" animBg="1"/>
      <p:bldP spid="146" grpId="0" animBg="1"/>
      <p:bldP spid="146" grpId="1" animBg="1"/>
      <p:bldP spid="145" grpId="0" animBg="1"/>
      <p:bldP spid="145" grpId="1" animBg="1"/>
      <p:bldP spid="144" grpId="0" animBg="1"/>
      <p:bldP spid="144" grpId="1" animBg="1"/>
      <p:bldP spid="143" grpId="0" animBg="1"/>
      <p:bldP spid="143" grpId="1" animBg="1"/>
      <p:bldP spid="68" grpId="0" animBg="1"/>
      <p:bldP spid="68" grpId="1" animBg="1"/>
      <p:bldP spid="69" grpId="0" animBg="1"/>
      <p:bldP spid="69" grpId="1" animBg="1"/>
      <p:bldP spid="101" grpId="0"/>
      <p:bldP spid="1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09382" y="709109"/>
            <a:ext cx="3024783" cy="3024783"/>
          </a:xfrm>
          <a:prstGeom prst="rect">
            <a:avLst/>
          </a:prstGeom>
        </p:spPr>
      </p:pic>
      <p:sp>
        <p:nvSpPr>
          <p:cNvPr id="152" name="Rectangle 151"/>
          <p:cNvSpPr/>
          <p:nvPr/>
        </p:nvSpPr>
        <p:spPr>
          <a:xfrm>
            <a:off x="9079337" y="1799889"/>
            <a:ext cx="429837" cy="3747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Picture 1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11577" y="709110"/>
            <a:ext cx="3024783" cy="3024783"/>
          </a:xfrm>
          <a:prstGeom prst="rect">
            <a:avLst/>
          </a:prstGeom>
        </p:spPr>
      </p:pic>
      <p:sp>
        <p:nvSpPr>
          <p:cNvPr id="151" name="Rectangle 150"/>
          <p:cNvSpPr/>
          <p:nvPr/>
        </p:nvSpPr>
        <p:spPr>
          <a:xfrm>
            <a:off x="6723093" y="2561752"/>
            <a:ext cx="429837" cy="3747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83098" y="709110"/>
            <a:ext cx="3024783" cy="3024783"/>
          </a:xfrm>
          <a:prstGeom prst="rect">
            <a:avLst/>
          </a:prstGeom>
        </p:spPr>
      </p:pic>
      <p:sp>
        <p:nvSpPr>
          <p:cNvPr id="150" name="Rectangle 149"/>
          <p:cNvSpPr/>
          <p:nvPr/>
        </p:nvSpPr>
        <p:spPr>
          <a:xfrm>
            <a:off x="2161609" y="1800513"/>
            <a:ext cx="429837" cy="3747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726619" y="2267761"/>
            <a:ext cx="604901" cy="55037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013090" y="528414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279231" y="528414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015643" y="500982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264342" y="5009828"/>
            <a:ext cx="721217" cy="2640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9339448" y="440149"/>
            <a:ext cx="1651675" cy="260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2309822" y="470321"/>
            <a:ext cx="1651675" cy="260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0"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7240" y="1429322"/>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77220" y="459598"/>
            <a:ext cx="171688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Customer A AAD Tenant</a:t>
            </a:r>
          </a:p>
        </p:txBody>
      </p:sp>
      <p:pic>
        <p:nvPicPr>
          <p:cNvPr id="19"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5719" y="1429322"/>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302673" y="865897"/>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Agents Group</a:t>
            </a:r>
          </a:p>
        </p:txBody>
      </p:sp>
      <p:sp>
        <p:nvSpPr>
          <p:cNvPr id="21" name="TextBox 20"/>
          <p:cNvSpPr txBox="1"/>
          <p:nvPr/>
        </p:nvSpPr>
        <p:spPr>
          <a:xfrm>
            <a:off x="5748213" y="439081"/>
            <a:ext cx="17515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CSP Reseller AAD Tenant</a:t>
            </a:r>
          </a:p>
        </p:txBody>
      </p:sp>
      <p:cxnSp>
        <p:nvCxnSpPr>
          <p:cNvPr id="17" name="Straight Connector 16"/>
          <p:cNvCxnSpPr/>
          <p:nvPr/>
        </p:nvCxnSpPr>
        <p:spPr>
          <a:xfrm>
            <a:off x="4438650" y="2221500"/>
            <a:ext cx="932557" cy="0"/>
          </a:xfrm>
          <a:prstGeom prst="line">
            <a:avLst/>
          </a:prstGeom>
          <a:ln w="158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50" idx="3"/>
            <a:endCxn id="19" idx="1"/>
          </p:cNvCxnSpPr>
          <p:nvPr/>
        </p:nvCxnSpPr>
        <p:spPr>
          <a:xfrm>
            <a:off x="3403737" y="1624180"/>
            <a:ext cx="3011982"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75" name="Straight Connector 2074"/>
          <p:cNvCxnSpPr/>
          <p:nvPr/>
        </p:nvCxnSpPr>
        <p:spPr>
          <a:xfrm>
            <a:off x="452487" y="709110"/>
            <a:ext cx="838986"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76" name="TextBox 2075"/>
          <p:cNvSpPr txBox="1"/>
          <p:nvPr/>
        </p:nvSpPr>
        <p:spPr>
          <a:xfrm>
            <a:off x="311084" y="736824"/>
            <a:ext cx="1125629"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member of</a:t>
            </a:r>
          </a:p>
        </p:txBody>
      </p:sp>
      <p:cxnSp>
        <p:nvCxnSpPr>
          <p:cNvPr id="79" name="Straight Connector 78"/>
          <p:cNvCxnSpPr/>
          <p:nvPr/>
        </p:nvCxnSpPr>
        <p:spPr>
          <a:xfrm>
            <a:off x="452487" y="1124609"/>
            <a:ext cx="838986" cy="0"/>
          </a:xfrm>
          <a:prstGeom prst="line">
            <a:avLst/>
          </a:prstGeom>
          <a:ln w="158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3946" y="1152323"/>
            <a:ext cx="105990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partner of</a:t>
            </a:r>
          </a:p>
        </p:txBody>
      </p:sp>
      <p:cxnSp>
        <p:nvCxnSpPr>
          <p:cNvPr id="81" name="Straight Connector 80"/>
          <p:cNvCxnSpPr/>
          <p:nvPr/>
        </p:nvCxnSpPr>
        <p:spPr>
          <a:xfrm>
            <a:off x="452487" y="1538739"/>
            <a:ext cx="838986" cy="0"/>
          </a:xfrm>
          <a:prstGeom prst="line">
            <a:avLst/>
          </a:prstGeom>
          <a:ln w="158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96686" y="1566453"/>
            <a:ext cx="95442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Can manage</a:t>
            </a:r>
          </a:p>
        </p:txBody>
      </p:sp>
      <p:sp>
        <p:nvSpPr>
          <p:cNvPr id="2079" name="Rectangle 2078"/>
          <p:cNvSpPr/>
          <p:nvPr/>
        </p:nvSpPr>
        <p:spPr>
          <a:xfrm>
            <a:off x="210208" y="304800"/>
            <a:ext cx="1345324" cy="163197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Legend</a:t>
            </a:r>
          </a:p>
        </p:txBody>
      </p:sp>
      <p:sp>
        <p:nvSpPr>
          <p:cNvPr id="3" name="TextBox 2"/>
          <p:cNvSpPr txBox="1"/>
          <p:nvPr/>
        </p:nvSpPr>
        <p:spPr>
          <a:xfrm>
            <a:off x="2874192" y="834140"/>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Tenant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b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sp>
        <p:nvSpPr>
          <p:cNvPr id="54" name="TextBox 53"/>
          <p:cNvSpPr txBox="1"/>
          <p:nvPr/>
        </p:nvSpPr>
        <p:spPr>
          <a:xfrm>
            <a:off x="5077551" y="27522"/>
            <a:ext cx="2446504" cy="369332"/>
          </a:xfrm>
          <a:prstGeom prst="rect">
            <a:avLst/>
          </a:prstGeom>
          <a:noFill/>
        </p:spPr>
        <p:txBody>
          <a:bodyPr wrap="none" rtlCol="0">
            <a:spAutoFit/>
          </a:bodyPr>
          <a:lstStyle/>
          <a:p>
            <a:pPr>
              <a:defRPr/>
            </a:pPr>
            <a:r>
              <a:rPr lang="en-US" b="1" spc="-100" dirty="0">
                <a:ln w="3175">
                  <a:noFill/>
                </a:ln>
                <a:latin typeface="Segoe UI Light"/>
                <a:cs typeface="Segoe UI" pitchFamily="34" charset="0"/>
              </a:rPr>
              <a:t>App + User Authentication</a:t>
            </a:r>
            <a:endParaRPr lang="en-US" b="1" dirty="0"/>
          </a:p>
        </p:txBody>
      </p:sp>
      <p:pic>
        <p:nvPicPr>
          <p:cNvPr id="39"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3524" y="1429321"/>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9327456" y="432110"/>
            <a:ext cx="171046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Customer B AAD Tenant</a:t>
            </a:r>
          </a:p>
        </p:txBody>
      </p:sp>
      <p:pic>
        <p:nvPicPr>
          <p:cNvPr id="41" name="Picture 6" descr="http://icons.iconarchive.com/icons/iconshock/real-vista-general/256/administrato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154" y="2818132"/>
            <a:ext cx="458771" cy="45877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611539" y="2539249"/>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Joe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p>
        </p:txBody>
      </p:sp>
      <p:sp>
        <p:nvSpPr>
          <p:cNvPr id="44" name="TextBox 43"/>
          <p:cNvSpPr txBox="1"/>
          <p:nvPr/>
        </p:nvSpPr>
        <p:spPr>
          <a:xfrm>
            <a:off x="9800476" y="834139"/>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Tenant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b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cxnSp>
        <p:nvCxnSpPr>
          <p:cNvPr id="45" name="Straight Connector 44"/>
          <p:cNvCxnSpPr/>
          <p:nvPr/>
        </p:nvCxnSpPr>
        <p:spPr>
          <a:xfrm>
            <a:off x="7867650" y="2221500"/>
            <a:ext cx="994912" cy="0"/>
          </a:xfrm>
          <a:prstGeom prst="line">
            <a:avLst/>
          </a:prstGeom>
          <a:ln w="158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9" idx="3"/>
            <a:endCxn id="39" idx="1"/>
          </p:cNvCxnSpPr>
          <p:nvPr/>
        </p:nvCxnSpPr>
        <p:spPr>
          <a:xfrm flipV="1">
            <a:off x="6832216" y="1624179"/>
            <a:ext cx="3081308" cy="1"/>
          </a:xfrm>
          <a:prstGeom prst="line">
            <a:avLst/>
          </a:prstGeom>
          <a:ln w="381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113627" y="5834218"/>
            <a:ext cx="726742" cy="34397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2354091" y="5846250"/>
            <a:ext cx="726742" cy="34397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0" name="Picture 6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70255" y="5009829"/>
            <a:ext cx="780290" cy="780290"/>
          </a:xfrm>
          <a:prstGeom prst="rect">
            <a:avLst/>
          </a:prstGeom>
        </p:spPr>
      </p:pic>
      <p:sp>
        <p:nvSpPr>
          <p:cNvPr id="71" name="Rectangle 70"/>
          <p:cNvSpPr/>
          <p:nvPr/>
        </p:nvSpPr>
        <p:spPr>
          <a:xfrm>
            <a:off x="2089206" y="4619684"/>
            <a:ext cx="3751868" cy="1677972"/>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Box 71"/>
          <p:cNvSpPr txBox="1"/>
          <p:nvPr/>
        </p:nvSpPr>
        <p:spPr>
          <a:xfrm>
            <a:off x="2233653" y="5790119"/>
            <a:ext cx="99840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Customer A Subscription</a:t>
            </a:r>
          </a:p>
        </p:txBody>
      </p:sp>
      <p:pic>
        <p:nvPicPr>
          <p:cNvPr id="73"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5261"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3552215"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Owner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75" name="Picture 2" descr="Image result for ro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84840"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4205018" y="5646195"/>
            <a:ext cx="7928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Contributor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77" name="Picture 2" descr="Image result for role icon"/>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4419"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991373"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Reader Role</a:t>
            </a:r>
          </a:p>
        </p:txBody>
      </p:sp>
      <p:pic>
        <p:nvPicPr>
          <p:cNvPr id="83" name="Picture 82"/>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84143" y="5009829"/>
            <a:ext cx="780290" cy="780290"/>
          </a:xfrm>
          <a:prstGeom prst="rect">
            <a:avLst/>
          </a:prstGeom>
        </p:spPr>
      </p:pic>
      <p:sp>
        <p:nvSpPr>
          <p:cNvPr id="84" name="Rectangle 83"/>
          <p:cNvSpPr/>
          <p:nvPr/>
        </p:nvSpPr>
        <p:spPr>
          <a:xfrm>
            <a:off x="6721582" y="4619684"/>
            <a:ext cx="3751868" cy="1677972"/>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TextBox 84"/>
          <p:cNvSpPr txBox="1"/>
          <p:nvPr/>
        </p:nvSpPr>
        <p:spPr>
          <a:xfrm>
            <a:off x="6947542" y="5790119"/>
            <a:ext cx="102993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Customer B Subscription</a:t>
            </a:r>
          </a:p>
        </p:txBody>
      </p:sp>
      <p:pic>
        <p:nvPicPr>
          <p:cNvPr id="86" name="Picture 2" descr="Image result for role icon"/>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97637"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8184591"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Owner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88" name="Picture 2" descr="Image result for ro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17216"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8837394" y="5646195"/>
            <a:ext cx="7928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Contributor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Role</a:t>
            </a:r>
          </a:p>
        </p:txBody>
      </p:sp>
      <p:pic>
        <p:nvPicPr>
          <p:cNvPr id="90" name="Picture 2" descr="Image result for role icon"/>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6795" y="5256479"/>
            <a:ext cx="416497" cy="389716"/>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9623749" y="5646195"/>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Reader Role</a:t>
            </a:r>
          </a:p>
        </p:txBody>
      </p:sp>
      <p:cxnSp>
        <p:nvCxnSpPr>
          <p:cNvPr id="6" name="Straight Connector 5"/>
          <p:cNvCxnSpPr>
            <a:stCxn id="19" idx="2"/>
            <a:endCxn id="42" idx="1"/>
          </p:cNvCxnSpPr>
          <p:nvPr/>
        </p:nvCxnSpPr>
        <p:spPr>
          <a:xfrm flipH="1">
            <a:off x="6611539" y="1819038"/>
            <a:ext cx="12429" cy="920266"/>
          </a:xfrm>
          <a:prstGeom prst="line">
            <a:avLst/>
          </a:prstGeom>
          <a:ln w="381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9" idx="2"/>
            <a:endCxn id="73" idx="0"/>
          </p:cNvCxnSpPr>
          <p:nvPr/>
        </p:nvCxnSpPr>
        <p:spPr>
          <a:xfrm rot="5400000">
            <a:off x="3530019" y="2162529"/>
            <a:ext cx="3437441" cy="2750458"/>
          </a:xfrm>
          <a:prstGeom prst="bentConnector3">
            <a:avLst>
              <a:gd name="adj1" fmla="val 91"/>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6" idx="0"/>
          </p:cNvCxnSpPr>
          <p:nvPr/>
        </p:nvCxnSpPr>
        <p:spPr>
          <a:xfrm rot="16200000" flipH="1">
            <a:off x="5846204" y="2596797"/>
            <a:ext cx="3437442" cy="1881921"/>
          </a:xfrm>
          <a:prstGeom prst="bentConnector3">
            <a:avLst>
              <a:gd name="adj1" fmla="val 115"/>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1" idx="1"/>
            <a:endCxn id="70" idx="3"/>
          </p:cNvCxnSpPr>
          <p:nvPr/>
        </p:nvCxnSpPr>
        <p:spPr>
          <a:xfrm rot="10800000" flipV="1">
            <a:off x="3150546" y="3047518"/>
            <a:ext cx="3231609" cy="2352456"/>
          </a:xfrm>
          <a:prstGeom prst="bentConnector3">
            <a:avLst>
              <a:gd name="adj1" fmla="val 90152"/>
            </a:avLst>
          </a:prstGeom>
          <a:ln w="158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1" idx="3"/>
            <a:endCxn id="83" idx="1"/>
          </p:cNvCxnSpPr>
          <p:nvPr/>
        </p:nvCxnSpPr>
        <p:spPr>
          <a:xfrm>
            <a:off x="6840925" y="3047518"/>
            <a:ext cx="243218" cy="2352456"/>
          </a:xfrm>
          <a:prstGeom prst="bentConnector3">
            <a:avLst>
              <a:gd name="adj1" fmla="val 50000"/>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0" name="Picture 2" descr="applicatio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438" y="2319593"/>
            <a:ext cx="261210" cy="26121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5466744" y="1967998"/>
            <a:ext cx="642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MyApp</a:t>
            </a:r>
          </a:p>
        </p:txBody>
      </p:sp>
      <p:pic>
        <p:nvPicPr>
          <p:cNvPr id="110" name="Picture 4" descr="Image result for web portal icon"/>
          <p:cNvPicPr>
            <a:picLocks noChangeAspect="1" noChangeArrowheads="1"/>
          </p:cNvPicPr>
          <p:nvPr/>
        </p:nvPicPr>
        <p:blipFill>
          <a:blip r:embed="rId7">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49083" y="3894921"/>
            <a:ext cx="1302730" cy="9230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1" name="Table 110"/>
          <p:cNvGraphicFramePr>
            <a:graphicFrameLocks noGrp="1"/>
          </p:cNvGraphicFramePr>
          <p:nvPr>
            <p:extLst/>
          </p:nvPr>
        </p:nvGraphicFramePr>
        <p:xfrm>
          <a:off x="270649" y="5009828"/>
          <a:ext cx="1467030" cy="548640"/>
        </p:xfrm>
        <a:graphic>
          <a:graphicData uri="http://schemas.openxmlformats.org/drawingml/2006/table">
            <a:tbl>
              <a:tblPr firstRow="1" bandRow="1">
                <a:tableStyleId>{5940675A-B579-460E-94D1-54222C63F5DA}</a:tableStyleId>
              </a:tblPr>
              <a:tblGrid>
                <a:gridCol w="733515">
                  <a:extLst>
                    <a:ext uri="{9D8B030D-6E8A-4147-A177-3AD203B41FA5}">
                      <a16:colId xmlns:a16="http://schemas.microsoft.com/office/drawing/2014/main" val="2136742896"/>
                    </a:ext>
                  </a:extLst>
                </a:gridCol>
                <a:gridCol w="733515">
                  <a:extLst>
                    <a:ext uri="{9D8B030D-6E8A-4147-A177-3AD203B41FA5}">
                      <a16:colId xmlns:a16="http://schemas.microsoft.com/office/drawing/2014/main" val="3482698052"/>
                    </a:ext>
                  </a:extLst>
                </a:gridCol>
              </a:tblGrid>
              <a:tr h="274320">
                <a:tc>
                  <a:txBody>
                    <a:bodyPr/>
                    <a:lstStyle/>
                    <a:p>
                      <a:pPr algn="ctr"/>
                      <a:r>
                        <a:rPr lang="en-US" sz="1200" dirty="0"/>
                        <a:t>Sub1</a:t>
                      </a:r>
                    </a:p>
                  </a:txBody>
                  <a:tcPr/>
                </a:tc>
                <a:tc>
                  <a:txBody>
                    <a:bodyPr/>
                    <a:lstStyle/>
                    <a:p>
                      <a:pPr algn="ctr"/>
                      <a:r>
                        <a:rPr lang="en-US" sz="1200" dirty="0"/>
                        <a:t>Tenant1</a:t>
                      </a:r>
                    </a:p>
                  </a:txBody>
                  <a:tcPr/>
                </a:tc>
                <a:extLst>
                  <a:ext uri="{0D108BD9-81ED-4DB2-BD59-A6C34878D82A}">
                    <a16:rowId xmlns:a16="http://schemas.microsoft.com/office/drawing/2014/main" val="2815352589"/>
                  </a:ext>
                </a:extLst>
              </a:tr>
              <a:tr h="274320">
                <a:tc>
                  <a:txBody>
                    <a:bodyPr/>
                    <a:lstStyle/>
                    <a:p>
                      <a:pPr algn="ctr"/>
                      <a:r>
                        <a:rPr lang="en-US" sz="1200" dirty="0"/>
                        <a:t>Sub2</a:t>
                      </a:r>
                    </a:p>
                  </a:txBody>
                  <a:tcPr/>
                </a:tc>
                <a:tc>
                  <a:txBody>
                    <a:bodyPr/>
                    <a:lstStyle/>
                    <a:p>
                      <a:pPr algn="ctr"/>
                      <a:r>
                        <a:rPr lang="en-US" sz="1200" dirty="0"/>
                        <a:t>Tenant2</a:t>
                      </a:r>
                    </a:p>
                  </a:txBody>
                  <a:tcPr/>
                </a:tc>
                <a:extLst>
                  <a:ext uri="{0D108BD9-81ED-4DB2-BD59-A6C34878D82A}">
                    <a16:rowId xmlns:a16="http://schemas.microsoft.com/office/drawing/2014/main" val="600465680"/>
                  </a:ext>
                </a:extLst>
              </a:tr>
            </a:tbl>
          </a:graphicData>
        </a:graphic>
      </p:graphicFrame>
      <p:pic>
        <p:nvPicPr>
          <p:cNvPr id="112" name="Picture 2" descr="http://icons.iconarchive.com/icons/visualpharm/must-have/128/User-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52452" y="2267761"/>
            <a:ext cx="351578" cy="351578"/>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a:xfrm>
            <a:off x="8972963" y="1796789"/>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John User</a:t>
            </a:r>
          </a:p>
        </p:txBody>
      </p:sp>
      <p:sp>
        <p:nvSpPr>
          <p:cNvPr id="115" name="TextBox 114"/>
          <p:cNvSpPr txBox="1"/>
          <p:nvPr/>
        </p:nvSpPr>
        <p:spPr>
          <a:xfrm>
            <a:off x="2036970" y="1796789"/>
            <a:ext cx="64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Suzy User</a:t>
            </a:r>
          </a:p>
        </p:txBody>
      </p:sp>
      <p:pic>
        <p:nvPicPr>
          <p:cNvPr id="4098" name="Picture 2" descr="Office Client Female Dark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1800" y="2253030"/>
            <a:ext cx="371003" cy="371003"/>
          </a:xfrm>
          <a:prstGeom prst="rect">
            <a:avLst/>
          </a:prstGeom>
          <a:noFill/>
          <a:extLst>
            <a:ext uri="{909E8E84-426E-40DD-AFC4-6F175D3DCCD1}">
              <a14:hiddenFill xmlns:a14="http://schemas.microsoft.com/office/drawing/2010/main">
                <a:solidFill>
                  <a:srgbClr val="FFFFFF"/>
                </a:solidFill>
              </a14:hiddenFill>
            </a:ext>
          </a:extLst>
        </p:spPr>
      </p:pic>
      <p:cxnSp>
        <p:nvCxnSpPr>
          <p:cNvPr id="2052" name="Straight Connector 2051"/>
          <p:cNvCxnSpPr>
            <a:stCxn id="4098" idx="3"/>
            <a:endCxn id="75" idx="0"/>
          </p:cNvCxnSpPr>
          <p:nvPr/>
        </p:nvCxnSpPr>
        <p:spPr>
          <a:xfrm>
            <a:off x="2592803" y="2438532"/>
            <a:ext cx="2000286" cy="2817947"/>
          </a:xfrm>
          <a:prstGeom prst="bentConnector2">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a:stCxn id="4098" idx="2"/>
            <a:endCxn id="70" idx="0"/>
          </p:cNvCxnSpPr>
          <p:nvPr/>
        </p:nvCxnSpPr>
        <p:spPr>
          <a:xfrm rot="16200000" flipH="1">
            <a:off x="1390953" y="3640382"/>
            <a:ext cx="2385796" cy="353098"/>
          </a:xfrm>
          <a:prstGeom prst="bentConnector3">
            <a:avLst>
              <a:gd name="adj1" fmla="val 50000"/>
            </a:avLst>
          </a:prstGeom>
          <a:ln w="158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0" name="Straight Connector 2059"/>
          <p:cNvCxnSpPr>
            <a:stCxn id="112" idx="2"/>
            <a:endCxn id="88" idx="0"/>
          </p:cNvCxnSpPr>
          <p:nvPr/>
        </p:nvCxnSpPr>
        <p:spPr>
          <a:xfrm rot="5400000">
            <a:off x="7958283" y="3886521"/>
            <a:ext cx="2637140" cy="102776"/>
          </a:xfrm>
          <a:prstGeom prst="bentConnector3">
            <a:avLst>
              <a:gd name="adj1" fmla="val 50000"/>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63" name="Straight Connector 2062"/>
          <p:cNvCxnSpPr>
            <a:stCxn id="112" idx="1"/>
            <a:endCxn id="83" idx="0"/>
          </p:cNvCxnSpPr>
          <p:nvPr/>
        </p:nvCxnSpPr>
        <p:spPr>
          <a:xfrm rot="10800000" flipV="1">
            <a:off x="7474288" y="2443549"/>
            <a:ext cx="1678164" cy="2566279"/>
          </a:xfrm>
          <a:prstGeom prst="bentConnector2">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0" name="Picture 4" descr="Group, User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443" y="2862026"/>
            <a:ext cx="555414" cy="555414"/>
          </a:xfrm>
          <a:prstGeom prst="rect">
            <a:avLst/>
          </a:prstGeom>
          <a:noFill/>
          <a:extLst>
            <a:ext uri="{909E8E84-426E-40DD-AFC4-6F175D3DCCD1}">
              <a14:hiddenFill xmlns:a14="http://schemas.microsoft.com/office/drawing/2010/main">
                <a:solidFill>
                  <a:srgbClr val="FFFFFF"/>
                </a:solidFill>
              </a14:hiddenFill>
            </a:ext>
          </a:extLst>
        </p:spPr>
      </p:pic>
      <p:cxnSp>
        <p:nvCxnSpPr>
          <p:cNvPr id="2072" name="Straight Arrow Connector 2071"/>
          <p:cNvCxnSpPr>
            <a:stCxn id="4100" idx="2"/>
            <a:endCxn id="110" idx="0"/>
          </p:cNvCxnSpPr>
          <p:nvPr/>
        </p:nvCxnSpPr>
        <p:spPr>
          <a:xfrm flipH="1">
            <a:off x="1000448" y="3417440"/>
            <a:ext cx="702" cy="47748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4" name="Straight Connector 2073"/>
          <p:cNvCxnSpPr>
            <a:stCxn id="100" idx="2"/>
            <a:endCxn id="110" idx="3"/>
          </p:cNvCxnSpPr>
          <p:nvPr/>
        </p:nvCxnSpPr>
        <p:spPr>
          <a:xfrm rot="5400000">
            <a:off x="2838600" y="1394016"/>
            <a:ext cx="1775657" cy="4149230"/>
          </a:xfrm>
          <a:prstGeom prst="bentConnector2">
            <a:avLst/>
          </a:prstGeom>
          <a:ln w="15875"/>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721451" y="2267761"/>
            <a:ext cx="64258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Users via AAD Auth</a:t>
            </a:r>
          </a:p>
        </p:txBody>
      </p:sp>
      <p:pic>
        <p:nvPicPr>
          <p:cNvPr id="92" name="Picture 91"/>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5529" y="6132117"/>
            <a:ext cx="296115" cy="296115"/>
          </a:xfrm>
          <a:prstGeom prst="rect">
            <a:avLst/>
          </a:prstGeom>
        </p:spPr>
      </p:pic>
      <p:cxnSp>
        <p:nvCxnSpPr>
          <p:cNvPr id="25" name="Straight Arrow Connector 24"/>
          <p:cNvCxnSpPr>
            <a:endCxn id="92" idx="0"/>
          </p:cNvCxnSpPr>
          <p:nvPr/>
        </p:nvCxnSpPr>
        <p:spPr>
          <a:xfrm>
            <a:off x="1000448" y="5558468"/>
            <a:ext cx="3139" cy="573649"/>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0" idx="1"/>
            <a:endCxn id="92" idx="3"/>
          </p:cNvCxnSpPr>
          <p:nvPr/>
        </p:nvCxnSpPr>
        <p:spPr>
          <a:xfrm rot="10800000" flipV="1">
            <a:off x="1151645" y="5399973"/>
            <a:ext cx="1218611" cy="880201"/>
          </a:xfrm>
          <a:prstGeom prst="bentConnector3">
            <a:avLst>
              <a:gd name="adj1" fmla="val 39281"/>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5BB9D3-83BF-4648-8142-D8805E8C8620}"/>
              </a:ext>
            </a:extLst>
          </p:cNvPr>
          <p:cNvCxnSpPr/>
          <p:nvPr/>
        </p:nvCxnSpPr>
        <p:spPr>
          <a:xfrm>
            <a:off x="3403737" y="1624181"/>
            <a:ext cx="3011982"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7">
            <a:extLst>
              <a:ext uri="{FF2B5EF4-FFF2-40B4-BE49-F238E27FC236}">
                <a16:creationId xmlns:a16="http://schemas.microsoft.com/office/drawing/2014/main" id="{5E70705B-E2E2-47FA-9F1D-35FB5C578865}"/>
              </a:ext>
            </a:extLst>
          </p:cNvPr>
          <p:cNvCxnSpPr/>
          <p:nvPr/>
        </p:nvCxnSpPr>
        <p:spPr>
          <a:xfrm rot="5400000">
            <a:off x="3530019" y="2162530"/>
            <a:ext cx="3437441" cy="2750458"/>
          </a:xfrm>
          <a:prstGeom prst="bentConnector3">
            <a:avLst>
              <a:gd name="adj1" fmla="val 91"/>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2051">
            <a:extLst>
              <a:ext uri="{FF2B5EF4-FFF2-40B4-BE49-F238E27FC236}">
                <a16:creationId xmlns:a16="http://schemas.microsoft.com/office/drawing/2014/main" id="{998BA634-1E3F-43FB-B5DF-C4F64B341724}"/>
              </a:ext>
            </a:extLst>
          </p:cNvPr>
          <p:cNvCxnSpPr/>
          <p:nvPr/>
        </p:nvCxnSpPr>
        <p:spPr>
          <a:xfrm>
            <a:off x="2592803" y="2438533"/>
            <a:ext cx="2000286" cy="2817947"/>
          </a:xfrm>
          <a:prstGeom prst="bentConnector2">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50E7D19-8144-4E0A-9960-FDAEAB4E3BB8}"/>
              </a:ext>
            </a:extLst>
          </p:cNvPr>
          <p:cNvCxnSpPr/>
          <p:nvPr/>
        </p:nvCxnSpPr>
        <p:spPr>
          <a:xfrm>
            <a:off x="3403737" y="1624182"/>
            <a:ext cx="3011982"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7">
            <a:extLst>
              <a:ext uri="{FF2B5EF4-FFF2-40B4-BE49-F238E27FC236}">
                <a16:creationId xmlns:a16="http://schemas.microsoft.com/office/drawing/2014/main" id="{F5040908-96E6-47F4-9EF3-2A9DAABC94D2}"/>
              </a:ext>
            </a:extLst>
          </p:cNvPr>
          <p:cNvCxnSpPr/>
          <p:nvPr/>
        </p:nvCxnSpPr>
        <p:spPr>
          <a:xfrm rot="5400000">
            <a:off x="3530019" y="2162531"/>
            <a:ext cx="3437441" cy="2750458"/>
          </a:xfrm>
          <a:prstGeom prst="bentConnector3">
            <a:avLst>
              <a:gd name="adj1" fmla="val 91"/>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21">
            <a:extLst>
              <a:ext uri="{FF2B5EF4-FFF2-40B4-BE49-F238E27FC236}">
                <a16:creationId xmlns:a16="http://schemas.microsoft.com/office/drawing/2014/main" id="{B7A628D3-274A-4898-9022-4E6213C26D75}"/>
              </a:ext>
            </a:extLst>
          </p:cNvPr>
          <p:cNvCxnSpPr/>
          <p:nvPr/>
        </p:nvCxnSpPr>
        <p:spPr>
          <a:xfrm rot="10800000" flipV="1">
            <a:off x="3150546" y="3047519"/>
            <a:ext cx="3231609" cy="2352456"/>
          </a:xfrm>
          <a:prstGeom prst="bentConnector3">
            <a:avLst>
              <a:gd name="adj1" fmla="val 90152"/>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2054">
            <a:extLst>
              <a:ext uri="{FF2B5EF4-FFF2-40B4-BE49-F238E27FC236}">
                <a16:creationId xmlns:a16="http://schemas.microsoft.com/office/drawing/2014/main" id="{545011C9-AA11-4FC8-85CA-9672604F14AE}"/>
              </a:ext>
            </a:extLst>
          </p:cNvPr>
          <p:cNvCxnSpPr/>
          <p:nvPr/>
        </p:nvCxnSpPr>
        <p:spPr>
          <a:xfrm rot="16200000" flipH="1">
            <a:off x="1390953" y="3640383"/>
            <a:ext cx="2385796" cy="353098"/>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22CE91-BCCE-4879-94C7-964966097A24}"/>
              </a:ext>
            </a:extLst>
          </p:cNvPr>
          <p:cNvCxnSpPr/>
          <p:nvPr/>
        </p:nvCxnSpPr>
        <p:spPr>
          <a:xfrm>
            <a:off x="3403737" y="1624183"/>
            <a:ext cx="3011982"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0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childTnLst>
                          </p:cTn>
                        </p:par>
                        <p:par>
                          <p:cTn id="29" fill="hold">
                            <p:stCondLst>
                              <p:cond delay="500"/>
                            </p:stCondLst>
                            <p:childTnLst>
                              <p:par>
                                <p:cTn id="30" presetID="10" presetClass="exit" presetSubtype="0" fill="hold" grpId="1" nodeType="afterEffect">
                                  <p:stCondLst>
                                    <p:cond delay="750"/>
                                  </p:stCondLst>
                                  <p:childTnLst>
                                    <p:animEffect transition="out" filter="fade">
                                      <p:cBhvr>
                                        <p:cTn id="31" dur="500"/>
                                        <p:tgtEl>
                                          <p:spTgt spid="145"/>
                                        </p:tgtEl>
                                      </p:cBhvr>
                                    </p:animEffect>
                                    <p:set>
                                      <p:cBhvr>
                                        <p:cTn id="32" dur="1" fill="hold">
                                          <p:stCondLst>
                                            <p:cond delay="499"/>
                                          </p:stCondLst>
                                        </p:cTn>
                                        <p:tgtEl>
                                          <p:spTgt spid="145"/>
                                        </p:tgtEl>
                                        <p:attrNameLst>
                                          <p:attrName>style.visibility</p:attrName>
                                        </p:attrNameLst>
                                      </p:cBhvr>
                                      <p:to>
                                        <p:strVal val="hidden"/>
                                      </p:to>
                                    </p:set>
                                  </p:childTnLst>
                                </p:cTn>
                              </p:par>
                              <p:par>
                                <p:cTn id="33" presetID="10" presetClass="exit" presetSubtype="0" fill="hold" grpId="1" nodeType="withEffect">
                                  <p:stCondLst>
                                    <p:cond delay="750"/>
                                  </p:stCondLst>
                                  <p:childTnLst>
                                    <p:animEffect transition="out" filter="fade">
                                      <p:cBhvr>
                                        <p:cTn id="34" dur="500"/>
                                        <p:tgtEl>
                                          <p:spTgt spid="69"/>
                                        </p:tgtEl>
                                      </p:cBhvr>
                                    </p:animEffect>
                                    <p:set>
                                      <p:cBhvr>
                                        <p:cTn id="35" dur="1" fill="hold">
                                          <p:stCondLst>
                                            <p:cond delay="499"/>
                                          </p:stCondLst>
                                        </p:cTn>
                                        <p:tgtEl>
                                          <p:spTgt spid="69"/>
                                        </p:tgtEl>
                                        <p:attrNameLst>
                                          <p:attrName>style.visibility</p:attrName>
                                        </p:attrNameLst>
                                      </p:cBhvr>
                                      <p:to>
                                        <p:strVal val="hidden"/>
                                      </p:to>
                                    </p:set>
                                  </p:childTnLst>
                                </p:cTn>
                              </p:par>
                              <p:par>
                                <p:cTn id="36" presetID="10" presetClass="entr" presetSubtype="0" fill="hold" grpId="0" nodeType="withEffect">
                                  <p:stCondLst>
                                    <p:cond delay="750"/>
                                  </p:stCondLst>
                                  <p:childTnLst>
                                    <p:set>
                                      <p:cBhvr>
                                        <p:cTn id="37" dur="1" fill="hold">
                                          <p:stCondLst>
                                            <p:cond delay="0"/>
                                          </p:stCondLst>
                                        </p:cTn>
                                        <p:tgtEl>
                                          <p:spTgt spid="143"/>
                                        </p:tgtEl>
                                        <p:attrNameLst>
                                          <p:attrName>style.visibility</p:attrName>
                                        </p:attrNameLst>
                                      </p:cBhvr>
                                      <p:to>
                                        <p:strVal val="visible"/>
                                      </p:to>
                                    </p:set>
                                    <p:animEffect transition="in" filter="fade">
                                      <p:cBhvr>
                                        <p:cTn id="38" dur="500"/>
                                        <p:tgtEl>
                                          <p:spTgt spid="143"/>
                                        </p:tgtEl>
                                      </p:cBhvr>
                                    </p:animEffect>
                                  </p:childTnLst>
                                </p:cTn>
                              </p:par>
                              <p:par>
                                <p:cTn id="39" presetID="10" presetClass="entr" presetSubtype="0" fill="hold" grpId="0" nodeType="withEffect">
                                  <p:stCondLst>
                                    <p:cond delay="800"/>
                                  </p:stCondLst>
                                  <p:childTnLst>
                                    <p:set>
                                      <p:cBhvr>
                                        <p:cTn id="40" dur="1" fill="hold">
                                          <p:stCondLst>
                                            <p:cond delay="0"/>
                                          </p:stCondLst>
                                        </p:cTn>
                                        <p:tgtEl>
                                          <p:spTgt spid="146"/>
                                        </p:tgtEl>
                                        <p:attrNameLst>
                                          <p:attrName>style.visibility</p:attrName>
                                        </p:attrNameLst>
                                      </p:cBhvr>
                                      <p:to>
                                        <p:strVal val="visible"/>
                                      </p:to>
                                    </p:set>
                                    <p:animEffect transition="in" filter="fade">
                                      <p:cBhvr>
                                        <p:cTn id="41" dur="500"/>
                                        <p:tgtEl>
                                          <p:spTgt spid="146"/>
                                        </p:tgtEl>
                                      </p:cBhvr>
                                    </p:animEffect>
                                  </p:childTnLst>
                                </p:cTn>
                              </p:par>
                            </p:childTnLst>
                          </p:cTn>
                        </p:par>
                        <p:par>
                          <p:cTn id="42" fill="hold">
                            <p:stCondLst>
                              <p:cond delay="1800"/>
                            </p:stCondLst>
                            <p:childTnLst>
                              <p:par>
                                <p:cTn id="43" presetID="10" presetClass="exit" presetSubtype="0" fill="hold" grpId="1" nodeType="afterEffect">
                                  <p:stCondLst>
                                    <p:cond delay="750"/>
                                  </p:stCondLst>
                                  <p:childTnLst>
                                    <p:animEffect transition="out" filter="fade">
                                      <p:cBhvr>
                                        <p:cTn id="44" dur="500"/>
                                        <p:tgtEl>
                                          <p:spTgt spid="143"/>
                                        </p:tgtEl>
                                      </p:cBhvr>
                                    </p:animEffect>
                                    <p:set>
                                      <p:cBhvr>
                                        <p:cTn id="45" dur="1" fill="hold">
                                          <p:stCondLst>
                                            <p:cond delay="499"/>
                                          </p:stCondLst>
                                        </p:cTn>
                                        <p:tgtEl>
                                          <p:spTgt spid="143"/>
                                        </p:tgtEl>
                                        <p:attrNameLst>
                                          <p:attrName>style.visibility</p:attrName>
                                        </p:attrNameLst>
                                      </p:cBhvr>
                                      <p:to>
                                        <p:strVal val="hidden"/>
                                      </p:to>
                                    </p:set>
                                  </p:childTnLst>
                                </p:cTn>
                              </p:par>
                              <p:par>
                                <p:cTn id="46" presetID="10" presetClass="exit" presetSubtype="0" fill="hold" grpId="1" nodeType="withEffect">
                                  <p:stCondLst>
                                    <p:cond delay="750"/>
                                  </p:stCondLst>
                                  <p:childTnLst>
                                    <p:animEffect transition="out" filter="fade">
                                      <p:cBhvr>
                                        <p:cTn id="47" dur="500"/>
                                        <p:tgtEl>
                                          <p:spTgt spid="146"/>
                                        </p:tgtEl>
                                      </p:cBhvr>
                                    </p:animEffect>
                                    <p:set>
                                      <p:cBhvr>
                                        <p:cTn id="48" dur="1" fill="hold">
                                          <p:stCondLst>
                                            <p:cond delay="499"/>
                                          </p:stCondLst>
                                        </p:cTn>
                                        <p:tgtEl>
                                          <p:spTgt spid="146"/>
                                        </p:tgtEl>
                                        <p:attrNameLst>
                                          <p:attrName>style.visibility</p:attrName>
                                        </p:attrNameLst>
                                      </p:cBhvr>
                                      <p:to>
                                        <p:strVal val="hidden"/>
                                      </p:to>
                                    </p:set>
                                  </p:childTnLst>
                                </p:cTn>
                              </p:par>
                              <p:par>
                                <p:cTn id="49" presetID="10" presetClass="entr" presetSubtype="0" fill="hold" grpId="0" nodeType="withEffect">
                                  <p:stCondLst>
                                    <p:cond delay="750"/>
                                  </p:stCondLst>
                                  <p:childTnLst>
                                    <p:set>
                                      <p:cBhvr>
                                        <p:cTn id="50" dur="1" fill="hold">
                                          <p:stCondLst>
                                            <p:cond delay="0"/>
                                          </p:stCondLst>
                                        </p:cTn>
                                        <p:tgtEl>
                                          <p:spTgt spid="147"/>
                                        </p:tgtEl>
                                        <p:attrNameLst>
                                          <p:attrName>style.visibility</p:attrName>
                                        </p:attrNameLst>
                                      </p:cBhvr>
                                      <p:to>
                                        <p:strVal val="visible"/>
                                      </p:to>
                                    </p:set>
                                    <p:animEffect transition="in" filter="fade">
                                      <p:cBhvr>
                                        <p:cTn id="51" dur="500"/>
                                        <p:tgtEl>
                                          <p:spTgt spid="147"/>
                                        </p:tgtEl>
                                      </p:cBhvr>
                                    </p:animEffect>
                                  </p:childTnLst>
                                </p:cTn>
                              </p:par>
                              <p:par>
                                <p:cTn id="52" presetID="10" presetClass="entr" presetSubtype="0" fill="hold" grpId="0" nodeType="withEffect">
                                  <p:stCondLst>
                                    <p:cond delay="75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childTnLst>
                          </p:cTn>
                        </p:par>
                        <p:par>
                          <p:cTn id="55" fill="hold">
                            <p:stCondLst>
                              <p:cond delay="3050"/>
                            </p:stCondLst>
                            <p:childTnLst>
                              <p:par>
                                <p:cTn id="56" presetID="10" presetClass="exit" presetSubtype="0" fill="hold" grpId="1" nodeType="afterEffect">
                                  <p:stCondLst>
                                    <p:cond delay="750"/>
                                  </p:stCondLst>
                                  <p:childTnLst>
                                    <p:animEffect transition="out" filter="fade">
                                      <p:cBhvr>
                                        <p:cTn id="57" dur="500"/>
                                        <p:tgtEl>
                                          <p:spTgt spid="147"/>
                                        </p:tgtEl>
                                      </p:cBhvr>
                                    </p:animEffect>
                                    <p:set>
                                      <p:cBhvr>
                                        <p:cTn id="58" dur="1" fill="hold">
                                          <p:stCondLst>
                                            <p:cond delay="499"/>
                                          </p:stCondLst>
                                        </p:cTn>
                                        <p:tgtEl>
                                          <p:spTgt spid="147"/>
                                        </p:tgtEl>
                                        <p:attrNameLst>
                                          <p:attrName>style.visibility</p:attrName>
                                        </p:attrNameLst>
                                      </p:cBhvr>
                                      <p:to>
                                        <p:strVal val="hidden"/>
                                      </p:to>
                                    </p:set>
                                  </p:childTnLst>
                                </p:cTn>
                              </p:par>
                              <p:par>
                                <p:cTn id="59" presetID="10" presetClass="exit" presetSubtype="0" fill="hold" grpId="1" nodeType="withEffect">
                                  <p:stCondLst>
                                    <p:cond delay="75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10" presetClass="entr" presetSubtype="0" fill="hold" grpId="0" nodeType="withEffect">
                                  <p:stCondLst>
                                    <p:cond delay="75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childTnLst>
                                </p:cTn>
                              </p:par>
                              <p:par>
                                <p:cTn id="65" presetID="10" presetClass="entr" presetSubtype="0" fill="hold" grpId="0" nodeType="withEffect">
                                  <p:stCondLst>
                                    <p:cond delay="750"/>
                                  </p:stCondLst>
                                  <p:childTnLst>
                                    <p:set>
                                      <p:cBhvr>
                                        <p:cTn id="66" dur="1" fill="hold">
                                          <p:stCondLst>
                                            <p:cond delay="0"/>
                                          </p:stCondLst>
                                        </p:cTn>
                                        <p:tgtEl>
                                          <p:spTgt spid="144"/>
                                        </p:tgtEl>
                                        <p:attrNameLst>
                                          <p:attrName>style.visibility</p:attrName>
                                        </p:attrNameLst>
                                      </p:cBhvr>
                                      <p:to>
                                        <p:strVal val="visible"/>
                                      </p:to>
                                    </p:set>
                                    <p:animEffect transition="in" filter="fade">
                                      <p:cBhvr>
                                        <p:cTn id="67" dur="500"/>
                                        <p:tgtEl>
                                          <p:spTgt spid="144"/>
                                        </p:tgtEl>
                                      </p:cBhvr>
                                    </p:animEffect>
                                  </p:childTnLst>
                                </p:cTn>
                              </p:par>
                            </p:childTnLst>
                          </p:cTn>
                        </p:par>
                        <p:par>
                          <p:cTn id="68" fill="hold">
                            <p:stCondLst>
                              <p:cond delay="4300"/>
                            </p:stCondLst>
                            <p:childTnLst>
                              <p:par>
                                <p:cTn id="69" presetID="10" presetClass="exit" presetSubtype="0" fill="hold" grpId="1" nodeType="afterEffect">
                                  <p:stCondLst>
                                    <p:cond delay="750"/>
                                  </p:stCondLst>
                                  <p:childTnLst>
                                    <p:animEffect transition="out" filter="fade">
                                      <p:cBhvr>
                                        <p:cTn id="70" dur="500"/>
                                        <p:tgtEl>
                                          <p:spTgt spid="148"/>
                                        </p:tgtEl>
                                      </p:cBhvr>
                                    </p:animEffect>
                                    <p:set>
                                      <p:cBhvr>
                                        <p:cTn id="71" dur="1" fill="hold">
                                          <p:stCondLst>
                                            <p:cond delay="499"/>
                                          </p:stCondLst>
                                        </p:cTn>
                                        <p:tgtEl>
                                          <p:spTgt spid="148"/>
                                        </p:tgtEl>
                                        <p:attrNameLst>
                                          <p:attrName>style.visibility</p:attrName>
                                        </p:attrNameLst>
                                      </p:cBhvr>
                                      <p:to>
                                        <p:strVal val="hidden"/>
                                      </p:to>
                                    </p:set>
                                  </p:childTnLst>
                                </p:cTn>
                              </p:par>
                              <p:par>
                                <p:cTn id="72" presetID="10" presetClass="exit" presetSubtype="0" fill="hold" grpId="1" nodeType="withEffect">
                                  <p:stCondLst>
                                    <p:cond delay="750"/>
                                  </p:stCondLst>
                                  <p:childTnLst>
                                    <p:animEffect transition="out" filter="fade">
                                      <p:cBhvr>
                                        <p:cTn id="73" dur="500"/>
                                        <p:tgtEl>
                                          <p:spTgt spid="144"/>
                                        </p:tgtEl>
                                      </p:cBhvr>
                                    </p:animEffect>
                                    <p:set>
                                      <p:cBhvr>
                                        <p:cTn id="74" dur="1" fill="hold">
                                          <p:stCondLst>
                                            <p:cond delay="499"/>
                                          </p:stCondLst>
                                        </p:cTn>
                                        <p:tgtEl>
                                          <p:spTgt spid="14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10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9"/>
                                        </p:tgtEl>
                                        <p:attrNameLst>
                                          <p:attrName>style.visibility</p:attrName>
                                        </p:attrNameLst>
                                      </p:cBhvr>
                                      <p:to>
                                        <p:strVal val="visible"/>
                                      </p:to>
                                    </p:set>
                                    <p:animEffect transition="in" filter="fade">
                                      <p:cBhvr>
                                        <p:cTn id="87" dur="500"/>
                                        <p:tgtEl>
                                          <p:spTgt spid="1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0"/>
                                        </p:tgtEl>
                                        <p:attrNameLst>
                                          <p:attrName>style.visibility</p:attrName>
                                        </p:attrNameLst>
                                      </p:cBhvr>
                                      <p:to>
                                        <p:strVal val="visible"/>
                                      </p:to>
                                    </p:set>
                                    <p:animEffect transition="in" filter="fade">
                                      <p:cBhvr>
                                        <p:cTn id="90" dur="500"/>
                                        <p:tgtEl>
                                          <p:spTgt spid="15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1"/>
                                        </p:tgtEl>
                                        <p:attrNameLst>
                                          <p:attrName>style.visibility</p:attrName>
                                        </p:attrNameLst>
                                      </p:cBhvr>
                                      <p:to>
                                        <p:strVal val="visible"/>
                                      </p:to>
                                    </p:set>
                                    <p:animEffect transition="in" filter="fade">
                                      <p:cBhvr>
                                        <p:cTn id="93" dur="500"/>
                                        <p:tgtEl>
                                          <p:spTgt spid="1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2"/>
                                        </p:tgtEl>
                                        <p:attrNameLst>
                                          <p:attrName>style.visibility</p:attrName>
                                        </p:attrNameLst>
                                      </p:cBhvr>
                                      <p:to>
                                        <p:strVal val="visible"/>
                                      </p:to>
                                    </p:set>
                                    <p:animEffect transition="in" filter="fade">
                                      <p:cBhvr>
                                        <p:cTn id="96" dur="500"/>
                                        <p:tgtEl>
                                          <p:spTgt spid="152"/>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1" grpId="0" animBg="1"/>
      <p:bldP spid="150" grpId="0" animBg="1"/>
      <p:bldP spid="149" grpId="0" animBg="1"/>
      <p:bldP spid="148" grpId="0" animBg="1"/>
      <p:bldP spid="148" grpId="1" animBg="1"/>
      <p:bldP spid="147" grpId="0" animBg="1"/>
      <p:bldP spid="147" grpId="1" animBg="1"/>
      <p:bldP spid="146" grpId="0" animBg="1"/>
      <p:bldP spid="146" grpId="1" animBg="1"/>
      <p:bldP spid="145" grpId="0" animBg="1"/>
      <p:bldP spid="145" grpId="1" animBg="1"/>
      <p:bldP spid="144" grpId="0" animBg="1"/>
      <p:bldP spid="144" grpId="1" animBg="1"/>
      <p:bldP spid="143" grpId="0" animBg="1"/>
      <p:bldP spid="143" grpId="1" animBg="1"/>
      <p:bldP spid="68" grpId="0" animBg="1"/>
      <p:bldP spid="68" grpId="1" animBg="1"/>
      <p:bldP spid="69" grpId="0" animBg="1"/>
      <p:bldP spid="69" grpId="1" animBg="1"/>
      <p:bldP spid="101" grpId="0"/>
      <p:bldP spid="1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FD6813-813D-4F0A-9D7F-DB0B28959E91}"/>
              </a:ext>
            </a:extLst>
          </p:cNvPr>
          <p:cNvSpPr>
            <a:spLocks noGrp="1"/>
          </p:cNvSpPr>
          <p:nvPr>
            <p:ph type="title"/>
          </p:nvPr>
        </p:nvSpPr>
        <p:spPr/>
        <p:txBody>
          <a:bodyPr/>
          <a:lstStyle/>
          <a:p>
            <a:r>
              <a:rPr lang="en-US" dirty="0"/>
              <a:t>Azure Resource Manager</a:t>
            </a:r>
          </a:p>
        </p:txBody>
      </p:sp>
    </p:spTree>
    <p:extLst>
      <p:ext uri="{BB962C8B-B14F-4D97-AF65-F5344CB8AC3E}">
        <p14:creationId xmlns:p14="http://schemas.microsoft.com/office/powerpoint/2010/main" val="23409860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1" name="Rectangle 4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50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generated with high confidence">
            <a:extLst>
              <a:ext uri="{FF2B5EF4-FFF2-40B4-BE49-F238E27FC236}">
                <a16:creationId xmlns:a16="http://schemas.microsoft.com/office/drawing/2014/main" id="{A70A5DA3-998E-42D1-AA03-2C034C57D8B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168531" y="2026186"/>
            <a:ext cx="4740154" cy="2805627"/>
          </a:xfrm>
          <a:prstGeom prst="rect">
            <a:avLst/>
          </a:prstGeom>
        </p:spPr>
      </p:pic>
      <p:cxnSp>
        <p:nvCxnSpPr>
          <p:cNvPr id="43" name="Straight Connector 4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C100BAD-A72A-4879-B51E-1BC8289C2EDA}"/>
              </a:ext>
            </a:extLst>
          </p:cNvPr>
          <p:cNvSpPr>
            <a:spLocks noGrp="1"/>
          </p:cNvSpPr>
          <p:nvPr>
            <p:ph type="title"/>
          </p:nvPr>
        </p:nvSpPr>
        <p:spPr>
          <a:xfrm>
            <a:off x="1024129" y="585216"/>
            <a:ext cx="5062511" cy="1499616"/>
          </a:xfrm>
        </p:spPr>
        <p:txBody>
          <a:bodyPr vert="horz" lIns="91440" tIns="45720" rIns="91440" bIns="45720" rtlCol="0" anchor="ctr">
            <a:normAutofit/>
          </a:bodyPr>
          <a:lstStyle/>
          <a:p>
            <a:pPr defTabSz="914400"/>
            <a:r>
              <a:rPr lang="en-US" sz="4400" kern="1200">
                <a:solidFill>
                  <a:srgbClr val="FFFFFF"/>
                </a:solidFill>
                <a:latin typeface="+mj-lt"/>
                <a:ea typeface="+mj-ea"/>
                <a:cs typeface="+mj-cs"/>
              </a:rPr>
              <a:t>Why is this important to a CSP partner?</a:t>
            </a:r>
          </a:p>
        </p:txBody>
      </p:sp>
      <p:sp>
        <p:nvSpPr>
          <p:cNvPr id="3" name="Text Placeholder 2">
            <a:extLst>
              <a:ext uri="{FF2B5EF4-FFF2-40B4-BE49-F238E27FC236}">
                <a16:creationId xmlns:a16="http://schemas.microsoft.com/office/drawing/2014/main" id="{1749C70B-8C21-4ADD-87C5-B59A940877EC}"/>
              </a:ext>
            </a:extLst>
          </p:cNvPr>
          <p:cNvSpPr>
            <a:spLocks noGrp="1"/>
          </p:cNvSpPr>
          <p:nvPr>
            <p:ph type="body" sz="quarter" idx="10"/>
          </p:nvPr>
        </p:nvSpPr>
        <p:spPr>
          <a:xfrm>
            <a:off x="1024129" y="2286000"/>
            <a:ext cx="5081232" cy="3931920"/>
          </a:xfrm>
        </p:spPr>
        <p:txBody>
          <a:bodyPr vert="horz" lIns="91440" tIns="45720" rIns="91440" bIns="45720" rtlCol="0">
            <a:normAutofit/>
          </a:bodyPr>
          <a:lstStyle/>
          <a:p>
            <a:pPr indent="-228600" defTabSz="914400">
              <a:buFont typeface="Arial" panose="020B0604020202020204" pitchFamily="34" charset="0"/>
              <a:buChar char="•"/>
            </a:pPr>
            <a:r>
              <a:rPr lang="en-US" sz="2400" dirty="0">
                <a:solidFill>
                  <a:srgbClr val="FFFFFF"/>
                </a:solidFill>
                <a:latin typeface="+mn-lt"/>
              </a:rPr>
              <a:t>Performing operations within Azure is not supported by the Partner Center API</a:t>
            </a:r>
          </a:p>
          <a:p>
            <a:pPr indent="-228600" defTabSz="914400">
              <a:buFont typeface="Arial" panose="020B0604020202020204" pitchFamily="34" charset="0"/>
              <a:buChar char="•"/>
            </a:pPr>
            <a:r>
              <a:rPr lang="en-US" sz="2400" dirty="0">
                <a:solidFill>
                  <a:srgbClr val="FFFFFF"/>
                </a:solidFill>
                <a:latin typeface="+mn-lt"/>
              </a:rPr>
              <a:t>Through the use of the ARM API, and templates, a partner can automate resource deployment and management</a:t>
            </a:r>
          </a:p>
        </p:txBody>
      </p:sp>
    </p:spTree>
    <p:extLst>
      <p:ext uri="{BB962C8B-B14F-4D97-AF65-F5344CB8AC3E}">
        <p14:creationId xmlns:p14="http://schemas.microsoft.com/office/powerpoint/2010/main" val="41285357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138" y="559407"/>
            <a:ext cx="5109725" cy="5739187"/>
          </a:xfrm>
          <a:prstGeom prst="roundRect">
            <a:avLst>
              <a:gd name="adj" fmla="val 0"/>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74B8493-2CC8-46A0-87BA-CF3CE1910157}"/>
              </a:ext>
            </a:extLst>
          </p:cNvPr>
          <p:cNvPicPr>
            <a:picLocks noChangeAspect="1"/>
          </p:cNvPicPr>
          <p:nvPr/>
        </p:nvPicPr>
        <p:blipFill rotWithShape="1">
          <a:blip r:embed="rId2"/>
          <a:srcRect l="1700" r="76876" b="1"/>
          <a:stretch/>
        </p:blipFill>
        <p:spPr>
          <a:xfrm>
            <a:off x="6752844" y="722376"/>
            <a:ext cx="4782312" cy="5413248"/>
          </a:xfrm>
          <a:prstGeom prst="rect">
            <a:avLst/>
          </a:prstGeom>
          <a:effectLst/>
        </p:spPr>
      </p:pic>
      <p:sp>
        <p:nvSpPr>
          <p:cNvPr id="2" name="Title 1">
            <a:extLst>
              <a:ext uri="{FF2B5EF4-FFF2-40B4-BE49-F238E27FC236}">
                <a16:creationId xmlns:a16="http://schemas.microsoft.com/office/drawing/2014/main" id="{44DF28E9-5DBB-4403-A014-AA876C45E65A}"/>
              </a:ext>
            </a:extLst>
          </p:cNvPr>
          <p:cNvSpPr>
            <a:spLocks noGrp="1"/>
          </p:cNvSpPr>
          <p:nvPr>
            <p:ph type="title"/>
          </p:nvPr>
        </p:nvSpPr>
        <p:spPr>
          <a:xfrm>
            <a:off x="648929" y="638144"/>
            <a:ext cx="4953934" cy="1676603"/>
          </a:xfrm>
        </p:spPr>
        <p:txBody>
          <a:bodyPr vert="horz" lIns="91440" tIns="45720" rIns="91440" bIns="45720" rtlCol="0" anchor="ctr">
            <a:normAutofit/>
          </a:bodyPr>
          <a:lstStyle/>
          <a:p>
            <a:pPr defTabSz="914400"/>
            <a:r>
              <a:rPr lang="en-US" sz="3700" dirty="0">
                <a:solidFill>
                  <a:schemeClr val="tx1"/>
                </a:solidFill>
                <a:ea typeface="+mj-ea"/>
                <a:cs typeface="+mj-cs"/>
              </a:rPr>
              <a:t>How does a partner access the ARM API on behalf of a customer? </a:t>
            </a:r>
          </a:p>
        </p:txBody>
      </p:sp>
      <p:sp>
        <p:nvSpPr>
          <p:cNvPr id="3" name="Text Placeholder 2">
            <a:extLst>
              <a:ext uri="{FF2B5EF4-FFF2-40B4-BE49-F238E27FC236}">
                <a16:creationId xmlns:a16="http://schemas.microsoft.com/office/drawing/2014/main" id="{8101C97C-4156-4C7E-A32B-32DAA47CB950}"/>
              </a:ext>
            </a:extLst>
          </p:cNvPr>
          <p:cNvSpPr>
            <a:spLocks noGrp="1"/>
          </p:cNvSpPr>
          <p:nvPr>
            <p:ph type="body" sz="quarter" idx="10"/>
          </p:nvPr>
        </p:nvSpPr>
        <p:spPr>
          <a:xfrm>
            <a:off x="648931" y="2438401"/>
            <a:ext cx="4953932" cy="3779520"/>
          </a:xfrm>
        </p:spPr>
        <p:txBody>
          <a:bodyPr vert="horz" lIns="91440" tIns="45720" rIns="91440" bIns="45720" rtlCol="0">
            <a:normAutofit/>
          </a:bodyPr>
          <a:lstStyle/>
          <a:p>
            <a:pPr indent="-228600" defTabSz="914400">
              <a:buFont typeface="Arial" panose="020B0604020202020204" pitchFamily="34" charset="0"/>
              <a:buChar char="•"/>
            </a:pPr>
            <a:r>
              <a:rPr lang="en-US" sz="2000" dirty="0">
                <a:solidFill>
                  <a:schemeClr val="tx1"/>
                </a:solidFill>
                <a:latin typeface="+mn-lt"/>
              </a:rPr>
              <a:t>Partner will create a multi-tenant Azure AD application in their reseller tenant</a:t>
            </a:r>
          </a:p>
          <a:p>
            <a:pPr indent="-228600" defTabSz="914400">
              <a:buFont typeface="Arial" panose="020B0604020202020204" pitchFamily="34" charset="0"/>
              <a:buChar char="•"/>
            </a:pPr>
            <a:r>
              <a:rPr lang="en-US" sz="2000" dirty="0">
                <a:solidFill>
                  <a:schemeClr val="tx1"/>
                </a:solidFill>
                <a:latin typeface="+mn-lt"/>
              </a:rPr>
              <a:t>Recommended that the application be configured for pre-consent</a:t>
            </a:r>
          </a:p>
          <a:p>
            <a:pPr indent="-228600" defTabSz="914400">
              <a:buFont typeface="Arial" panose="020B0604020202020204" pitchFamily="34" charset="0"/>
              <a:buChar char="•"/>
            </a:pPr>
            <a:r>
              <a:rPr lang="en-US" sz="2000" dirty="0">
                <a:solidFill>
                  <a:schemeClr val="tx1"/>
                </a:solidFill>
                <a:latin typeface="+mn-lt"/>
              </a:rPr>
              <a:t>The application needs to be configured to allow the </a:t>
            </a:r>
            <a:r>
              <a:rPr lang="en-US" sz="2000" i="1" dirty="0">
                <a:solidFill>
                  <a:schemeClr val="tx1"/>
                </a:solidFill>
                <a:latin typeface="+mn-lt"/>
              </a:rPr>
              <a:t>Windows Azure Service Management APIs</a:t>
            </a:r>
            <a:endParaRPr lang="en-US" sz="2000" dirty="0">
              <a:solidFill>
                <a:schemeClr val="tx1"/>
              </a:solidFill>
              <a:latin typeface="+mn-lt"/>
            </a:endParaRPr>
          </a:p>
        </p:txBody>
      </p:sp>
    </p:spTree>
    <p:extLst>
      <p:ext uri="{BB962C8B-B14F-4D97-AF65-F5344CB8AC3E}">
        <p14:creationId xmlns:p14="http://schemas.microsoft.com/office/powerpoint/2010/main" val="11018376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28E9-5DBB-4403-A014-AA876C45E65A}"/>
              </a:ext>
            </a:extLst>
          </p:cNvPr>
          <p:cNvSpPr>
            <a:spLocks noGrp="1"/>
          </p:cNvSpPr>
          <p:nvPr>
            <p:ph type="title"/>
          </p:nvPr>
        </p:nvSpPr>
        <p:spPr/>
        <p:txBody>
          <a:bodyPr/>
          <a:lstStyle/>
          <a:p>
            <a:r>
              <a:rPr lang="en-US" sz="3200" dirty="0">
                <a:solidFill>
                  <a:schemeClr val="tx1"/>
                </a:solidFill>
              </a:rPr>
              <a:t>How does a partner access the ARM API on behalf of a customer? </a:t>
            </a:r>
          </a:p>
        </p:txBody>
      </p:sp>
      <p:sp>
        <p:nvSpPr>
          <p:cNvPr id="3" name="Text Placeholder 2">
            <a:extLst>
              <a:ext uri="{FF2B5EF4-FFF2-40B4-BE49-F238E27FC236}">
                <a16:creationId xmlns:a16="http://schemas.microsoft.com/office/drawing/2014/main" id="{8101C97C-4156-4C7E-A32B-32DAA47CB950}"/>
              </a:ext>
            </a:extLst>
          </p:cNvPr>
          <p:cNvSpPr>
            <a:spLocks noGrp="1"/>
          </p:cNvSpPr>
          <p:nvPr>
            <p:ph type="body" sz="quarter" idx="10"/>
          </p:nvPr>
        </p:nvSpPr>
        <p:spPr>
          <a:xfrm>
            <a:off x="269239" y="1013348"/>
            <a:ext cx="11655078" cy="1071062"/>
          </a:xfrm>
        </p:spPr>
        <p:txBody>
          <a:bodyPr/>
          <a:lstStyle/>
          <a:p>
            <a:pPr marL="0" indent="0">
              <a:buNone/>
            </a:pPr>
            <a:r>
              <a:rPr lang="en-US" sz="3200" dirty="0"/>
              <a:t>When the partner requests a token they must use the customer identifier in order for the requests to be scoped correctly. </a:t>
            </a:r>
          </a:p>
        </p:txBody>
      </p:sp>
      <p:sp>
        <p:nvSpPr>
          <p:cNvPr id="5" name="TextBox 4">
            <a:extLst>
              <a:ext uri="{FF2B5EF4-FFF2-40B4-BE49-F238E27FC236}">
                <a16:creationId xmlns:a16="http://schemas.microsoft.com/office/drawing/2014/main" id="{4ED454D0-96E9-4707-90C8-782D118CDB2F}"/>
              </a:ext>
            </a:extLst>
          </p:cNvPr>
          <p:cNvSpPr txBox="1"/>
          <p:nvPr/>
        </p:nvSpPr>
        <p:spPr>
          <a:xfrm>
            <a:off x="858178" y="2107104"/>
            <a:ext cx="10734349" cy="3480953"/>
          </a:xfrm>
          <a:prstGeom prst="rect">
            <a:avLst/>
          </a:prstGeom>
          <a:noFill/>
          <a:ln>
            <a:solidFill>
              <a:schemeClr val="tx1"/>
            </a:solidFill>
            <a:prstDash val="lgDash"/>
          </a:ln>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POST https://login.microsoftonline.com/</a:t>
            </a:r>
            <a:r>
              <a:rPr lang="en-US" b="1" dirty="0">
                <a:solidFill>
                  <a:schemeClr val="accent4"/>
                </a:solidFill>
              </a:rPr>
              <a:t>5eba1add-a810-414c-9371-37377764e7cc</a:t>
            </a:r>
            <a:r>
              <a:rPr lang="en-US" dirty="0">
                <a:gradFill>
                  <a:gsLst>
                    <a:gs pos="2917">
                      <a:schemeClr val="tx1"/>
                    </a:gs>
                    <a:gs pos="30000">
                      <a:schemeClr val="tx1"/>
                    </a:gs>
                  </a:gsLst>
                  <a:lin ang="5400000" scaled="0"/>
                </a:gradFill>
              </a:rPr>
              <a:t>/oauth2/token HTTP/1.1</a:t>
            </a:r>
          </a:p>
          <a:p>
            <a:pPr>
              <a:lnSpc>
                <a:spcPct val="90000"/>
              </a:lnSpc>
              <a:spcAft>
                <a:spcPts val="600"/>
              </a:spcAft>
            </a:pPr>
            <a:r>
              <a:rPr lang="en-US" dirty="0">
                <a:gradFill>
                  <a:gsLst>
                    <a:gs pos="2917">
                      <a:schemeClr val="tx1"/>
                    </a:gs>
                    <a:gs pos="30000">
                      <a:schemeClr val="tx1"/>
                    </a:gs>
                  </a:gsLst>
                  <a:lin ang="5400000" scaled="0"/>
                </a:gradFill>
              </a:rPr>
              <a:t>Content-Type: application/x-www-form-urlencoded</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resource=https://management.azure.com/</a:t>
            </a:r>
          </a:p>
          <a:p>
            <a:pPr>
              <a:lnSpc>
                <a:spcPct val="90000"/>
              </a:lnSpc>
              <a:spcAft>
                <a:spcPts val="600"/>
              </a:spcAft>
            </a:pPr>
            <a:r>
              <a:rPr lang="en-US" dirty="0">
                <a:gradFill>
                  <a:gsLst>
                    <a:gs pos="2917">
                      <a:schemeClr val="tx1"/>
                    </a:gs>
                    <a:gs pos="30000">
                      <a:schemeClr val="tx1"/>
                    </a:gs>
                  </a:gsLst>
                  <a:lin ang="5400000" scaled="0"/>
                </a:gradFill>
              </a:rPr>
              <a:t>&amp;client_id=</a:t>
            </a:r>
            <a:r>
              <a:rPr lang="en-US" b="1" dirty="0">
                <a:solidFill>
                  <a:schemeClr val="tx2"/>
                </a:solidFill>
              </a:rPr>
              <a:t>ceeb8a28-dd2d-46af-a6d8-b828c14afd3f</a:t>
            </a:r>
          </a:p>
          <a:p>
            <a:pPr>
              <a:lnSpc>
                <a:spcPct val="90000"/>
              </a:lnSpc>
              <a:spcAft>
                <a:spcPts val="600"/>
              </a:spcAft>
            </a:pPr>
            <a:r>
              <a:rPr lang="en-US" dirty="0">
                <a:gradFill>
                  <a:gsLst>
                    <a:gs pos="2917">
                      <a:schemeClr val="tx1"/>
                    </a:gs>
                    <a:gs pos="30000">
                      <a:schemeClr val="tx1"/>
                    </a:gs>
                  </a:gsLst>
                  <a:lin ang="5400000" scaled="0"/>
                </a:gradFill>
              </a:rPr>
              <a:t>&amp;client_secret=</a:t>
            </a:r>
            <a:r>
              <a:rPr lang="en-US" dirty="0"/>
              <a:t>BYyVnAt56JpLwUcyo47XODd….</a:t>
            </a: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&amp;grant_type=urn:ietf:params:oauth:grant-type:jwt-bearer</a:t>
            </a:r>
          </a:p>
          <a:p>
            <a:pPr>
              <a:lnSpc>
                <a:spcPct val="90000"/>
              </a:lnSpc>
              <a:spcAft>
                <a:spcPts val="600"/>
              </a:spcAft>
            </a:pPr>
            <a:r>
              <a:rPr lang="en-US" dirty="0">
                <a:gradFill>
                  <a:gsLst>
                    <a:gs pos="2917">
                      <a:schemeClr val="tx1"/>
                    </a:gs>
                    <a:gs pos="30000">
                      <a:schemeClr val="tx1"/>
                    </a:gs>
                  </a:gsLst>
                  <a:lin ang="5400000" scaled="0"/>
                </a:gradFill>
              </a:rPr>
              <a:t>&amp;assertion=</a:t>
            </a:r>
            <a:r>
              <a:rPr lang="en-US" dirty="0"/>
              <a:t>eyJ0eXAiOiJKV1QiLCJhbGciOiJSUzI1NiIsImtpZCI6InowMz….</a:t>
            </a: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&amp;requested_token_use=on_behalf_of</a:t>
            </a:r>
          </a:p>
          <a:p>
            <a:pPr>
              <a:lnSpc>
                <a:spcPct val="90000"/>
              </a:lnSpc>
              <a:spcAft>
                <a:spcPts val="600"/>
              </a:spcAft>
            </a:pPr>
            <a:r>
              <a:rPr lang="en-US" dirty="0">
                <a:gradFill>
                  <a:gsLst>
                    <a:gs pos="2917">
                      <a:schemeClr val="tx1"/>
                    </a:gs>
                    <a:gs pos="30000">
                      <a:schemeClr val="tx1"/>
                    </a:gs>
                  </a:gsLst>
                  <a:lin ang="5400000" scaled="0"/>
                </a:gradFill>
              </a:rPr>
              <a:t>&amp;scope=openid</a:t>
            </a:r>
          </a:p>
        </p:txBody>
      </p:sp>
      <p:sp>
        <p:nvSpPr>
          <p:cNvPr id="7" name="TextBox 6">
            <a:extLst>
              <a:ext uri="{FF2B5EF4-FFF2-40B4-BE49-F238E27FC236}">
                <a16:creationId xmlns:a16="http://schemas.microsoft.com/office/drawing/2014/main" id="{D314CA50-6B4E-4BFB-96AF-900FD274424B}"/>
              </a:ext>
            </a:extLst>
          </p:cNvPr>
          <p:cNvSpPr txBox="1"/>
          <p:nvPr/>
        </p:nvSpPr>
        <p:spPr>
          <a:xfrm>
            <a:off x="5548166" y="5588057"/>
            <a:ext cx="6454396" cy="871008"/>
          </a:xfrm>
          <a:prstGeom prst="rect">
            <a:avLst/>
          </a:prstGeom>
          <a:noFill/>
        </p:spPr>
        <p:txBody>
          <a:bodyPr wrap="none" lIns="182880" tIns="146304" rIns="182880" bIns="146304" rtlCol="0">
            <a:spAutoFit/>
          </a:bodyPr>
          <a:lstStyle/>
          <a:p>
            <a:pPr>
              <a:lnSpc>
                <a:spcPct val="90000"/>
              </a:lnSpc>
              <a:spcAft>
                <a:spcPts val="600"/>
              </a:spcAft>
            </a:pPr>
            <a:r>
              <a:rPr lang="en-US" b="1" dirty="0">
                <a:solidFill>
                  <a:schemeClr val="accent4"/>
                </a:solidFill>
              </a:rPr>
              <a:t>orange</a:t>
            </a:r>
            <a:r>
              <a:rPr lang="en-US" dirty="0">
                <a:gradFill>
                  <a:gsLst>
                    <a:gs pos="2917">
                      <a:schemeClr val="tx1"/>
                    </a:gs>
                    <a:gs pos="30000">
                      <a:schemeClr val="tx1"/>
                    </a:gs>
                  </a:gsLst>
                  <a:lin ang="5400000" scaled="0"/>
                </a:gradFill>
              </a:rPr>
              <a:t> text = identifier for the customer</a:t>
            </a:r>
          </a:p>
          <a:p>
            <a:pPr>
              <a:lnSpc>
                <a:spcPct val="90000"/>
              </a:lnSpc>
              <a:spcAft>
                <a:spcPts val="600"/>
              </a:spcAft>
            </a:pPr>
            <a:r>
              <a:rPr lang="en-US" b="1" dirty="0">
                <a:solidFill>
                  <a:schemeClr val="accent1"/>
                </a:solidFill>
              </a:rPr>
              <a:t>blue</a:t>
            </a:r>
            <a:r>
              <a:rPr lang="en-US" dirty="0">
                <a:gradFill>
                  <a:gsLst>
                    <a:gs pos="2917">
                      <a:schemeClr val="tx1"/>
                    </a:gs>
                    <a:gs pos="30000">
                      <a:schemeClr val="tx1"/>
                    </a:gs>
                  </a:gsLst>
                  <a:lin ang="5400000" scaled="0"/>
                </a:gradFill>
              </a:rPr>
              <a:t> text = identifier for the application in the partner’s tenant</a:t>
            </a:r>
          </a:p>
        </p:txBody>
      </p:sp>
    </p:spTree>
    <p:extLst>
      <p:ext uri="{BB962C8B-B14F-4D97-AF65-F5344CB8AC3E}">
        <p14:creationId xmlns:p14="http://schemas.microsoft.com/office/powerpoint/2010/main" val="38037576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9B047-E813-420A-9681-27F0A0F77C48}"/>
              </a:ext>
            </a:extLst>
          </p:cNvPr>
          <p:cNvSpPr>
            <a:spLocks noGrp="1"/>
          </p:cNvSpPr>
          <p:nvPr>
            <p:ph type="title"/>
          </p:nvPr>
        </p:nvSpPr>
        <p:spPr/>
        <p:txBody>
          <a:bodyPr/>
          <a:lstStyle/>
          <a:p>
            <a:r>
              <a:rPr lang="en-US" dirty="0"/>
              <a:t>Microsoft Graph</a:t>
            </a:r>
          </a:p>
        </p:txBody>
      </p:sp>
    </p:spTree>
    <p:extLst>
      <p:ext uri="{BB962C8B-B14F-4D97-AF65-F5344CB8AC3E}">
        <p14:creationId xmlns:p14="http://schemas.microsoft.com/office/powerpoint/2010/main" val="32240696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BDE2A9-B3C6-4971-8BC2-A86DC5B191FE}"/>
              </a:ext>
            </a:extLst>
          </p:cNvPr>
          <p:cNvSpPr>
            <a:spLocks noGrp="1"/>
          </p:cNvSpPr>
          <p:nvPr>
            <p:ph type="title"/>
          </p:nvPr>
        </p:nvSpPr>
        <p:spPr>
          <a:xfrm>
            <a:off x="269239" y="2084172"/>
            <a:ext cx="11653523" cy="1162178"/>
          </a:xfrm>
        </p:spPr>
        <p:txBody>
          <a:bodyPr/>
          <a:lstStyle/>
          <a:p>
            <a:r>
              <a:rPr lang="en-US" dirty="0"/>
              <a:t>Partner Center</a:t>
            </a:r>
          </a:p>
        </p:txBody>
      </p:sp>
    </p:spTree>
    <p:extLst>
      <p:ext uri="{BB962C8B-B14F-4D97-AF65-F5344CB8AC3E}">
        <p14:creationId xmlns:p14="http://schemas.microsoft.com/office/powerpoint/2010/main" val="1499264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324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8122EBB-A79F-49AB-846E-982415A697F4}"/>
              </a:ext>
            </a:extLst>
          </p:cNvPr>
          <p:cNvPicPr>
            <a:picLocks noChangeAspect="1"/>
          </p:cNvPicPr>
          <p:nvPr/>
        </p:nvPicPr>
        <p:blipFill rotWithShape="1">
          <a:blip r:embed="rId2"/>
          <a:srcRect/>
          <a:stretch/>
        </p:blipFill>
        <p:spPr>
          <a:xfrm>
            <a:off x="7173988" y="2143387"/>
            <a:ext cx="4729240" cy="2187273"/>
          </a:xfrm>
          <a:prstGeom prst="rect">
            <a:avLst/>
          </a:prstGeom>
        </p:spPr>
      </p:pic>
      <p:cxnSp>
        <p:nvCxnSpPr>
          <p:cNvPr id="30" name="Straight Connector 2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C100BAD-A72A-4879-B51E-1BC8289C2EDA}"/>
              </a:ext>
            </a:extLst>
          </p:cNvPr>
          <p:cNvSpPr>
            <a:spLocks noGrp="1"/>
          </p:cNvSpPr>
          <p:nvPr>
            <p:ph type="title"/>
          </p:nvPr>
        </p:nvSpPr>
        <p:spPr>
          <a:xfrm>
            <a:off x="1024129" y="585216"/>
            <a:ext cx="5062511" cy="1499616"/>
          </a:xfrm>
        </p:spPr>
        <p:txBody>
          <a:bodyPr vert="horz" lIns="91440" tIns="45720" rIns="91440" bIns="45720" rtlCol="0" anchor="ctr">
            <a:normAutofit/>
          </a:bodyPr>
          <a:lstStyle/>
          <a:p>
            <a:pPr defTabSz="914400"/>
            <a:r>
              <a:rPr lang="en-US" sz="4400" kern="1200" dirty="0">
                <a:solidFill>
                  <a:srgbClr val="FFFFFF"/>
                </a:solidFill>
                <a:latin typeface="+mj-lt"/>
                <a:ea typeface="+mj-ea"/>
                <a:cs typeface="+mj-cs"/>
              </a:rPr>
              <a:t>Why is this important to a CSP partner?</a:t>
            </a:r>
          </a:p>
        </p:txBody>
      </p:sp>
      <p:sp>
        <p:nvSpPr>
          <p:cNvPr id="3" name="Text Placeholder 2">
            <a:extLst>
              <a:ext uri="{FF2B5EF4-FFF2-40B4-BE49-F238E27FC236}">
                <a16:creationId xmlns:a16="http://schemas.microsoft.com/office/drawing/2014/main" id="{1749C70B-8C21-4ADD-87C5-B59A940877EC}"/>
              </a:ext>
            </a:extLst>
          </p:cNvPr>
          <p:cNvSpPr>
            <a:spLocks noGrp="1"/>
          </p:cNvSpPr>
          <p:nvPr>
            <p:ph type="body" sz="quarter" idx="10"/>
          </p:nvPr>
        </p:nvSpPr>
        <p:spPr>
          <a:xfrm>
            <a:off x="582874" y="2286000"/>
            <a:ext cx="5719467" cy="3931920"/>
          </a:xfrm>
        </p:spPr>
        <p:txBody>
          <a:bodyPr vert="horz" lIns="91440" tIns="45720" rIns="91440" bIns="45720" rtlCol="0">
            <a:normAutofit/>
          </a:bodyPr>
          <a:lstStyle/>
          <a:p>
            <a:pPr indent="-228600" defTabSz="914400">
              <a:buFont typeface="Arial" panose="020B0604020202020204" pitchFamily="34" charset="0"/>
              <a:buChar char="•"/>
            </a:pPr>
            <a:r>
              <a:rPr lang="en-US" sz="2400" dirty="0">
                <a:solidFill>
                  <a:srgbClr val="FFFFFF"/>
                </a:solidFill>
                <a:latin typeface="+mn-lt"/>
              </a:rPr>
              <a:t>Provides single endpoint to interface with numerous resources (e.g. Exchange, OneDrive, SharePoint, etc...)</a:t>
            </a:r>
          </a:p>
          <a:p>
            <a:pPr indent="-228600" defTabSz="914400">
              <a:buFont typeface="Arial" panose="020B0604020202020204" pitchFamily="34" charset="0"/>
              <a:buChar char="•"/>
            </a:pPr>
            <a:r>
              <a:rPr lang="en-US" sz="2400" dirty="0">
                <a:solidFill>
                  <a:srgbClr val="FFFFFF"/>
                </a:solidFill>
                <a:latin typeface="+mn-lt"/>
              </a:rPr>
              <a:t>Various operations, such as adding vanity domains, are not supported by the Partner Center API</a:t>
            </a:r>
          </a:p>
        </p:txBody>
      </p:sp>
    </p:spTree>
    <p:extLst>
      <p:ext uri="{BB962C8B-B14F-4D97-AF65-F5344CB8AC3E}">
        <p14:creationId xmlns:p14="http://schemas.microsoft.com/office/powerpoint/2010/main" val="19920658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138" y="559407"/>
            <a:ext cx="5109725" cy="5739187"/>
          </a:xfrm>
          <a:prstGeom prst="roundRect">
            <a:avLst>
              <a:gd name="adj" fmla="val 0"/>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2134F4CB-57AC-4BEE-85D5-78E25B89981B}"/>
              </a:ext>
            </a:extLst>
          </p:cNvPr>
          <p:cNvPicPr>
            <a:picLocks noChangeAspect="1"/>
          </p:cNvPicPr>
          <p:nvPr/>
        </p:nvPicPr>
        <p:blipFill rotWithShape="1">
          <a:blip r:embed="rId2"/>
          <a:srcRect l="4335" r="20129" b="-1"/>
          <a:stretch/>
        </p:blipFill>
        <p:spPr>
          <a:xfrm>
            <a:off x="6752844" y="722376"/>
            <a:ext cx="4782312" cy="5413248"/>
          </a:xfrm>
          <a:prstGeom prst="rect">
            <a:avLst/>
          </a:prstGeom>
          <a:effectLst/>
        </p:spPr>
      </p:pic>
      <p:sp>
        <p:nvSpPr>
          <p:cNvPr id="2" name="Title 1">
            <a:extLst>
              <a:ext uri="{FF2B5EF4-FFF2-40B4-BE49-F238E27FC236}">
                <a16:creationId xmlns:a16="http://schemas.microsoft.com/office/drawing/2014/main" id="{44DF28E9-5DBB-4403-A014-AA876C45E65A}"/>
              </a:ext>
            </a:extLst>
          </p:cNvPr>
          <p:cNvSpPr>
            <a:spLocks noGrp="1"/>
          </p:cNvSpPr>
          <p:nvPr>
            <p:ph type="title"/>
          </p:nvPr>
        </p:nvSpPr>
        <p:spPr>
          <a:xfrm>
            <a:off x="648929" y="638144"/>
            <a:ext cx="4953934" cy="1676603"/>
          </a:xfrm>
        </p:spPr>
        <p:txBody>
          <a:bodyPr vert="horz" lIns="91440" tIns="45720" rIns="91440" bIns="45720" rtlCol="0" anchor="ctr">
            <a:normAutofit/>
          </a:bodyPr>
          <a:lstStyle/>
          <a:p>
            <a:pPr defTabSz="914400"/>
            <a:r>
              <a:rPr lang="en-US" sz="3700" dirty="0">
                <a:solidFill>
                  <a:schemeClr val="tx1"/>
                </a:solidFill>
                <a:ea typeface="+mj-ea"/>
                <a:cs typeface="+mj-cs"/>
              </a:rPr>
              <a:t>How does a partner access Microsoft Graph on behalf of a customer? </a:t>
            </a:r>
          </a:p>
        </p:txBody>
      </p:sp>
      <p:sp>
        <p:nvSpPr>
          <p:cNvPr id="3" name="Text Placeholder 2">
            <a:extLst>
              <a:ext uri="{FF2B5EF4-FFF2-40B4-BE49-F238E27FC236}">
                <a16:creationId xmlns:a16="http://schemas.microsoft.com/office/drawing/2014/main" id="{8101C97C-4156-4C7E-A32B-32DAA47CB950}"/>
              </a:ext>
            </a:extLst>
          </p:cNvPr>
          <p:cNvSpPr>
            <a:spLocks noGrp="1"/>
          </p:cNvSpPr>
          <p:nvPr>
            <p:ph type="body" sz="quarter" idx="10"/>
          </p:nvPr>
        </p:nvSpPr>
        <p:spPr>
          <a:xfrm>
            <a:off x="648931" y="2438401"/>
            <a:ext cx="4953932" cy="3779520"/>
          </a:xfrm>
        </p:spPr>
        <p:txBody>
          <a:bodyPr vert="horz" lIns="91440" tIns="45720" rIns="91440" bIns="45720" rtlCol="0">
            <a:normAutofit/>
          </a:bodyPr>
          <a:lstStyle/>
          <a:p>
            <a:pPr indent="-228600" defTabSz="914400">
              <a:buFont typeface="Arial" panose="020B0604020202020204" pitchFamily="34" charset="0"/>
              <a:buChar char="•"/>
            </a:pPr>
            <a:r>
              <a:rPr lang="en-US" sz="2400" dirty="0">
                <a:solidFill>
                  <a:schemeClr val="tx1"/>
                </a:solidFill>
                <a:latin typeface="+mn-lt"/>
              </a:rPr>
              <a:t>Partner will create a multi-tenant Azure AD application in their reseller tenant</a:t>
            </a:r>
          </a:p>
          <a:p>
            <a:pPr indent="-228600" defTabSz="914400">
              <a:buFont typeface="Arial" panose="020B0604020202020204" pitchFamily="34" charset="0"/>
              <a:buChar char="•"/>
            </a:pPr>
            <a:r>
              <a:rPr lang="en-US" sz="2400" dirty="0">
                <a:solidFill>
                  <a:schemeClr val="tx1"/>
                </a:solidFill>
                <a:latin typeface="+mn-lt"/>
              </a:rPr>
              <a:t>Recommended that the application be configured for pre-consent</a:t>
            </a:r>
          </a:p>
          <a:p>
            <a:pPr indent="-228600" defTabSz="914400">
              <a:buFont typeface="Arial" panose="020B0604020202020204" pitchFamily="34" charset="0"/>
              <a:buChar char="•"/>
            </a:pPr>
            <a:r>
              <a:rPr lang="en-US" sz="2400" dirty="0">
                <a:solidFill>
                  <a:schemeClr val="tx1"/>
                </a:solidFill>
                <a:latin typeface="+mn-lt"/>
              </a:rPr>
              <a:t>The application needs to be configured to allow </a:t>
            </a:r>
            <a:r>
              <a:rPr lang="en-US" sz="2400" i="1" dirty="0">
                <a:solidFill>
                  <a:schemeClr val="tx1"/>
                </a:solidFill>
                <a:latin typeface="+mn-lt"/>
              </a:rPr>
              <a:t>Microsoft Graph</a:t>
            </a:r>
          </a:p>
        </p:txBody>
      </p:sp>
    </p:spTree>
    <p:extLst>
      <p:ext uri="{BB962C8B-B14F-4D97-AF65-F5344CB8AC3E}">
        <p14:creationId xmlns:p14="http://schemas.microsoft.com/office/powerpoint/2010/main" val="15590473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28E9-5DBB-4403-A014-AA876C45E65A}"/>
              </a:ext>
            </a:extLst>
          </p:cNvPr>
          <p:cNvSpPr>
            <a:spLocks noGrp="1"/>
          </p:cNvSpPr>
          <p:nvPr>
            <p:ph type="title"/>
          </p:nvPr>
        </p:nvSpPr>
        <p:spPr/>
        <p:txBody>
          <a:bodyPr/>
          <a:lstStyle/>
          <a:p>
            <a:r>
              <a:rPr lang="en-US" sz="3200" dirty="0">
                <a:solidFill>
                  <a:schemeClr val="tx1"/>
                </a:solidFill>
              </a:rPr>
              <a:t>How does a partner access the ARM API on behalf of a customer? </a:t>
            </a:r>
          </a:p>
        </p:txBody>
      </p:sp>
      <p:sp>
        <p:nvSpPr>
          <p:cNvPr id="3" name="Text Placeholder 2">
            <a:extLst>
              <a:ext uri="{FF2B5EF4-FFF2-40B4-BE49-F238E27FC236}">
                <a16:creationId xmlns:a16="http://schemas.microsoft.com/office/drawing/2014/main" id="{8101C97C-4156-4C7E-A32B-32DAA47CB950}"/>
              </a:ext>
            </a:extLst>
          </p:cNvPr>
          <p:cNvSpPr>
            <a:spLocks noGrp="1"/>
          </p:cNvSpPr>
          <p:nvPr>
            <p:ph type="body" sz="quarter" idx="10"/>
          </p:nvPr>
        </p:nvSpPr>
        <p:spPr>
          <a:xfrm>
            <a:off x="269239" y="1013348"/>
            <a:ext cx="11655078" cy="1071062"/>
          </a:xfrm>
        </p:spPr>
        <p:txBody>
          <a:bodyPr/>
          <a:lstStyle/>
          <a:p>
            <a:pPr marL="0" indent="0">
              <a:buNone/>
            </a:pPr>
            <a:r>
              <a:rPr lang="en-US" sz="3200" dirty="0"/>
              <a:t>When the partner requests a token they must use the customer identifier in order for the requests to be scoped correctly. </a:t>
            </a:r>
          </a:p>
        </p:txBody>
      </p:sp>
      <p:sp>
        <p:nvSpPr>
          <p:cNvPr id="5" name="TextBox 4">
            <a:extLst>
              <a:ext uri="{FF2B5EF4-FFF2-40B4-BE49-F238E27FC236}">
                <a16:creationId xmlns:a16="http://schemas.microsoft.com/office/drawing/2014/main" id="{4ED454D0-96E9-4707-90C8-782D118CDB2F}"/>
              </a:ext>
            </a:extLst>
          </p:cNvPr>
          <p:cNvSpPr txBox="1"/>
          <p:nvPr/>
        </p:nvSpPr>
        <p:spPr>
          <a:xfrm>
            <a:off x="726397" y="2402591"/>
            <a:ext cx="10740761" cy="2502223"/>
          </a:xfrm>
          <a:prstGeom prst="rect">
            <a:avLst/>
          </a:prstGeom>
          <a:noFill/>
          <a:ln>
            <a:solidFill>
              <a:schemeClr val="tx1"/>
            </a:solidFill>
            <a:prstDash val="dash"/>
          </a:ln>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POST https://login.microsoftonline.com/</a:t>
            </a:r>
            <a:r>
              <a:rPr kumimoji="0" lang="en-US" sz="1800" b="1" i="0" u="none" strike="noStrike" kern="1200" cap="none" spc="0" normalizeH="0" baseline="0" noProof="0" dirty="0">
                <a:ln>
                  <a:noFill/>
                </a:ln>
                <a:solidFill>
                  <a:srgbClr val="FF8C00"/>
                </a:solidFill>
                <a:effectLst/>
                <a:uLnTx/>
                <a:uFillTx/>
                <a:latin typeface="Segoe UI Semilight"/>
                <a:ea typeface="+mn-ea"/>
                <a:cs typeface="+mn-cs"/>
              </a:rPr>
              <a:t>5eba1add-a810-414c-9371-37377764e7cc</a:t>
            </a: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/oauth2/token HTTP/1.1</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Content-Type: application/x-www-form-urlencoded</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resource=https://graph.microsoft.com/</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&amp;client_id=</a:t>
            </a:r>
            <a:r>
              <a:rPr kumimoji="0" lang="en-US" sz="1800" b="1" i="0" u="none" strike="noStrike" kern="1200" cap="none" spc="0" normalizeH="0" baseline="0" noProof="0" dirty="0">
                <a:ln>
                  <a:noFill/>
                </a:ln>
                <a:solidFill>
                  <a:srgbClr val="0078D7"/>
                </a:solidFill>
                <a:effectLst/>
                <a:uLnTx/>
                <a:uFillTx/>
                <a:latin typeface="Segoe UI Semilight"/>
                <a:ea typeface="+mn-ea"/>
                <a:cs typeface="+mn-cs"/>
              </a:rPr>
              <a:t>ceeb8a28-dd2d-46af-a6d8-b828c14afd3f</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&amp;client_secret=</a:t>
            </a:r>
            <a:r>
              <a:rPr kumimoji="0" lang="en-US" sz="1800" b="0" i="0" u="none" strike="noStrike" kern="1200" cap="none" spc="0" normalizeH="0" baseline="0" noProof="0" dirty="0">
                <a:ln>
                  <a:noFill/>
                </a:ln>
                <a:solidFill>
                  <a:srgbClr val="353535"/>
                </a:solidFill>
                <a:effectLst/>
                <a:uLnTx/>
                <a:uFillTx/>
                <a:latin typeface="Segoe UI Semilight"/>
                <a:ea typeface="+mn-ea"/>
                <a:cs typeface="+mn-cs"/>
              </a:rPr>
              <a:t>BYyVnAt56JpLwUcyo47XODd….</a:t>
            </a:r>
            <a:endPar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&amp;grant_type=client_credentials</a:t>
            </a:r>
          </a:p>
        </p:txBody>
      </p:sp>
      <p:sp>
        <p:nvSpPr>
          <p:cNvPr id="7" name="TextBox 6">
            <a:extLst>
              <a:ext uri="{FF2B5EF4-FFF2-40B4-BE49-F238E27FC236}">
                <a16:creationId xmlns:a16="http://schemas.microsoft.com/office/drawing/2014/main" id="{D314CA50-6B4E-4BFB-96AF-900FD274424B}"/>
              </a:ext>
            </a:extLst>
          </p:cNvPr>
          <p:cNvSpPr txBox="1"/>
          <p:nvPr/>
        </p:nvSpPr>
        <p:spPr>
          <a:xfrm>
            <a:off x="2834503" y="5261814"/>
            <a:ext cx="9165714" cy="1197251"/>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8C00"/>
                </a:solidFill>
                <a:effectLst/>
                <a:uLnTx/>
                <a:uFillTx/>
                <a:latin typeface="Segoe UI Semilight"/>
                <a:ea typeface="+mn-ea"/>
                <a:cs typeface="+mn-cs"/>
              </a:rPr>
              <a:t>orange</a:t>
            </a: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text = identifier for the customer</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177D6"/>
                </a:solidFill>
                <a:effectLst/>
                <a:uLnTx/>
                <a:uFillTx/>
                <a:latin typeface="Segoe UI Semilight"/>
                <a:ea typeface="+mn-ea"/>
                <a:cs typeface="+mn-cs"/>
              </a:rPr>
              <a:t>blue</a:t>
            </a: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text = identifier for the application in the partner’s tenant</a:t>
            </a:r>
          </a:p>
          <a:p>
            <a:pPr lvl="0">
              <a:lnSpc>
                <a:spcPct val="90000"/>
              </a:lnSpc>
              <a:spcAft>
                <a:spcPts val="600"/>
              </a:spcAft>
            </a:pPr>
            <a:r>
              <a:rPr lang="en-US" dirty="0">
                <a:gradFill>
                  <a:gsLst>
                    <a:gs pos="2917">
                      <a:srgbClr val="353535"/>
                    </a:gs>
                    <a:gs pos="30000">
                      <a:srgbClr val="353535"/>
                    </a:gs>
                  </a:gsLst>
                  <a:lin ang="5400000" scaled="0"/>
                </a:gradFill>
                <a:hlinkClick r:id="rId2"/>
              </a:rPr>
              <a:t>https://developer.microsoft.com/en-us/graph/docs/concepts/auth_cloudsolutionprovider</a:t>
            </a:r>
            <a:r>
              <a:rPr lang="en-US" dirty="0">
                <a:gradFill>
                  <a:gsLst>
                    <a:gs pos="2917">
                      <a:srgbClr val="353535"/>
                    </a:gs>
                    <a:gs pos="30000">
                      <a:srgbClr val="353535"/>
                    </a:gs>
                  </a:gsLst>
                  <a:lin ang="5400000" scaled="0"/>
                </a:gradFill>
              </a:rPr>
              <a:t> </a:t>
            </a:r>
            <a:endPar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6500807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5E007-D4EC-4199-AB79-DC6EB2FFD585}"/>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75AED16B-85EB-4126-A3DE-B175044776E7}"/>
              </a:ext>
            </a:extLst>
          </p:cNvPr>
          <p:cNvSpPr>
            <a:spLocks noGrp="1"/>
          </p:cNvSpPr>
          <p:nvPr>
            <p:ph type="sldNum" sz="quarter" idx="4"/>
          </p:nvPr>
        </p:nvSpPr>
        <p:spPr/>
        <p:txBody>
          <a:bodyPr/>
          <a:lstStyle/>
          <a:p>
            <a:fld id="{8137F5A6-59D9-9242-AE3B-E235E9FEDF56}" type="slidenum">
              <a:rPr lang="en-US" smtClean="0"/>
              <a:pPr/>
              <a:t>23</a:t>
            </a:fld>
            <a:endParaRPr lang="en-US" dirty="0"/>
          </a:p>
        </p:txBody>
      </p:sp>
    </p:spTree>
    <p:extLst>
      <p:ext uri="{BB962C8B-B14F-4D97-AF65-F5344CB8AC3E}">
        <p14:creationId xmlns:p14="http://schemas.microsoft.com/office/powerpoint/2010/main" val="18500322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138" y="559407"/>
            <a:ext cx="5109725" cy="5739187"/>
          </a:xfrm>
          <a:prstGeom prst="roundRect">
            <a:avLst>
              <a:gd name="adj" fmla="val 0"/>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922F5A-6885-407A-B7B1-4559D1278739}"/>
              </a:ext>
            </a:extLst>
          </p:cNvPr>
          <p:cNvPicPr>
            <a:picLocks noChangeAspect="1"/>
          </p:cNvPicPr>
          <p:nvPr/>
        </p:nvPicPr>
        <p:blipFill rotWithShape="1">
          <a:blip r:embed="rId2"/>
          <a:srcRect l="3302" r="19173" b="-2"/>
          <a:stretch/>
        </p:blipFill>
        <p:spPr>
          <a:xfrm>
            <a:off x="6752844" y="722376"/>
            <a:ext cx="4782312" cy="5413248"/>
          </a:xfrm>
          <a:prstGeom prst="rect">
            <a:avLst/>
          </a:prstGeom>
          <a:effectLst/>
        </p:spPr>
      </p:pic>
      <p:sp>
        <p:nvSpPr>
          <p:cNvPr id="4" name="Title 3">
            <a:extLst>
              <a:ext uri="{FF2B5EF4-FFF2-40B4-BE49-F238E27FC236}">
                <a16:creationId xmlns:a16="http://schemas.microsoft.com/office/drawing/2014/main" id="{31A82606-27EA-44B3-9C30-3559CBFE0449}"/>
              </a:ext>
            </a:extLst>
          </p:cNvPr>
          <p:cNvSpPr>
            <a:spLocks noGrp="1"/>
          </p:cNvSpPr>
          <p:nvPr>
            <p:ph type="title"/>
          </p:nvPr>
        </p:nvSpPr>
        <p:spPr>
          <a:xfrm>
            <a:off x="648929" y="638144"/>
            <a:ext cx="4953934" cy="1676603"/>
          </a:xfrm>
        </p:spPr>
        <p:txBody>
          <a:bodyPr vert="horz" lIns="91440" tIns="45720" rIns="91440" bIns="45720" rtlCol="0" anchor="ctr">
            <a:normAutofit/>
          </a:bodyPr>
          <a:lstStyle/>
          <a:p>
            <a:pPr defTabSz="914400"/>
            <a:r>
              <a:rPr lang="en-US" sz="4000">
                <a:solidFill>
                  <a:schemeClr val="tx1"/>
                </a:solidFill>
                <a:ea typeface="+mj-ea"/>
                <a:cs typeface="+mj-cs"/>
              </a:rPr>
              <a:t>Provisioning</a:t>
            </a:r>
          </a:p>
        </p:txBody>
      </p:sp>
      <p:sp>
        <p:nvSpPr>
          <p:cNvPr id="5" name="Text Placeholder 4">
            <a:extLst>
              <a:ext uri="{FF2B5EF4-FFF2-40B4-BE49-F238E27FC236}">
                <a16:creationId xmlns:a16="http://schemas.microsoft.com/office/drawing/2014/main" id="{219C238A-C737-4DFC-86B8-DFA970E339DB}"/>
              </a:ext>
            </a:extLst>
          </p:cNvPr>
          <p:cNvSpPr>
            <a:spLocks noGrp="1"/>
          </p:cNvSpPr>
          <p:nvPr>
            <p:ph type="body" sz="quarter" idx="10"/>
          </p:nvPr>
        </p:nvSpPr>
        <p:spPr>
          <a:xfrm>
            <a:off x="290513" y="2314747"/>
            <a:ext cx="5486400" cy="3903174"/>
          </a:xfrm>
        </p:spPr>
        <p:txBody>
          <a:bodyPr vert="horz" lIns="91440" tIns="45720" rIns="91440" bIns="45720" rtlCol="0">
            <a:normAutofit/>
          </a:bodyPr>
          <a:lstStyle/>
          <a:p>
            <a:pPr defTabSz="914400"/>
            <a:r>
              <a:rPr lang="en-US" sz="2800" dirty="0">
                <a:solidFill>
                  <a:schemeClr val="tx1"/>
                </a:solidFill>
                <a:latin typeface="+mn-lt"/>
              </a:rPr>
              <a:t>Some of the most successful partners have developed their own portals. While not everyone will design their own provisioning engine, custom development is often required in order to streamline the deliver of solutions. </a:t>
            </a:r>
          </a:p>
        </p:txBody>
      </p:sp>
    </p:spTree>
    <p:extLst>
      <p:ext uri="{BB962C8B-B14F-4D97-AF65-F5344CB8AC3E}">
        <p14:creationId xmlns:p14="http://schemas.microsoft.com/office/powerpoint/2010/main" val="12705037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3E918-9B78-4F3C-BD70-BD78C1F82292}"/>
              </a:ext>
            </a:extLst>
          </p:cNvPr>
          <p:cNvSpPr>
            <a:spLocks noGrp="1"/>
          </p:cNvSpPr>
          <p:nvPr>
            <p:ph type="title"/>
          </p:nvPr>
        </p:nvSpPr>
        <p:spPr/>
        <p:txBody>
          <a:bodyPr/>
          <a:lstStyle/>
          <a:p>
            <a:r>
              <a:rPr lang="en-US" dirty="0">
                <a:solidFill>
                  <a:schemeClr val="tx1"/>
                </a:solidFill>
              </a:rPr>
              <a:t>Billing Systems</a:t>
            </a:r>
          </a:p>
        </p:txBody>
      </p:sp>
      <p:sp>
        <p:nvSpPr>
          <p:cNvPr id="5" name="Text Placeholder 4">
            <a:extLst>
              <a:ext uri="{FF2B5EF4-FFF2-40B4-BE49-F238E27FC236}">
                <a16:creationId xmlns:a16="http://schemas.microsoft.com/office/drawing/2014/main" id="{4722CDAC-5FCA-473F-90BF-90290D46568C}"/>
              </a:ext>
            </a:extLst>
          </p:cNvPr>
          <p:cNvSpPr>
            <a:spLocks noGrp="1"/>
          </p:cNvSpPr>
          <p:nvPr>
            <p:ph type="body" sz="quarter" idx="10"/>
          </p:nvPr>
        </p:nvSpPr>
        <p:spPr>
          <a:xfrm>
            <a:off x="269303" y="1187645"/>
            <a:ext cx="11655078" cy="4239879"/>
          </a:xfrm>
        </p:spPr>
        <p:txBody>
          <a:bodyPr/>
          <a:lstStyle/>
          <a:p>
            <a:r>
              <a:rPr lang="en-US" dirty="0"/>
              <a:t>Custom development is required to integrate </a:t>
            </a:r>
          </a:p>
          <a:p>
            <a:r>
              <a:rPr lang="en-US" dirty="0"/>
              <a:t>Invoice information is available through the API, but new information is only made available once a month</a:t>
            </a:r>
          </a:p>
          <a:p>
            <a:r>
              <a:rPr lang="en-US" dirty="0"/>
              <a:t>Real time billing information can but provided, but you will need to use the following to calculate it </a:t>
            </a:r>
          </a:p>
          <a:p>
            <a:pPr lvl="1"/>
            <a:r>
              <a:rPr lang="en-US" dirty="0"/>
              <a:t>Activity Log (Delta API)</a:t>
            </a:r>
          </a:p>
          <a:p>
            <a:pPr lvl="1"/>
            <a:r>
              <a:rPr lang="en-US" dirty="0"/>
              <a:t>Rate Card (Azure)</a:t>
            </a:r>
          </a:p>
          <a:p>
            <a:pPr lvl="1"/>
            <a:r>
              <a:rPr lang="en-US" dirty="0"/>
              <a:t>Utilization Records (Azure)</a:t>
            </a:r>
          </a:p>
        </p:txBody>
      </p:sp>
    </p:spTree>
    <p:extLst>
      <p:ext uri="{BB962C8B-B14F-4D97-AF65-F5344CB8AC3E}">
        <p14:creationId xmlns:p14="http://schemas.microsoft.com/office/powerpoint/2010/main" val="25775358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41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3465" y="559407"/>
            <a:ext cx="5141488" cy="5739187"/>
          </a:xfrm>
          <a:prstGeom prst="roundRect">
            <a:avLst>
              <a:gd name="adj" fmla="val 0"/>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1CE23-2794-49A0-9496-EA042FC6B7DE}"/>
              </a:ext>
            </a:extLst>
          </p:cNvPr>
          <p:cNvSpPr>
            <a:spLocks noGrp="1"/>
          </p:cNvSpPr>
          <p:nvPr>
            <p:ph type="title"/>
          </p:nvPr>
        </p:nvSpPr>
        <p:spPr>
          <a:xfrm>
            <a:off x="648929" y="629266"/>
            <a:ext cx="5120073" cy="1676603"/>
          </a:xfrm>
        </p:spPr>
        <p:txBody>
          <a:bodyPr vert="horz" lIns="91440" tIns="45720" rIns="91440" bIns="45720" rtlCol="0" anchor="ctr">
            <a:normAutofit/>
          </a:bodyPr>
          <a:lstStyle/>
          <a:p>
            <a:pPr defTabSz="914400"/>
            <a:r>
              <a:rPr lang="en-US" sz="4400" dirty="0">
                <a:solidFill>
                  <a:schemeClr val="tx1"/>
                </a:solidFill>
                <a:ea typeface="+mj-ea"/>
                <a:cs typeface="+mj-cs"/>
              </a:rPr>
              <a:t>Identity Management</a:t>
            </a:r>
          </a:p>
        </p:txBody>
      </p:sp>
      <p:sp>
        <p:nvSpPr>
          <p:cNvPr id="6" name="Text Placeholder 3">
            <a:extLst>
              <a:ext uri="{FF2B5EF4-FFF2-40B4-BE49-F238E27FC236}">
                <a16:creationId xmlns:a16="http://schemas.microsoft.com/office/drawing/2014/main" id="{29C950F9-3F2C-478F-AFA3-A83A8656F3AD}"/>
              </a:ext>
            </a:extLst>
          </p:cNvPr>
          <p:cNvSpPr>
            <a:spLocks noGrp="1"/>
          </p:cNvSpPr>
          <p:nvPr>
            <p:ph type="body" sz="quarter" idx="10"/>
          </p:nvPr>
        </p:nvSpPr>
        <p:spPr>
          <a:xfrm>
            <a:off x="576264" y="2438400"/>
            <a:ext cx="5387392" cy="3785419"/>
          </a:xfrm>
        </p:spPr>
        <p:txBody>
          <a:bodyPr vert="horz" lIns="91440" tIns="45720" rIns="91440" bIns="45720" rtlCol="0">
            <a:normAutofit/>
          </a:bodyPr>
          <a:lstStyle/>
          <a:p>
            <a:pPr marL="0" indent="0" defTabSz="914400">
              <a:buNone/>
            </a:pPr>
            <a:r>
              <a:rPr lang="en-US" sz="2800" dirty="0">
                <a:solidFill>
                  <a:schemeClr val="tx1"/>
                </a:solidFill>
                <a:latin typeface="+mn-lt"/>
              </a:rPr>
              <a:t>A partner cannot redirect a Microsoft online cloud customer either for federation or synchronization to the partner’s multi-tenant identity management infrastructure.</a:t>
            </a:r>
          </a:p>
        </p:txBody>
      </p:sp>
      <p:pic>
        <p:nvPicPr>
          <p:cNvPr id="10" name="Picture 9">
            <a:extLst>
              <a:ext uri="{FF2B5EF4-FFF2-40B4-BE49-F238E27FC236}">
                <a16:creationId xmlns:a16="http://schemas.microsoft.com/office/drawing/2014/main" id="{BFD0E855-A5ED-4C1E-90FC-45FC6A104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809" y="900114"/>
            <a:ext cx="4876800" cy="4876800"/>
          </a:xfrm>
          <a:prstGeom prst="rect">
            <a:avLst/>
          </a:prstGeom>
        </p:spPr>
      </p:pic>
    </p:spTree>
    <p:extLst>
      <p:ext uri="{BB962C8B-B14F-4D97-AF65-F5344CB8AC3E}">
        <p14:creationId xmlns:p14="http://schemas.microsoft.com/office/powerpoint/2010/main" val="374387346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D82EEF-33DA-48BC-8C6E-56132C5FC426}"/>
              </a:ext>
            </a:extLst>
          </p:cNvPr>
          <p:cNvSpPr>
            <a:spLocks noGrp="1"/>
          </p:cNvSpPr>
          <p:nvPr>
            <p:ph type="title"/>
          </p:nvPr>
        </p:nvSpPr>
        <p:spPr/>
        <p:txBody>
          <a:bodyPr/>
          <a:lstStyle/>
          <a:p>
            <a:r>
              <a:rPr lang="en-US" dirty="0"/>
              <a:t>Showcase – Coretek Services</a:t>
            </a:r>
          </a:p>
        </p:txBody>
      </p:sp>
    </p:spTree>
    <p:extLst>
      <p:ext uri="{BB962C8B-B14F-4D97-AF65-F5344CB8AC3E}">
        <p14:creationId xmlns:p14="http://schemas.microsoft.com/office/powerpoint/2010/main" val="39750883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4" name="Rectangle 11">
            <a:extLst>
              <a:ext uri="{FF2B5EF4-FFF2-40B4-BE49-F238E27FC236}">
                <a16:creationId xmlns:a16="http://schemas.microsoft.com/office/drawing/2014/main" id="{0E02442B-BFCE-4D94-A053-748333A3C5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 name="Picture 4">
            <a:extLst>
              <a:ext uri="{FF2B5EF4-FFF2-40B4-BE49-F238E27FC236}">
                <a16:creationId xmlns:a16="http://schemas.microsoft.com/office/drawing/2014/main" id="{DB8D7D73-BFA4-41E8-9357-6ABABCC74D2F}"/>
              </a:ext>
            </a:extLst>
          </p:cNvPr>
          <p:cNvPicPr>
            <a:picLocks noChangeAspect="1"/>
          </p:cNvPicPr>
          <p:nvPr/>
        </p:nvPicPr>
        <p:blipFill rotWithShape="1">
          <a:blip r:embed="rId2">
            <a:extLst>
              <a:ext uri="{28A0092B-C50C-407E-A947-70E740481C1C}">
                <a14:useLocalDpi xmlns:a14="http://schemas.microsoft.com/office/drawing/2010/main" val="0"/>
              </a:ext>
            </a:extLst>
          </a:blip>
          <a:srcRect l="13954" r="21345" b="-2"/>
          <a:stretch/>
        </p:blipFill>
        <p:spPr>
          <a:xfrm>
            <a:off x="4964897" y="198783"/>
            <a:ext cx="7083996" cy="6295699"/>
          </a:xfrm>
          <a:prstGeom prst="rect">
            <a:avLst/>
          </a:prstGeom>
          <a:effectLst/>
        </p:spPr>
      </p:pic>
      <p:sp>
        <p:nvSpPr>
          <p:cNvPr id="2" name="Title 1">
            <a:extLst>
              <a:ext uri="{FF2B5EF4-FFF2-40B4-BE49-F238E27FC236}">
                <a16:creationId xmlns:a16="http://schemas.microsoft.com/office/drawing/2014/main" id="{76477E2C-FD9E-42A9-9001-6F21A1D5DA45}"/>
              </a:ext>
            </a:extLst>
          </p:cNvPr>
          <p:cNvSpPr>
            <a:spLocks noGrp="1"/>
          </p:cNvSpPr>
          <p:nvPr>
            <p:ph type="title"/>
          </p:nvPr>
        </p:nvSpPr>
        <p:spPr>
          <a:xfrm>
            <a:off x="648929" y="629266"/>
            <a:ext cx="3667039" cy="1676603"/>
          </a:xfrm>
        </p:spPr>
        <p:txBody>
          <a:bodyPr vert="horz" lIns="91440" tIns="45720" rIns="91440" bIns="45720" rtlCol="0" anchor="ctr">
            <a:normAutofit/>
          </a:bodyPr>
          <a:lstStyle/>
          <a:p>
            <a:pPr defTabSz="914400"/>
            <a:r>
              <a:rPr lang="en-US" sz="3600" dirty="0">
                <a:solidFill>
                  <a:schemeClr val="bg1"/>
                </a:solidFill>
                <a:ea typeface="+mj-ea"/>
                <a:cs typeface="+mj-cs"/>
              </a:rPr>
              <a:t>Daily Usage</a:t>
            </a:r>
          </a:p>
        </p:txBody>
      </p:sp>
      <p:sp>
        <p:nvSpPr>
          <p:cNvPr id="3" name="Text Placeholder 2">
            <a:extLst>
              <a:ext uri="{FF2B5EF4-FFF2-40B4-BE49-F238E27FC236}">
                <a16:creationId xmlns:a16="http://schemas.microsoft.com/office/drawing/2014/main" id="{085DDDCE-4366-4415-A65E-2CC7AD617D7D}"/>
              </a:ext>
            </a:extLst>
          </p:cNvPr>
          <p:cNvSpPr>
            <a:spLocks noGrp="1"/>
          </p:cNvSpPr>
          <p:nvPr>
            <p:ph type="body" sz="quarter" idx="10"/>
          </p:nvPr>
        </p:nvSpPr>
        <p:spPr>
          <a:xfrm>
            <a:off x="246490" y="2122998"/>
            <a:ext cx="4069477" cy="4094923"/>
          </a:xfrm>
        </p:spPr>
        <p:txBody>
          <a:bodyPr vert="horz" lIns="91440" tIns="45720" rIns="91440" bIns="45720" rtlCol="0">
            <a:normAutofit/>
          </a:bodyPr>
          <a:lstStyle/>
          <a:p>
            <a:pPr marL="0" indent="0" defTabSz="914400">
              <a:buNone/>
            </a:pPr>
            <a:r>
              <a:rPr lang="en-US" sz="2400" dirty="0">
                <a:solidFill>
                  <a:schemeClr val="bg1"/>
                </a:solidFill>
                <a:latin typeface="+mn-lt"/>
              </a:rPr>
              <a:t>One of the great aspects of Azure is that you only pay for what is used. Customers typically want to focus on how their services are performing and rely on the partner to provide them a dollarized view of the services they consumed daily.</a:t>
            </a:r>
            <a:endParaRPr lang="en-US" sz="1800" dirty="0">
              <a:solidFill>
                <a:schemeClr val="bg1"/>
              </a:solidFill>
              <a:latin typeface="+mn-lt"/>
            </a:endParaRPr>
          </a:p>
        </p:txBody>
      </p:sp>
    </p:spTree>
    <p:extLst>
      <p:ext uri="{BB962C8B-B14F-4D97-AF65-F5344CB8AC3E}">
        <p14:creationId xmlns:p14="http://schemas.microsoft.com/office/powerpoint/2010/main" val="360389070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descr="A screenshot of a cell phone&#10;&#10;Description generated with very high confidence">
            <a:extLst>
              <a:ext uri="{FF2B5EF4-FFF2-40B4-BE49-F238E27FC236}">
                <a16:creationId xmlns:a16="http://schemas.microsoft.com/office/drawing/2014/main" id="{2F4EE588-9450-434F-B789-76C7AF3A0CED}"/>
              </a:ext>
            </a:extLst>
          </p:cNvPr>
          <p:cNvPicPr>
            <a:picLocks noChangeAspect="1"/>
          </p:cNvPicPr>
          <p:nvPr/>
        </p:nvPicPr>
        <p:blipFill rotWithShape="1">
          <a:blip r:embed="rId2">
            <a:extLst>
              <a:ext uri="{28A0092B-C50C-407E-A947-70E740481C1C}">
                <a14:useLocalDpi xmlns:a14="http://schemas.microsoft.com/office/drawing/2010/main" val="0"/>
              </a:ext>
            </a:extLst>
          </a:blip>
          <a:srcRect r="19033" b="-2"/>
          <a:stretch/>
        </p:blipFill>
        <p:spPr>
          <a:xfrm>
            <a:off x="4921018" y="1178417"/>
            <a:ext cx="6991468" cy="4792483"/>
          </a:xfrm>
          <a:prstGeom prst="rect">
            <a:avLst/>
          </a:prstGeom>
        </p:spPr>
      </p:pic>
      <p:sp>
        <p:nvSpPr>
          <p:cNvPr id="2" name="Title 1">
            <a:extLst>
              <a:ext uri="{FF2B5EF4-FFF2-40B4-BE49-F238E27FC236}">
                <a16:creationId xmlns:a16="http://schemas.microsoft.com/office/drawing/2014/main" id="{CA2A5B39-63C0-4B2B-BCFA-1C29E49D0BA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sz="4400">
                <a:solidFill>
                  <a:schemeClr val="tx1"/>
                </a:solidFill>
                <a:ea typeface="+mj-ea"/>
                <a:cs typeface="+mj-cs"/>
              </a:rPr>
              <a:t>Resource Groups</a:t>
            </a:r>
          </a:p>
        </p:txBody>
      </p:sp>
      <p:sp>
        <p:nvSpPr>
          <p:cNvPr id="3" name="Text Placeholder 2">
            <a:extLst>
              <a:ext uri="{FF2B5EF4-FFF2-40B4-BE49-F238E27FC236}">
                <a16:creationId xmlns:a16="http://schemas.microsoft.com/office/drawing/2014/main" id="{89BC87A9-214B-4603-9D24-0B84F95C52F7}"/>
              </a:ext>
            </a:extLst>
          </p:cNvPr>
          <p:cNvSpPr>
            <a:spLocks noGrp="1"/>
          </p:cNvSpPr>
          <p:nvPr>
            <p:ph type="body" sz="quarter" idx="10"/>
          </p:nvPr>
        </p:nvSpPr>
        <p:spPr>
          <a:xfrm>
            <a:off x="838200" y="1825625"/>
            <a:ext cx="3797807" cy="4351338"/>
          </a:xfrm>
        </p:spPr>
        <p:txBody>
          <a:bodyPr vert="horz" lIns="91440" tIns="45720" rIns="91440" bIns="45720" rtlCol="0">
            <a:normAutofit/>
          </a:bodyPr>
          <a:lstStyle/>
          <a:p>
            <a:pPr marL="0" indent="0" defTabSz="914400">
              <a:buNone/>
            </a:pPr>
            <a:r>
              <a:rPr lang="en-US" sz="2400" dirty="0">
                <a:solidFill>
                  <a:schemeClr val="tx1"/>
                </a:solidFill>
                <a:latin typeface="+mn-lt"/>
              </a:rPr>
              <a:t>Each customer has unique invoicing requirements. As an example there might be a customer that needs to perform charge back for distinct business units. While this can be accomplished in a number of different ways, one of the simplest is to leverage Resource Groups.</a:t>
            </a:r>
          </a:p>
        </p:txBody>
      </p:sp>
    </p:spTree>
    <p:extLst>
      <p:ext uri="{BB962C8B-B14F-4D97-AF65-F5344CB8AC3E}">
        <p14:creationId xmlns:p14="http://schemas.microsoft.com/office/powerpoint/2010/main" val="10352560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38869"/>
            <a:ext cx="11655840" cy="899665"/>
          </a:xfrm>
        </p:spPr>
        <p:txBody>
          <a:bodyPr/>
          <a:lstStyle/>
          <a:p>
            <a:r>
              <a:rPr lang="en-US" dirty="0">
                <a:solidFill>
                  <a:schemeClr val="tx1"/>
                </a:solidFill>
              </a:rPr>
              <a:t>API Usage</a:t>
            </a:r>
          </a:p>
        </p:txBody>
      </p:sp>
      <p:graphicFrame>
        <p:nvGraphicFramePr>
          <p:cNvPr id="4" name="Table 3"/>
          <p:cNvGraphicFramePr>
            <a:graphicFrameLocks noGrp="1"/>
          </p:cNvGraphicFramePr>
          <p:nvPr>
            <p:extLst>
              <p:ext uri="{D42A27DB-BD31-4B8C-83A1-F6EECF244321}">
                <p14:modId xmlns:p14="http://schemas.microsoft.com/office/powerpoint/2010/main" val="4294621549"/>
              </p:ext>
            </p:extLst>
          </p:nvPr>
        </p:nvGraphicFramePr>
        <p:xfrm>
          <a:off x="269241" y="1038534"/>
          <a:ext cx="11733964" cy="5580629"/>
        </p:xfrm>
        <a:graphic>
          <a:graphicData uri="http://schemas.openxmlformats.org/drawingml/2006/table">
            <a:tbl>
              <a:tblPr firstRow="1" bandRow="1">
                <a:tableStyleId>{5C22544A-7EE6-4342-B048-85BDC9FD1C3A}</a:tableStyleId>
              </a:tblPr>
              <a:tblGrid>
                <a:gridCol w="2322702">
                  <a:extLst>
                    <a:ext uri="{9D8B030D-6E8A-4147-A177-3AD203B41FA5}">
                      <a16:colId xmlns:a16="http://schemas.microsoft.com/office/drawing/2014/main" val="1895244132"/>
                    </a:ext>
                  </a:extLst>
                </a:gridCol>
                <a:gridCol w="1307648">
                  <a:extLst>
                    <a:ext uri="{9D8B030D-6E8A-4147-A177-3AD203B41FA5}">
                      <a16:colId xmlns:a16="http://schemas.microsoft.com/office/drawing/2014/main" val="3535421049"/>
                    </a:ext>
                  </a:extLst>
                </a:gridCol>
                <a:gridCol w="1694703">
                  <a:extLst>
                    <a:ext uri="{9D8B030D-6E8A-4147-A177-3AD203B41FA5}">
                      <a16:colId xmlns:a16="http://schemas.microsoft.com/office/drawing/2014/main" val="3830345520"/>
                    </a:ext>
                  </a:extLst>
                </a:gridCol>
                <a:gridCol w="1846193">
                  <a:extLst>
                    <a:ext uri="{9D8B030D-6E8A-4147-A177-3AD203B41FA5}">
                      <a16:colId xmlns:a16="http://schemas.microsoft.com/office/drawing/2014/main" val="4186973192"/>
                    </a:ext>
                  </a:extLst>
                </a:gridCol>
                <a:gridCol w="2200106">
                  <a:extLst>
                    <a:ext uri="{9D8B030D-6E8A-4147-A177-3AD203B41FA5}">
                      <a16:colId xmlns:a16="http://schemas.microsoft.com/office/drawing/2014/main" val="1911219847"/>
                    </a:ext>
                  </a:extLst>
                </a:gridCol>
                <a:gridCol w="2362612">
                  <a:extLst>
                    <a:ext uri="{9D8B030D-6E8A-4147-A177-3AD203B41FA5}">
                      <a16:colId xmlns:a16="http://schemas.microsoft.com/office/drawing/2014/main" val="545087592"/>
                    </a:ext>
                  </a:extLst>
                </a:gridCol>
              </a:tblGrid>
              <a:tr h="381091">
                <a:tc>
                  <a:txBody>
                    <a:bodyPr/>
                    <a:lstStyle/>
                    <a:p>
                      <a:pPr algn="l"/>
                      <a:r>
                        <a:rPr lang="en-US" sz="1400" b="1" kern="1200" dirty="0">
                          <a:solidFill>
                            <a:schemeClr val="tx1"/>
                          </a:solidFill>
                          <a:latin typeface="+mn-lt"/>
                          <a:ea typeface="+mn-ea"/>
                          <a:cs typeface="+mn-cs"/>
                        </a:rPr>
                        <a:t>Microsoft API</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n-US" sz="1400" dirty="0">
                          <a:solidFill>
                            <a:schemeClr val="tx1"/>
                          </a:solidFill>
                        </a:rPr>
                        <a:t>Platform</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n-US" sz="1400" dirty="0">
                          <a:solidFill>
                            <a:schemeClr val="tx1"/>
                          </a:solidFill>
                        </a:rPr>
                        <a:t>Billing</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n-US" sz="1400" dirty="0">
                          <a:solidFill>
                            <a:schemeClr val="tx1"/>
                          </a:solidFill>
                        </a:rPr>
                        <a:t>Licensing</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n-US" sz="1400" dirty="0">
                          <a:solidFill>
                            <a:schemeClr val="tx1"/>
                          </a:solidFill>
                        </a:rPr>
                        <a:t>Provisioning</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n-US" sz="1400" dirty="0">
                          <a:solidFill>
                            <a:schemeClr val="tx1"/>
                          </a:solidFill>
                        </a:rPr>
                        <a:t>Support</a:t>
                      </a:r>
                    </a:p>
                  </a:txBody>
                  <a:tcPr marL="91414" marR="91414" marT="45706" marB="45706">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47663430"/>
                  </a:ext>
                </a:extLst>
              </a:tr>
              <a:tr h="810031">
                <a:tc>
                  <a:txBody>
                    <a:bodyPr/>
                    <a:lstStyle/>
                    <a:p>
                      <a:pPr marL="91440" marR="0" lvl="1" indent="0" algn="l" defTabSz="768113" rtl="0" eaLnBrk="1" fontAlgn="auto" latinLnBrk="0" hangingPunct="1">
                        <a:lnSpc>
                          <a:spcPct val="100000"/>
                        </a:lnSpc>
                        <a:spcBef>
                          <a:spcPts val="0"/>
                        </a:spcBef>
                        <a:spcAft>
                          <a:spcPts val="0"/>
                        </a:spcAft>
                        <a:buClrTx/>
                        <a:buSzTx/>
                        <a:buFontTx/>
                        <a:buNone/>
                        <a:tabLst/>
                        <a:defRPr/>
                      </a:pPr>
                      <a:r>
                        <a:rPr lang="fr-FR" sz="1600" b="0" dirty="0">
                          <a:solidFill>
                            <a:schemeClr val="bg1"/>
                          </a:solidFill>
                        </a:rPr>
                        <a:t>Office 365 Service Communications API</a:t>
                      </a:r>
                      <a:endParaRPr lang="en-US" sz="1600" b="0" dirty="0">
                        <a:solidFill>
                          <a:schemeClr val="bg1"/>
                        </a:solidFill>
                      </a:endParaRPr>
                    </a:p>
                  </a:txBody>
                  <a:tcPr marL="0" marR="0" marT="45713"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768113" rtl="0" eaLnBrk="1" fontAlgn="auto" latinLnBrk="0" hangingPunct="1">
                        <a:lnSpc>
                          <a:spcPct val="100000"/>
                        </a:lnSpc>
                        <a:spcBef>
                          <a:spcPts val="400"/>
                        </a:spcBef>
                        <a:spcAft>
                          <a:spcPts val="0"/>
                        </a:spcAft>
                        <a:buClrTx/>
                        <a:buSzTx/>
                        <a:buFontTx/>
                        <a:buNone/>
                        <a:tabLst/>
                        <a:defRPr/>
                      </a:pPr>
                      <a:r>
                        <a:rPr lang="en-US" sz="1100" dirty="0">
                          <a:sym typeface="Wingdings" panose="05000000000000000000" pitchFamily="2" charset="2"/>
                        </a:rPr>
                        <a:t>Office 365</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768113" rtl="0" eaLnBrk="1" fontAlgn="auto" latinLnBrk="0" hangingPunct="1">
                        <a:lnSpc>
                          <a:spcPct val="100000"/>
                        </a:lnSpc>
                        <a:spcBef>
                          <a:spcPts val="400"/>
                        </a:spcBef>
                        <a:spcAft>
                          <a:spcPts val="0"/>
                        </a:spcAft>
                        <a:buClrTx/>
                        <a:buSzTx/>
                        <a:buFontTx/>
                        <a:buNone/>
                        <a:tabLst/>
                        <a:defRPr/>
                      </a:pPr>
                      <a:endParaRPr lang="en-US" sz="1100" b="0" kern="1200" dirty="0">
                        <a:solidFill>
                          <a:schemeClr val="dk1"/>
                        </a:solidFill>
                        <a:latin typeface="+mn-lt"/>
                        <a:ea typeface="+mn-ea"/>
                        <a:cs typeface="+mn-cs"/>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768113" rtl="0" eaLnBrk="1" fontAlgn="auto" latinLnBrk="0" hangingPunct="1">
                        <a:lnSpc>
                          <a:spcPct val="100000"/>
                        </a:lnSpc>
                        <a:spcBef>
                          <a:spcPts val="400"/>
                        </a:spcBef>
                        <a:spcAft>
                          <a:spcPts val="0"/>
                        </a:spcAft>
                        <a:buClrTx/>
                        <a:buSzTx/>
                        <a:buFontTx/>
                        <a:buNone/>
                        <a:tabLst/>
                        <a:defRPr/>
                      </a:pPr>
                      <a:endParaRPr lang="en-US" sz="1100" b="0" i="0" kern="1200" dirty="0">
                        <a:solidFill>
                          <a:schemeClr val="dk1"/>
                        </a:solidFill>
                        <a:latin typeface="+mn-lt"/>
                        <a:ea typeface="+mn-ea"/>
                        <a:cs typeface="+mn-cs"/>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endParaRPr lang="en-US" sz="1100" b="0" i="0" kern="1200" dirty="0">
                        <a:solidFill>
                          <a:schemeClr val="dk1"/>
                        </a:solidFill>
                        <a:latin typeface="+mn-lt"/>
                        <a:ea typeface="+mn-ea"/>
                        <a:cs typeface="+mn-cs"/>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Office 365 service health</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66779973"/>
                  </a:ext>
                </a:extLst>
              </a:tr>
              <a:tr h="870203">
                <a:tc>
                  <a:txBody>
                    <a:bodyPr/>
                    <a:lstStyle/>
                    <a:p>
                      <a:pPr marL="91440" lvl="1" indent="0" algn="l"/>
                      <a:r>
                        <a:rPr lang="en-US" sz="1600" b="0" dirty="0">
                          <a:solidFill>
                            <a:schemeClr val="bg1"/>
                          </a:solidFill>
                        </a:rPr>
                        <a:t>Microsoft Graph</a:t>
                      </a:r>
                    </a:p>
                  </a:txBody>
                  <a:tcPr marL="0" marR="0" marT="45713"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ctr">
                        <a:spcBef>
                          <a:spcPts val="400"/>
                        </a:spcBef>
                        <a:buFont typeface="Symbol" panose="05050102010706020507" pitchFamily="18" charset="2"/>
                        <a:buNone/>
                      </a:pPr>
                      <a:r>
                        <a:rPr lang="en-US" sz="1100" b="0" dirty="0">
                          <a:sym typeface="Wingdings" panose="05000000000000000000" pitchFamily="2" charset="2"/>
                        </a:rPr>
                        <a:t>Office</a:t>
                      </a:r>
                      <a:r>
                        <a:rPr lang="en-US" sz="1100" b="0" baseline="0" dirty="0">
                          <a:sym typeface="Wingdings" panose="05000000000000000000" pitchFamily="2" charset="2"/>
                        </a:rPr>
                        <a:t> 365</a:t>
                      </a:r>
                      <a:endParaRPr lang="en-US" sz="1100" b="0" dirty="0">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lvl="0" indent="0" algn="l">
                        <a:spcBef>
                          <a:spcPts val="400"/>
                        </a:spcBef>
                        <a:buFont typeface="Symbol" panose="05050102010706020507" pitchFamily="18" charset="2"/>
                        <a:buNone/>
                      </a:pPr>
                      <a:endParaRPr lang="en-US" sz="1100" b="0" dirty="0">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Assign licenses to users</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Contacts</a:t>
                      </a:r>
                    </a:p>
                    <a:p>
                      <a:pPr marL="171450" marR="0" lvl="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Groups</a:t>
                      </a:r>
                    </a:p>
                    <a:p>
                      <a:pPr marL="171450" marR="0" lvl="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Users</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768113"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b="0" i="0" baseline="0" dirty="0"/>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16167382"/>
                  </a:ext>
                </a:extLst>
              </a:tr>
              <a:tr h="1899242">
                <a:tc>
                  <a:txBody>
                    <a:bodyPr/>
                    <a:lstStyle/>
                    <a:p>
                      <a:pPr marL="91440" marR="0" lvl="1" indent="0" algn="l" defTabSz="768113"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Partner</a:t>
                      </a:r>
                      <a:r>
                        <a:rPr lang="en-US" sz="1600" b="0" baseline="0" dirty="0">
                          <a:solidFill>
                            <a:schemeClr val="bg1"/>
                          </a:solidFill>
                        </a:rPr>
                        <a:t> Center API/SDK</a:t>
                      </a:r>
                      <a:endParaRPr lang="en-US" sz="1600" b="0" dirty="0">
                        <a:solidFill>
                          <a:schemeClr val="bg1"/>
                        </a:solidFill>
                      </a:endParaRPr>
                    </a:p>
                  </a:txBody>
                  <a:tcPr marL="0" marR="0" marT="45713"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768113" rtl="0" eaLnBrk="1" fontAlgn="auto" latinLnBrk="0" hangingPunct="1">
                        <a:lnSpc>
                          <a:spcPct val="100000"/>
                        </a:lnSpc>
                        <a:spcBef>
                          <a:spcPts val="400"/>
                        </a:spcBef>
                        <a:spcAft>
                          <a:spcPts val="0"/>
                        </a:spcAft>
                        <a:buClrTx/>
                        <a:buSzTx/>
                        <a:buFontTx/>
                        <a:buNone/>
                        <a:tabLst/>
                        <a:defRPr/>
                      </a:pPr>
                      <a:r>
                        <a:rPr lang="en-US" sz="1100" dirty="0">
                          <a:sym typeface="Wingdings" panose="05000000000000000000" pitchFamily="2" charset="2"/>
                        </a:rPr>
                        <a:t>Partner</a:t>
                      </a:r>
                      <a:r>
                        <a:rPr lang="en-US" sz="1100" baseline="0" dirty="0">
                          <a:sym typeface="Wingdings" panose="05000000000000000000" pitchFamily="2" charset="2"/>
                        </a:rPr>
                        <a:t> Center</a:t>
                      </a:r>
                      <a:endParaRPr lang="en-US" sz="1100" dirty="0">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Azure rate card</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Azure usage records</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CSP invoice details</a:t>
                      </a:r>
                      <a:endParaRPr lang="en-US" sz="1100" b="0" i="0" dirty="0"/>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ctr"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Assign licenses to users</a:t>
                      </a:r>
                    </a:p>
                    <a:p>
                      <a:pPr marL="0" marR="0" indent="0" algn="ctr" defTabSz="768113" rtl="0" eaLnBrk="1" fontAlgn="auto" latinLnBrk="0" hangingPunct="1">
                        <a:lnSpc>
                          <a:spcPct val="100000"/>
                        </a:lnSpc>
                        <a:spcBef>
                          <a:spcPts val="400"/>
                        </a:spcBef>
                        <a:spcAft>
                          <a:spcPts val="0"/>
                        </a:spcAft>
                        <a:buClrTx/>
                        <a:buSzTx/>
                        <a:buFontTx/>
                        <a:buNone/>
                        <a:tabLst/>
                        <a:defRPr/>
                      </a:pPr>
                      <a:endParaRPr lang="en-US" sz="1100" b="0" i="0" kern="1200" dirty="0">
                        <a:solidFill>
                          <a:schemeClr val="dk1"/>
                        </a:solidFill>
                        <a:latin typeface="+mn-lt"/>
                        <a:ea typeface="+mn-ea"/>
                        <a:cs typeface="+mn-cs"/>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Assign users to </a:t>
                      </a:r>
                      <a:r>
                        <a:rPr lang="en-US" sz="1100" b="0" i="0" kern="1200">
                          <a:solidFill>
                            <a:schemeClr val="dk1"/>
                          </a:solidFill>
                          <a:latin typeface="+mn-lt"/>
                          <a:ea typeface="+mn-ea"/>
                          <a:cs typeface="+mn-cs"/>
                        </a:rPr>
                        <a:t>directory roles</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Groups</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Indirect Model (2-tier)</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Subscriptions</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Tenants</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kern="1200" dirty="0">
                          <a:solidFill>
                            <a:schemeClr val="dk1"/>
                          </a:solidFill>
                          <a:latin typeface="+mn-lt"/>
                          <a:ea typeface="+mn-ea"/>
                          <a:cs typeface="+mn-cs"/>
                        </a:rPr>
                        <a:t>Users</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Service incidents (Azure/Office health)</a:t>
                      </a:r>
                    </a:p>
                    <a:p>
                      <a:pPr marL="171450" marR="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baseline="0" dirty="0"/>
                        <a:t>Service request management</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82337847"/>
                  </a:ext>
                </a:extLst>
              </a:tr>
              <a:tr h="810031">
                <a:tc>
                  <a:txBody>
                    <a:bodyPr/>
                    <a:lstStyle/>
                    <a:p>
                      <a:pPr marL="91440" marR="0" lvl="1" indent="0" algn="l" defTabSz="93247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n-lt"/>
                          <a:ea typeface="+mn-ea"/>
                          <a:cs typeface="+mn-cs"/>
                        </a:rPr>
                        <a:t>Azure Insights REST API</a:t>
                      </a:r>
                    </a:p>
                  </a:txBody>
                  <a:tcPr marL="0" marR="0" marT="45713"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ctr">
                        <a:spcBef>
                          <a:spcPts val="400"/>
                        </a:spcBef>
                        <a:buFont typeface="Symbol" panose="05050102010706020507" pitchFamily="18" charset="2"/>
                        <a:buNone/>
                      </a:pPr>
                      <a:r>
                        <a:rPr lang="en-US" sz="1100" b="0" dirty="0">
                          <a:sym typeface="Wingdings" panose="05000000000000000000" pitchFamily="2" charset="2"/>
                        </a:rPr>
                        <a:t>Azure</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lvl="0" indent="-171450" algn="l">
                        <a:spcBef>
                          <a:spcPts val="400"/>
                        </a:spcBef>
                        <a:buFont typeface="Wingdings" panose="05000000000000000000" pitchFamily="2" charset="2"/>
                        <a:buChar char="ü"/>
                      </a:pPr>
                      <a:endParaRPr lang="en-US" sz="1100" b="0" dirty="0">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768113"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b="0" i="0" dirty="0"/>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768113"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b="0" i="0" dirty="0"/>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lvl="0" indent="-171450">
                        <a:spcBef>
                          <a:spcPts val="400"/>
                        </a:spcBef>
                        <a:buFont typeface="Wingdings" panose="05000000000000000000" pitchFamily="2" charset="2"/>
                        <a:buChar char="ü"/>
                      </a:pPr>
                      <a:r>
                        <a:rPr lang="en-US" sz="1100" b="0" i="0" baseline="0" dirty="0"/>
                        <a:t>Azure service health</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0549962"/>
                  </a:ext>
                </a:extLst>
              </a:tr>
              <a:tr h="810031">
                <a:tc>
                  <a:txBody>
                    <a:bodyPr/>
                    <a:lstStyle/>
                    <a:p>
                      <a:pPr marL="91440" lvl="1" indent="0" algn="l"/>
                      <a:r>
                        <a:rPr lang="en-US" sz="1600" b="0" dirty="0">
                          <a:solidFill>
                            <a:schemeClr val="bg1"/>
                          </a:solidFill>
                        </a:rPr>
                        <a:t>Azure</a:t>
                      </a:r>
                      <a:r>
                        <a:rPr lang="en-US" sz="1600" b="0" baseline="0" dirty="0">
                          <a:solidFill>
                            <a:schemeClr val="bg1"/>
                          </a:solidFill>
                        </a:rPr>
                        <a:t> Resource Management API</a:t>
                      </a:r>
                      <a:endParaRPr lang="en-US" sz="1600" b="0" dirty="0">
                        <a:solidFill>
                          <a:schemeClr val="bg1"/>
                        </a:solidFill>
                      </a:endParaRPr>
                    </a:p>
                  </a:txBody>
                  <a:tcPr marL="0" marR="0" marT="45713"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ctr">
                        <a:spcBef>
                          <a:spcPts val="400"/>
                        </a:spcBef>
                        <a:buFont typeface="Symbol" panose="05050102010706020507" pitchFamily="18" charset="2"/>
                        <a:buNone/>
                      </a:pPr>
                      <a:r>
                        <a:rPr lang="en-US" sz="1100" b="0" dirty="0">
                          <a:sym typeface="Wingdings" panose="05000000000000000000" pitchFamily="2" charset="2"/>
                        </a:rPr>
                        <a:t>Azure</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lvl="0" indent="0" algn="l">
                        <a:spcBef>
                          <a:spcPts val="400"/>
                        </a:spcBef>
                        <a:buFont typeface="Symbol" panose="05050102010706020507" pitchFamily="18" charset="2"/>
                        <a:buNone/>
                      </a:pPr>
                      <a:endParaRPr lang="en-US" sz="1100" b="0" dirty="0">
                        <a:sym typeface="Wingdings" panose="05000000000000000000" pitchFamily="2" charset="2"/>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768113"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b="0" i="0" baseline="0" dirty="0"/>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l" defTabSz="768113" rtl="0" eaLnBrk="1" fontAlgn="auto" latinLnBrk="0" hangingPunct="1">
                        <a:lnSpc>
                          <a:spcPct val="100000"/>
                        </a:lnSpc>
                        <a:spcBef>
                          <a:spcPts val="400"/>
                        </a:spcBef>
                        <a:spcAft>
                          <a:spcPts val="0"/>
                        </a:spcAft>
                        <a:buClrTx/>
                        <a:buSzTx/>
                        <a:buFont typeface="Wingdings" panose="05000000000000000000" pitchFamily="2" charset="2"/>
                        <a:buChar char="ü"/>
                        <a:tabLst/>
                        <a:defRPr/>
                      </a:pPr>
                      <a:r>
                        <a:rPr lang="en-US" sz="1100" b="0" i="0" dirty="0"/>
                        <a:t>Azure ARM resources</a:t>
                      </a: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lvl="0" indent="0">
                        <a:spcBef>
                          <a:spcPts val="400"/>
                        </a:spcBef>
                        <a:buFont typeface="Arial" panose="020B0604020202020204" pitchFamily="34" charset="0"/>
                        <a:buNone/>
                      </a:pPr>
                      <a:endParaRPr lang="en-US" sz="1100" b="0" i="0" baseline="0" dirty="0">
                        <a:solidFill>
                          <a:schemeClr val="tx1"/>
                        </a:solidFill>
                      </a:endParaRPr>
                    </a:p>
                  </a:txBody>
                  <a:tcPr marL="91414" marR="91414" marT="45706" marB="45706"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98513"/>
                  </a:ext>
                </a:extLst>
              </a:tr>
            </a:tbl>
          </a:graphicData>
        </a:graphic>
      </p:graphicFrame>
    </p:spTree>
    <p:extLst>
      <p:ext uri="{BB962C8B-B14F-4D97-AF65-F5344CB8AC3E}">
        <p14:creationId xmlns:p14="http://schemas.microsoft.com/office/powerpoint/2010/main" val="5621432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12">
            <a:extLst>
              <a:ext uri="{FF2B5EF4-FFF2-40B4-BE49-F238E27FC236}">
                <a16:creationId xmlns:a16="http://schemas.microsoft.com/office/drawing/2014/main" id="{0E02442B-BFCE-4D94-A053-748333A3C5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6" name="Picture 5" descr="A screenshot of a social media post&#10;&#10;Description generated with very high confidence">
            <a:extLst>
              <a:ext uri="{FF2B5EF4-FFF2-40B4-BE49-F238E27FC236}">
                <a16:creationId xmlns:a16="http://schemas.microsoft.com/office/drawing/2014/main" id="{D5554314-385C-4D12-B3D0-B0174B13383A}"/>
              </a:ext>
            </a:extLst>
          </p:cNvPr>
          <p:cNvPicPr>
            <a:picLocks noChangeAspect="1"/>
          </p:cNvPicPr>
          <p:nvPr/>
        </p:nvPicPr>
        <p:blipFill rotWithShape="1">
          <a:blip r:embed="rId2">
            <a:extLst>
              <a:ext uri="{28A0092B-C50C-407E-A947-70E740481C1C}">
                <a14:useLocalDpi xmlns:a14="http://schemas.microsoft.com/office/drawing/2010/main" val="0"/>
              </a:ext>
            </a:extLst>
          </a:blip>
          <a:srcRect l="19905" r="21865"/>
          <a:stretch/>
        </p:blipFill>
        <p:spPr>
          <a:xfrm>
            <a:off x="4757167" y="182880"/>
            <a:ext cx="7309620" cy="6496216"/>
          </a:xfrm>
          <a:prstGeom prst="rect">
            <a:avLst/>
          </a:prstGeom>
          <a:effectLst/>
        </p:spPr>
      </p:pic>
      <p:sp>
        <p:nvSpPr>
          <p:cNvPr id="2" name="Title 1">
            <a:extLst>
              <a:ext uri="{FF2B5EF4-FFF2-40B4-BE49-F238E27FC236}">
                <a16:creationId xmlns:a16="http://schemas.microsoft.com/office/drawing/2014/main" id="{E33D34AE-CF6E-48C4-8E83-049F47FBAF4D}"/>
              </a:ext>
            </a:extLst>
          </p:cNvPr>
          <p:cNvSpPr>
            <a:spLocks noGrp="1"/>
          </p:cNvSpPr>
          <p:nvPr>
            <p:ph type="title"/>
          </p:nvPr>
        </p:nvSpPr>
        <p:spPr>
          <a:xfrm>
            <a:off x="491938" y="184003"/>
            <a:ext cx="3667039" cy="1676603"/>
          </a:xfrm>
        </p:spPr>
        <p:txBody>
          <a:bodyPr vert="horz" lIns="91440" tIns="45720" rIns="91440" bIns="45720" rtlCol="0" anchor="ctr">
            <a:normAutofit/>
          </a:bodyPr>
          <a:lstStyle/>
          <a:p>
            <a:pPr defTabSz="914400"/>
            <a:r>
              <a:rPr lang="en-US" sz="3600" dirty="0">
                <a:solidFill>
                  <a:schemeClr val="bg1"/>
                </a:solidFill>
                <a:ea typeface="+mj-ea"/>
                <a:cs typeface="+mj-cs"/>
              </a:rPr>
              <a:t>Self Service</a:t>
            </a:r>
          </a:p>
        </p:txBody>
      </p:sp>
      <p:sp>
        <p:nvSpPr>
          <p:cNvPr id="3" name="Text Placeholder 2">
            <a:extLst>
              <a:ext uri="{FF2B5EF4-FFF2-40B4-BE49-F238E27FC236}">
                <a16:creationId xmlns:a16="http://schemas.microsoft.com/office/drawing/2014/main" id="{416DEA50-475B-42A9-A85F-6C1B9ACE0764}"/>
              </a:ext>
            </a:extLst>
          </p:cNvPr>
          <p:cNvSpPr>
            <a:spLocks noGrp="1"/>
          </p:cNvSpPr>
          <p:nvPr>
            <p:ph type="body" sz="quarter" idx="10"/>
          </p:nvPr>
        </p:nvSpPr>
        <p:spPr>
          <a:xfrm>
            <a:off x="223134" y="1630018"/>
            <a:ext cx="4189740" cy="4357316"/>
          </a:xfrm>
        </p:spPr>
        <p:txBody>
          <a:bodyPr vert="horz" lIns="91440" tIns="45720" rIns="91440" bIns="45720" rtlCol="0">
            <a:normAutofit lnSpcReduction="10000"/>
          </a:bodyPr>
          <a:lstStyle/>
          <a:p>
            <a:pPr marL="0" indent="0" defTabSz="914400">
              <a:buNone/>
            </a:pPr>
            <a:r>
              <a:rPr lang="en-US" sz="2400" dirty="0">
                <a:solidFill>
                  <a:schemeClr val="bg1"/>
                </a:solidFill>
                <a:latin typeface="+mn-lt"/>
              </a:rPr>
              <a:t>When it comes to accelerating growth with Office 365 self service is one of the key factors. Provide the customer with the ability to increase, or decrease, seat counts and purchase new add ons will make the customer more efficient. Which means the partner will have more time to focus building new service offers, instead of handling support tickets.</a:t>
            </a:r>
          </a:p>
        </p:txBody>
      </p:sp>
    </p:spTree>
    <p:extLst>
      <p:ext uri="{BB962C8B-B14F-4D97-AF65-F5344CB8AC3E}">
        <p14:creationId xmlns:p14="http://schemas.microsoft.com/office/powerpoint/2010/main" val="216963001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D423A8-6A5C-405C-AAF4-F57409BAF220}"/>
              </a:ext>
            </a:extLst>
          </p:cNvPr>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300950458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E43C-86DE-46E3-AC87-2A1B03FD0F32}"/>
              </a:ext>
            </a:extLst>
          </p:cNvPr>
          <p:cNvSpPr>
            <a:spLocks noGrp="1"/>
          </p:cNvSpPr>
          <p:nvPr>
            <p:ph type="title"/>
          </p:nvPr>
        </p:nvSpPr>
        <p:spPr/>
        <p:txBody>
          <a:bodyPr/>
          <a:lstStyle/>
          <a:p>
            <a:r>
              <a:rPr lang="en-US" dirty="0">
                <a:solidFill>
                  <a:schemeClr val="tx1"/>
                </a:solidFill>
              </a:rPr>
              <a:t>Appendix A: Resources</a:t>
            </a:r>
          </a:p>
        </p:txBody>
      </p:sp>
      <p:graphicFrame>
        <p:nvGraphicFramePr>
          <p:cNvPr id="5" name="Table 4">
            <a:extLst>
              <a:ext uri="{FF2B5EF4-FFF2-40B4-BE49-F238E27FC236}">
                <a16:creationId xmlns:a16="http://schemas.microsoft.com/office/drawing/2014/main" id="{B361D859-407C-4146-A58D-F9C13E20B4E7}"/>
              </a:ext>
            </a:extLst>
          </p:cNvPr>
          <p:cNvGraphicFramePr>
            <a:graphicFrameLocks noGrp="1"/>
          </p:cNvGraphicFramePr>
          <p:nvPr>
            <p:extLst>
              <p:ext uri="{D42A27DB-BD31-4B8C-83A1-F6EECF244321}">
                <p14:modId xmlns:p14="http://schemas.microsoft.com/office/powerpoint/2010/main" val="2231622751"/>
              </p:ext>
            </p:extLst>
          </p:nvPr>
        </p:nvGraphicFramePr>
        <p:xfrm>
          <a:off x="269240" y="1189176"/>
          <a:ext cx="11368095" cy="4910512"/>
        </p:xfrm>
        <a:graphic>
          <a:graphicData uri="http://schemas.openxmlformats.org/drawingml/2006/table">
            <a:tbl>
              <a:tblPr firstRow="1" bandRow="1">
                <a:tableStyleId>{5C22544A-7EE6-4342-B048-85BDC9FD1C3A}</a:tableStyleId>
              </a:tblPr>
              <a:tblGrid>
                <a:gridCol w="2016816">
                  <a:extLst>
                    <a:ext uri="{9D8B030D-6E8A-4147-A177-3AD203B41FA5}">
                      <a16:colId xmlns:a16="http://schemas.microsoft.com/office/drawing/2014/main" val="4263745516"/>
                    </a:ext>
                  </a:extLst>
                </a:gridCol>
                <a:gridCol w="9351279">
                  <a:extLst>
                    <a:ext uri="{9D8B030D-6E8A-4147-A177-3AD203B41FA5}">
                      <a16:colId xmlns:a16="http://schemas.microsoft.com/office/drawing/2014/main" val="2670903578"/>
                    </a:ext>
                  </a:extLst>
                </a:gridCol>
              </a:tblGrid>
              <a:tr h="806363">
                <a:tc>
                  <a:txBody>
                    <a:bodyPr/>
                    <a:lstStyle/>
                    <a:p>
                      <a:pPr marL="91440" lvl="1" indent="0" algn="l"/>
                      <a:r>
                        <a:rPr lang="en-US" sz="1600" b="0" dirty="0">
                          <a:solidFill>
                            <a:schemeClr val="bg1"/>
                          </a:solidFill>
                        </a:rPr>
                        <a:t>Azure REST</a:t>
                      </a:r>
                      <a:r>
                        <a:rPr lang="en-US" sz="1600" b="0" baseline="0" dirty="0">
                          <a:solidFill>
                            <a:schemeClr val="bg1"/>
                          </a:solidFill>
                        </a:rPr>
                        <a:t> APIs</a:t>
                      </a:r>
                      <a:endParaRPr lang="en-US" sz="1600" b="0" dirty="0">
                        <a:solidFill>
                          <a:schemeClr val="bg1"/>
                        </a:solidFill>
                      </a:endParaRP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olidFill>
                            <a:schemeClr val="tx1">
                              <a:lumMod val="75000"/>
                            </a:schemeClr>
                          </a:solidFill>
                          <a:sym typeface="Wingdings" panose="05000000000000000000" pitchFamily="2" charset="2"/>
                        </a:rPr>
                        <a:t>Azure Resource Manager REST APIs are the heart of interacting with Azure, and form the connecting glue between your applications and Azure. They are described by specifications conforming to the OpenAPI Specification (formally known as Swagger 2.0). The OpenAPI specification provides a standard, language-agnostic interface to REST APIs. Additional information - </a:t>
                      </a:r>
                      <a:r>
                        <a:rPr lang="en-US" sz="1100" b="0" dirty="0">
                          <a:solidFill>
                            <a:schemeClr val="tx1">
                              <a:lumMod val="75000"/>
                            </a:schemeClr>
                          </a:solidFill>
                          <a:sym typeface="Wingdings" panose="05000000000000000000" pitchFamily="2" charset="2"/>
                          <a:hlinkClick r:id="rId2"/>
                        </a:rPr>
                        <a:t>https://azure.github.io/projects/apis/</a:t>
                      </a:r>
                      <a:r>
                        <a:rPr lang="en-US" sz="1100" b="0" dirty="0">
                          <a:solidFill>
                            <a:schemeClr val="tx1">
                              <a:lumMod val="75000"/>
                            </a:schemeClr>
                          </a:solidFill>
                          <a:sym typeface="Wingdings" panose="05000000000000000000" pitchFamily="2" charset="2"/>
                        </a:rPr>
                        <a:t> </a:t>
                      </a: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7289109"/>
                  </a:ext>
                </a:extLst>
              </a:tr>
              <a:tr h="816777">
                <a:tc>
                  <a:txBody>
                    <a:bodyPr/>
                    <a:lstStyle/>
                    <a:p>
                      <a:pPr marL="91440" lvl="1" indent="0" algn="l"/>
                      <a:r>
                        <a:rPr lang="en-US" sz="1600" b="0" dirty="0">
                          <a:solidFill>
                            <a:schemeClr val="bg1"/>
                          </a:solidFill>
                        </a:rPr>
                        <a:t>Cloud Solution</a:t>
                      </a:r>
                      <a:r>
                        <a:rPr lang="en-US" sz="1600" b="0" baseline="0" dirty="0">
                          <a:solidFill>
                            <a:schemeClr val="bg1"/>
                          </a:solidFill>
                        </a:rPr>
                        <a:t> Provider Developers</a:t>
                      </a:r>
                      <a:endParaRPr lang="en-US" sz="1600" b="0" dirty="0">
                        <a:solidFill>
                          <a:schemeClr val="bg1"/>
                        </a:solidFill>
                      </a:endParaRP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ym typeface="Wingdings" panose="05000000000000000000" pitchFamily="2" charset="2"/>
                        </a:rPr>
                        <a:t>This course is for Microsoft partners who are in the Cloud Solution Provider (CSP) program and who are interested in the Partner Center SDK and the Partner Center REST API. This includes partners who have been using the previous CREST API. The course consists of multiple video lessons and demos that are 10-60 minutes in duration. It also includes a self-paced hands-on-labs for course participants which is located at </a:t>
                      </a:r>
                      <a:r>
                        <a:rPr lang="en-US" sz="1100" b="0" dirty="0">
                          <a:sym typeface="Wingdings" panose="05000000000000000000" pitchFamily="2" charset="2"/>
                          <a:hlinkClick r:id="rId3"/>
                        </a:rPr>
                        <a:t>http://aka.ms/pcsdkhol</a:t>
                      </a:r>
                      <a:r>
                        <a:rPr lang="en-US" sz="1100" b="0" dirty="0">
                          <a:sym typeface="Wingdings" panose="05000000000000000000" pitchFamily="2" charset="2"/>
                        </a:rPr>
                        <a:t>. Additional information</a:t>
                      </a:r>
                      <a:r>
                        <a:rPr lang="en-US" sz="1100" b="0" baseline="0" dirty="0">
                          <a:sym typeface="Wingdings" panose="05000000000000000000" pitchFamily="2" charset="2"/>
                        </a:rPr>
                        <a:t> - </a:t>
                      </a:r>
                      <a:r>
                        <a:rPr lang="en-US" sz="1100" b="0" baseline="0" dirty="0">
                          <a:sym typeface="Wingdings" panose="05000000000000000000" pitchFamily="2" charset="2"/>
                          <a:hlinkClick r:id="rId4"/>
                        </a:rPr>
                        <a:t>https://channel9.msdn.com/Series/cspdev</a:t>
                      </a:r>
                      <a:r>
                        <a:rPr lang="en-US" sz="1100" b="0" baseline="0" dirty="0">
                          <a:sym typeface="Wingdings" panose="05000000000000000000" pitchFamily="2" charset="2"/>
                        </a:rPr>
                        <a:t> </a:t>
                      </a:r>
                      <a:endParaRPr lang="en-US" sz="1100" b="0" dirty="0">
                        <a:sym typeface="Wingdings" panose="05000000000000000000" pitchFamily="2" charset="2"/>
                      </a:endParaRP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7615375"/>
                  </a:ext>
                </a:extLst>
              </a:tr>
              <a:tr h="806363">
                <a:tc>
                  <a:txBody>
                    <a:bodyPr/>
                    <a:lstStyle/>
                    <a:p>
                      <a:pPr marL="91440" lvl="1" indent="0" algn="l"/>
                      <a:r>
                        <a:rPr lang="en-US" sz="1600" b="0" dirty="0">
                          <a:solidFill>
                            <a:schemeClr val="bg1"/>
                          </a:solidFill>
                        </a:rPr>
                        <a:t>Microsoft Graph</a:t>
                      </a: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ym typeface="Wingdings" panose="05000000000000000000" pitchFamily="2" charset="2"/>
                        </a:rPr>
                        <a:t>Microsoft Graph (previously called Office 365 unified API) exposes multiple APIs from Microsoft cloud services through a single REST API endpoint (</a:t>
                      </a:r>
                      <a:r>
                        <a:rPr lang="en-US" sz="1100" b="0" i="1" dirty="0">
                          <a:sym typeface="Wingdings" panose="05000000000000000000" pitchFamily="2" charset="2"/>
                        </a:rPr>
                        <a:t>https://graph.microsoft.com</a:t>
                      </a:r>
                      <a:r>
                        <a:rPr lang="en-US" sz="1100" b="0" dirty="0">
                          <a:sym typeface="Wingdings" panose="05000000000000000000" pitchFamily="2" charset="2"/>
                        </a:rPr>
                        <a:t>). Using the Microsoft Graph, you can turn formerly difficult or complex queries into simple navigations. Additional</a:t>
                      </a:r>
                      <a:r>
                        <a:rPr lang="en-US" sz="1100" b="0" baseline="0" dirty="0">
                          <a:sym typeface="Wingdings" panose="05000000000000000000" pitchFamily="2" charset="2"/>
                        </a:rPr>
                        <a:t> information - </a:t>
                      </a:r>
                      <a:r>
                        <a:rPr lang="en-US" sz="1100" b="0" baseline="0" dirty="0">
                          <a:sym typeface="Wingdings" panose="05000000000000000000" pitchFamily="2" charset="2"/>
                          <a:hlinkClick r:id="rId5"/>
                        </a:rPr>
                        <a:t>https://graph.microsoft.io/en-us/docs</a:t>
                      </a:r>
                      <a:r>
                        <a:rPr lang="en-US" sz="1100" b="0" baseline="0" dirty="0">
                          <a:sym typeface="Wingdings" panose="05000000000000000000" pitchFamily="2" charset="2"/>
                        </a:rPr>
                        <a:t> </a:t>
                      </a:r>
                      <a:endParaRPr lang="en-US" sz="1100" b="0" dirty="0">
                        <a:sym typeface="Wingdings" panose="05000000000000000000" pitchFamily="2" charset="2"/>
                      </a:endParaRP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9085106"/>
                  </a:ext>
                </a:extLst>
              </a:tr>
              <a:tr h="816777">
                <a:tc>
                  <a:txBody>
                    <a:bodyPr/>
                    <a:lstStyle/>
                    <a:p>
                      <a:pPr marL="91440" lvl="1" indent="0" algn="l"/>
                      <a:r>
                        <a:rPr lang="en-US" sz="1600" b="0" dirty="0">
                          <a:solidFill>
                            <a:schemeClr val="bg1"/>
                          </a:solidFill>
                        </a:rPr>
                        <a:t>Partner</a:t>
                      </a:r>
                      <a:r>
                        <a:rPr lang="en-US" sz="1600" b="0" baseline="0" dirty="0">
                          <a:solidFill>
                            <a:schemeClr val="bg1"/>
                          </a:solidFill>
                        </a:rPr>
                        <a:t> Center API Reference</a:t>
                      </a:r>
                      <a:endParaRPr lang="en-US" sz="1600" b="0" dirty="0">
                        <a:solidFill>
                          <a:schemeClr val="bg1"/>
                        </a:solidFill>
                      </a:endParaRP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ym typeface="Wingdings" panose="05000000000000000000" pitchFamily="2" charset="2"/>
                        </a:rPr>
                        <a:t>The Partner Center managed API helps Cloud Solution Provider partners integrate their existing CRM or billing software with the Microsoft systems that manage customer accounts, place orders, manage subscriptions, and handle support requests in Partner Center. The Managed API also includes token management (so that you don’t have to refresh your Azure AD tokens and authentication each hour) and a simple interface library for network calls with retries. Additional</a:t>
                      </a:r>
                      <a:r>
                        <a:rPr lang="en-US" sz="1100" b="0" baseline="0" dirty="0">
                          <a:sym typeface="Wingdings" panose="05000000000000000000" pitchFamily="2" charset="2"/>
                        </a:rPr>
                        <a:t> information - </a:t>
                      </a:r>
                      <a:r>
                        <a:rPr lang="en-US" sz="1100" b="0" baseline="0" dirty="0">
                          <a:sym typeface="Wingdings" panose="05000000000000000000" pitchFamily="2" charset="2"/>
                          <a:hlinkClick r:id="rId6"/>
                        </a:rPr>
                        <a:t>https://msdn.microsoft.com/en-us/library/partnercenter/mt635943.aspx</a:t>
                      </a:r>
                      <a:r>
                        <a:rPr lang="en-US" sz="1100" b="0" baseline="0" dirty="0">
                          <a:sym typeface="Wingdings" panose="05000000000000000000" pitchFamily="2" charset="2"/>
                        </a:rPr>
                        <a:t> </a:t>
                      </a:r>
                      <a:endParaRPr lang="en-US" sz="1100" b="0" dirty="0">
                        <a:sym typeface="Wingdings" panose="05000000000000000000" pitchFamily="2" charset="2"/>
                      </a:endParaRP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2763133"/>
                  </a:ext>
                </a:extLst>
              </a:tr>
              <a:tr h="832116">
                <a:tc>
                  <a:txBody>
                    <a:bodyPr/>
                    <a:lstStyle/>
                    <a:p>
                      <a:pPr marL="91440" marR="0" lvl="1" indent="0" algn="l" defTabSz="932475"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Partner</a:t>
                      </a:r>
                      <a:r>
                        <a:rPr lang="en-US" sz="1600" b="0" baseline="0" dirty="0">
                          <a:solidFill>
                            <a:schemeClr val="bg1"/>
                          </a:solidFill>
                        </a:rPr>
                        <a:t> Center Explorer</a:t>
                      </a:r>
                      <a:endParaRPr lang="en-US" sz="1600" b="0" dirty="0">
                        <a:solidFill>
                          <a:schemeClr val="bg1"/>
                        </a:solidFill>
                      </a:endParaRPr>
                    </a:p>
                    <a:p>
                      <a:pPr marL="91440" lvl="1" indent="0" algn="l"/>
                      <a:endParaRPr lang="en-US" sz="1600" b="0" dirty="0">
                        <a:solidFill>
                          <a:schemeClr val="bg1"/>
                        </a:solidFill>
                      </a:endParaRP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ym typeface="Wingdings" panose="05000000000000000000" pitchFamily="2" charset="2"/>
                        </a:rPr>
                        <a:t>Sample project developed to demonstrate how to utilize the</a:t>
                      </a:r>
                      <a:r>
                        <a:rPr lang="en-US" sz="1100" b="0" baseline="0" dirty="0">
                          <a:sym typeface="Wingdings" panose="05000000000000000000" pitchFamily="2" charset="2"/>
                        </a:rPr>
                        <a:t> Azure AD Graph API, Azure Resource Management API,  and </a:t>
                      </a:r>
                      <a:r>
                        <a:rPr lang="en-US" sz="1100" b="0" dirty="0">
                          <a:sym typeface="Wingdings" panose="05000000000000000000" pitchFamily="2" charset="2"/>
                        </a:rPr>
                        <a:t>Partner Center SDK to retrieve data for a given</a:t>
                      </a:r>
                      <a:r>
                        <a:rPr lang="en-US" sz="1100" b="0" baseline="0" dirty="0">
                          <a:sym typeface="Wingdings" panose="05000000000000000000" pitchFamily="2" charset="2"/>
                        </a:rPr>
                        <a:t> CSP partner and the respective customers. Additional information - </a:t>
                      </a:r>
                      <a:r>
                        <a:rPr lang="en-US" sz="1100" b="0" baseline="0" dirty="0">
                          <a:sym typeface="Wingdings" panose="05000000000000000000" pitchFamily="2" charset="2"/>
                          <a:hlinkClick r:id="rId7"/>
                        </a:rPr>
                        <a:t>https://github.com/Microsoft/Partner-Center-Explorer/</a:t>
                      </a:r>
                      <a:r>
                        <a:rPr lang="en-US" sz="1100" b="0" baseline="0" dirty="0">
                          <a:sym typeface="Wingdings" panose="05000000000000000000" pitchFamily="2" charset="2"/>
                        </a:rPr>
                        <a:t> </a:t>
                      </a:r>
                      <a:r>
                        <a:rPr lang="en-US" sz="1100" b="0" dirty="0">
                          <a:sym typeface="Wingdings" panose="05000000000000000000" pitchFamily="2" charset="2"/>
                        </a:rPr>
                        <a:t> </a:t>
                      </a: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2257516"/>
                  </a:ext>
                </a:extLst>
              </a:tr>
              <a:tr h="832116">
                <a:tc>
                  <a:txBody>
                    <a:bodyPr/>
                    <a:lstStyle/>
                    <a:p>
                      <a:pPr marL="91440" lvl="1" indent="0" algn="l"/>
                      <a:r>
                        <a:rPr lang="en-US" sz="1600" b="0" dirty="0">
                          <a:solidFill>
                            <a:schemeClr val="bg1"/>
                          </a:solidFill>
                        </a:rPr>
                        <a:t>Isaiah’s Blog</a:t>
                      </a:r>
                    </a:p>
                  </a:txBody>
                  <a:tcPr marL="0" marR="0" marT="4663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1"/>
                    </a:solidFill>
                  </a:tcPr>
                </a:tc>
                <a:tc>
                  <a:txBody>
                    <a:bodyPr/>
                    <a:lstStyle/>
                    <a:p>
                      <a:pPr marL="0" lvl="0" indent="0" algn="l">
                        <a:spcBef>
                          <a:spcPts val="400"/>
                        </a:spcBef>
                        <a:buFont typeface="Symbol" panose="05050102010706020507" pitchFamily="18" charset="2"/>
                        <a:buNone/>
                      </a:pPr>
                      <a:r>
                        <a:rPr lang="en-US" sz="1100" b="0" dirty="0">
                          <a:sym typeface="Wingdings" panose="05000000000000000000" pitchFamily="2" charset="2"/>
                        </a:rPr>
                        <a:t>Isaiah Williams is a Cloud Technology Strategist that works on the US OCP MSP team. His blog contains several great resources that will help partners with developing their integration. </a:t>
                      </a:r>
                      <a:r>
                        <a:rPr lang="en-US" sz="1100" b="0" dirty="0">
                          <a:sym typeface="Wingdings" panose="05000000000000000000" pitchFamily="2" charset="2"/>
                          <a:hlinkClick r:id="rId8"/>
                        </a:rPr>
                        <a:t>https://blogs.msdn.microsoft.com/iwilliams/</a:t>
                      </a:r>
                      <a:r>
                        <a:rPr lang="en-US" sz="1100" b="0" dirty="0">
                          <a:sym typeface="Wingdings" panose="05000000000000000000" pitchFamily="2" charset="2"/>
                        </a:rPr>
                        <a:t> </a:t>
                      </a:r>
                    </a:p>
                  </a:txBody>
                  <a:tcPr marL="93247" marR="93247" marT="46623" marB="4662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093669"/>
                  </a:ext>
                </a:extLst>
              </a:tr>
            </a:tbl>
          </a:graphicData>
        </a:graphic>
      </p:graphicFrame>
    </p:spTree>
    <p:extLst>
      <p:ext uri="{BB962C8B-B14F-4D97-AF65-F5344CB8AC3E}">
        <p14:creationId xmlns:p14="http://schemas.microsoft.com/office/powerpoint/2010/main" val="2032015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8CA591-DA35-4125-8B68-1E0952870862}"/>
              </a:ext>
            </a:extLst>
          </p:cNvPr>
          <p:cNvSpPr>
            <a:spLocks noGrp="1"/>
          </p:cNvSpPr>
          <p:nvPr>
            <p:ph type="title"/>
          </p:nvPr>
        </p:nvSpPr>
        <p:spPr/>
        <p:txBody>
          <a:bodyPr/>
          <a:lstStyle/>
          <a:p>
            <a:r>
              <a:rPr lang="en-US" dirty="0">
                <a:solidFill>
                  <a:schemeClr val="tx1"/>
                </a:solidFill>
              </a:rPr>
              <a:t>Model Definition</a:t>
            </a:r>
          </a:p>
        </p:txBody>
      </p:sp>
      <p:grpSp>
        <p:nvGrpSpPr>
          <p:cNvPr id="52" name="Group 51">
            <a:extLst>
              <a:ext uri="{FF2B5EF4-FFF2-40B4-BE49-F238E27FC236}">
                <a16:creationId xmlns:a16="http://schemas.microsoft.com/office/drawing/2014/main" id="{F5EC7C25-74DE-4B5C-BE36-241D7200E58C}"/>
              </a:ext>
            </a:extLst>
          </p:cNvPr>
          <p:cNvGrpSpPr/>
          <p:nvPr/>
        </p:nvGrpSpPr>
        <p:grpSpPr>
          <a:xfrm>
            <a:off x="345739" y="1185468"/>
            <a:ext cx="11502842" cy="4919959"/>
            <a:chOff x="476163" y="1564762"/>
            <a:chExt cx="11502842" cy="4919959"/>
          </a:xfrm>
        </p:grpSpPr>
        <p:sp>
          <p:nvSpPr>
            <p:cNvPr id="6" name="Rectangle 5">
              <a:extLst>
                <a:ext uri="{FF2B5EF4-FFF2-40B4-BE49-F238E27FC236}">
                  <a16:creationId xmlns:a16="http://schemas.microsoft.com/office/drawing/2014/main" id="{B7EC897A-7BBC-4249-A777-5C0BD7599F2D}"/>
                </a:ext>
              </a:extLst>
            </p:cNvPr>
            <p:cNvSpPr/>
            <p:nvPr/>
          </p:nvSpPr>
          <p:spPr bwMode="auto">
            <a:xfrm>
              <a:off x="476163" y="1564762"/>
              <a:ext cx="11502842" cy="4919959"/>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3CF9F80-753E-46F3-A875-C56D3E0504C8}"/>
                </a:ext>
              </a:extLst>
            </p:cNvPr>
            <p:cNvSpPr/>
            <p:nvPr/>
          </p:nvSpPr>
          <p:spPr bwMode="auto">
            <a:xfrm>
              <a:off x="787766" y="2666663"/>
              <a:ext cx="5377042" cy="9034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F3875CE-92D7-45BA-89D7-E85635450916}"/>
                </a:ext>
              </a:extLst>
            </p:cNvPr>
            <p:cNvSpPr/>
            <p:nvPr/>
          </p:nvSpPr>
          <p:spPr bwMode="auto">
            <a:xfrm>
              <a:off x="6266811" y="2666663"/>
              <a:ext cx="5377042" cy="9034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8F16B6A5-631C-4CA5-B2C2-48BACFC799F7}"/>
                </a:ext>
              </a:extLst>
            </p:cNvPr>
            <p:cNvSpPr/>
            <p:nvPr/>
          </p:nvSpPr>
          <p:spPr bwMode="auto">
            <a:xfrm>
              <a:off x="787767" y="3801497"/>
              <a:ext cx="2283942" cy="84605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DD8EE519-0533-4FFA-A9D6-196CC2B517AF}"/>
                </a:ext>
              </a:extLst>
            </p:cNvPr>
            <p:cNvSpPr/>
            <p:nvPr/>
          </p:nvSpPr>
          <p:spPr bwMode="auto">
            <a:xfrm>
              <a:off x="3796403" y="3805691"/>
              <a:ext cx="2368405" cy="84605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3DFC672-100C-46B8-9B2E-8BEEFCCBF23D}"/>
                </a:ext>
              </a:extLst>
            </p:cNvPr>
            <p:cNvSpPr/>
            <p:nvPr/>
          </p:nvSpPr>
          <p:spPr bwMode="auto">
            <a:xfrm>
              <a:off x="787768" y="4837878"/>
              <a:ext cx="1719486" cy="67031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FC9C857-1C21-4341-993E-32B6560479CB}"/>
                </a:ext>
              </a:extLst>
            </p:cNvPr>
            <p:cNvSpPr/>
            <p:nvPr/>
          </p:nvSpPr>
          <p:spPr bwMode="auto">
            <a:xfrm>
              <a:off x="2623830" y="4837878"/>
              <a:ext cx="1719486" cy="67031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EC582AC0-7831-4369-8A70-EE20C347CC3D}"/>
                </a:ext>
              </a:extLst>
            </p:cNvPr>
            <p:cNvSpPr/>
            <p:nvPr/>
          </p:nvSpPr>
          <p:spPr bwMode="auto">
            <a:xfrm>
              <a:off x="4445322" y="4837878"/>
              <a:ext cx="1719486" cy="67031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B69198C0-3672-4235-BE2A-B71587625AC8}"/>
                </a:ext>
              </a:extLst>
            </p:cNvPr>
            <p:cNvSpPr/>
            <p:nvPr/>
          </p:nvSpPr>
          <p:spPr bwMode="auto">
            <a:xfrm>
              <a:off x="6266812" y="4837878"/>
              <a:ext cx="2622946" cy="67031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1CF09F98-0EFA-4223-978D-1F61BD509FD9}"/>
                </a:ext>
              </a:extLst>
            </p:cNvPr>
            <p:cNvSpPr/>
            <p:nvPr/>
          </p:nvSpPr>
          <p:spPr bwMode="auto">
            <a:xfrm>
              <a:off x="9020907" y="4837878"/>
              <a:ext cx="2622946" cy="67031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a:extLst>
                <a:ext uri="{FF2B5EF4-FFF2-40B4-BE49-F238E27FC236}">
                  <a16:creationId xmlns:a16="http://schemas.microsoft.com/office/drawing/2014/main" id="{38A84FB0-868D-4CE6-8C62-E26DE6D186D4}"/>
                </a:ext>
              </a:extLst>
            </p:cNvPr>
            <p:cNvGrpSpPr/>
            <p:nvPr/>
          </p:nvGrpSpPr>
          <p:grpSpPr>
            <a:xfrm>
              <a:off x="3461716" y="2214933"/>
              <a:ext cx="1719492" cy="451730"/>
              <a:chOff x="3407565" y="2171700"/>
              <a:chExt cx="1685930" cy="442913"/>
            </a:xfrm>
          </p:grpSpPr>
          <p:cxnSp>
            <p:nvCxnSpPr>
              <p:cNvPr id="17" name="Straight Connector 16">
                <a:extLst>
                  <a:ext uri="{FF2B5EF4-FFF2-40B4-BE49-F238E27FC236}">
                    <a16:creationId xmlns:a16="http://schemas.microsoft.com/office/drawing/2014/main" id="{450AAD04-5FC1-4681-9B49-DAA8B6DB378B}"/>
                  </a:ext>
                </a:extLst>
              </p:cNvPr>
              <p:cNvCxnSpPr/>
              <p:nvPr/>
            </p:nvCxnSpPr>
            <p:spPr>
              <a:xfrm>
                <a:off x="3407570" y="2171700"/>
                <a:ext cx="1685925"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0EEB3D1-268E-408C-A74E-B03EA3CBCA6F}"/>
                  </a:ext>
                </a:extLst>
              </p:cNvPr>
              <p:cNvCxnSpPr>
                <a:endCxn id="20" idx="0"/>
              </p:cNvCxnSpPr>
              <p:nvPr/>
            </p:nvCxnSpPr>
            <p:spPr>
              <a:xfrm>
                <a:off x="3407565" y="2171700"/>
                <a:ext cx="0" cy="44291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D1725A77-9EE3-49CA-A863-04DE75D4289F}"/>
                </a:ext>
              </a:extLst>
            </p:cNvPr>
            <p:cNvCxnSpPr/>
            <p:nvPr/>
          </p:nvCxnSpPr>
          <p:spPr>
            <a:xfrm>
              <a:off x="7301420" y="2214932"/>
              <a:ext cx="1719487"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4E4FE9-4B00-4301-9C3B-5312CCD16E8B}"/>
                </a:ext>
              </a:extLst>
            </p:cNvPr>
            <p:cNvCxnSpPr/>
            <p:nvPr/>
          </p:nvCxnSpPr>
          <p:spPr>
            <a:xfrm>
              <a:off x="9013622" y="2214933"/>
              <a:ext cx="0" cy="45173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EC252C-D0A9-4C2E-97A8-8467A12F4216}"/>
                </a:ext>
              </a:extLst>
            </p:cNvPr>
            <p:cNvCxnSpPr/>
            <p:nvPr/>
          </p:nvCxnSpPr>
          <p:spPr>
            <a:xfrm>
              <a:off x="7556429" y="3570123"/>
              <a:ext cx="0" cy="1282328"/>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A34C73-0548-4B8D-A883-B04E7E8B86F6}"/>
                </a:ext>
              </a:extLst>
            </p:cNvPr>
            <p:cNvCxnSpPr/>
            <p:nvPr/>
          </p:nvCxnSpPr>
          <p:spPr>
            <a:xfrm>
              <a:off x="10325096" y="3570123"/>
              <a:ext cx="0" cy="1282328"/>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A58C8C-F371-4781-899D-20C7C323CC93}"/>
                </a:ext>
              </a:extLst>
            </p:cNvPr>
            <p:cNvCxnSpPr>
              <a:cxnSpLocks/>
            </p:cNvCxnSpPr>
            <p:nvPr/>
          </p:nvCxnSpPr>
          <p:spPr>
            <a:xfrm>
              <a:off x="2084669" y="3570124"/>
              <a:ext cx="0" cy="23137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12A14CE-2FA3-4B4F-A535-1CFD7CBB0EC7}"/>
                </a:ext>
              </a:extLst>
            </p:cNvPr>
            <p:cNvCxnSpPr>
              <a:cxnSpLocks/>
            </p:cNvCxnSpPr>
            <p:nvPr/>
          </p:nvCxnSpPr>
          <p:spPr>
            <a:xfrm>
              <a:off x="4853335" y="3570124"/>
              <a:ext cx="0" cy="23137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5892B9-FCA6-42A5-8AC7-BA9413D0598B}"/>
                </a:ext>
              </a:extLst>
            </p:cNvPr>
            <p:cNvCxnSpPr/>
            <p:nvPr/>
          </p:nvCxnSpPr>
          <p:spPr>
            <a:xfrm>
              <a:off x="1647511" y="4663018"/>
              <a:ext cx="0" cy="16757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2B096D-D285-4E46-9ECD-6418F317554C}"/>
                </a:ext>
              </a:extLst>
            </p:cNvPr>
            <p:cNvCxnSpPr/>
            <p:nvPr/>
          </p:nvCxnSpPr>
          <p:spPr>
            <a:xfrm>
              <a:off x="2933675" y="4663018"/>
              <a:ext cx="0" cy="16757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FF0CA-A574-4838-AB66-05B0F9A62A6A}"/>
                </a:ext>
              </a:extLst>
            </p:cNvPr>
            <p:cNvCxnSpPr/>
            <p:nvPr/>
          </p:nvCxnSpPr>
          <p:spPr>
            <a:xfrm>
              <a:off x="5305065" y="4663018"/>
              <a:ext cx="0" cy="16757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16CF45C-EB87-4BDD-93BA-42BB3C69F2B0}"/>
                </a:ext>
              </a:extLst>
            </p:cNvPr>
            <p:cNvSpPr txBox="1"/>
            <p:nvPr/>
          </p:nvSpPr>
          <p:spPr>
            <a:xfrm>
              <a:off x="2123765" y="2854670"/>
              <a:ext cx="2701047" cy="555568"/>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836" dirty="0">
                  <a:solidFill>
                    <a:schemeClr val="bg1">
                      <a:lumMod val="85000"/>
                      <a:lumOff val="15000"/>
                    </a:schemeClr>
                  </a:solidFill>
                </a:rPr>
                <a:t>Indirect Provider</a:t>
              </a:r>
            </a:p>
          </p:txBody>
        </p:sp>
        <p:pic>
          <p:nvPicPr>
            <p:cNvPr id="29" name="Picture 28">
              <a:extLst>
                <a:ext uri="{FF2B5EF4-FFF2-40B4-BE49-F238E27FC236}">
                  <a16:creationId xmlns:a16="http://schemas.microsoft.com/office/drawing/2014/main" id="{C65D587E-2596-4486-8FCA-0A1A36A70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06" y="2830596"/>
              <a:ext cx="1227651" cy="615669"/>
            </a:xfrm>
            <a:prstGeom prst="rect">
              <a:avLst/>
            </a:prstGeom>
          </p:spPr>
        </p:pic>
        <p:pic>
          <p:nvPicPr>
            <p:cNvPr id="30" name="Picture 29">
              <a:extLst>
                <a:ext uri="{FF2B5EF4-FFF2-40B4-BE49-F238E27FC236}">
                  <a16:creationId xmlns:a16="http://schemas.microsoft.com/office/drawing/2014/main" id="{7AC5127F-E0F5-4AAA-9662-B08D78BFF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384" y="2830596"/>
              <a:ext cx="1227651" cy="615669"/>
            </a:xfrm>
            <a:prstGeom prst="rect">
              <a:avLst/>
            </a:prstGeom>
          </p:spPr>
        </p:pic>
        <p:sp>
          <p:nvSpPr>
            <p:cNvPr id="31" name="TextBox 30">
              <a:extLst>
                <a:ext uri="{FF2B5EF4-FFF2-40B4-BE49-F238E27FC236}">
                  <a16:creationId xmlns:a16="http://schemas.microsoft.com/office/drawing/2014/main" id="{337A61D4-52B9-4895-804C-0E56F7BE8444}"/>
                </a:ext>
              </a:extLst>
            </p:cNvPr>
            <p:cNvSpPr txBox="1"/>
            <p:nvPr/>
          </p:nvSpPr>
          <p:spPr>
            <a:xfrm>
              <a:off x="7602810" y="2854670"/>
              <a:ext cx="2701047" cy="555568"/>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836" dirty="0">
                  <a:solidFill>
                    <a:schemeClr val="bg1">
                      <a:lumMod val="85000"/>
                      <a:lumOff val="15000"/>
                    </a:schemeClr>
                  </a:solidFill>
                </a:rPr>
                <a:t>Direct Partner</a:t>
              </a:r>
            </a:p>
          </p:txBody>
        </p:sp>
        <p:pic>
          <p:nvPicPr>
            <p:cNvPr id="32" name="Picture 31">
              <a:extLst>
                <a:ext uri="{FF2B5EF4-FFF2-40B4-BE49-F238E27FC236}">
                  <a16:creationId xmlns:a16="http://schemas.microsoft.com/office/drawing/2014/main" id="{4700D3DE-C339-418B-B524-C9677C80E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451" y="2830596"/>
              <a:ext cx="1227651" cy="615669"/>
            </a:xfrm>
            <a:prstGeom prst="rect">
              <a:avLst/>
            </a:prstGeom>
          </p:spPr>
        </p:pic>
        <p:pic>
          <p:nvPicPr>
            <p:cNvPr id="33" name="Picture 32">
              <a:extLst>
                <a:ext uri="{FF2B5EF4-FFF2-40B4-BE49-F238E27FC236}">
                  <a16:creationId xmlns:a16="http://schemas.microsoft.com/office/drawing/2014/main" id="{110D4AEF-7F24-4EFB-81E1-B3D7F73C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430" y="2830596"/>
              <a:ext cx="1227651" cy="615669"/>
            </a:xfrm>
            <a:prstGeom prst="rect">
              <a:avLst/>
            </a:prstGeom>
          </p:spPr>
        </p:pic>
        <p:pic>
          <p:nvPicPr>
            <p:cNvPr id="34" name="Picture 33">
              <a:extLst>
                <a:ext uri="{FF2B5EF4-FFF2-40B4-BE49-F238E27FC236}">
                  <a16:creationId xmlns:a16="http://schemas.microsoft.com/office/drawing/2014/main" id="{B76FAB4E-2DE0-468E-A3DD-E54962CA0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05" y="3969073"/>
              <a:ext cx="641475" cy="615669"/>
            </a:xfrm>
            <a:prstGeom prst="rect">
              <a:avLst/>
            </a:prstGeom>
          </p:spPr>
        </p:pic>
        <p:pic>
          <p:nvPicPr>
            <p:cNvPr id="35" name="Picture 34">
              <a:extLst>
                <a:ext uri="{FF2B5EF4-FFF2-40B4-BE49-F238E27FC236}">
                  <a16:creationId xmlns:a16="http://schemas.microsoft.com/office/drawing/2014/main" id="{500A15E0-6AC1-48FA-86C7-47AC40A69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162" y="3973267"/>
              <a:ext cx="641475" cy="615669"/>
            </a:xfrm>
            <a:prstGeom prst="rect">
              <a:avLst/>
            </a:prstGeom>
          </p:spPr>
        </p:pic>
        <p:sp>
          <p:nvSpPr>
            <p:cNvPr id="36" name="TextBox 35">
              <a:extLst>
                <a:ext uri="{FF2B5EF4-FFF2-40B4-BE49-F238E27FC236}">
                  <a16:creationId xmlns:a16="http://schemas.microsoft.com/office/drawing/2014/main" id="{C8A465B6-5EB7-4D07-B45D-F38102BF3E82}"/>
                </a:ext>
              </a:extLst>
            </p:cNvPr>
            <p:cNvSpPr txBox="1"/>
            <p:nvPr/>
          </p:nvSpPr>
          <p:spPr>
            <a:xfrm>
              <a:off x="1395844" y="3883512"/>
              <a:ext cx="1610195" cy="555543"/>
            </a:xfrm>
            <a:prstGeom prst="rect">
              <a:avLst/>
            </a:prstGeom>
            <a:noFill/>
          </p:spPr>
          <p:txBody>
            <a:bodyPr wrap="square" lIns="186494" tIns="149196" rIns="186494" bIns="149196" rtlCol="0">
              <a:spAutoFit/>
            </a:bodyPr>
            <a:lstStyle/>
            <a:p>
              <a:pPr algn="ctr" defTabSz="932563">
                <a:lnSpc>
                  <a:spcPct val="90000"/>
                </a:lnSpc>
                <a:spcAft>
                  <a:spcPts val="612"/>
                </a:spcAft>
              </a:pPr>
              <a:endParaRPr lang="en-US" sz="1836" dirty="0">
                <a:solidFill>
                  <a:schemeClr val="bg1">
                    <a:lumMod val="85000"/>
                    <a:lumOff val="15000"/>
                  </a:schemeClr>
                </a:solidFill>
              </a:endParaRPr>
            </a:p>
          </p:txBody>
        </p:sp>
        <p:sp>
          <p:nvSpPr>
            <p:cNvPr id="37" name="TextBox 36">
              <a:extLst>
                <a:ext uri="{FF2B5EF4-FFF2-40B4-BE49-F238E27FC236}">
                  <a16:creationId xmlns:a16="http://schemas.microsoft.com/office/drawing/2014/main" id="{016B2D57-8770-4954-B094-1A2277E78E98}"/>
                </a:ext>
              </a:extLst>
            </p:cNvPr>
            <p:cNvSpPr txBox="1"/>
            <p:nvPr/>
          </p:nvSpPr>
          <p:spPr>
            <a:xfrm>
              <a:off x="4570848" y="3869259"/>
              <a:ext cx="1586673" cy="555543"/>
            </a:xfrm>
            <a:prstGeom prst="rect">
              <a:avLst/>
            </a:prstGeom>
            <a:noFill/>
          </p:spPr>
          <p:txBody>
            <a:bodyPr wrap="square" lIns="186494" tIns="149196" rIns="186494" bIns="149196" rtlCol="0">
              <a:spAutoFit/>
            </a:bodyPr>
            <a:lstStyle/>
            <a:p>
              <a:pPr algn="ctr" defTabSz="932563">
                <a:lnSpc>
                  <a:spcPct val="90000"/>
                </a:lnSpc>
                <a:spcAft>
                  <a:spcPts val="612"/>
                </a:spcAft>
              </a:pPr>
              <a:endParaRPr lang="en-US" sz="1836" dirty="0">
                <a:solidFill>
                  <a:schemeClr val="bg1">
                    <a:lumMod val="85000"/>
                    <a:lumOff val="15000"/>
                  </a:schemeClr>
                </a:solidFill>
              </a:endParaRPr>
            </a:p>
          </p:txBody>
        </p:sp>
        <p:sp>
          <p:nvSpPr>
            <p:cNvPr id="38" name="TextBox 37">
              <a:extLst>
                <a:ext uri="{FF2B5EF4-FFF2-40B4-BE49-F238E27FC236}">
                  <a16:creationId xmlns:a16="http://schemas.microsoft.com/office/drawing/2014/main" id="{F6BA18CC-7A38-474E-B84B-CBD1D6423FB7}"/>
                </a:ext>
              </a:extLst>
            </p:cNvPr>
            <p:cNvSpPr txBox="1"/>
            <p:nvPr/>
          </p:nvSpPr>
          <p:spPr>
            <a:xfrm>
              <a:off x="7574638" y="3481843"/>
              <a:ext cx="2761388" cy="4675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200" dirty="0">
                  <a:solidFill>
                    <a:schemeClr val="bg1"/>
                  </a:solidFill>
                </a:rPr>
                <a:t>Sales Agent, Billing Admin, Support</a:t>
              </a:r>
            </a:p>
          </p:txBody>
        </p:sp>
        <p:sp>
          <p:nvSpPr>
            <p:cNvPr id="39" name="TextBox 38">
              <a:extLst>
                <a:ext uri="{FF2B5EF4-FFF2-40B4-BE49-F238E27FC236}">
                  <a16:creationId xmlns:a16="http://schemas.microsoft.com/office/drawing/2014/main" id="{23C5E477-BDA7-4229-BF21-23CC486BFB2C}"/>
                </a:ext>
              </a:extLst>
            </p:cNvPr>
            <p:cNvSpPr txBox="1"/>
            <p:nvPr/>
          </p:nvSpPr>
          <p:spPr>
            <a:xfrm>
              <a:off x="4588855" y="4220792"/>
              <a:ext cx="1468434" cy="470814"/>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224" dirty="0">
                  <a:solidFill>
                    <a:schemeClr val="bg1">
                      <a:lumMod val="85000"/>
                      <a:lumOff val="15000"/>
                    </a:schemeClr>
                  </a:solidFill>
                  <a:latin typeface="+mj-lt"/>
                </a:rPr>
                <a:t>Indirect Reseller</a:t>
              </a:r>
            </a:p>
          </p:txBody>
        </p:sp>
        <p:sp>
          <p:nvSpPr>
            <p:cNvPr id="40" name="TextBox 39">
              <a:extLst>
                <a:ext uri="{FF2B5EF4-FFF2-40B4-BE49-F238E27FC236}">
                  <a16:creationId xmlns:a16="http://schemas.microsoft.com/office/drawing/2014/main" id="{6FA1A772-6F39-41F1-AF13-C686A4C29505}"/>
                </a:ext>
              </a:extLst>
            </p:cNvPr>
            <p:cNvSpPr txBox="1"/>
            <p:nvPr/>
          </p:nvSpPr>
          <p:spPr>
            <a:xfrm>
              <a:off x="1512462" y="4183141"/>
              <a:ext cx="1468434" cy="470814"/>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224" dirty="0">
                  <a:solidFill>
                    <a:schemeClr val="bg1">
                      <a:lumMod val="85000"/>
                      <a:lumOff val="15000"/>
                    </a:schemeClr>
                  </a:solidFill>
                  <a:latin typeface="+mj-lt"/>
                </a:rPr>
                <a:t>Indirect Reseller</a:t>
              </a:r>
            </a:p>
          </p:txBody>
        </p:sp>
        <p:sp>
          <p:nvSpPr>
            <p:cNvPr id="41" name="TextBox 40">
              <a:extLst>
                <a:ext uri="{FF2B5EF4-FFF2-40B4-BE49-F238E27FC236}">
                  <a16:creationId xmlns:a16="http://schemas.microsoft.com/office/drawing/2014/main" id="{990F9D06-944A-4A50-87A2-81B13DF8A984}"/>
                </a:ext>
              </a:extLst>
            </p:cNvPr>
            <p:cNvSpPr txBox="1"/>
            <p:nvPr/>
          </p:nvSpPr>
          <p:spPr>
            <a:xfrm>
              <a:off x="5310822" y="5581050"/>
              <a:ext cx="1814832" cy="583819"/>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2040" dirty="0">
                  <a:solidFill>
                    <a:schemeClr val="bg1"/>
                  </a:solidFill>
                </a:rPr>
                <a:t>Customers</a:t>
              </a:r>
            </a:p>
          </p:txBody>
        </p:sp>
        <p:cxnSp>
          <p:nvCxnSpPr>
            <p:cNvPr id="42" name="Straight Connector 41">
              <a:extLst>
                <a:ext uri="{FF2B5EF4-FFF2-40B4-BE49-F238E27FC236}">
                  <a16:creationId xmlns:a16="http://schemas.microsoft.com/office/drawing/2014/main" id="{647AC4AD-E91D-487F-9957-702563625D3D}"/>
                </a:ext>
              </a:extLst>
            </p:cNvPr>
            <p:cNvCxnSpPr/>
            <p:nvPr/>
          </p:nvCxnSpPr>
          <p:spPr>
            <a:xfrm>
              <a:off x="787767" y="5858387"/>
              <a:ext cx="4663016"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291939D-90E4-4546-8CD3-8B157A52FD69}"/>
                </a:ext>
              </a:extLst>
            </p:cNvPr>
            <p:cNvCxnSpPr/>
            <p:nvPr/>
          </p:nvCxnSpPr>
          <p:spPr>
            <a:xfrm>
              <a:off x="6980837" y="5858387"/>
              <a:ext cx="4663016"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0073C01C-507F-4557-9C2F-CBBC6DE56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151" y="5029292"/>
              <a:ext cx="1263527" cy="299877"/>
            </a:xfrm>
            <a:prstGeom prst="rect">
              <a:avLst/>
            </a:prstGeom>
          </p:spPr>
        </p:pic>
        <p:pic>
          <p:nvPicPr>
            <p:cNvPr id="45" name="Picture 44">
              <a:extLst>
                <a:ext uri="{FF2B5EF4-FFF2-40B4-BE49-F238E27FC236}">
                  <a16:creationId xmlns:a16="http://schemas.microsoft.com/office/drawing/2014/main" id="{8B0D0CD1-B26C-4EED-A914-4D394993A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595" y="5029292"/>
              <a:ext cx="1263527" cy="299877"/>
            </a:xfrm>
            <a:prstGeom prst="rect">
              <a:avLst/>
            </a:prstGeom>
          </p:spPr>
        </p:pic>
        <p:pic>
          <p:nvPicPr>
            <p:cNvPr id="46" name="Picture 45">
              <a:extLst>
                <a:ext uri="{FF2B5EF4-FFF2-40B4-BE49-F238E27FC236}">
                  <a16:creationId xmlns:a16="http://schemas.microsoft.com/office/drawing/2014/main" id="{DCCD3160-49C8-42AD-83E2-1DE97FA7A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3946" y="5029292"/>
              <a:ext cx="1263527" cy="299877"/>
            </a:xfrm>
            <a:prstGeom prst="rect">
              <a:avLst/>
            </a:prstGeom>
          </p:spPr>
        </p:pic>
        <p:pic>
          <p:nvPicPr>
            <p:cNvPr id="47" name="Picture 46">
              <a:extLst>
                <a:ext uri="{FF2B5EF4-FFF2-40B4-BE49-F238E27FC236}">
                  <a16:creationId xmlns:a16="http://schemas.microsoft.com/office/drawing/2014/main" id="{83E815C6-60D5-4CAF-B50F-220B871675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71723" y="5034759"/>
              <a:ext cx="2223158" cy="298433"/>
            </a:xfrm>
            <a:prstGeom prst="rect">
              <a:avLst/>
            </a:prstGeom>
          </p:spPr>
        </p:pic>
        <p:pic>
          <p:nvPicPr>
            <p:cNvPr id="48" name="Picture 47">
              <a:extLst>
                <a:ext uri="{FF2B5EF4-FFF2-40B4-BE49-F238E27FC236}">
                  <a16:creationId xmlns:a16="http://schemas.microsoft.com/office/drawing/2014/main" id="{7A3FABF7-258A-45D9-B9A5-68A46AE405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10338" y="5034759"/>
              <a:ext cx="2223158" cy="298433"/>
            </a:xfrm>
            <a:prstGeom prst="rect">
              <a:avLst/>
            </a:prstGeom>
          </p:spPr>
        </p:pic>
        <p:pic>
          <p:nvPicPr>
            <p:cNvPr id="49" name="Picture 48">
              <a:extLst>
                <a:ext uri="{FF2B5EF4-FFF2-40B4-BE49-F238E27FC236}">
                  <a16:creationId xmlns:a16="http://schemas.microsoft.com/office/drawing/2014/main" id="{7C49DB25-F35C-40F4-A9DD-53BC8E9F28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1801" y="2050197"/>
              <a:ext cx="1626471" cy="346688"/>
            </a:xfrm>
            <a:prstGeom prst="rect">
              <a:avLst/>
            </a:prstGeom>
          </p:spPr>
        </p:pic>
        <p:cxnSp>
          <p:nvCxnSpPr>
            <p:cNvPr id="50" name="Straight Connector 49">
              <a:extLst>
                <a:ext uri="{FF2B5EF4-FFF2-40B4-BE49-F238E27FC236}">
                  <a16:creationId xmlns:a16="http://schemas.microsoft.com/office/drawing/2014/main" id="{B1D7ECEA-F7FC-44BF-A7F9-D989F36445CC}"/>
                </a:ext>
              </a:extLst>
            </p:cNvPr>
            <p:cNvCxnSpPr>
              <a:cxnSpLocks/>
            </p:cNvCxnSpPr>
            <p:nvPr/>
          </p:nvCxnSpPr>
          <p:spPr>
            <a:xfrm>
              <a:off x="3457523" y="3894079"/>
              <a:ext cx="0" cy="938916"/>
            </a:xfrm>
            <a:prstGeom prst="line">
              <a:avLst/>
            </a:prstGeom>
            <a:ln w="12700">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F082691-2335-46AD-BA4C-85F33537EE5D}"/>
                </a:ext>
              </a:extLst>
            </p:cNvPr>
            <p:cNvSpPr txBox="1"/>
            <p:nvPr/>
          </p:nvSpPr>
          <p:spPr>
            <a:xfrm>
              <a:off x="2142494" y="3436302"/>
              <a:ext cx="2742656" cy="4675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200" dirty="0">
                  <a:solidFill>
                    <a:schemeClr val="bg1"/>
                  </a:solidFill>
                </a:rPr>
                <a:t>Sales Agent, Billing Admin, Support</a:t>
              </a:r>
            </a:p>
          </p:txBody>
        </p:sp>
      </p:grpSp>
    </p:spTree>
    <p:extLst>
      <p:ext uri="{BB962C8B-B14F-4D97-AF65-F5344CB8AC3E}">
        <p14:creationId xmlns:p14="http://schemas.microsoft.com/office/powerpoint/2010/main" val="39390456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0F78-9503-4785-B374-BD67B5F16A36}"/>
              </a:ext>
            </a:extLst>
          </p:cNvPr>
          <p:cNvSpPr>
            <a:spLocks noGrp="1"/>
          </p:cNvSpPr>
          <p:nvPr>
            <p:ph type="title"/>
          </p:nvPr>
        </p:nvSpPr>
        <p:spPr>
          <a:xfrm>
            <a:off x="258607" y="120667"/>
            <a:ext cx="11655840" cy="899665"/>
          </a:xfrm>
        </p:spPr>
        <p:txBody>
          <a:bodyPr/>
          <a:lstStyle/>
          <a:p>
            <a:r>
              <a:rPr lang="en-US" dirty="0">
                <a:solidFill>
                  <a:schemeClr val="tx1"/>
                </a:solidFill>
              </a:rPr>
              <a:t>Key Scenarios for the Partner Center API</a:t>
            </a:r>
          </a:p>
        </p:txBody>
      </p:sp>
      <p:graphicFrame>
        <p:nvGraphicFramePr>
          <p:cNvPr id="5" name="Table 2">
            <a:extLst>
              <a:ext uri="{FF2B5EF4-FFF2-40B4-BE49-F238E27FC236}">
                <a16:creationId xmlns:a16="http://schemas.microsoft.com/office/drawing/2014/main" id="{628E03E4-1F7B-4DB0-880B-56FA1E736A2A}"/>
              </a:ext>
            </a:extLst>
          </p:cNvPr>
          <p:cNvGraphicFramePr>
            <a:graphicFrameLocks noGrp="1"/>
          </p:cNvGraphicFramePr>
          <p:nvPr>
            <p:extLst>
              <p:ext uri="{D42A27DB-BD31-4B8C-83A1-F6EECF244321}">
                <p14:modId xmlns:p14="http://schemas.microsoft.com/office/powerpoint/2010/main" val="2784804619"/>
              </p:ext>
            </p:extLst>
          </p:nvPr>
        </p:nvGraphicFramePr>
        <p:xfrm>
          <a:off x="68988" y="1026171"/>
          <a:ext cx="2959185" cy="5094381"/>
        </p:xfrm>
        <a:graphic>
          <a:graphicData uri="http://schemas.openxmlformats.org/drawingml/2006/table">
            <a:tbl>
              <a:tblPr firstRow="1" firstCol="1" bandRow="1"/>
              <a:tblGrid>
                <a:gridCol w="2959185">
                  <a:extLst>
                    <a:ext uri="{9D8B030D-6E8A-4147-A177-3AD203B41FA5}">
                      <a16:colId xmlns:a16="http://schemas.microsoft.com/office/drawing/2014/main" val="20000"/>
                    </a:ext>
                  </a:extLst>
                </a:gridCol>
              </a:tblGrid>
              <a:tr h="2837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50" b="1" dirty="0">
                          <a:solidFill>
                            <a:schemeClr val="bg1"/>
                          </a:solidFill>
                          <a:effectLst/>
                          <a:latin typeface="+mn-lt"/>
                        </a:rPr>
                        <a:t>Customers</a:t>
                      </a:r>
                      <a:endParaRPr lang="en-US" sz="1050" b="1" dirty="0">
                        <a:solidFill>
                          <a:schemeClr val="bg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837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rPr>
                        <a:t>Create a customer</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ap="flat" cmpd="sng" algn="ctr">
                      <a:solidFill>
                        <a:srgbClr val="C6D9F0"/>
                      </a:solidFill>
                      <a:prstDash val="solid"/>
                      <a:round/>
                      <a:headEnd type="none" w="med" len="med"/>
                      <a:tailEnd type="none" w="med" len="med"/>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723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solidFill>
                            <a:schemeClr val="tx1"/>
                          </a:solidFill>
                          <a:effectLst/>
                          <a:latin typeface="+mn-lt"/>
                        </a:rPr>
                        <a:t>Get a customer given an Azure AD identity (tenant ID)</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3"/>
                  </a:ext>
                </a:extLst>
              </a:tr>
              <a:tr h="342742">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rPr>
                        <a:t>Get all of a customer's orders</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8010">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rPr>
                        <a:t>Get all of a customer's billing profiles</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5"/>
                  </a:ext>
                </a:extLst>
              </a:tr>
              <a:tr h="401802">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rPr>
                        <a:t>Get all of a customer's subscriptions</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37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Get a list of customers (with criteria)</a:t>
                      </a:r>
                    </a:p>
                  </a:txBody>
                  <a:tcPr marL="50800" marR="50800" marT="50800" marB="50800" anchor="ctr">
                    <a:lnL w="12700" cmpd="sng">
                      <a:solidFill>
                        <a:srgbClr val="C6D9F0"/>
                      </a:solidFill>
                    </a:lnL>
                    <a:lnR w="12700" cmpd="sng">
                      <a:solidFill>
                        <a:srgbClr val="C6D9F0"/>
                      </a:solidFill>
                    </a:lnR>
                    <a:lnT w="127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7"/>
                  </a:ext>
                </a:extLst>
              </a:tr>
              <a:tr h="45723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Search for a customer with name / domain</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01802">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Update customer's billing profile</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9"/>
                  </a:ext>
                </a:extLst>
              </a:tr>
              <a:tr h="2837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Client Address field</a:t>
                      </a:r>
                      <a:r>
                        <a:rPr lang="en-US" sz="1050" b="0" baseline="0" dirty="0">
                          <a:solidFill>
                            <a:schemeClr val="tx1"/>
                          </a:solidFill>
                          <a:effectLst/>
                          <a:latin typeface="+mn-lt"/>
                          <a:ea typeface="Calibri" panose="020F0502020204030204" pitchFamily="34" charset="0"/>
                          <a:cs typeface="Times New Roman" panose="02020603050405020304" pitchFamily="18" charset="0"/>
                        </a:rPr>
                        <a:t> input validation</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78010">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rPr>
                        <a:t>Find an existing customer by name</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927424357"/>
                  </a:ext>
                </a:extLst>
              </a:tr>
              <a:tr h="401802">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solidFill>
                            <a:schemeClr val="tx1"/>
                          </a:solidFill>
                          <a:effectLst/>
                          <a:latin typeface="+mn-lt"/>
                        </a:rPr>
                        <a:t>City, State, Zip validation</a:t>
                      </a:r>
                      <a:endParaRPr lang="en-US" sz="105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ap="flat" cmpd="sng" algn="ctr">
                      <a:solidFill>
                        <a:srgbClr val="C6D9F0"/>
                      </a:solidFill>
                      <a:prstDash val="solid"/>
                      <a:round/>
                      <a:headEnd type="none" w="med" len="med"/>
                      <a:tailEnd type="none" w="med" len="med"/>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alpha val="20000"/>
                      </a:schemeClr>
                    </a:solidFill>
                  </a:tcPr>
                </a:tc>
                <a:extLst>
                  <a:ext uri="{0D108BD9-81ED-4DB2-BD59-A6C34878D82A}">
                    <a16:rowId xmlns:a16="http://schemas.microsoft.com/office/drawing/2014/main" val="3194012171"/>
                  </a:ext>
                </a:extLst>
              </a:tr>
              <a:tr h="45723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Delete a customer account from the integration sandbox</a:t>
                      </a:r>
                    </a:p>
                  </a:txBody>
                  <a:tcPr marL="50800" marR="50800" marT="50800" marB="50800" anchor="ctr">
                    <a:lnL w="12700" cmpd="sng">
                      <a:solidFill>
                        <a:srgbClr val="C6D9F0"/>
                      </a:solidFill>
                    </a:lnL>
                    <a:lnR w="12700" cmpd="sng">
                      <a:solidFill>
                        <a:srgbClr val="C6D9F0"/>
                      </a:solidFill>
                    </a:lnR>
                    <a:lnT w="12700" cap="flat" cmpd="sng" algn="ctr">
                      <a:solidFill>
                        <a:srgbClr val="C6D9F0"/>
                      </a:solidFill>
                      <a:prstDash val="solid"/>
                      <a:round/>
                      <a:headEnd type="none" w="med" len="med"/>
                      <a:tailEnd type="none" w="med" len="med"/>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2731153143"/>
                  </a:ext>
                </a:extLst>
              </a:tr>
              <a:tr h="2837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50" b="0" dirty="0">
                          <a:solidFill>
                            <a:schemeClr val="tx1"/>
                          </a:solidFill>
                          <a:effectLst/>
                          <a:latin typeface="+mn-lt"/>
                          <a:ea typeface="Calibri" panose="020F0502020204030204" pitchFamily="34" charset="0"/>
                          <a:cs typeface="Times New Roman" panose="02020603050405020304" pitchFamily="18" charset="0"/>
                        </a:rPr>
                        <a:t>Verify domain availability</a:t>
                      </a:r>
                    </a:p>
                  </a:txBody>
                  <a:tcPr marL="50800" marR="50800" marT="50800" marB="50800" anchor="ctr">
                    <a:lnL w="12700" cmpd="sng">
                      <a:solidFill>
                        <a:srgbClr val="C6D9F0"/>
                      </a:solidFill>
                    </a:lnL>
                    <a:lnR w="12700" cmpd="sng">
                      <a:solidFill>
                        <a:srgbClr val="C6D9F0"/>
                      </a:solidFill>
                    </a:lnR>
                    <a:lnT w="12700" cap="flat" cmpd="sng" algn="ctr">
                      <a:solidFill>
                        <a:srgbClr val="C6D9F0"/>
                      </a:solidFill>
                      <a:prstDash val="solid"/>
                      <a:round/>
                      <a:headEnd type="none" w="med" len="med"/>
                      <a:tailEnd type="none" w="med" len="med"/>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3840"/>
                  </a:ext>
                </a:extLst>
              </a:tr>
            </a:tbl>
          </a:graphicData>
        </a:graphic>
      </p:graphicFrame>
      <p:graphicFrame>
        <p:nvGraphicFramePr>
          <p:cNvPr id="6" name="Table 3">
            <a:extLst>
              <a:ext uri="{FF2B5EF4-FFF2-40B4-BE49-F238E27FC236}">
                <a16:creationId xmlns:a16="http://schemas.microsoft.com/office/drawing/2014/main" id="{3F6E95D1-A266-4140-976C-3285CD5A2C3E}"/>
              </a:ext>
            </a:extLst>
          </p:cNvPr>
          <p:cNvGraphicFramePr>
            <a:graphicFrameLocks noGrp="1"/>
          </p:cNvGraphicFramePr>
          <p:nvPr>
            <p:extLst>
              <p:ext uri="{D42A27DB-BD31-4B8C-83A1-F6EECF244321}">
                <p14:modId xmlns:p14="http://schemas.microsoft.com/office/powerpoint/2010/main" val="1030408099"/>
              </p:ext>
            </p:extLst>
          </p:nvPr>
        </p:nvGraphicFramePr>
        <p:xfrm>
          <a:off x="3124195" y="1020332"/>
          <a:ext cx="3215106" cy="5106061"/>
        </p:xfrm>
        <a:graphic>
          <a:graphicData uri="http://schemas.openxmlformats.org/drawingml/2006/table">
            <a:tbl>
              <a:tblPr firstRow="1" firstCol="1" bandRow="1"/>
              <a:tblGrid>
                <a:gridCol w="3215106">
                  <a:extLst>
                    <a:ext uri="{9D8B030D-6E8A-4147-A177-3AD203B41FA5}">
                      <a16:colId xmlns:a16="http://schemas.microsoft.com/office/drawing/2014/main" val="20000"/>
                    </a:ext>
                  </a:extLst>
                </a:gridCol>
              </a:tblGrid>
              <a:tr h="28762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rgbClr val="FFFFFF"/>
                          </a:solidFill>
                          <a:effectLst/>
                          <a:latin typeface="+mn-lt"/>
                        </a:rPr>
                        <a:t>Orders / Subscriptions</a:t>
                      </a:r>
                      <a:endParaRPr lang="en-US" sz="1000" b="1" dirty="0">
                        <a:solidFill>
                          <a:srgbClr val="FFFFFF"/>
                        </a:solidFill>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64189">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Create an order</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254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9453">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Update the nickname for a customer's subscription</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3"/>
                  </a:ext>
                </a:extLst>
              </a:tr>
              <a:tr h="30390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Get a subscription by identifier</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4189">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Get an order by identifier</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5"/>
                  </a:ext>
                </a:extLst>
              </a:tr>
              <a:tr h="429453">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Increase or decrease quantities of subscriptions</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4189">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Order add-on subscriptions</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7"/>
                  </a:ext>
                </a:extLst>
              </a:tr>
              <a:tr h="29944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Reactivate a suspended subscription</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944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effectLst/>
                          <a:latin typeface="+mn-lt"/>
                        </a:rPr>
                        <a:t>Suspend a subscription</a:t>
                      </a:r>
                      <a:endParaRPr lang="en-US" sz="1000" b="0" dirty="0">
                        <a:effectLst/>
                        <a:latin typeface="+mn-lt"/>
                        <a:ea typeface="Calibri" panose="020F0502020204030204" pitchFamily="34" charset="0"/>
                        <a:cs typeface="Times New Roman" panose="02020603050405020304" pitchFamily="18" charset="0"/>
                      </a:endParaRP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9"/>
                  </a:ext>
                </a:extLst>
              </a:tr>
              <a:tr h="3164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Get a list of offers (customer)</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Get a list of add-ons for a subscription</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11"/>
                  </a:ext>
                </a:extLst>
              </a:tr>
              <a:tr h="29944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Cancel a subscription (not disable)</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415047">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Rated Usage: Subscription Resource Usage</a:t>
                      </a:r>
                    </a:p>
                  </a:txBody>
                  <a:tcPr marL="45612" marR="45612" marT="45612" marB="45612" anchor="ctr">
                    <a:lnL w="12700" cmpd="sng">
                      <a:solidFill>
                        <a:srgbClr val="C6D9F0"/>
                      </a:solidFill>
                    </a:lnL>
                    <a:lnR w="12700" cmpd="sng">
                      <a:solidFill>
                        <a:srgbClr val="C6D9F0"/>
                      </a:solidFill>
                    </a:lnR>
                    <a:lnT w="127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3359535293"/>
                  </a:ext>
                </a:extLst>
              </a:tr>
              <a:tr h="429453">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Rated Usage: Getting listing of subscriptions and their rated usage</a:t>
                      </a: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9219450"/>
                  </a:ext>
                </a:extLst>
              </a:tr>
              <a:tr h="264189">
                <a:tc>
                  <a:txBody>
                    <a:bodyPr/>
                    <a:lstStyle/>
                    <a:p>
                      <a:pPr marL="171450" marR="0" lvl="0" indent="-171450" algn="l">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Rated Usage: Customer level Rated usage</a:t>
                      </a: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513103480"/>
                  </a:ext>
                </a:extLst>
              </a:tr>
              <a:tr h="264189">
                <a:tc>
                  <a:txBody>
                    <a:bodyPr/>
                    <a:lstStyle/>
                    <a:p>
                      <a:pPr marL="171450" marR="0" lvl="0" indent="-171450" algn="l" defTabSz="9326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effectLst/>
                          <a:latin typeface="+mn-lt"/>
                          <a:ea typeface="+mn-ea"/>
                          <a:cs typeface="+mn-cs"/>
                        </a:rPr>
                        <a:t>Transition a subscription</a:t>
                      </a:r>
                    </a:p>
                  </a:txBody>
                  <a:tcPr marL="45612" marR="45612" marT="45612" marB="45612"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6557650"/>
                  </a:ext>
                </a:extLst>
              </a:tr>
            </a:tbl>
          </a:graphicData>
        </a:graphic>
      </p:graphicFrame>
      <p:graphicFrame>
        <p:nvGraphicFramePr>
          <p:cNvPr id="7" name="Table 22">
            <a:extLst>
              <a:ext uri="{FF2B5EF4-FFF2-40B4-BE49-F238E27FC236}">
                <a16:creationId xmlns:a16="http://schemas.microsoft.com/office/drawing/2014/main" id="{49A76D36-703D-4A64-A54A-FC40B4B51560}"/>
              </a:ext>
            </a:extLst>
          </p:cNvPr>
          <p:cNvGraphicFramePr>
            <a:graphicFrameLocks noGrp="1"/>
          </p:cNvGraphicFramePr>
          <p:nvPr>
            <p:extLst>
              <p:ext uri="{D42A27DB-BD31-4B8C-83A1-F6EECF244321}">
                <p14:modId xmlns:p14="http://schemas.microsoft.com/office/powerpoint/2010/main" val="3461403934"/>
              </p:ext>
            </p:extLst>
          </p:nvPr>
        </p:nvGraphicFramePr>
        <p:xfrm>
          <a:off x="6439428" y="2273572"/>
          <a:ext cx="2895799" cy="1824235"/>
        </p:xfrm>
        <a:graphic>
          <a:graphicData uri="http://schemas.openxmlformats.org/drawingml/2006/table">
            <a:tbl>
              <a:tblPr firstRow="1" firstCol="1" bandRow="1"/>
              <a:tblGrid>
                <a:gridCol w="2895799">
                  <a:extLst>
                    <a:ext uri="{9D8B030D-6E8A-4147-A177-3AD203B41FA5}">
                      <a16:colId xmlns:a16="http://schemas.microsoft.com/office/drawing/2014/main" val="20000"/>
                    </a:ext>
                  </a:extLst>
                </a:gridCol>
              </a:tblGrid>
              <a:tr h="2767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rgbClr val="FFFFFF"/>
                          </a:solidFill>
                          <a:effectLst/>
                          <a:latin typeface="+mn-lt"/>
                        </a:rPr>
                        <a:t>Support</a:t>
                      </a:r>
                      <a:endParaRPr lang="en-US" sz="1000" b="1" dirty="0">
                        <a:solidFill>
                          <a:srgbClr val="FFFFFF"/>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767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Create Service Request</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219161383"/>
                  </a:ext>
                </a:extLst>
              </a:tr>
              <a:tr h="2767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Update Service Request</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2783665483"/>
                  </a:ext>
                </a:extLst>
              </a:tr>
              <a:tr h="2767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Get Service Request</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677342002"/>
                  </a:ext>
                </a:extLst>
              </a:tr>
              <a:tr h="276706">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Get Service Request Support Topics</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668868556"/>
                  </a:ext>
                </a:extLst>
              </a:tr>
              <a:tr h="440705">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Return services and AOBO Links for customer</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3100100883"/>
                  </a:ext>
                </a:extLst>
              </a:tr>
            </a:tbl>
          </a:graphicData>
        </a:graphic>
      </p:graphicFrame>
      <p:graphicFrame>
        <p:nvGraphicFramePr>
          <p:cNvPr id="8" name="Table 23">
            <a:extLst>
              <a:ext uri="{FF2B5EF4-FFF2-40B4-BE49-F238E27FC236}">
                <a16:creationId xmlns:a16="http://schemas.microsoft.com/office/drawing/2014/main" id="{83180B59-D203-4170-A984-971F85D898F4}"/>
              </a:ext>
            </a:extLst>
          </p:cNvPr>
          <p:cNvGraphicFramePr>
            <a:graphicFrameLocks noGrp="1"/>
          </p:cNvGraphicFramePr>
          <p:nvPr>
            <p:extLst>
              <p:ext uri="{D42A27DB-BD31-4B8C-83A1-F6EECF244321}">
                <p14:modId xmlns:p14="http://schemas.microsoft.com/office/powerpoint/2010/main" val="1225044537"/>
              </p:ext>
            </p:extLst>
          </p:nvPr>
        </p:nvGraphicFramePr>
        <p:xfrm>
          <a:off x="6439428" y="1020332"/>
          <a:ext cx="2895799" cy="1117591"/>
        </p:xfrm>
        <a:graphic>
          <a:graphicData uri="http://schemas.openxmlformats.org/drawingml/2006/table">
            <a:tbl>
              <a:tblPr firstRow="1" firstCol="1" bandRow="1"/>
              <a:tblGrid>
                <a:gridCol w="2895799">
                  <a:extLst>
                    <a:ext uri="{9D8B030D-6E8A-4147-A177-3AD203B41FA5}">
                      <a16:colId xmlns:a16="http://schemas.microsoft.com/office/drawing/2014/main" val="20000"/>
                    </a:ext>
                  </a:extLst>
                </a:gridCol>
              </a:tblGrid>
              <a:tr h="275440">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rgbClr val="FFFFFF"/>
                          </a:solidFill>
                          <a:effectLst/>
                          <a:latin typeface="+mn-lt"/>
                        </a:rPr>
                        <a:t>Indirect Provider</a:t>
                      </a:r>
                      <a:endParaRPr lang="en-US" sz="1000" b="1" dirty="0">
                        <a:solidFill>
                          <a:srgbClr val="FFFFFF"/>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75440">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Verify a MPN ID </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5440">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Return partner name for a MPN ID</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3997290749"/>
                  </a:ext>
                </a:extLst>
              </a:tr>
              <a:tr h="29127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Subscriptions by MPN ID for a customer</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ap="flat" cmpd="sng" algn="ctr">
                      <a:solidFill>
                        <a:srgbClr val="C6D9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8919643"/>
                  </a:ext>
                </a:extLst>
              </a:tr>
            </a:tbl>
          </a:graphicData>
        </a:graphic>
      </p:graphicFrame>
      <p:graphicFrame>
        <p:nvGraphicFramePr>
          <p:cNvPr id="9" name="Table 27">
            <a:extLst>
              <a:ext uri="{FF2B5EF4-FFF2-40B4-BE49-F238E27FC236}">
                <a16:creationId xmlns:a16="http://schemas.microsoft.com/office/drawing/2014/main" id="{B8E64FE5-536B-4788-8823-0ED1ABE7E2C5}"/>
              </a:ext>
            </a:extLst>
          </p:cNvPr>
          <p:cNvGraphicFramePr>
            <a:graphicFrameLocks noGrp="1"/>
          </p:cNvGraphicFramePr>
          <p:nvPr>
            <p:extLst>
              <p:ext uri="{D42A27DB-BD31-4B8C-83A1-F6EECF244321}">
                <p14:modId xmlns:p14="http://schemas.microsoft.com/office/powerpoint/2010/main" val="1596991316"/>
              </p:ext>
            </p:extLst>
          </p:nvPr>
        </p:nvGraphicFramePr>
        <p:xfrm>
          <a:off x="9454513" y="2245547"/>
          <a:ext cx="2568642" cy="550882"/>
        </p:xfrm>
        <a:graphic>
          <a:graphicData uri="http://schemas.openxmlformats.org/drawingml/2006/table">
            <a:tbl>
              <a:tblPr firstRow="1" firstCol="1" bandRow="1"/>
              <a:tblGrid>
                <a:gridCol w="2568642">
                  <a:extLst>
                    <a:ext uri="{9D8B030D-6E8A-4147-A177-3AD203B41FA5}">
                      <a16:colId xmlns:a16="http://schemas.microsoft.com/office/drawing/2014/main" val="20000"/>
                    </a:ext>
                  </a:extLst>
                </a:gridCol>
              </a:tblGrid>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rgbClr val="FFFFFF"/>
                          </a:solidFill>
                          <a:effectLst/>
                          <a:latin typeface="+mn-lt"/>
                        </a:rPr>
                        <a:t>Multi-channel / partner</a:t>
                      </a:r>
                      <a:endParaRPr lang="en-US" sz="1000" b="1" dirty="0">
                        <a:solidFill>
                          <a:srgbClr val="FFFFFF"/>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spcBef>
                          <a:spcPts val="0"/>
                        </a:spcBef>
                        <a:spcAft>
                          <a:spcPts val="0"/>
                        </a:spcAft>
                        <a:buFont typeface="Arial" panose="020B0604020202020204" pitchFamily="34" charset="0"/>
                        <a:buChar char="•"/>
                      </a:pPr>
                      <a:r>
                        <a:rPr lang="en-US" sz="1000" b="0" dirty="0">
                          <a:solidFill>
                            <a:schemeClr val="tx1"/>
                          </a:solidFill>
                          <a:effectLst/>
                          <a:latin typeface="+mn-lt"/>
                        </a:rPr>
                        <a:t>Request Reseller relationship</a:t>
                      </a:r>
                      <a:endParaRPr lang="en-US" sz="1000" b="0" dirty="0">
                        <a:solidFill>
                          <a:schemeClr val="tx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1"/>
                  </a:ext>
                </a:extLst>
              </a:tr>
            </a:tbl>
          </a:graphicData>
        </a:graphic>
      </p:graphicFrame>
      <p:graphicFrame>
        <p:nvGraphicFramePr>
          <p:cNvPr id="10" name="Table 30">
            <a:extLst>
              <a:ext uri="{FF2B5EF4-FFF2-40B4-BE49-F238E27FC236}">
                <a16:creationId xmlns:a16="http://schemas.microsoft.com/office/drawing/2014/main" id="{2FB7D9CA-DB60-4F99-B9D5-B78AC72D8BC7}"/>
              </a:ext>
            </a:extLst>
          </p:cNvPr>
          <p:cNvGraphicFramePr>
            <a:graphicFrameLocks noGrp="1"/>
          </p:cNvGraphicFramePr>
          <p:nvPr>
            <p:extLst>
              <p:ext uri="{D42A27DB-BD31-4B8C-83A1-F6EECF244321}">
                <p14:modId xmlns:p14="http://schemas.microsoft.com/office/powerpoint/2010/main" val="3161125926"/>
              </p:ext>
            </p:extLst>
          </p:nvPr>
        </p:nvGraphicFramePr>
        <p:xfrm>
          <a:off x="9454513" y="1020332"/>
          <a:ext cx="2568642" cy="1101764"/>
        </p:xfrm>
        <a:graphic>
          <a:graphicData uri="http://schemas.openxmlformats.org/drawingml/2006/table">
            <a:tbl>
              <a:tblPr firstRow="1" firstCol="1" bandRow="1"/>
              <a:tblGrid>
                <a:gridCol w="2568642">
                  <a:extLst>
                    <a:ext uri="{9D8B030D-6E8A-4147-A177-3AD203B41FA5}">
                      <a16:colId xmlns:a16="http://schemas.microsoft.com/office/drawing/2014/main" val="20000"/>
                    </a:ext>
                  </a:extLst>
                </a:gridCol>
              </a:tblGrid>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rgbClr val="FFFFFF"/>
                          </a:solidFill>
                          <a:effectLst/>
                          <a:latin typeface="+mn-lt"/>
                        </a:rPr>
                        <a:t>Partner</a:t>
                      </a:r>
                      <a:r>
                        <a:rPr lang="en-US" sz="1000" b="1" baseline="0" dirty="0">
                          <a:solidFill>
                            <a:srgbClr val="FFFFFF"/>
                          </a:solidFill>
                          <a:effectLst/>
                          <a:latin typeface="+mn-lt"/>
                        </a:rPr>
                        <a:t> Profile</a:t>
                      </a:r>
                      <a:endParaRPr lang="en-US" sz="1000" b="1" dirty="0">
                        <a:solidFill>
                          <a:srgbClr val="FFFFFF"/>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Get / Update billing profile</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0001"/>
                  </a:ext>
                </a:extLst>
              </a:tr>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dirty="0">
                          <a:solidFill>
                            <a:srgbClr val="000000"/>
                          </a:solidFill>
                          <a:effectLst/>
                          <a:latin typeface="+mn-lt"/>
                        </a:rPr>
                        <a:t>Get / Update</a:t>
                      </a:r>
                      <a:r>
                        <a:rPr lang="en-US" sz="1000" b="0" kern="1200" dirty="0">
                          <a:solidFill>
                            <a:srgbClr val="000000"/>
                          </a:solidFill>
                          <a:effectLst/>
                          <a:latin typeface="+mn-lt"/>
                          <a:ea typeface="+mn-ea"/>
                          <a:cs typeface="+mn-cs"/>
                        </a:rPr>
                        <a:t> organization profile</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4130392186"/>
                  </a:ext>
                </a:extLst>
              </a:tr>
              <a:tr h="27544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dirty="0">
                          <a:solidFill>
                            <a:srgbClr val="000000"/>
                          </a:solidFill>
                          <a:effectLst/>
                          <a:latin typeface="+mn-lt"/>
                        </a:rPr>
                        <a:t>Get / Update</a:t>
                      </a:r>
                      <a:r>
                        <a:rPr lang="en-US" sz="1000" b="0" kern="1200" dirty="0">
                          <a:solidFill>
                            <a:srgbClr val="000000"/>
                          </a:solidFill>
                          <a:effectLst/>
                          <a:latin typeface="+mn-lt"/>
                          <a:ea typeface="+mn-ea"/>
                          <a:cs typeface="+mn-cs"/>
                        </a:rPr>
                        <a:t> Partner Profile</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686363061"/>
                  </a:ext>
                </a:extLst>
              </a:tr>
            </a:tbl>
          </a:graphicData>
        </a:graphic>
      </p:graphicFrame>
      <p:graphicFrame>
        <p:nvGraphicFramePr>
          <p:cNvPr id="11" name="Table 31">
            <a:extLst>
              <a:ext uri="{FF2B5EF4-FFF2-40B4-BE49-F238E27FC236}">
                <a16:creationId xmlns:a16="http://schemas.microsoft.com/office/drawing/2014/main" id="{D9A717AD-D706-49BE-B37A-9B5311080DDB}"/>
              </a:ext>
            </a:extLst>
          </p:cNvPr>
          <p:cNvGraphicFramePr>
            <a:graphicFrameLocks noGrp="1"/>
          </p:cNvGraphicFramePr>
          <p:nvPr>
            <p:extLst>
              <p:ext uri="{D42A27DB-BD31-4B8C-83A1-F6EECF244321}">
                <p14:modId xmlns:p14="http://schemas.microsoft.com/office/powerpoint/2010/main" val="3561631007"/>
              </p:ext>
            </p:extLst>
          </p:nvPr>
        </p:nvGraphicFramePr>
        <p:xfrm>
          <a:off x="6439427" y="4233456"/>
          <a:ext cx="2895799" cy="1540988"/>
        </p:xfrm>
        <a:graphic>
          <a:graphicData uri="http://schemas.openxmlformats.org/drawingml/2006/table">
            <a:tbl>
              <a:tblPr firstRow="1" firstCol="1" bandRow="1"/>
              <a:tblGrid>
                <a:gridCol w="2895799">
                  <a:extLst>
                    <a:ext uri="{9D8B030D-6E8A-4147-A177-3AD203B41FA5}">
                      <a16:colId xmlns:a16="http://schemas.microsoft.com/office/drawing/2014/main" val="20000"/>
                    </a:ext>
                  </a:extLst>
                </a:gridCol>
              </a:tblGrid>
              <a:tr h="284984">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0" marR="0" algn="ctr">
                        <a:spcBef>
                          <a:spcPts val="0"/>
                        </a:spcBef>
                        <a:spcAft>
                          <a:spcPts val="0"/>
                        </a:spcAft>
                      </a:pPr>
                      <a:r>
                        <a:rPr lang="en-US" sz="1000" b="1" dirty="0">
                          <a:solidFill>
                            <a:schemeClr val="bg1"/>
                          </a:solidFill>
                          <a:effectLst/>
                          <a:latin typeface="+mn-lt"/>
                        </a:rPr>
                        <a:t>Invoices</a:t>
                      </a:r>
                      <a:endParaRPr lang="en-US" sz="1000" b="1" dirty="0">
                        <a:solidFill>
                          <a:schemeClr val="bg1"/>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12700" cmpd="sng">
                      <a:solidFill>
                        <a:srgbClr val="C6D9F0"/>
                      </a:solidFill>
                    </a:lnT>
                    <a:lnB w="25400" cmpd="sng">
                      <a:solidFill>
                        <a:srgbClr val="C6D9F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1400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a:spcBef>
                          <a:spcPts val="0"/>
                        </a:spcBef>
                        <a:spcAft>
                          <a:spcPts val="0"/>
                        </a:spcAft>
                        <a:buFont typeface="Arial" panose="020B0604020202020204" pitchFamily="34" charset="0"/>
                        <a:buChar char="•"/>
                      </a:pPr>
                      <a:r>
                        <a:rPr lang="en-US" sz="1000" b="0" dirty="0">
                          <a:solidFill>
                            <a:srgbClr val="000000"/>
                          </a:solidFill>
                          <a:effectLst/>
                          <a:latin typeface="+mn-lt"/>
                        </a:rPr>
                        <a:t>Get current invoices</a:t>
                      </a:r>
                      <a:endParaRPr lang="en-US" sz="1000" b="0" dirty="0">
                        <a:solidFill>
                          <a:srgbClr val="000000"/>
                        </a:solidFill>
                        <a:effectLst/>
                        <a:latin typeface="+mn-lt"/>
                        <a:ea typeface="Calibri" panose="020F0502020204030204" pitchFamily="34" charset="0"/>
                        <a:cs typeface="Times New Roman" panose="02020603050405020304" pitchFamily="18" charset="0"/>
                      </a:endParaRPr>
                    </a:p>
                  </a:txBody>
                  <a:tcPr marL="50800" marR="50800" marT="50800" marB="50800" anchor="ctr">
                    <a:lnL w="12700" cmpd="sng">
                      <a:solidFill>
                        <a:srgbClr val="C6D9F0"/>
                      </a:solidFill>
                    </a:lnL>
                    <a:lnR w="12700" cmpd="sng">
                      <a:solidFill>
                        <a:srgbClr val="C6D9F0"/>
                      </a:solidFill>
                    </a:lnR>
                    <a:lnT w="25400" cap="flat" cmpd="sng" algn="ctr">
                      <a:solidFill>
                        <a:srgbClr val="C6D9F0"/>
                      </a:solidFill>
                      <a:prstDash val="solid"/>
                      <a:round/>
                      <a:headEnd type="none" w="med" len="med"/>
                      <a:tailEnd type="none" w="med" len="med"/>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219161383"/>
                  </a:ext>
                </a:extLst>
              </a:tr>
              <a:tr h="31400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Get historical invoices</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2783665483"/>
                  </a:ext>
                </a:extLst>
              </a:tr>
              <a:tr h="31400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Get Account Balance</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noFill/>
                  </a:tcPr>
                </a:tc>
                <a:extLst>
                  <a:ext uri="{0D108BD9-81ED-4DB2-BD59-A6C34878D82A}">
                    <a16:rowId xmlns:a16="http://schemas.microsoft.com/office/drawing/2014/main" val="677342002"/>
                  </a:ext>
                </a:extLst>
              </a:tr>
              <a:tr h="314001">
                <a:tc>
                  <a:txBody>
                    <a:bodyPr/>
                    <a:lstStyle>
                      <a:lvl1pPr marL="0" algn="l" defTabSz="932667" rtl="0" eaLnBrk="1" latinLnBrk="0" hangingPunct="1">
                        <a:defRPr sz="1800" b="1" kern="1200">
                          <a:solidFill>
                            <a:schemeClr val="tx1"/>
                          </a:solidFill>
                          <a:latin typeface="Segoe UI"/>
                        </a:defRPr>
                      </a:lvl1pPr>
                      <a:lvl2pPr marL="466334" algn="l" defTabSz="932667" rtl="0" eaLnBrk="1" latinLnBrk="0" hangingPunct="1">
                        <a:defRPr sz="1800" b="1" kern="1200">
                          <a:solidFill>
                            <a:schemeClr val="tx1"/>
                          </a:solidFill>
                          <a:latin typeface="Segoe UI"/>
                        </a:defRPr>
                      </a:lvl2pPr>
                      <a:lvl3pPr marL="932667" algn="l" defTabSz="932667" rtl="0" eaLnBrk="1" latinLnBrk="0" hangingPunct="1">
                        <a:defRPr sz="1800" b="1" kern="1200">
                          <a:solidFill>
                            <a:schemeClr val="tx1"/>
                          </a:solidFill>
                          <a:latin typeface="Segoe UI"/>
                        </a:defRPr>
                      </a:lvl3pPr>
                      <a:lvl4pPr marL="1399001" algn="l" defTabSz="932667" rtl="0" eaLnBrk="1" latinLnBrk="0" hangingPunct="1">
                        <a:defRPr sz="1800" b="1" kern="1200">
                          <a:solidFill>
                            <a:schemeClr val="tx1"/>
                          </a:solidFill>
                          <a:latin typeface="Segoe UI"/>
                        </a:defRPr>
                      </a:lvl4pPr>
                      <a:lvl5pPr marL="1865334" algn="l" defTabSz="932667" rtl="0" eaLnBrk="1" latinLnBrk="0" hangingPunct="1">
                        <a:defRPr sz="1800" b="1" kern="1200">
                          <a:solidFill>
                            <a:schemeClr val="tx1"/>
                          </a:solidFill>
                          <a:latin typeface="Segoe UI"/>
                        </a:defRPr>
                      </a:lvl5pPr>
                      <a:lvl6pPr marL="2331670" algn="l" defTabSz="932667" rtl="0" eaLnBrk="1" latinLnBrk="0" hangingPunct="1">
                        <a:defRPr sz="1800" b="1" kern="1200">
                          <a:solidFill>
                            <a:schemeClr val="tx1"/>
                          </a:solidFill>
                          <a:latin typeface="Segoe UI"/>
                        </a:defRPr>
                      </a:lvl6pPr>
                      <a:lvl7pPr marL="2798002" algn="l" defTabSz="932667" rtl="0" eaLnBrk="1" latinLnBrk="0" hangingPunct="1">
                        <a:defRPr sz="1800" b="1" kern="1200">
                          <a:solidFill>
                            <a:schemeClr val="tx1"/>
                          </a:solidFill>
                          <a:latin typeface="Segoe UI"/>
                        </a:defRPr>
                      </a:lvl7pPr>
                      <a:lvl8pPr marL="3264336" algn="l" defTabSz="932667" rtl="0" eaLnBrk="1" latinLnBrk="0" hangingPunct="1">
                        <a:defRPr sz="1800" b="1" kern="1200">
                          <a:solidFill>
                            <a:schemeClr val="tx1"/>
                          </a:solidFill>
                          <a:latin typeface="Segoe UI"/>
                        </a:defRPr>
                      </a:lvl8pPr>
                      <a:lvl9pPr marL="3730670" algn="l" defTabSz="932667" rtl="0" eaLnBrk="1" latinLnBrk="0" hangingPunct="1">
                        <a:defRPr sz="1800" b="1" kern="1200">
                          <a:solidFill>
                            <a:schemeClr val="tx1"/>
                          </a:solidFill>
                          <a:latin typeface="Segoe UI"/>
                        </a:defRPr>
                      </a:lvl9pPr>
                    </a:lstStyle>
                    <a:p>
                      <a:pPr marL="171450" marR="0" lvl="0" indent="-171450" algn="l" defTabSz="1219170" rtl="0" eaLnBrk="1" latinLnBrk="0" hangingPunct="1">
                        <a:spcBef>
                          <a:spcPts val="0"/>
                        </a:spcBef>
                        <a:spcAft>
                          <a:spcPts val="0"/>
                        </a:spcAft>
                        <a:buFont typeface="Arial" panose="020B0604020202020204" pitchFamily="34" charset="0"/>
                        <a:buChar char="•"/>
                      </a:pPr>
                      <a:r>
                        <a:rPr lang="en-US" sz="1000" b="0" kern="1200" dirty="0">
                          <a:solidFill>
                            <a:srgbClr val="000000"/>
                          </a:solidFill>
                          <a:effectLst/>
                          <a:latin typeface="+mn-lt"/>
                          <a:ea typeface="+mn-ea"/>
                          <a:cs typeface="+mn-cs"/>
                        </a:rPr>
                        <a:t>Get recon files</a:t>
                      </a:r>
                    </a:p>
                  </a:txBody>
                  <a:tcPr marL="50800" marR="50800" marT="50800" marB="50800" anchor="ctr">
                    <a:lnL w="12700" cmpd="sng">
                      <a:solidFill>
                        <a:srgbClr val="C6D9F0"/>
                      </a:solidFill>
                    </a:lnL>
                    <a:lnR w="12700" cmpd="sng">
                      <a:solidFill>
                        <a:srgbClr val="C6D9F0"/>
                      </a:solidFill>
                    </a:lnR>
                    <a:lnT w="12700" cmpd="sng">
                      <a:solidFill>
                        <a:srgbClr val="C6D9F0"/>
                      </a:solidFill>
                    </a:lnT>
                    <a:lnB w="12700" cmpd="sng">
                      <a:solidFill>
                        <a:srgbClr val="C6D9F0"/>
                      </a:solidFill>
                    </a:lnB>
                    <a:lnTlToBr w="12700" cmpd="sng">
                      <a:noFill/>
                      <a:prstDash val="solid"/>
                    </a:lnTlToBr>
                    <a:lnBlToTr w="12700" cmpd="sng">
                      <a:noFill/>
                      <a:prstDash val="solid"/>
                    </a:lnBlToTr>
                    <a:solidFill>
                      <a:srgbClr val="C6D9F0">
                        <a:alpha val="20000"/>
                      </a:srgbClr>
                    </a:solidFill>
                  </a:tcPr>
                </a:tc>
                <a:extLst>
                  <a:ext uri="{0D108BD9-81ED-4DB2-BD59-A6C34878D82A}">
                    <a16:rowId xmlns:a16="http://schemas.microsoft.com/office/drawing/2014/main" val="1668868556"/>
                  </a:ext>
                </a:extLst>
              </a:tr>
            </a:tbl>
          </a:graphicData>
        </a:graphic>
      </p:graphicFrame>
    </p:spTree>
    <p:extLst>
      <p:ext uri="{BB962C8B-B14F-4D97-AF65-F5344CB8AC3E}">
        <p14:creationId xmlns:p14="http://schemas.microsoft.com/office/powerpoint/2010/main" val="24883962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B779D3-39B1-450A-AB39-6C1D0C5F5946}"/>
              </a:ext>
            </a:extLst>
          </p:cNvPr>
          <p:cNvSpPr>
            <a:spLocks noGrp="1"/>
          </p:cNvSpPr>
          <p:nvPr>
            <p:ph type="title"/>
          </p:nvPr>
        </p:nvSpPr>
        <p:spPr/>
        <p:txBody>
          <a:bodyPr/>
          <a:lstStyle/>
          <a:p>
            <a:r>
              <a:rPr lang="en-US" dirty="0">
                <a:solidFill>
                  <a:schemeClr val="tx1"/>
                </a:solidFill>
              </a:rPr>
              <a:t>Technical</a:t>
            </a:r>
            <a:r>
              <a:rPr lang="en-US" dirty="0"/>
              <a:t> </a:t>
            </a:r>
            <a:r>
              <a:rPr lang="en-US" dirty="0">
                <a:solidFill>
                  <a:schemeClr val="tx1"/>
                </a:solidFill>
              </a:rPr>
              <a:t>Actors Involved</a:t>
            </a:r>
          </a:p>
        </p:txBody>
      </p:sp>
      <p:sp>
        <p:nvSpPr>
          <p:cNvPr id="5" name="Text Placeholder 4">
            <a:extLst>
              <a:ext uri="{FF2B5EF4-FFF2-40B4-BE49-F238E27FC236}">
                <a16:creationId xmlns:a16="http://schemas.microsoft.com/office/drawing/2014/main" id="{D979379B-CF2E-49A6-8AC0-C8F9BF2C69D1}"/>
              </a:ext>
            </a:extLst>
          </p:cNvPr>
          <p:cNvSpPr>
            <a:spLocks noGrp="1"/>
          </p:cNvSpPr>
          <p:nvPr>
            <p:ph type="body" sz="quarter" idx="10"/>
          </p:nvPr>
        </p:nvSpPr>
        <p:spPr>
          <a:xfrm>
            <a:off x="269303" y="1187645"/>
            <a:ext cx="11655078" cy="4656339"/>
          </a:xfrm>
        </p:spPr>
        <p:txBody>
          <a:bodyPr/>
          <a:lstStyle/>
          <a:p>
            <a:r>
              <a:rPr lang="en-US" b="1" dirty="0"/>
              <a:t>Azure Active Directory</a:t>
            </a:r>
          </a:p>
          <a:p>
            <a:pPr lvl="1"/>
            <a:r>
              <a:rPr lang="en-US" dirty="0"/>
              <a:t>Source for application and user authentication</a:t>
            </a:r>
          </a:p>
          <a:p>
            <a:pPr lvl="1"/>
            <a:r>
              <a:rPr lang="en-US" dirty="0"/>
              <a:t>Credential and profile repository for applications and users</a:t>
            </a:r>
          </a:p>
          <a:p>
            <a:pPr lvl="1"/>
            <a:r>
              <a:rPr lang="en-US" dirty="0"/>
              <a:t>Partner and customer tenant assignment </a:t>
            </a:r>
          </a:p>
          <a:p>
            <a:pPr lvl="1"/>
            <a:r>
              <a:rPr lang="en-US" dirty="0"/>
              <a:t>Partner’s integration sandbox</a:t>
            </a:r>
          </a:p>
          <a:p>
            <a:pPr lvl="1"/>
            <a:r>
              <a:rPr lang="en-US" dirty="0"/>
              <a:t>Partner’s user roles (Admin Agent, Sales Agent, Helpdesk Agent)</a:t>
            </a:r>
          </a:p>
          <a:p>
            <a:pPr lvl="1"/>
            <a:r>
              <a:rPr lang="en-US" dirty="0"/>
              <a:t>Customer license assignment</a:t>
            </a:r>
          </a:p>
          <a:p>
            <a:r>
              <a:rPr lang="en-US" b="1" dirty="0"/>
              <a:t>Partner Center</a:t>
            </a:r>
          </a:p>
          <a:p>
            <a:r>
              <a:rPr lang="en-US" b="1" dirty="0"/>
              <a:t>Partner Center API/SDK</a:t>
            </a:r>
          </a:p>
        </p:txBody>
      </p:sp>
    </p:spTree>
    <p:extLst>
      <p:ext uri="{BB962C8B-B14F-4D97-AF65-F5344CB8AC3E}">
        <p14:creationId xmlns:p14="http://schemas.microsoft.com/office/powerpoint/2010/main" val="6726171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6"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138" y="559407"/>
            <a:ext cx="5109725" cy="5739187"/>
          </a:xfrm>
          <a:prstGeom prst="roundRect">
            <a:avLst>
              <a:gd name="adj" fmla="val 0"/>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0EDE41-F312-4035-B575-5E8489172C87}"/>
              </a:ext>
            </a:extLst>
          </p:cNvPr>
          <p:cNvPicPr>
            <a:picLocks noChangeAspect="1"/>
          </p:cNvPicPr>
          <p:nvPr/>
        </p:nvPicPr>
        <p:blipFill rotWithShape="1">
          <a:blip r:embed="rId3">
            <a:extLst>
              <a:ext uri="{28A0092B-C50C-407E-A947-70E740481C1C}">
                <a14:useLocalDpi xmlns:a14="http://schemas.microsoft.com/office/drawing/2010/main" val="0"/>
              </a:ext>
            </a:extLst>
          </a:blip>
          <a:srcRect l="25218" r="25132" b="-1"/>
          <a:stretch/>
        </p:blipFill>
        <p:spPr>
          <a:xfrm>
            <a:off x="6752844" y="722376"/>
            <a:ext cx="4782312" cy="5413248"/>
          </a:xfrm>
          <a:prstGeom prst="rect">
            <a:avLst/>
          </a:prstGeom>
          <a:effectLst/>
        </p:spPr>
      </p:pic>
      <p:sp>
        <p:nvSpPr>
          <p:cNvPr id="2" name="Title 1">
            <a:extLst>
              <a:ext uri="{FF2B5EF4-FFF2-40B4-BE49-F238E27FC236}">
                <a16:creationId xmlns:a16="http://schemas.microsoft.com/office/drawing/2014/main" id="{3C100BAD-A72A-4879-B51E-1BC8289C2EDA}"/>
              </a:ext>
            </a:extLst>
          </p:cNvPr>
          <p:cNvSpPr>
            <a:spLocks noGrp="1"/>
          </p:cNvSpPr>
          <p:nvPr>
            <p:ph type="title"/>
          </p:nvPr>
        </p:nvSpPr>
        <p:spPr>
          <a:xfrm>
            <a:off x="648929" y="638144"/>
            <a:ext cx="4953934" cy="1676603"/>
          </a:xfrm>
        </p:spPr>
        <p:txBody>
          <a:bodyPr vert="horz" lIns="91440" tIns="45720" rIns="91440" bIns="45720" rtlCol="0" anchor="ctr">
            <a:normAutofit/>
          </a:bodyPr>
          <a:lstStyle/>
          <a:p>
            <a:pPr defTabSz="914400"/>
            <a:r>
              <a:rPr lang="en-US" sz="4000" dirty="0">
                <a:solidFill>
                  <a:schemeClr val="tx1"/>
                </a:solidFill>
                <a:ea typeface="+mj-ea"/>
                <a:cs typeface="+mj-cs"/>
              </a:rPr>
              <a:t>Integration Sandbox (TIP)</a:t>
            </a:r>
          </a:p>
        </p:txBody>
      </p:sp>
      <p:sp>
        <p:nvSpPr>
          <p:cNvPr id="3" name="Text Placeholder 2">
            <a:extLst>
              <a:ext uri="{FF2B5EF4-FFF2-40B4-BE49-F238E27FC236}">
                <a16:creationId xmlns:a16="http://schemas.microsoft.com/office/drawing/2014/main" id="{1749C70B-8C21-4ADD-87C5-B59A940877EC}"/>
              </a:ext>
            </a:extLst>
          </p:cNvPr>
          <p:cNvSpPr>
            <a:spLocks noGrp="1"/>
          </p:cNvSpPr>
          <p:nvPr>
            <p:ph type="body" sz="quarter" idx="10"/>
          </p:nvPr>
        </p:nvSpPr>
        <p:spPr>
          <a:xfrm>
            <a:off x="648931" y="2438401"/>
            <a:ext cx="4953932" cy="3779520"/>
          </a:xfrm>
        </p:spPr>
        <p:txBody>
          <a:bodyPr vert="horz" lIns="91440" tIns="45720" rIns="91440" bIns="45720" rtlCol="0">
            <a:normAutofit/>
          </a:bodyPr>
          <a:lstStyle/>
          <a:p>
            <a:pPr marL="0" indent="0" defTabSz="914400">
              <a:buNone/>
            </a:pPr>
            <a:r>
              <a:rPr lang="en-US" sz="1600" dirty="0">
                <a:solidFill>
                  <a:schemeClr val="tx1"/>
                </a:solidFill>
                <a:latin typeface="+mn-lt"/>
              </a:rPr>
              <a:t>Provided so a partner can test their code and its integration with the Partner Center API before it is deployed broadly. Changes and transactions made within the integration sandbox account will not appear on a partner’s invoice.</a:t>
            </a:r>
            <a:br>
              <a:rPr lang="en-US" sz="1600" dirty="0">
                <a:solidFill>
                  <a:schemeClr val="tx1"/>
                </a:solidFill>
                <a:latin typeface="+mn-lt"/>
              </a:rPr>
            </a:br>
            <a:br>
              <a:rPr lang="en-US" sz="1600" dirty="0">
                <a:solidFill>
                  <a:schemeClr val="tx1"/>
                </a:solidFill>
                <a:latin typeface="+mn-lt"/>
              </a:rPr>
            </a:br>
            <a:r>
              <a:rPr lang="en-US" sz="1600" b="1" dirty="0">
                <a:solidFill>
                  <a:schemeClr val="tx1"/>
                </a:solidFill>
                <a:latin typeface="+mn-lt"/>
              </a:rPr>
              <a:t>Limitations</a:t>
            </a:r>
          </a:p>
          <a:p>
            <a:pPr marL="285750" indent="-228600" defTabSz="914400">
              <a:buFont typeface="Arial" panose="020B0604020202020204" pitchFamily="34" charset="0"/>
              <a:buChar char="•"/>
            </a:pPr>
            <a:r>
              <a:rPr lang="en-US" sz="1600" dirty="0">
                <a:solidFill>
                  <a:schemeClr val="tx1"/>
                </a:solidFill>
                <a:latin typeface="+mn-lt"/>
              </a:rPr>
              <a:t>75 customers, 5 subscriptions per customer, and 5 seats per subscriptions</a:t>
            </a:r>
          </a:p>
          <a:p>
            <a:pPr marL="285750" indent="-228600" defTabSz="914400">
              <a:buFont typeface="Arial" panose="020B0604020202020204" pitchFamily="34" charset="0"/>
              <a:buChar char="•"/>
            </a:pPr>
            <a:r>
              <a:rPr lang="en-US" sz="1600" dirty="0">
                <a:solidFill>
                  <a:schemeClr val="tx1"/>
                </a:solidFill>
                <a:latin typeface="+mn-lt"/>
              </a:rPr>
              <a:t>Each Azure subscription can spend up to $200 per month</a:t>
            </a:r>
          </a:p>
          <a:p>
            <a:pPr marL="285750" indent="-228600" defTabSz="914400">
              <a:buFont typeface="Arial" panose="020B0604020202020204" pitchFamily="34" charset="0"/>
              <a:buChar char="•"/>
            </a:pPr>
            <a:r>
              <a:rPr lang="en-US" sz="1600" dirty="0">
                <a:solidFill>
                  <a:schemeClr val="tx1"/>
                </a:solidFill>
                <a:latin typeface="+mn-lt"/>
              </a:rPr>
              <a:t>Customers can be deleted to avoid hitting the 75 customer limitation</a:t>
            </a:r>
          </a:p>
          <a:p>
            <a:pPr marL="285750" indent="-228600" defTabSz="914400">
              <a:buFont typeface="Arial" panose="020B0604020202020204" pitchFamily="34" charset="0"/>
              <a:buChar char="•"/>
            </a:pPr>
            <a:r>
              <a:rPr lang="en-US" sz="1600" dirty="0">
                <a:solidFill>
                  <a:schemeClr val="tx1"/>
                </a:solidFill>
                <a:latin typeface="+mn-lt"/>
              </a:rPr>
              <a:t>Reseller relationships cannot be processed </a:t>
            </a:r>
          </a:p>
          <a:p>
            <a:pPr marL="0" indent="-228600" defTabSz="914400">
              <a:buFont typeface="Arial" panose="020B0604020202020204" pitchFamily="34" charset="0"/>
              <a:buChar char="•"/>
            </a:pPr>
            <a:endParaRPr lang="en-US" sz="1600" dirty="0">
              <a:solidFill>
                <a:schemeClr val="tx1"/>
              </a:solidFill>
              <a:latin typeface="+mn-lt"/>
            </a:endParaRPr>
          </a:p>
        </p:txBody>
      </p:sp>
    </p:spTree>
    <p:extLst>
      <p:ext uri="{BB962C8B-B14F-4D97-AF65-F5344CB8AC3E}">
        <p14:creationId xmlns:p14="http://schemas.microsoft.com/office/powerpoint/2010/main" val="5768816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6256-FDC1-43AC-93DB-7ABA2FAD2E67}"/>
              </a:ext>
            </a:extLst>
          </p:cNvPr>
          <p:cNvSpPr>
            <a:spLocks noGrp="1"/>
          </p:cNvSpPr>
          <p:nvPr>
            <p:ph type="title"/>
          </p:nvPr>
        </p:nvSpPr>
        <p:spPr>
          <a:xfrm>
            <a:off x="269240" y="289511"/>
            <a:ext cx="11655840" cy="899665"/>
          </a:xfrm>
        </p:spPr>
        <p:txBody>
          <a:bodyPr/>
          <a:lstStyle/>
          <a:p>
            <a:r>
              <a:rPr lang="en-US" dirty="0">
                <a:solidFill>
                  <a:schemeClr val="tx1"/>
                </a:solidFill>
              </a:rPr>
              <a:t>Partner Center API</a:t>
            </a:r>
          </a:p>
        </p:txBody>
      </p:sp>
      <p:sp>
        <p:nvSpPr>
          <p:cNvPr id="3" name="Text Placeholder 2">
            <a:extLst>
              <a:ext uri="{FF2B5EF4-FFF2-40B4-BE49-F238E27FC236}">
                <a16:creationId xmlns:a16="http://schemas.microsoft.com/office/drawing/2014/main" id="{1E87C5F3-3BD6-4DFF-B9A6-45DE367D62B7}"/>
              </a:ext>
            </a:extLst>
          </p:cNvPr>
          <p:cNvSpPr>
            <a:spLocks noGrp="1"/>
          </p:cNvSpPr>
          <p:nvPr>
            <p:ph type="body" sz="quarter" idx="10"/>
          </p:nvPr>
        </p:nvSpPr>
        <p:spPr>
          <a:xfrm>
            <a:off x="269303" y="1187645"/>
            <a:ext cx="11655078" cy="1868268"/>
          </a:xfrm>
        </p:spPr>
        <p:txBody>
          <a:bodyPr/>
          <a:lstStyle/>
          <a:p>
            <a:r>
              <a:rPr lang="en-US" dirty="0"/>
              <a:t>Official REST API endpoint for CSP partners</a:t>
            </a:r>
          </a:p>
          <a:p>
            <a:r>
              <a:rPr lang="en-US" dirty="0"/>
              <a:t>Endpoint </a:t>
            </a:r>
            <a:r>
              <a:rPr lang="en-US" dirty="0">
                <a:hlinkClick r:id="rId3"/>
              </a:rPr>
              <a:t>https://api.partnercenter.microsoft.com</a:t>
            </a:r>
            <a:r>
              <a:rPr lang="en-US" dirty="0"/>
              <a:t> </a:t>
            </a:r>
          </a:p>
          <a:p>
            <a:r>
              <a:rPr lang="en-US" dirty="0"/>
              <a:t>Functionality in sync with Partner Center portal</a:t>
            </a:r>
          </a:p>
        </p:txBody>
      </p:sp>
      <p:sp>
        <p:nvSpPr>
          <p:cNvPr id="5" name="TextBox 4">
            <a:extLst>
              <a:ext uri="{FF2B5EF4-FFF2-40B4-BE49-F238E27FC236}">
                <a16:creationId xmlns:a16="http://schemas.microsoft.com/office/drawing/2014/main" id="{654A9AF0-3D95-4929-9984-1467D46460DD}"/>
              </a:ext>
            </a:extLst>
          </p:cNvPr>
          <p:cNvSpPr txBox="1"/>
          <p:nvPr/>
        </p:nvSpPr>
        <p:spPr>
          <a:xfrm>
            <a:off x="5878722" y="6044938"/>
            <a:ext cx="624753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hlinkClick r:id="rId4"/>
              </a:rPr>
              <a:t>https://apidocs.microsoft.com/services/partnercenter</a:t>
            </a:r>
            <a:r>
              <a:rPr lang="en-US" sz="2000" dirty="0">
                <a:gradFill>
                  <a:gsLst>
                    <a:gs pos="2917">
                      <a:schemeClr val="tx1"/>
                    </a:gs>
                    <a:gs pos="30000">
                      <a:schemeClr val="tx1"/>
                    </a:gs>
                  </a:gsLst>
                  <a:lin ang="5400000" scaled="0"/>
                </a:gradFill>
              </a:rPr>
              <a:t> </a:t>
            </a:r>
          </a:p>
        </p:txBody>
      </p:sp>
      <p:sp>
        <p:nvSpPr>
          <p:cNvPr id="4" name="TextBox 3">
            <a:extLst>
              <a:ext uri="{FF2B5EF4-FFF2-40B4-BE49-F238E27FC236}">
                <a16:creationId xmlns:a16="http://schemas.microsoft.com/office/drawing/2014/main" id="{1A0BA5A7-B914-413A-B73B-BB514460CB6E}"/>
              </a:ext>
            </a:extLst>
          </p:cNvPr>
          <p:cNvSpPr txBox="1"/>
          <p:nvPr/>
        </p:nvSpPr>
        <p:spPr>
          <a:xfrm>
            <a:off x="127131" y="3659597"/>
            <a:ext cx="11939422" cy="1037207"/>
          </a:xfrm>
          <a:prstGeom prst="rect">
            <a:avLst/>
          </a:prstGeom>
          <a:noFill/>
          <a:ln w="57150">
            <a:solidFill>
              <a:srgbClr val="FF0000"/>
            </a:solidFill>
          </a:ln>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Any partner still utilizing the CREST API will need to transition to the Partner Center API. </a:t>
            </a:r>
          </a:p>
          <a:p>
            <a:pPr>
              <a:lnSpc>
                <a:spcPct val="90000"/>
              </a:lnSpc>
              <a:spcAft>
                <a:spcPts val="600"/>
              </a:spcAft>
            </a:pPr>
            <a:r>
              <a:rPr lang="en-US" sz="2400" dirty="0">
                <a:gradFill>
                  <a:gsLst>
                    <a:gs pos="2917">
                      <a:schemeClr val="tx1"/>
                    </a:gs>
                    <a:gs pos="30000">
                      <a:schemeClr val="tx1"/>
                    </a:gs>
                  </a:gsLst>
                  <a:lin ang="5400000" scaled="0"/>
                </a:gradFill>
              </a:rPr>
              <a:t>Access to the CREST API will be shutdown on October 1, 2017.</a:t>
            </a:r>
          </a:p>
        </p:txBody>
      </p:sp>
    </p:spTree>
    <p:extLst>
      <p:ext uri="{BB962C8B-B14F-4D97-AF65-F5344CB8AC3E}">
        <p14:creationId xmlns:p14="http://schemas.microsoft.com/office/powerpoint/2010/main" val="14480187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7872-B56E-4933-B585-4D11C93579F6}"/>
              </a:ext>
            </a:extLst>
          </p:cNvPr>
          <p:cNvSpPr>
            <a:spLocks noGrp="1"/>
          </p:cNvSpPr>
          <p:nvPr>
            <p:ph type="title"/>
          </p:nvPr>
        </p:nvSpPr>
        <p:spPr/>
        <p:txBody>
          <a:bodyPr/>
          <a:lstStyle/>
          <a:p>
            <a:r>
              <a:rPr lang="en-US" dirty="0">
                <a:solidFill>
                  <a:schemeClr val="tx1"/>
                </a:solidFill>
              </a:rPr>
              <a:t>Partner Center SDK</a:t>
            </a:r>
          </a:p>
        </p:txBody>
      </p:sp>
      <p:sp>
        <p:nvSpPr>
          <p:cNvPr id="3" name="Text Placeholder 2">
            <a:extLst>
              <a:ext uri="{FF2B5EF4-FFF2-40B4-BE49-F238E27FC236}">
                <a16:creationId xmlns:a16="http://schemas.microsoft.com/office/drawing/2014/main" id="{D66D902D-AA4F-465D-96B1-6068FEDB2F25}"/>
              </a:ext>
            </a:extLst>
          </p:cNvPr>
          <p:cNvSpPr>
            <a:spLocks noGrp="1"/>
          </p:cNvSpPr>
          <p:nvPr>
            <p:ph type="body" sz="quarter" idx="10"/>
          </p:nvPr>
        </p:nvSpPr>
        <p:spPr>
          <a:xfrm>
            <a:off x="269303" y="1187645"/>
            <a:ext cx="11655078" cy="3153684"/>
          </a:xfrm>
        </p:spPr>
        <p:txBody>
          <a:bodyPr/>
          <a:lstStyle/>
          <a:p>
            <a:r>
              <a:rPr lang="en-US" dirty="0"/>
              <a:t>Makes available key complex scenarios with Object Model to expedite integration and shorten development cycles</a:t>
            </a:r>
          </a:p>
          <a:p>
            <a:r>
              <a:rPr lang="en-US" dirty="0"/>
              <a:t>Native .NET SDK benefits </a:t>
            </a:r>
          </a:p>
          <a:p>
            <a:pPr lvl="1"/>
            <a:r>
              <a:rPr lang="en-US" dirty="0"/>
              <a:t>Abstraction to the REST API </a:t>
            </a:r>
          </a:p>
          <a:p>
            <a:pPr lvl="1"/>
            <a:r>
              <a:rPr lang="en-US" dirty="0"/>
              <a:t>Strongly typed objects and collections</a:t>
            </a:r>
          </a:p>
          <a:p>
            <a:pPr lvl="1"/>
            <a:r>
              <a:rPr lang="en-US" dirty="0"/>
              <a:t>Simplifies authentication and token management </a:t>
            </a:r>
          </a:p>
        </p:txBody>
      </p:sp>
      <p:sp>
        <p:nvSpPr>
          <p:cNvPr id="5" name="TextBox 4">
            <a:extLst>
              <a:ext uri="{FF2B5EF4-FFF2-40B4-BE49-F238E27FC236}">
                <a16:creationId xmlns:a16="http://schemas.microsoft.com/office/drawing/2014/main" id="{699FC52A-993A-4A7F-A046-B9A171DEDFA7}"/>
              </a:ext>
            </a:extLst>
          </p:cNvPr>
          <p:cNvSpPr txBox="1"/>
          <p:nvPr/>
        </p:nvSpPr>
        <p:spPr>
          <a:xfrm>
            <a:off x="3356587" y="5304629"/>
            <a:ext cx="8567730"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.NET - </a:t>
            </a:r>
            <a:r>
              <a:rPr lang="en-US" sz="2000" dirty="0">
                <a:gradFill>
                  <a:gsLst>
                    <a:gs pos="2917">
                      <a:schemeClr val="tx1"/>
                    </a:gs>
                    <a:gs pos="30000">
                      <a:schemeClr val="tx1"/>
                    </a:gs>
                  </a:gsLst>
                  <a:lin ang="5400000" scaled="0"/>
                </a:gradFill>
                <a:hlinkClick r:id="rId2"/>
              </a:rPr>
              <a:t>https://www.nuget.org/packages/Microsoft.Store.PartnerCenter</a:t>
            </a: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Java - </a:t>
            </a:r>
            <a:r>
              <a:rPr lang="en-US" sz="2000" dirty="0">
                <a:gradFill>
                  <a:gsLst>
                    <a:gs pos="2917">
                      <a:schemeClr val="tx1"/>
                    </a:gs>
                    <a:gs pos="30000">
                      <a:schemeClr val="tx1"/>
                    </a:gs>
                  </a:gsLst>
                  <a:lin ang="5400000" scaled="0"/>
                </a:gradFill>
                <a:hlinkClick r:id="rId3"/>
              </a:rPr>
              <a:t>https://github.com/PartnerCenterSamples/Partner-Center-Java-SDK</a:t>
            </a:r>
            <a:r>
              <a:rPr lang="en-US"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272908542"/>
      </p:ext>
    </p:extLst>
  </p:cSld>
  <p:clrMapOvr>
    <a:masterClrMapping/>
  </p:clrMapOvr>
  <p:transition>
    <p:fade/>
  </p:transition>
</p:sld>
</file>

<file path=ppt/theme/theme1.xml><?xml version="1.0" encoding="utf-8"?>
<a:theme xmlns:a="http://schemas.openxmlformats.org/drawingml/2006/main" name="WHITE TEMPLATE">
  <a:themeElements>
    <a:clrScheme name="OCP Palette">
      <a:dk1>
        <a:srgbClr val="353535"/>
      </a:dk1>
      <a:lt1>
        <a:srgbClr val="FFFFFF"/>
      </a:lt1>
      <a:dk2>
        <a:srgbClr val="0078D7"/>
      </a:dk2>
      <a:lt2>
        <a:srgbClr val="EAEAEA"/>
      </a:lt2>
      <a:accent1>
        <a:srgbClr val="0177D6"/>
      </a:accent1>
      <a:accent2>
        <a:srgbClr val="001F50"/>
      </a:accent2>
      <a:accent3>
        <a:srgbClr val="00BCF2"/>
      </a:accent3>
      <a:accent4>
        <a:srgbClr val="FF8C00"/>
      </a:accent4>
      <a:accent5>
        <a:srgbClr val="737373"/>
      </a:accent5>
      <a:accent6>
        <a:srgbClr val="E6E6E6"/>
      </a:accent6>
      <a:hlink>
        <a:srgbClr val="0078D7"/>
      </a:hlink>
      <a:folHlink>
        <a:srgbClr val="5C2C9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4.potx" id="{156EAFBB-8CBC-4D58-AFC9-C2E0DDA98E52}" vid="{71983A09-2881-4F47-BA0D-7DA925AEEB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8.potx" id="{EB8F4248-9E5E-46A9-8BA8-30209C4FFE2D}" vid="{4BD31EC0-BAC4-44E6-B493-AF7AF04A2B6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2463</Words>
  <Application>Microsoft Office PowerPoint</Application>
  <PresentationFormat>Widescreen</PresentationFormat>
  <Paragraphs>318</Paragraphs>
  <Slides>32</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Arial</vt:lpstr>
      <vt:lpstr>Calibri</vt:lpstr>
      <vt:lpstr>Calibri Light</vt:lpstr>
      <vt:lpstr>Consolas</vt:lpstr>
      <vt:lpstr>Segoe UI</vt:lpstr>
      <vt:lpstr>Segoe UI Light</vt:lpstr>
      <vt:lpstr>Segoe UI Semilight</vt:lpstr>
      <vt:lpstr>Symbol</vt:lpstr>
      <vt:lpstr>Times New Roman</vt:lpstr>
      <vt:lpstr>Wingdings</vt:lpstr>
      <vt:lpstr>WHITE TEMPLATE</vt:lpstr>
      <vt:lpstr>Office Theme</vt:lpstr>
      <vt:lpstr>1_WHITE TEMPLATE</vt:lpstr>
      <vt:lpstr>Cloud Solution Provider </vt:lpstr>
      <vt:lpstr>Partner Center</vt:lpstr>
      <vt:lpstr>API Usage</vt:lpstr>
      <vt:lpstr>Model Definition</vt:lpstr>
      <vt:lpstr>Key Scenarios for the Partner Center API</vt:lpstr>
      <vt:lpstr>Technical Actors Involved</vt:lpstr>
      <vt:lpstr>Integration Sandbox (TIP)</vt:lpstr>
      <vt:lpstr>Partner Center API</vt:lpstr>
      <vt:lpstr>Partner Center SDK</vt:lpstr>
      <vt:lpstr>Limitations</vt:lpstr>
      <vt:lpstr>Authentication</vt:lpstr>
      <vt:lpstr>Consent</vt:lpstr>
      <vt:lpstr>PowerPoint Presentation</vt:lpstr>
      <vt:lpstr>PowerPoint Presentation</vt:lpstr>
      <vt:lpstr>Azure Resource Manager</vt:lpstr>
      <vt:lpstr>Why is this important to a CSP partner?</vt:lpstr>
      <vt:lpstr>How does a partner access the ARM API on behalf of a customer? </vt:lpstr>
      <vt:lpstr>How does a partner access the ARM API on behalf of a customer? </vt:lpstr>
      <vt:lpstr>Microsoft Graph</vt:lpstr>
      <vt:lpstr>Why is this important to a CSP partner?</vt:lpstr>
      <vt:lpstr>How does a partner access Microsoft Graph on behalf of a customer? </vt:lpstr>
      <vt:lpstr>How does a partner access the ARM API on behalf of a customer? </vt:lpstr>
      <vt:lpstr>Challenges</vt:lpstr>
      <vt:lpstr>Provisioning</vt:lpstr>
      <vt:lpstr>Billing Systems</vt:lpstr>
      <vt:lpstr>Identity Management</vt:lpstr>
      <vt:lpstr>Showcase – Coretek Services</vt:lpstr>
      <vt:lpstr>Daily Usage</vt:lpstr>
      <vt:lpstr>Resource Groups</vt:lpstr>
      <vt:lpstr>Self Service</vt:lpstr>
      <vt:lpstr>Q &amp; A</vt:lpstr>
      <vt:lpstr>Appendix A: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Solution Provider </dc:title>
  <dc:creator>Isaiah Williams</dc:creator>
  <cp:lastModifiedBy>Isaiah Williams</cp:lastModifiedBy>
  <cp:revision>81</cp:revision>
  <dcterms:created xsi:type="dcterms:W3CDTF">2017-09-07T13:37:45Z</dcterms:created>
  <dcterms:modified xsi:type="dcterms:W3CDTF">2017-09-19T17:28:15Z</dcterms:modified>
</cp:coreProperties>
</file>