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93" r:id="rId6"/>
  </p:sldMasterIdLst>
  <p:notesMasterIdLst>
    <p:notesMasterId r:id="rId17"/>
  </p:notesMasterIdLst>
  <p:sldIdLst>
    <p:sldId id="256" r:id="rId7"/>
    <p:sldId id="396" r:id="rId8"/>
    <p:sldId id="397" r:id="rId9"/>
    <p:sldId id="403" r:id="rId10"/>
    <p:sldId id="404" r:id="rId11"/>
    <p:sldId id="398" r:id="rId12"/>
    <p:sldId id="277" r:id="rId13"/>
    <p:sldId id="401" r:id="rId14"/>
    <p:sldId id="400" r:id="rId15"/>
    <p:sldId id="4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na Yong" initials="GY" lastIdx="3" clrIdx="0">
    <p:extLst>
      <p:ext uri="{19B8F6BF-5375-455C-9EA6-DF929625EA0E}">
        <p15:presenceInfo xmlns:p15="http://schemas.microsoft.com/office/powerpoint/2012/main" userId="S-1-5-21-38895556-1487699162-1270813805-55594" providerId="AD"/>
      </p:ext>
    </p:extLst>
  </p:cmAuthor>
  <p:cmAuthor id="2" name="David Branscome" initials="DB" lastIdx="7" clrIdx="1">
    <p:extLst>
      <p:ext uri="{19B8F6BF-5375-455C-9EA6-DF929625EA0E}">
        <p15:presenceInfo xmlns:p15="http://schemas.microsoft.com/office/powerpoint/2012/main" userId="S-1-5-21-124525095-708259637-1543119021-8266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5FBDC-1CE5-442C-8119-36BA8B9B1C9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9262-839F-4A48-B3BB-78FE1087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9262-839F-4A48-B3BB-78FE1087B6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5E1F-3BA0-4913-ACF0-7F61C170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BDF5-0680-4D45-8C03-39F34582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2778-EC4C-4BFE-8BA8-8F43199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809-E75B-48D8-B205-C8DF5612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62CC-1D8F-4405-BD4F-3E6304E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DDA5-8939-4DC8-A109-071C9FA0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06360-68E9-45A0-A444-1BF9F4AA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261B-3552-4702-9F2E-903A6AE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7608-99AB-41C1-9782-DD5F973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0A59-B926-4DFE-8D5B-913372CC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69AE5-3FD3-4107-A44D-C5C080760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6B353-B3BC-4A0D-ABE6-73EDDB90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AB76-A708-43E1-B084-51188B34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CB21-3E22-4720-8748-C5C5933D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5A2B-FD26-43E4-BC00-1CB9C92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595908" y="4499023"/>
            <a:ext cx="9663862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600" baseline="0" noProof="0"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600" baseline="0" noProof="0"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95908" y="1482281"/>
            <a:ext cx="9663862" cy="61555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40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5908" y="3159929"/>
            <a:ext cx="9663862" cy="276999"/>
          </a:xfrm>
        </p:spPr>
        <p:txBody>
          <a:bodyPr>
            <a:spAutoFit/>
          </a:bodyPr>
          <a:lstStyle>
            <a:lvl1pPr algn="l">
              <a:defRPr sz="18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908" y="6106972"/>
            <a:ext cx="1602523" cy="3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791264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99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50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ltGray">
          <a:xfrm>
            <a:off x="5334974" y="1"/>
            <a:ext cx="6857028" cy="685800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6102" tIns="132881" rIns="166102" bIns="1328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70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8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8153070" y="6415250"/>
            <a:ext cx="3795784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8153070" y="6540861"/>
            <a:ext cx="4038929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CA" sz="816" baseline="0">
                <a:solidFill>
                  <a:schemeClr val="bg1"/>
                </a:solidFill>
                <a:latin typeface="+mn-lt"/>
              </a:rPr>
              <a:t>Last Modified 2017-06-30 3:17 AM Eastern Standard Time</a:t>
            </a:r>
            <a:endParaRPr lang="en-US" sz="816" baseline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8153070" y="6666472"/>
            <a:ext cx="3795784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269300" y="1564007"/>
            <a:ext cx="4796370" cy="10862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530" b="1" baseline="0">
                <a:solidFill>
                  <a:schemeClr val="accent3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269302" y="3410967"/>
            <a:ext cx="4796370" cy="32588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118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269302" y="5040621"/>
            <a:ext cx="4697455" cy="21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12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14" name="doc id"/>
          <p:cNvSpPr>
            <a:spLocks noChangeArrowheads="1"/>
          </p:cNvSpPr>
          <p:nvPr userDrawn="1"/>
        </p:nvSpPr>
        <p:spPr bwMode="auto">
          <a:xfrm>
            <a:off x="11064591" y="3448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622"/>
            <a:endParaRPr lang="en-US" sz="816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7" name="MS logo gray - EM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269300" y="6093968"/>
            <a:ext cx="1566112" cy="31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white">
          <a:xfrm>
            <a:off x="6595141" y="3563196"/>
            <a:ext cx="5138503" cy="29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9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176964"/>
            <a:ext cx="12192000" cy="681034"/>
          </a:xfrm>
          <a:prstGeom prst="rect">
            <a:avLst/>
          </a:prstGeom>
          <a:solidFill>
            <a:srgbClr val="32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6214">
              <a:defRPr/>
            </a:pPr>
            <a:fld id="{AB84CF51-2BBE-AE4B-BA9E-A68DD7F7C8A7}" type="slidenum">
              <a:rPr lang="en-US" kern="0" smtClean="0">
                <a:solidFill>
                  <a:sysClr val="windowText" lastClr="000000"/>
                </a:solidFill>
              </a:rPr>
              <a:pPr defTabSz="896214">
                <a:defRPr/>
              </a:pPr>
              <a:t>‹#›</a:t>
            </a:fld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0" i="0">
                <a:solidFill>
                  <a:srgbClr val="44255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295414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lnSpc>
                <a:spcPct val="150000"/>
              </a:lnSpc>
              <a:defRPr sz="2132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lnSpc>
                <a:spcPct val="150000"/>
              </a:lnSpc>
              <a:defRPr sz="1866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lnSpc>
                <a:spcPct val="150000"/>
              </a:lnSpc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lnSpc>
                <a:spcPct val="150000"/>
              </a:lnSpc>
              <a:defRPr sz="1333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8959" y="6321695"/>
            <a:ext cx="2478564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896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Go-To-Market Services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46" y="6295438"/>
            <a:ext cx="1266167" cy="46575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779096" y="6350266"/>
            <a:ext cx="0" cy="35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783"/>
            <a:ext cx="12192000" cy="687356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647725" y="2084172"/>
            <a:ext cx="6274974" cy="3586208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788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169" y="3877271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2" y="5487867"/>
            <a:ext cx="1302804" cy="8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2" b="7802"/>
          <a:stretch/>
        </p:blipFill>
        <p:spPr>
          <a:xfrm>
            <a:off x="0" y="0"/>
            <a:ext cx="12192000" cy="68589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647725" y="2084172"/>
            <a:ext cx="6274974" cy="3586208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788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169" y="3877271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2" y="5487867"/>
            <a:ext cx="1302804" cy="8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97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1" y="2106936"/>
            <a:ext cx="4751363" cy="4752037"/>
          </a:xfrm>
          <a:prstGeom prst="rect">
            <a:avLst/>
          </a:prstGeom>
          <a:gradFill flip="none" rotWithShape="1">
            <a:gsLst>
              <a:gs pos="86000">
                <a:schemeClr val="accent1">
                  <a:lumMod val="0"/>
                  <a:lumOff val="100000"/>
                  <a:alpha val="0"/>
                </a:schemeClr>
              </a:gs>
              <a:gs pos="0">
                <a:schemeClr val="tx1">
                  <a:lumMod val="50000"/>
                  <a:alpha val="39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5647725" y="2084172"/>
            <a:ext cx="6274974" cy="3586208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788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169" y="3877271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2" y="5487867"/>
            <a:ext cx="1302804" cy="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0FF0-1BB9-44B4-80EB-0F88AC8A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95BB-C477-4B47-BEB0-FE8346A4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B876-EE4F-4388-89B9-F1C426DD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435A-01FE-4E9D-A463-CEDD1840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610E-18BB-41E3-B1FE-4D4F810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" y="454698"/>
            <a:ext cx="1070710" cy="7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9239" y="1189177"/>
            <a:ext cx="11653523" cy="2375202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 sz="1961"/>
            </a:lvl2pPr>
            <a:lvl3pPr marL="222541" indent="0">
              <a:buNone/>
              <a:defRPr/>
            </a:lvl3pPr>
            <a:lvl4pPr marL="452862" indent="0">
              <a:buNone/>
              <a:defRPr/>
            </a:lvl4pPr>
            <a:lvl5pPr marL="67384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29254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7520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820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75266"/>
          </a:xfrm>
        </p:spPr>
        <p:txBody>
          <a:bodyPr>
            <a:spAutoFit/>
          </a:bodyPr>
          <a:lstStyle>
            <a:lvl1pPr>
              <a:defRPr sz="3529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304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80974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chemeClr val="tx2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80974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chemeClr val="tx2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7241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80974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80974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4193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2095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Arial" pitchFamily="34" charset="0"/>
              <a:buNone/>
              <a:defRPr sz="3137">
                <a:solidFill>
                  <a:schemeClr val="tx2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2095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Arial" pitchFamily="34" charset="0"/>
              <a:buNone/>
              <a:defRPr sz="3137">
                <a:solidFill>
                  <a:schemeClr val="tx2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7374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2095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itchFamily="34" charset="0"/>
              <a:buNone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2095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itchFamily="34" charset="0"/>
              <a:buNone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0751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3239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49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AC54-73F2-4ED7-8E63-FA6C5D38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05C2E-EFA3-4046-86F3-8A766E0C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99F-2CD6-4EC5-A305-02C39952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64C6-35A3-4AE3-BA13-9C96651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1466-0C51-482D-92DF-AF89926E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5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069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425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6905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87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2496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47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60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68545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54361" y="6149501"/>
            <a:ext cx="1089427" cy="23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" y="3129930"/>
            <a:ext cx="7407785" cy="4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165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w-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68545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54361" y="6149501"/>
            <a:ext cx="1089427" cy="23340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7197" y="3429000"/>
            <a:ext cx="6604908" cy="3339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78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" y="2526089"/>
            <a:ext cx="7407785" cy="4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290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A026-FF06-4617-8C67-17FEB256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601A-A405-4B19-B4E9-6653B2C9C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068-E25E-4DBF-9625-CDECA752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5C8B9-5BA7-4E12-81C5-EA31E333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757-27A1-4BB3-A5A2-4FCE90B1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9BEA-65D5-44C5-8277-F6CEA7B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71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6617" y="576075"/>
            <a:ext cx="5417167" cy="675582"/>
          </a:xfrm>
          <a:prstGeom prst="rect">
            <a:avLst/>
          </a:prstGeom>
        </p:spPr>
        <p:txBody>
          <a:bodyPr anchor="ctr" anchorCtr="0"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556650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176964"/>
            <a:ext cx="12192000" cy="681034"/>
          </a:xfrm>
          <a:prstGeom prst="rect">
            <a:avLst/>
          </a:prstGeom>
          <a:solidFill>
            <a:srgbClr val="32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6214">
              <a:defRPr/>
            </a:pPr>
            <a:fld id="{AB84CF51-2BBE-AE4B-BA9E-A68DD7F7C8A7}" type="slidenum">
              <a:rPr lang="en-US" kern="0" smtClean="0">
                <a:solidFill>
                  <a:sysClr val="windowText" lastClr="000000"/>
                </a:solidFill>
              </a:rPr>
              <a:pPr defTabSz="896214">
                <a:defRPr/>
              </a:pPr>
              <a:t>‹#›</a:t>
            </a:fld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0" i="0">
                <a:solidFill>
                  <a:srgbClr val="442558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295414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lnSpc>
                <a:spcPct val="150000"/>
              </a:lnSpc>
              <a:defRPr sz="2132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lnSpc>
                <a:spcPct val="150000"/>
              </a:lnSpc>
              <a:defRPr sz="1866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lnSpc>
                <a:spcPct val="150000"/>
              </a:lnSpc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lnSpc>
                <a:spcPct val="150000"/>
              </a:lnSpc>
              <a:defRPr sz="1333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18959" y="6321695"/>
            <a:ext cx="2478564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8962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Go-To-Market Services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46" y="6295438"/>
            <a:ext cx="1266167" cy="46575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779096" y="6350266"/>
            <a:ext cx="0" cy="35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1A8A-DC8B-4456-BC51-21BB6ADE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18CE-E06A-433C-9786-28078804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3F9F-8B23-462E-AE83-6824EBD7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EEDC0-25A0-4CF7-AF15-2CF56A189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F5869-7910-4DCC-8C6D-81BB3254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185F8-AC08-4893-A29A-2CA1DE02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64E77-ABE2-4782-9887-D1F33FDB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FB0D0-04F5-4A51-97F7-21D3F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F84-BE35-427B-9422-6F08DC10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F80C-C1AD-4805-84F0-1E4F73D2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339F7-CDF2-4CBB-B516-348EF20D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DC839-82F6-4920-9007-3306513B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2FA9D-69E3-4036-A2F9-C9ADF8AC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462E5-3845-47B9-B66A-5699144B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F57CA-2E04-4984-B11D-225FFD79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CD17-8E96-42CE-B1F8-1369B9F4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0F2E-AEBF-4AD6-A1F0-16F73706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AE15-DB08-453E-868C-D2B2A935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5D7C-69DD-4ACA-B688-FCE94AE3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354F-1394-433E-9E89-E3FF752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F85C5-8748-41C0-B364-822C8D3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9110-2E42-41D5-83B3-F1A906AF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4AF4A-AC6B-45E7-BD24-9C10838C9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931D-C7AF-4F86-B7D5-D23017512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312D-0604-47D5-BBBA-E039457A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2414-B271-4082-9256-DC08254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EC98-2D22-4E1E-B841-1B447041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tags" Target="../tags/tag22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tags" Target="../tags/tag21.xml"/><Relationship Id="rId30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oleObject" Target="../embeddings/oleObject6.bin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tags" Target="../tags/tag27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image" Target="../media/image10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vmlDrawing" Target="../drawings/vmlDrawing6.vml"/><Relationship Id="rId30" Type="http://schemas.openxmlformats.org/officeDocument/2006/relationships/image" Target="../media/image9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182AC-7B30-4CC8-B8FE-605E1AEA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D17C-8151-4665-8DAE-8C6B5418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B1CF-36B9-4C1E-AD6F-C26A0ED15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76E6-1877-4FCE-9FE6-BD049F33B43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AA97-564C-439D-A40F-9F16631CE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3B9A-CA01-49FC-A7C7-93D2ABCB9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8A8D-7C64-4CDF-ADDC-4118814E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25355225"/>
              </p:ext>
            </p:extLst>
          </p:nvPr>
        </p:nvGraphicFramePr>
        <p:xfrm>
          <a:off x="0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90" y="2484126"/>
            <a:ext cx="585302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9" y="271742"/>
            <a:ext cx="1172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33257" y="17820"/>
            <a:ext cx="8342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33257" y="679555"/>
            <a:ext cx="105932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90" y="1849185"/>
            <a:ext cx="5853023" cy="571770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8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0" name="Slide Elements" hidden="1"/>
          <p:cNvGrpSpPr/>
          <p:nvPr/>
        </p:nvGrpSpPr>
        <p:grpSpPr bwMode="auto">
          <a:xfrm>
            <a:off x="233258" y="6289188"/>
            <a:ext cx="11725486" cy="433515"/>
            <a:chOff x="119062" y="6163984"/>
            <a:chExt cx="8618538" cy="424885"/>
          </a:xfrm>
        </p:grpSpPr>
        <p:sp>
          <p:nvSpPr>
            <p:cNvPr id="61" name="4. Footnote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9063" y="6163984"/>
              <a:ext cx="8618537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3825" indent="-123825">
                <a:defRPr/>
              </a:pPr>
              <a:r>
                <a:rPr lang="en-US" sz="12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2" name="5. Source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9062" y="6407879"/>
              <a:ext cx="808509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528638" indent="-528638" defTabSz="1087313">
                <a:tabLst>
                  <a:tab pos="533400" algn="l"/>
                </a:tabLst>
              </a:pPr>
              <a:r>
                <a:rPr lang="en-US" sz="12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11771142" y="6538026"/>
            <a:ext cx="187601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200" smtClean="0"/>
              <a:pPr lvl="0" algn="r"/>
              <a:t>‹#›</a:t>
            </a:fld>
            <a:endParaRPr lang="en-US" sz="1200"/>
          </a:p>
        </p:txBody>
      </p:sp>
      <p:grpSp>
        <p:nvGrpSpPr>
          <p:cNvPr id="58" name="LegendBoxes" hidden="1"/>
          <p:cNvGrpSpPr>
            <a:grpSpLocks/>
          </p:cNvGrpSpPr>
          <p:nvPr/>
        </p:nvGrpSpPr>
        <p:grpSpPr bwMode="auto">
          <a:xfrm>
            <a:off x="11086280" y="356962"/>
            <a:ext cx="872463" cy="1095887"/>
            <a:chOff x="4936" y="176"/>
            <a:chExt cx="507" cy="637"/>
          </a:xfrm>
        </p:grpSpPr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8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9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9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9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grpSp>
        <p:nvGrpSpPr>
          <p:cNvPr id="95" name="LegendLines" hidden="1"/>
          <p:cNvGrpSpPr>
            <a:grpSpLocks/>
          </p:cNvGrpSpPr>
          <p:nvPr/>
        </p:nvGrpSpPr>
        <p:grpSpPr bwMode="auto">
          <a:xfrm>
            <a:off x="10752439" y="356962"/>
            <a:ext cx="1206304" cy="806864"/>
            <a:chOff x="4750" y="176"/>
            <a:chExt cx="701" cy="469"/>
          </a:xfrm>
        </p:grpSpPr>
        <p:sp>
          <p:nvSpPr>
            <p:cNvPr id="9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0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0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4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</p:grpSp>
      <p:grpSp>
        <p:nvGrpSpPr>
          <p:cNvPr id="102" name="McKSticker" hidden="1"/>
          <p:cNvGrpSpPr/>
          <p:nvPr/>
        </p:nvGrpSpPr>
        <p:grpSpPr bwMode="auto">
          <a:xfrm>
            <a:off x="10834488" y="356963"/>
            <a:ext cx="1124255" cy="243143"/>
            <a:chOff x="7703630" y="285750"/>
            <a:chExt cx="1037145" cy="224363"/>
          </a:xfrm>
        </p:grpSpPr>
        <p:sp>
          <p:nvSpPr>
            <p:cNvPr id="103" name="StickerRectangle"/>
            <p:cNvSpPr>
              <a:spLocks noChangeArrowheads="1"/>
            </p:cNvSpPr>
            <p:nvPr/>
          </p:nvSpPr>
          <p:spPr bwMode="auto">
            <a:xfrm>
              <a:off x="7703630" y="285750"/>
              <a:ext cx="1037145" cy="224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4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4" name="AutoShape 31"/>
            <p:cNvCxnSpPr>
              <a:cxnSpLocks noChangeShapeType="1"/>
              <a:stCxn id="103" idx="2"/>
              <a:endCxn id="103" idx="4"/>
            </p:cNvCxnSpPr>
            <p:nvPr/>
          </p:nvCxnSpPr>
          <p:spPr bwMode="auto">
            <a:xfrm>
              <a:off x="7703630" y="285750"/>
              <a:ext cx="0" cy="22436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32"/>
            <p:cNvCxnSpPr>
              <a:cxnSpLocks noChangeShapeType="1"/>
              <a:stCxn id="103" idx="4"/>
              <a:endCxn id="103" idx="6"/>
            </p:cNvCxnSpPr>
            <p:nvPr/>
          </p:nvCxnSpPr>
          <p:spPr bwMode="auto">
            <a:xfrm>
              <a:off x="7703630" y="510113"/>
              <a:ext cx="103714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6" name="McK Moon" hidden="1"/>
          <p:cNvGrpSpPr>
            <a:grpSpLocks noChangeAspect="1"/>
          </p:cNvGrpSpPr>
          <p:nvPr>
            <p:custDataLst>
              <p:tags r:id="rId9"/>
            </p:custDataLst>
          </p:nvPr>
        </p:nvGrpSpPr>
        <p:grpSpPr bwMode="auto">
          <a:xfrm>
            <a:off x="10232524" y="928329"/>
            <a:ext cx="275334" cy="275262"/>
            <a:chOff x="1600" y="1600"/>
            <a:chExt cx="160" cy="160"/>
          </a:xfrm>
        </p:grpSpPr>
        <p:sp>
          <p:nvSpPr>
            <p:cNvPr id="107" name="Oval 90"/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8" name="Arc 9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09" name="LegendMoons" hidden="1"/>
          <p:cNvGrpSpPr/>
          <p:nvPr/>
        </p:nvGrpSpPr>
        <p:grpSpPr bwMode="auto">
          <a:xfrm>
            <a:off x="11014663" y="356963"/>
            <a:ext cx="944081" cy="1417997"/>
            <a:chOff x="5428012" y="273840"/>
            <a:chExt cx="870931" cy="1308468"/>
          </a:xfrm>
        </p:grpSpPr>
        <p:sp>
          <p:nvSpPr>
            <p:cNvPr id="110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50256" cy="19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11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50256" cy="19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12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50256" cy="19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13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50256" cy="19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sp>
          <p:nvSpPr>
            <p:cNvPr id="114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50256" cy="19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>
                  <a:latin typeface="+mn-lt"/>
                </a:rPr>
                <a:t>Legend</a:t>
              </a:r>
            </a:p>
          </p:txBody>
        </p:sp>
        <p:grpSp>
          <p:nvGrpSpPr>
            <p:cNvPr id="115" name="MoonLegend1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12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2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16" name="MoonLegend2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124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25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18" name="MoonLegend4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12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2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19" name="MoonLegend5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12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21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452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sldNum="0" hdr="0" ftr="0" dt="0"/>
  <p:txStyles>
    <p:titleStyle>
      <a:lvl1pPr algn="l" defTabSz="1087313" rtl="0" eaLnBrk="1" fontAlgn="base" hangingPunct="1">
        <a:spcBef>
          <a:spcPct val="0"/>
        </a:spcBef>
        <a:spcAft>
          <a:spcPct val="0"/>
        </a:spcAft>
        <a:tabLst>
          <a:tab pos="327736" algn="l"/>
        </a:tabLst>
        <a:defRPr sz="2600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224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0447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5671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0895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199" indent="-233272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224" indent="-318098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082" indent="-188930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224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447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671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895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118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342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6566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789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29" imgW="378" imgH="377" progId="TCLayout.ActiveDocument.1">
                  <p:embed/>
                </p:oleObj>
              </mc:Choice>
              <mc:Fallback>
                <p:oleObj name="think-cell Slide" r:id="rId29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4141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30523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p:transition>
    <p:fade/>
  </p:transition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ts val="1765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ts val="1176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ts val="1176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ts val="1176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ts val="1176"/>
        </a:spcBef>
        <a:spcAft>
          <a:spcPts val="0"/>
        </a:spcAft>
        <a:buClr>
          <a:schemeClr val="tx1"/>
        </a:buClr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9299" y="1564007"/>
            <a:ext cx="4796370" cy="5432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Modern Workplace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9301" y="3410968"/>
            <a:ext cx="4796370" cy="325923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Solutioning and Review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9299" y="3736891"/>
            <a:ext cx="4354886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ＭＳ Ｐゴシック"/>
                <a:cs typeface="+mn-cs"/>
              </a:rPr>
              <a:t>Bellevue, Washington September 19, 2017</a:t>
            </a:r>
          </a:p>
        </p:txBody>
      </p:sp>
    </p:spTree>
    <p:extLst>
      <p:ext uri="{BB962C8B-B14F-4D97-AF65-F5344CB8AC3E}">
        <p14:creationId xmlns:p14="http://schemas.microsoft.com/office/powerpoint/2010/main" val="27055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Potential Solution </a:t>
            </a:r>
            <a:r>
              <a:rPr lang="en-US" sz="1600" dirty="0"/>
              <a:t>…continued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2EF50-8C8B-4EC3-91CF-F0E6B376261F}"/>
              </a:ext>
            </a:extLst>
          </p:cNvPr>
          <p:cNvSpPr/>
          <p:nvPr/>
        </p:nvSpPr>
        <p:spPr bwMode="auto">
          <a:xfrm>
            <a:off x="2296261" y="1228433"/>
            <a:ext cx="8816008" cy="528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4095" y="1228433"/>
            <a:ext cx="1632166" cy="5280432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404974" y="1367777"/>
            <a:ext cx="8447314" cy="378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eDiscovery &amp; Advanced eDiscovery</a:t>
            </a:r>
            <a:endParaRPr lang="en-US" sz="1482" dirty="0">
              <a:solidFill>
                <a:srgbClr val="0072C6"/>
              </a:solidFill>
              <a:latin typeface="Segoe UI Semibold" panose="020B0702040204020203" pitchFamily="34" charset="0"/>
            </a:endParaRP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Reduce cost and effort to identify relevant documents &amp; data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“board has asked to ensure no bad publicity” plus </a:t>
            </a:r>
            <a:r>
              <a:rPr lang="en-US" sz="1482" b="1" dirty="0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Cloud Application Security (CAS)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Block access to unmanaged cloud applications.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“…</a:t>
            </a:r>
            <a:r>
              <a:rPr lang="en-CA" sz="1482" dirty="0">
                <a:latin typeface="Segoe UI" panose="020B0502040204020203" pitchFamily="34" charset="0"/>
                <a:cs typeface="Segoe UI" panose="020B0502040204020203" pitchFamily="34" charset="0"/>
              </a:rPr>
              <a:t>providing safeguards against accidental data leakage” plus </a:t>
            </a:r>
            <a:r>
              <a:rPr lang="en-CA" sz="1482" b="1" dirty="0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  <a:endParaRPr lang="en-US" sz="1482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Advanced Threat Protection: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Protect user environments that contain project/customer data. 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“board has asked to ensure no bad publicity” and “data loss” plus </a:t>
            </a:r>
            <a:r>
              <a:rPr lang="en-US" sz="1482" b="1" dirty="0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Secure Score: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IT’S FREE!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 to reduce risk and understand security position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“data loss, ransomware, bad publicity, acquisition talks” </a:t>
            </a:r>
            <a:r>
              <a:rPr lang="en-US" sz="1482">
                <a:latin typeface="Segoe UI" panose="020B0502040204020203" pitchFamily="34" charset="0"/>
                <a:cs typeface="Segoe UI" panose="020B0502040204020203" pitchFamily="34" charset="0"/>
              </a:rPr>
              <a:t>plus </a:t>
            </a:r>
            <a:r>
              <a:rPr lang="en-US" sz="1482" b="1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2061">
            <a:extLst>
              <a:ext uri="{FF2B5EF4-FFF2-40B4-BE49-F238E27FC236}">
                <a16:creationId xmlns:a16="http://schemas.microsoft.com/office/drawing/2014/main" id="{E15FFFF2-2A30-41E9-8EE3-51BE63D64A72}"/>
              </a:ext>
            </a:extLst>
          </p:cNvPr>
          <p:cNvSpPr/>
          <p:nvPr/>
        </p:nvSpPr>
        <p:spPr>
          <a:xfrm>
            <a:off x="1390797" y="5633284"/>
            <a:ext cx="636474" cy="637644"/>
          </a:xfrm>
          <a:custGeom>
            <a:avLst/>
            <a:gdLst/>
            <a:ahLst/>
            <a:cxnLst/>
            <a:rect l="l" t="t" r="r" b="b"/>
            <a:pathLst>
              <a:path w="2267541" h="2271714">
                <a:moveTo>
                  <a:pt x="1375482" y="1588512"/>
                </a:moveTo>
                <a:lnTo>
                  <a:pt x="1257891" y="1762125"/>
                </a:lnTo>
                <a:lnTo>
                  <a:pt x="1005479" y="1762125"/>
                </a:lnTo>
                <a:lnTo>
                  <a:pt x="855170" y="1588543"/>
                </a:lnTo>
                <a:cubicBezTo>
                  <a:pt x="761223" y="1620348"/>
                  <a:pt x="701384" y="1670363"/>
                  <a:pt x="701384" y="1726407"/>
                </a:cubicBezTo>
                <a:cubicBezTo>
                  <a:pt x="701384" y="1825042"/>
                  <a:pt x="886731" y="1905001"/>
                  <a:pt x="1115369" y="1905001"/>
                </a:cubicBezTo>
                <a:cubicBezTo>
                  <a:pt x="1344007" y="1905001"/>
                  <a:pt x="1529354" y="1825042"/>
                  <a:pt x="1529354" y="1726407"/>
                </a:cubicBezTo>
                <a:cubicBezTo>
                  <a:pt x="1529354" y="1670346"/>
                  <a:pt x="1469478" y="1620318"/>
                  <a:pt x="1375482" y="1588512"/>
                </a:cubicBezTo>
                <a:close/>
                <a:moveTo>
                  <a:pt x="1482914" y="1429897"/>
                </a:moveTo>
                <a:lnTo>
                  <a:pt x="1383863" y="1576138"/>
                </a:lnTo>
                <a:cubicBezTo>
                  <a:pt x="1548545" y="1611161"/>
                  <a:pt x="1659452" y="1679274"/>
                  <a:pt x="1659452" y="1757364"/>
                </a:cubicBezTo>
                <a:cubicBezTo>
                  <a:pt x="1659452" y="1873095"/>
                  <a:pt x="1415858" y="1966914"/>
                  <a:pt x="1115369" y="1966914"/>
                </a:cubicBezTo>
                <a:cubicBezTo>
                  <a:pt x="814880" y="1966914"/>
                  <a:pt x="571286" y="1873095"/>
                  <a:pt x="571286" y="1757364"/>
                </a:cubicBezTo>
                <a:cubicBezTo>
                  <a:pt x="571286" y="1679602"/>
                  <a:pt x="681264" y="1611733"/>
                  <a:pt x="844804" y="1576571"/>
                </a:cubicBezTo>
                <a:lnTo>
                  <a:pt x="723248" y="1436193"/>
                </a:lnTo>
                <a:cubicBezTo>
                  <a:pt x="479286" y="1499130"/>
                  <a:pt x="314876" y="1622289"/>
                  <a:pt x="314876" y="1763564"/>
                </a:cubicBezTo>
                <a:cubicBezTo>
                  <a:pt x="314876" y="1972149"/>
                  <a:pt x="673269" y="2141241"/>
                  <a:pt x="1115370" y="2141241"/>
                </a:cubicBezTo>
                <a:cubicBezTo>
                  <a:pt x="1557471" y="2141241"/>
                  <a:pt x="1915864" y="1972149"/>
                  <a:pt x="1915864" y="1763564"/>
                </a:cubicBezTo>
                <a:cubicBezTo>
                  <a:pt x="1915864" y="1617577"/>
                  <a:pt x="1740305" y="1490935"/>
                  <a:pt x="1482914" y="1429897"/>
                </a:cubicBezTo>
                <a:close/>
                <a:moveTo>
                  <a:pt x="1896066" y="0"/>
                </a:moveTo>
                <a:lnTo>
                  <a:pt x="2267541" y="271463"/>
                </a:lnTo>
                <a:lnTo>
                  <a:pt x="1493797" y="1413830"/>
                </a:lnTo>
                <a:cubicBezTo>
                  <a:pt x="1923654" y="1473636"/>
                  <a:pt x="2230740" y="1636978"/>
                  <a:pt x="2230740" y="1828801"/>
                </a:cubicBezTo>
                <a:cubicBezTo>
                  <a:pt x="2230740" y="2073415"/>
                  <a:pt x="1731372" y="2271714"/>
                  <a:pt x="1115370" y="2271714"/>
                </a:cubicBezTo>
                <a:cubicBezTo>
                  <a:pt x="499368" y="2271714"/>
                  <a:pt x="0" y="2073415"/>
                  <a:pt x="0" y="1828801"/>
                </a:cubicBezTo>
                <a:cubicBezTo>
                  <a:pt x="0" y="1641440"/>
                  <a:pt x="292969" y="1481249"/>
                  <a:pt x="707072" y="1417513"/>
                </a:cubicBezTo>
                <a:lnTo>
                  <a:pt x="267291" y="909638"/>
                </a:lnTo>
                <a:lnTo>
                  <a:pt x="581616" y="614363"/>
                </a:lnTo>
                <a:lnTo>
                  <a:pt x="1062629" y="1081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3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Overview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111B7-9A73-49C9-A463-0A0BFBD93BCC}"/>
              </a:ext>
            </a:extLst>
          </p:cNvPr>
          <p:cNvSpPr/>
          <p:nvPr/>
        </p:nvSpPr>
        <p:spPr bwMode="auto">
          <a:xfrm>
            <a:off x="2504078" y="1172363"/>
            <a:ext cx="8809045" cy="22026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1913" y="1183249"/>
            <a:ext cx="1632166" cy="220262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467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  <a:endParaRPr kumimoji="0" lang="en-IN" sz="1945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black">
          <a:xfrm>
            <a:off x="1681103" y="2535437"/>
            <a:ext cx="649788" cy="649619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74734" tIns="37369" rIns="74734" bIns="373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5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15" name="Oval 2061"/>
          <p:cNvSpPr/>
          <p:nvPr/>
        </p:nvSpPr>
        <p:spPr>
          <a:xfrm>
            <a:off x="1681103" y="5273147"/>
            <a:ext cx="636474" cy="637644"/>
          </a:xfrm>
          <a:custGeom>
            <a:avLst/>
            <a:gdLst/>
            <a:ahLst/>
            <a:cxnLst/>
            <a:rect l="l" t="t" r="r" b="b"/>
            <a:pathLst>
              <a:path w="2267541" h="2271714">
                <a:moveTo>
                  <a:pt x="1375482" y="1588512"/>
                </a:moveTo>
                <a:lnTo>
                  <a:pt x="1257891" y="1762125"/>
                </a:lnTo>
                <a:lnTo>
                  <a:pt x="1005479" y="1762125"/>
                </a:lnTo>
                <a:lnTo>
                  <a:pt x="855170" y="1588543"/>
                </a:lnTo>
                <a:cubicBezTo>
                  <a:pt x="761223" y="1620348"/>
                  <a:pt x="701384" y="1670363"/>
                  <a:pt x="701384" y="1726407"/>
                </a:cubicBezTo>
                <a:cubicBezTo>
                  <a:pt x="701384" y="1825042"/>
                  <a:pt x="886731" y="1905001"/>
                  <a:pt x="1115369" y="1905001"/>
                </a:cubicBezTo>
                <a:cubicBezTo>
                  <a:pt x="1344007" y="1905001"/>
                  <a:pt x="1529354" y="1825042"/>
                  <a:pt x="1529354" y="1726407"/>
                </a:cubicBezTo>
                <a:cubicBezTo>
                  <a:pt x="1529354" y="1670346"/>
                  <a:pt x="1469478" y="1620318"/>
                  <a:pt x="1375482" y="1588512"/>
                </a:cubicBezTo>
                <a:close/>
                <a:moveTo>
                  <a:pt x="1482914" y="1429897"/>
                </a:moveTo>
                <a:lnTo>
                  <a:pt x="1383863" y="1576138"/>
                </a:lnTo>
                <a:cubicBezTo>
                  <a:pt x="1548545" y="1611161"/>
                  <a:pt x="1659452" y="1679274"/>
                  <a:pt x="1659452" y="1757364"/>
                </a:cubicBezTo>
                <a:cubicBezTo>
                  <a:pt x="1659452" y="1873095"/>
                  <a:pt x="1415858" y="1966914"/>
                  <a:pt x="1115369" y="1966914"/>
                </a:cubicBezTo>
                <a:cubicBezTo>
                  <a:pt x="814880" y="1966914"/>
                  <a:pt x="571286" y="1873095"/>
                  <a:pt x="571286" y="1757364"/>
                </a:cubicBezTo>
                <a:cubicBezTo>
                  <a:pt x="571286" y="1679602"/>
                  <a:pt x="681264" y="1611733"/>
                  <a:pt x="844804" y="1576571"/>
                </a:cubicBezTo>
                <a:lnTo>
                  <a:pt x="723248" y="1436193"/>
                </a:lnTo>
                <a:cubicBezTo>
                  <a:pt x="479286" y="1499130"/>
                  <a:pt x="314876" y="1622289"/>
                  <a:pt x="314876" y="1763564"/>
                </a:cubicBezTo>
                <a:cubicBezTo>
                  <a:pt x="314876" y="1972149"/>
                  <a:pt x="673269" y="2141241"/>
                  <a:pt x="1115370" y="2141241"/>
                </a:cubicBezTo>
                <a:cubicBezTo>
                  <a:pt x="1557471" y="2141241"/>
                  <a:pt x="1915864" y="1972149"/>
                  <a:pt x="1915864" y="1763564"/>
                </a:cubicBezTo>
                <a:cubicBezTo>
                  <a:pt x="1915864" y="1617577"/>
                  <a:pt x="1740305" y="1490935"/>
                  <a:pt x="1482914" y="1429897"/>
                </a:cubicBezTo>
                <a:close/>
                <a:moveTo>
                  <a:pt x="1896066" y="0"/>
                </a:moveTo>
                <a:lnTo>
                  <a:pt x="2267541" y="271463"/>
                </a:lnTo>
                <a:lnTo>
                  <a:pt x="1493797" y="1413830"/>
                </a:lnTo>
                <a:cubicBezTo>
                  <a:pt x="1923654" y="1473636"/>
                  <a:pt x="2230740" y="1636978"/>
                  <a:pt x="2230740" y="1828801"/>
                </a:cubicBezTo>
                <a:cubicBezTo>
                  <a:pt x="2230740" y="2073415"/>
                  <a:pt x="1731372" y="2271714"/>
                  <a:pt x="1115370" y="2271714"/>
                </a:cubicBezTo>
                <a:cubicBezTo>
                  <a:pt x="499368" y="2271714"/>
                  <a:pt x="0" y="2073415"/>
                  <a:pt x="0" y="1828801"/>
                </a:cubicBezTo>
                <a:cubicBezTo>
                  <a:pt x="0" y="1641440"/>
                  <a:pt x="292969" y="1481249"/>
                  <a:pt x="707072" y="1417513"/>
                </a:cubicBezTo>
                <a:lnTo>
                  <a:pt x="267291" y="909638"/>
                </a:lnTo>
                <a:lnTo>
                  <a:pt x="581616" y="614363"/>
                </a:lnTo>
                <a:lnTo>
                  <a:pt x="1062629" y="1081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649275" y="1271467"/>
            <a:ext cx="8447314" cy="226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0000"/>
                </a:solidFill>
                <a:latin typeface="Segoe UI"/>
              </a:rPr>
              <a:t>An International construction company 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with total 10,000 users and </a:t>
            </a: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large %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 deskless workers</a:t>
            </a:r>
            <a:endParaRPr kumimoji="0" lang="en-US" sz="148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Arial Unicode MS" pitchFamily="34" charset="-128"/>
            </a:endParaRP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0000"/>
                </a:solidFill>
                <a:latin typeface="Segoe UI"/>
              </a:rPr>
              <a:t>Three offices located i</a:t>
            </a: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n New York, Los Angeles and London, England </a:t>
            </a:r>
            <a:r>
              <a:rPr lang="en-US" sz="1482" dirty="0">
                <a:solidFill>
                  <a:srgbClr val="000000"/>
                </a:solidFill>
              </a:rPr>
              <a:t>(No office in Canada, eh?)</a:t>
            </a:r>
            <a:endParaRPr lang="en-US" sz="1482" dirty="0">
              <a:solidFill>
                <a:srgbClr val="0072C6"/>
              </a:solidFill>
              <a:latin typeface="Segoe UI Semibold" panose="020B0702040204020203" pitchFamily="34" charset="0"/>
            </a:endParaRP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0000"/>
                </a:solidFill>
                <a:latin typeface="Segoe UI"/>
              </a:rPr>
              <a:t>Running Active Directory </a:t>
            </a: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(contoso.com) with a single domain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Three different PBX vendors with local PSTN access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0000"/>
                </a:solidFill>
                <a:latin typeface="Segoe UI"/>
              </a:rPr>
              <a:t>Running only Microsoft Exchange Online with </a:t>
            </a: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Single Sign On to O365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Need for a more secure and productive BYOD mobile strategy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Project documents are a mix of paper and electronic causing versioning issues and inefficiencies</a:t>
            </a:r>
            <a:endParaRPr lang="en-US" sz="1482" dirty="0">
              <a:solidFill>
                <a:srgbClr val="000000"/>
              </a:solidFill>
              <a:latin typeface="Segoe UI"/>
            </a:endParaRPr>
          </a:p>
          <a:p>
            <a:pPr marL="0" lvl="1" indent="0">
              <a:spcBef>
                <a:spcPct val="15000"/>
              </a:spcBef>
              <a:buClr>
                <a:srgbClr val="0072C6"/>
              </a:buClr>
              <a:buSzPct val="120000"/>
              <a:buNone/>
              <a:defRPr/>
            </a:pPr>
            <a:endParaRPr kumimoji="0" lang="en-US" sz="148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3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2EF50-8C8B-4EC3-91CF-F0E6B376261F}"/>
              </a:ext>
            </a:extLst>
          </p:cNvPr>
          <p:cNvSpPr/>
          <p:nvPr/>
        </p:nvSpPr>
        <p:spPr bwMode="auto">
          <a:xfrm>
            <a:off x="2296261" y="1228433"/>
            <a:ext cx="8816008" cy="528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4095" y="1228433"/>
            <a:ext cx="1632166" cy="5280432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395965" y="1367777"/>
            <a:ext cx="8447314" cy="522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New CIO: 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Replaced former who was removed for lack of competitive technology position.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Been through MTC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: 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Eager to embrace Office 365. 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Challenge: 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With taking on larger construction projects that run 12 to 48 months that involve different resources from different countries.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Employee Feedback: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Difficult to ensure access to current versions of project documents.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Project Managers visit sites and must return to the office to input data.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solidFill>
                  <a:srgbClr val="000000"/>
                </a:solidFill>
                <a:latin typeface="Segoe UI"/>
              </a:rPr>
              <a:t>CIO b</a:t>
            </a:r>
            <a:r>
              <a:rPr kumimoji="0" lang="en-US" sz="1482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elieves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Arial Unicode MS" pitchFamily="34" charset="-128"/>
              </a:rPr>
              <a:t> company connected mobile devices will improve efficiency and costs with projects.</a:t>
            </a: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Budget</a:t>
            </a:r>
            <a:r>
              <a:rPr lang="en-US" sz="1482" dirty="0">
                <a:solidFill>
                  <a:srgbClr val="000000"/>
                </a:solidFill>
                <a:latin typeface="Segoe UI Semibold" panose="020B0702040204020203" pitchFamily="34" charset="0"/>
              </a:rPr>
              <a:t>: </a:t>
            </a:r>
            <a:r>
              <a:rPr lang="en-US" sz="1482" dirty="0">
                <a:solidFill>
                  <a:srgbClr val="000000"/>
                </a:solidFill>
              </a:rPr>
              <a:t>CIO has been asked to cut costs and improve end user satisfaction. </a:t>
            </a: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Competitors: </a:t>
            </a:r>
            <a:r>
              <a:rPr lang="en-US" sz="1482" dirty="0">
                <a:solidFill>
                  <a:srgbClr val="000000"/>
                </a:solidFill>
              </a:rPr>
              <a:t>End users asking why other companies have the latest and greatest tools?</a:t>
            </a: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Threats: </a:t>
            </a:r>
          </a:p>
          <a:p>
            <a:pPr lvl="2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0000"/>
                </a:solidFill>
              </a:rPr>
              <a:t>The board has demanded no bad publicity after hearing about recent Ransomware and Data Loss nearly bankrupting two other companies.</a:t>
            </a:r>
          </a:p>
          <a:p>
            <a:pPr lvl="2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0000"/>
                </a:solidFill>
              </a:rPr>
              <a:t>With potential mobility the CIO is concerned with loss of devices and malicious or accidental data leakage. </a:t>
            </a: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Future: </a:t>
            </a:r>
            <a:r>
              <a:rPr lang="en-US" sz="1482" dirty="0">
                <a:solidFill>
                  <a:srgbClr val="000000"/>
                </a:solidFill>
              </a:rPr>
              <a:t>Board is in talks of being acquired by global publicly traded company and do not want to impact to these discussions.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endParaRPr kumimoji="0" lang="en-US" sz="148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Arial Unicode MS" pitchFamily="34" charset="-128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44789567-CCD8-4994-83E2-E7453676F6F4}"/>
              </a:ext>
            </a:extLst>
          </p:cNvPr>
          <p:cNvSpPr>
            <a:spLocks noEditPoints="1"/>
          </p:cNvSpPr>
          <p:nvPr/>
        </p:nvSpPr>
        <p:spPr bwMode="black">
          <a:xfrm>
            <a:off x="1387971" y="5683625"/>
            <a:ext cx="697440" cy="586194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0675" tIns="40338" rIns="80675" bIns="403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9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Business Requirements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2EF50-8C8B-4EC3-91CF-F0E6B376261F}"/>
              </a:ext>
            </a:extLst>
          </p:cNvPr>
          <p:cNvSpPr/>
          <p:nvPr/>
        </p:nvSpPr>
        <p:spPr bwMode="auto">
          <a:xfrm>
            <a:off x="2296261" y="1228433"/>
            <a:ext cx="8816008" cy="528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4095" y="1228433"/>
            <a:ext cx="1632166" cy="5280432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437363" y="2539054"/>
            <a:ext cx="653380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lang="en-US" sz="2400" dirty="0">
                <a:solidFill>
                  <a:srgbClr val="0072C6"/>
                </a:solidFill>
                <a:latin typeface="Segoe UI Semibold" panose="020B0702040204020203" pitchFamily="34" charset="0"/>
              </a:rPr>
              <a:t>Reduce Costs</a:t>
            </a:r>
          </a:p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General Data Protection</a:t>
            </a:r>
            <a:r>
              <a:rPr lang="en-US" sz="2400" dirty="0">
                <a:solidFill>
                  <a:srgbClr val="0072C6"/>
                </a:solidFill>
                <a:latin typeface="Segoe UI Semibold" panose="020B0702040204020203" pitchFamily="34" charset="0"/>
              </a:rPr>
              <a:t> Regulation</a:t>
            </a:r>
          </a:p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lang="en-US" sz="2400" dirty="0">
                <a:solidFill>
                  <a:srgbClr val="0072C6"/>
                </a:solidFill>
                <a:latin typeface="Segoe UI Semibold" panose="020B0702040204020203" pitchFamily="34" charset="0"/>
              </a:rPr>
              <a:t>Attract and Maintain Talent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Arial Unicode MS" pitchFamily="34" charset="-128"/>
            </a:endParaRPr>
          </a:p>
        </p:txBody>
      </p:sp>
      <p:pic>
        <p:nvPicPr>
          <p:cNvPr id="3" name="Graphic 2" descr="Upward trend">
            <a:extLst>
              <a:ext uri="{FF2B5EF4-FFF2-40B4-BE49-F238E27FC236}">
                <a16:creationId xmlns:a16="http://schemas.microsoft.com/office/drawing/2014/main" id="{0BB34037-8333-42D9-8E0E-A96B0147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1480" y="5463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Technical Requirements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2EF50-8C8B-4EC3-91CF-F0E6B376261F}"/>
              </a:ext>
            </a:extLst>
          </p:cNvPr>
          <p:cNvSpPr/>
          <p:nvPr/>
        </p:nvSpPr>
        <p:spPr bwMode="auto">
          <a:xfrm>
            <a:off x="2296261" y="1228433"/>
            <a:ext cx="8816008" cy="528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4095" y="1228433"/>
            <a:ext cx="1632166" cy="5280432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626085" y="2539054"/>
            <a:ext cx="8360228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lang="en-US" sz="2400" dirty="0">
                <a:solidFill>
                  <a:srgbClr val="0072C6"/>
                </a:solidFill>
                <a:latin typeface="Segoe UI Semibold" panose="020B0702040204020203" pitchFamily="34" charset="0"/>
              </a:rPr>
              <a:t>BYOD and data loss prevention</a:t>
            </a:r>
          </a:p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Safeguards for Personal Identifiable Information (PII)</a:t>
            </a:r>
            <a:endParaRPr lang="en-US" sz="2400" dirty="0">
              <a:solidFill>
                <a:srgbClr val="0072C6"/>
              </a:solidFill>
              <a:latin typeface="Segoe UI Semibold" panose="020B0702040204020203" pitchFamily="34" charset="0"/>
            </a:endParaRPr>
          </a:p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Virus, </a:t>
            </a:r>
            <a:r>
              <a:rPr lang="en-US" sz="2400" dirty="0">
                <a:solidFill>
                  <a:srgbClr val="0072C6"/>
                </a:solidFill>
                <a:latin typeface="Segoe UI Semibold" panose="020B0702040204020203" pitchFamily="34" charset="0"/>
              </a:rPr>
              <a:t>Malware and Ransomware protection</a:t>
            </a:r>
          </a:p>
          <a:p>
            <a:pPr marL="344827" marR="0" lvl="1" indent="-342900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More modern and productivity tools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Arial Unicode MS" pitchFamily="34" charset="-128"/>
            </a:endParaRPr>
          </a:p>
        </p:txBody>
      </p:sp>
      <p:pic>
        <p:nvPicPr>
          <p:cNvPr id="4" name="Graphic 3" descr="Tools">
            <a:extLst>
              <a:ext uri="{FF2B5EF4-FFF2-40B4-BE49-F238E27FC236}">
                <a16:creationId xmlns:a16="http://schemas.microsoft.com/office/drawing/2014/main" id="{15962D4E-C0F2-466F-90F2-5FBFA9A1A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364" y="5397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6653-8ED1-4C95-B7BD-4C06191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1107996"/>
          </a:xfrm>
        </p:spPr>
        <p:txBody>
          <a:bodyPr/>
          <a:lstStyle/>
          <a:p>
            <a:pPr algn="ctr"/>
            <a:r>
              <a:rPr lang="en-CA" sz="7200" dirty="0"/>
              <a:t>GO!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3556-EC99-46C5-8C00-7241A70E249E}"/>
              </a:ext>
            </a:extLst>
          </p:cNvPr>
          <p:cNvGrpSpPr>
            <a:grpSpLocks noChangeAspect="1"/>
          </p:cNvGrpSpPr>
          <p:nvPr/>
        </p:nvGrpSpPr>
        <p:grpSpPr>
          <a:xfrm>
            <a:off x="4816684" y="2232329"/>
            <a:ext cx="2558634" cy="3024000"/>
            <a:chOff x="10228317" y="5237856"/>
            <a:chExt cx="386326" cy="4565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C11973-368F-41D2-85E5-EE12516405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28317" y="5346983"/>
              <a:ext cx="347472" cy="347472"/>
            </a:xfrm>
            <a:prstGeom prst="ellips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6035" tIns="132829" rIns="166035" bIns="13282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55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9A8AF10-75CA-4E0B-AAC4-D945283F9D67}"/>
                </a:ext>
              </a:extLst>
            </p:cNvPr>
            <p:cNvSpPr>
              <a:spLocks noChangeAspect="1"/>
            </p:cNvSpPr>
            <p:nvPr/>
          </p:nvSpPr>
          <p:spPr bwMode="auto">
            <a:xfrm rot="5076818">
              <a:off x="10488407" y="5247207"/>
              <a:ext cx="135587" cy="116885"/>
            </a:xfrm>
            <a:prstGeom prst="triangl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6035" tIns="132829" rIns="166035" bIns="13282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55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A080D9-B82B-4BC2-9988-6F78DFBC662A}"/>
                </a:ext>
              </a:extLst>
            </p:cNvPr>
            <p:cNvGrpSpPr/>
            <p:nvPr/>
          </p:nvGrpSpPr>
          <p:grpSpPr>
            <a:xfrm>
              <a:off x="10256796" y="5395940"/>
              <a:ext cx="283464" cy="228600"/>
              <a:chOff x="7750182" y="3060705"/>
              <a:chExt cx="290513" cy="236538"/>
            </a:xfrm>
          </p:grpSpPr>
          <p:sp>
            <p:nvSpPr>
              <p:cNvPr id="7" name="Freeform 343">
                <a:extLst>
                  <a:ext uri="{FF2B5EF4-FFF2-40B4-BE49-F238E27FC236}">
                    <a16:creationId xmlns:a16="http://schemas.microsoft.com/office/drawing/2014/main" id="{0F8C1EE8-5A2B-43EE-B83B-4B8C73E563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0182" y="3167068"/>
                <a:ext cx="130175" cy="130175"/>
              </a:xfrm>
              <a:custGeom>
                <a:avLst/>
                <a:gdLst>
                  <a:gd name="T0" fmla="*/ 34 w 38"/>
                  <a:gd name="T1" fmla="*/ 16 h 38"/>
                  <a:gd name="T2" fmla="*/ 32 w 38"/>
                  <a:gd name="T3" fmla="*/ 15 h 38"/>
                  <a:gd name="T4" fmla="*/ 31 w 38"/>
                  <a:gd name="T5" fmla="*/ 11 h 38"/>
                  <a:gd name="T6" fmla="*/ 34 w 38"/>
                  <a:gd name="T7" fmla="*/ 7 h 38"/>
                  <a:gd name="T8" fmla="*/ 30 w 38"/>
                  <a:gd name="T9" fmla="*/ 5 h 38"/>
                  <a:gd name="T10" fmla="*/ 25 w 38"/>
                  <a:gd name="T11" fmla="*/ 7 h 38"/>
                  <a:gd name="T12" fmla="*/ 22 w 38"/>
                  <a:gd name="T13" fmla="*/ 5 h 38"/>
                  <a:gd name="T14" fmla="*/ 21 w 38"/>
                  <a:gd name="T15" fmla="*/ 0 h 38"/>
                  <a:gd name="T16" fmla="*/ 17 w 38"/>
                  <a:gd name="T17" fmla="*/ 1 h 38"/>
                  <a:gd name="T18" fmla="*/ 15 w 38"/>
                  <a:gd name="T19" fmla="*/ 6 h 38"/>
                  <a:gd name="T20" fmla="*/ 11 w 38"/>
                  <a:gd name="T21" fmla="*/ 7 h 38"/>
                  <a:gd name="T22" fmla="*/ 7 w 38"/>
                  <a:gd name="T23" fmla="*/ 5 h 38"/>
                  <a:gd name="T24" fmla="*/ 5 w 38"/>
                  <a:gd name="T25" fmla="*/ 8 h 38"/>
                  <a:gd name="T26" fmla="*/ 7 w 38"/>
                  <a:gd name="T27" fmla="*/ 13 h 38"/>
                  <a:gd name="T28" fmla="*/ 7 w 38"/>
                  <a:gd name="T29" fmla="*/ 15 h 38"/>
                  <a:gd name="T30" fmla="*/ 5 w 38"/>
                  <a:gd name="T31" fmla="*/ 16 h 38"/>
                  <a:gd name="T32" fmla="*/ 0 w 38"/>
                  <a:gd name="T33" fmla="*/ 18 h 38"/>
                  <a:gd name="T34" fmla="*/ 1 w 38"/>
                  <a:gd name="T35" fmla="*/ 22 h 38"/>
                  <a:gd name="T36" fmla="*/ 7 w 38"/>
                  <a:gd name="T37" fmla="*/ 23 h 38"/>
                  <a:gd name="T38" fmla="*/ 7 w 38"/>
                  <a:gd name="T39" fmla="*/ 25 h 38"/>
                  <a:gd name="T40" fmla="*/ 7 w 38"/>
                  <a:gd name="T41" fmla="*/ 27 h 38"/>
                  <a:gd name="T42" fmla="*/ 5 w 38"/>
                  <a:gd name="T43" fmla="*/ 31 h 38"/>
                  <a:gd name="T44" fmla="*/ 8 w 38"/>
                  <a:gd name="T45" fmla="*/ 33 h 38"/>
                  <a:gd name="T46" fmla="*/ 13 w 38"/>
                  <a:gd name="T47" fmla="*/ 31 h 38"/>
                  <a:gd name="T48" fmla="*/ 15 w 38"/>
                  <a:gd name="T49" fmla="*/ 32 h 38"/>
                  <a:gd name="T50" fmla="*/ 16 w 38"/>
                  <a:gd name="T51" fmla="*/ 33 h 38"/>
                  <a:gd name="T52" fmla="*/ 18 w 38"/>
                  <a:gd name="T53" fmla="*/ 38 h 38"/>
                  <a:gd name="T54" fmla="*/ 22 w 38"/>
                  <a:gd name="T55" fmla="*/ 37 h 38"/>
                  <a:gd name="T56" fmla="*/ 23 w 38"/>
                  <a:gd name="T57" fmla="*/ 32 h 38"/>
                  <a:gd name="T58" fmla="*/ 25 w 38"/>
                  <a:gd name="T59" fmla="*/ 31 h 38"/>
                  <a:gd name="T60" fmla="*/ 27 w 38"/>
                  <a:gd name="T61" fmla="*/ 31 h 38"/>
                  <a:gd name="T62" fmla="*/ 32 w 38"/>
                  <a:gd name="T63" fmla="*/ 33 h 38"/>
                  <a:gd name="T64" fmla="*/ 34 w 38"/>
                  <a:gd name="T65" fmla="*/ 30 h 38"/>
                  <a:gd name="T66" fmla="*/ 31 w 38"/>
                  <a:gd name="T67" fmla="*/ 25 h 38"/>
                  <a:gd name="T68" fmla="*/ 32 w 38"/>
                  <a:gd name="T69" fmla="*/ 23 h 38"/>
                  <a:gd name="T70" fmla="*/ 34 w 38"/>
                  <a:gd name="T71" fmla="*/ 22 h 38"/>
                  <a:gd name="T72" fmla="*/ 38 w 38"/>
                  <a:gd name="T73" fmla="*/ 20 h 38"/>
                  <a:gd name="T74" fmla="*/ 37 w 38"/>
                  <a:gd name="T75" fmla="*/ 16 h 38"/>
                  <a:gd name="T76" fmla="*/ 12 w 38"/>
                  <a:gd name="T77" fmla="*/ 19 h 38"/>
                  <a:gd name="T78" fmla="*/ 26 w 38"/>
                  <a:gd name="T7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38">
                    <a:moveTo>
                      <a:pt x="37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4"/>
                      <a:pt x="31" y="13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4"/>
                      <a:pt x="31" y="4"/>
                      <a:pt x="30" y="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7" y="4"/>
                      <a:pt x="7" y="5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8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7" y="14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8" y="26"/>
                      <a:pt x="8" y="26"/>
                      <a:pt x="7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1"/>
                      <a:pt x="14" y="31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3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2" y="38"/>
                      <a:pt x="22" y="37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2"/>
                      <a:pt x="23" y="32"/>
                      <a:pt x="2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4"/>
                      <a:pt x="32" y="33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4"/>
                      <a:pt x="32" y="24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2"/>
                      <a:pt x="34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7"/>
                      <a:pt x="38" y="17"/>
                      <a:pt x="37" y="16"/>
                    </a:cubicBezTo>
                    <a:close/>
                    <a:moveTo>
                      <a:pt x="19" y="26"/>
                    </a:moveTo>
                    <a:cubicBezTo>
                      <a:pt x="15" y="26"/>
                      <a:pt x="12" y="23"/>
                      <a:pt x="12" y="19"/>
                    </a:cubicBezTo>
                    <a:cubicBezTo>
                      <a:pt x="12" y="15"/>
                      <a:pt x="15" y="12"/>
                      <a:pt x="19" y="12"/>
                    </a:cubicBezTo>
                    <a:cubicBezTo>
                      <a:pt x="23" y="12"/>
                      <a:pt x="26" y="15"/>
                      <a:pt x="26" y="19"/>
                    </a:cubicBezTo>
                    <a:cubicBezTo>
                      <a:pt x="26" y="23"/>
                      <a:pt x="23" y="26"/>
                      <a:pt x="1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051" tIns="41525" rIns="83051" bIns="415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3051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/>
                  <a:cs typeface="+mn-cs"/>
                </a:endParaRPr>
              </a:p>
            </p:txBody>
          </p:sp>
          <p:sp>
            <p:nvSpPr>
              <p:cNvPr id="8" name="Freeform 344">
                <a:extLst>
                  <a:ext uri="{FF2B5EF4-FFF2-40B4-BE49-F238E27FC236}">
                    <a16:creationId xmlns:a16="http://schemas.microsoft.com/office/drawing/2014/main" id="{4C0E7C52-4BF5-4F29-9174-A384DA54D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6545" y="3060705"/>
                <a:ext cx="184150" cy="184150"/>
              </a:xfrm>
              <a:custGeom>
                <a:avLst/>
                <a:gdLst>
                  <a:gd name="T0" fmla="*/ 48 w 54"/>
                  <a:gd name="T1" fmla="*/ 26 h 54"/>
                  <a:gd name="T2" fmla="*/ 45 w 54"/>
                  <a:gd name="T3" fmla="*/ 24 h 54"/>
                  <a:gd name="T4" fmla="*/ 45 w 54"/>
                  <a:gd name="T5" fmla="*/ 18 h 54"/>
                  <a:gd name="T6" fmla="*/ 49 w 54"/>
                  <a:gd name="T7" fmla="*/ 13 h 54"/>
                  <a:gd name="T8" fmla="*/ 45 w 54"/>
                  <a:gd name="T9" fmla="*/ 9 h 54"/>
                  <a:gd name="T10" fmla="*/ 37 w 54"/>
                  <a:gd name="T11" fmla="*/ 12 h 54"/>
                  <a:gd name="T12" fmla="*/ 33 w 54"/>
                  <a:gd name="T13" fmla="*/ 8 h 54"/>
                  <a:gd name="T14" fmla="*/ 32 w 54"/>
                  <a:gd name="T15" fmla="*/ 1 h 54"/>
                  <a:gd name="T16" fmla="*/ 26 w 54"/>
                  <a:gd name="T17" fmla="*/ 2 h 54"/>
                  <a:gd name="T18" fmla="*/ 23 w 54"/>
                  <a:gd name="T19" fmla="*/ 9 h 54"/>
                  <a:gd name="T20" fmla="*/ 17 w 54"/>
                  <a:gd name="T21" fmla="*/ 9 h 54"/>
                  <a:gd name="T22" fmla="*/ 12 w 54"/>
                  <a:gd name="T23" fmla="*/ 5 h 54"/>
                  <a:gd name="T24" fmla="*/ 8 w 54"/>
                  <a:gd name="T25" fmla="*/ 10 h 54"/>
                  <a:gd name="T26" fmla="*/ 11 w 54"/>
                  <a:gd name="T27" fmla="*/ 17 h 54"/>
                  <a:gd name="T28" fmla="*/ 10 w 54"/>
                  <a:gd name="T29" fmla="*/ 19 h 54"/>
                  <a:gd name="T30" fmla="*/ 7 w 54"/>
                  <a:gd name="T31" fmla="*/ 21 h 54"/>
                  <a:gd name="T32" fmla="*/ 0 w 54"/>
                  <a:gd name="T33" fmla="*/ 22 h 54"/>
                  <a:gd name="T34" fmla="*/ 1 w 54"/>
                  <a:gd name="T35" fmla="*/ 28 h 54"/>
                  <a:gd name="T36" fmla="*/ 8 w 54"/>
                  <a:gd name="T37" fmla="*/ 31 h 54"/>
                  <a:gd name="T38" fmla="*/ 9 w 54"/>
                  <a:gd name="T39" fmla="*/ 33 h 54"/>
                  <a:gd name="T40" fmla="*/ 8 w 54"/>
                  <a:gd name="T41" fmla="*/ 37 h 54"/>
                  <a:gd name="T42" fmla="*/ 4 w 54"/>
                  <a:gd name="T43" fmla="*/ 42 h 54"/>
                  <a:gd name="T44" fmla="*/ 9 w 54"/>
                  <a:gd name="T45" fmla="*/ 46 h 54"/>
                  <a:gd name="T46" fmla="*/ 16 w 54"/>
                  <a:gd name="T47" fmla="*/ 43 h 54"/>
                  <a:gd name="T48" fmla="*/ 18 w 54"/>
                  <a:gd name="T49" fmla="*/ 44 h 54"/>
                  <a:gd name="T50" fmla="*/ 20 w 54"/>
                  <a:gd name="T51" fmla="*/ 47 h 54"/>
                  <a:gd name="T52" fmla="*/ 21 w 54"/>
                  <a:gd name="T53" fmla="*/ 54 h 54"/>
                  <a:gd name="T54" fmla="*/ 27 w 54"/>
                  <a:gd name="T55" fmla="*/ 53 h 54"/>
                  <a:gd name="T56" fmla="*/ 30 w 54"/>
                  <a:gd name="T57" fmla="*/ 46 h 54"/>
                  <a:gd name="T58" fmla="*/ 33 w 54"/>
                  <a:gd name="T59" fmla="*/ 45 h 54"/>
                  <a:gd name="T60" fmla="*/ 36 w 54"/>
                  <a:gd name="T61" fmla="*/ 46 h 54"/>
                  <a:gd name="T62" fmla="*/ 42 w 54"/>
                  <a:gd name="T63" fmla="*/ 50 h 54"/>
                  <a:gd name="T64" fmla="*/ 45 w 54"/>
                  <a:gd name="T65" fmla="*/ 45 h 54"/>
                  <a:gd name="T66" fmla="*/ 42 w 54"/>
                  <a:gd name="T67" fmla="*/ 38 h 54"/>
                  <a:gd name="T68" fmla="*/ 44 w 54"/>
                  <a:gd name="T69" fmla="*/ 36 h 54"/>
                  <a:gd name="T70" fmla="*/ 46 w 54"/>
                  <a:gd name="T71" fmla="*/ 34 h 54"/>
                  <a:gd name="T72" fmla="*/ 53 w 54"/>
                  <a:gd name="T73" fmla="*/ 33 h 54"/>
                  <a:gd name="T74" fmla="*/ 52 w 54"/>
                  <a:gd name="T75" fmla="*/ 27 h 54"/>
                  <a:gd name="T76" fmla="*/ 17 w 54"/>
                  <a:gd name="T77" fmla="*/ 26 h 54"/>
                  <a:gd name="T78" fmla="*/ 36 w 54"/>
                  <a:gd name="T7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54">
                    <a:moveTo>
                      <a:pt x="52" y="27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46" y="26"/>
                      <a:pt x="45" y="25"/>
                      <a:pt x="45" y="24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5" y="23"/>
                      <a:pt x="45" y="22"/>
                      <a:pt x="45" y="21"/>
                    </a:cubicBezTo>
                    <a:cubicBezTo>
                      <a:pt x="44" y="20"/>
                      <a:pt x="44" y="19"/>
                      <a:pt x="45" y="18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0" y="14"/>
                      <a:pt x="50" y="13"/>
                      <a:pt x="49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5" y="9"/>
                      <a:pt x="45" y="9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9" y="13"/>
                      <a:pt x="38" y="12"/>
                      <a:pt x="37" y="12"/>
                    </a:cubicBezTo>
                    <a:cubicBezTo>
                      <a:pt x="36" y="11"/>
                      <a:pt x="36" y="11"/>
                      <a:pt x="35" y="10"/>
                    </a:cubicBezTo>
                    <a:cubicBezTo>
                      <a:pt x="34" y="10"/>
                      <a:pt x="33" y="9"/>
                      <a:pt x="33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3" y="1"/>
                      <a:pt x="32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8"/>
                      <a:pt x="24" y="9"/>
                      <a:pt x="23" y="9"/>
                    </a:cubicBezTo>
                    <a:cubicBezTo>
                      <a:pt x="22" y="9"/>
                      <a:pt x="21" y="9"/>
                      <a:pt x="21" y="10"/>
                    </a:cubicBezTo>
                    <a:cubicBezTo>
                      <a:pt x="20" y="10"/>
                      <a:pt x="19" y="10"/>
                      <a:pt x="17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8"/>
                      <a:pt x="8" y="9"/>
                      <a:pt x="8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5"/>
                      <a:pt x="12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1"/>
                      <a:pt x="7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" y="21"/>
                      <a:pt x="0" y="21"/>
                      <a:pt x="0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1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29"/>
                      <a:pt x="8" y="30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5"/>
                      <a:pt x="8" y="37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2"/>
                      <a:pt x="4" y="42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8" y="46"/>
                      <a:pt x="9" y="46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2"/>
                      <a:pt x="15" y="43"/>
                      <a:pt x="16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7" y="44"/>
                      <a:pt x="18" y="44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20" y="46"/>
                      <a:pt x="20" y="4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3"/>
                      <a:pt x="21" y="54"/>
                      <a:pt x="21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6" y="54"/>
                      <a:pt x="27" y="54"/>
                      <a:pt x="27" y="53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9" y="47"/>
                      <a:pt x="29" y="46"/>
                      <a:pt x="30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2" y="46"/>
                      <a:pt x="33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4" y="45"/>
                      <a:pt x="35" y="45"/>
                      <a:pt x="36" y="46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40" y="50"/>
                      <a:pt x="41" y="50"/>
                      <a:pt x="42" y="50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7"/>
                      <a:pt x="45" y="46"/>
                      <a:pt x="45" y="45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39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7"/>
                      <a:pt x="43" y="36"/>
                      <a:pt x="44" y="36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35"/>
                      <a:pt x="45" y="34"/>
                      <a:pt x="46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2" y="34"/>
                      <a:pt x="53" y="33"/>
                      <a:pt x="53" y="33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8"/>
                      <a:pt x="53" y="27"/>
                      <a:pt x="52" y="27"/>
                    </a:cubicBezTo>
                    <a:close/>
                    <a:moveTo>
                      <a:pt x="25" y="37"/>
                    </a:moveTo>
                    <a:cubicBezTo>
                      <a:pt x="20" y="37"/>
                      <a:pt x="16" y="32"/>
                      <a:pt x="17" y="26"/>
                    </a:cubicBezTo>
                    <a:cubicBezTo>
                      <a:pt x="18" y="21"/>
                      <a:pt x="23" y="17"/>
                      <a:pt x="28" y="18"/>
                    </a:cubicBezTo>
                    <a:cubicBezTo>
                      <a:pt x="33" y="18"/>
                      <a:pt x="37" y="23"/>
                      <a:pt x="36" y="29"/>
                    </a:cubicBezTo>
                    <a:cubicBezTo>
                      <a:pt x="36" y="34"/>
                      <a:pt x="31" y="38"/>
                      <a:pt x="25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051" tIns="41525" rIns="83051" bIns="4152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3051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2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92070-AD5F-4629-936C-C40072C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8" y="345196"/>
            <a:ext cx="10852769" cy="430887"/>
          </a:xfrm>
        </p:spPr>
        <p:txBody>
          <a:bodyPr/>
          <a:lstStyle/>
          <a:p>
            <a:r>
              <a:rPr lang="en-US" sz="2800" dirty="0"/>
              <a:t>Cheat Sheet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1C51-EC90-4C1A-8845-C6FD133D522A}"/>
              </a:ext>
            </a:extLst>
          </p:cNvPr>
          <p:cNvSpPr txBox="1"/>
          <p:nvPr/>
        </p:nvSpPr>
        <p:spPr>
          <a:xfrm>
            <a:off x="442266" y="1164228"/>
            <a:ext cx="122295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Areas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897A1-F946-4EB6-9F8E-D71775AA01A1}"/>
              </a:ext>
            </a:extLst>
          </p:cNvPr>
          <p:cNvSpPr txBox="1"/>
          <p:nvPr/>
        </p:nvSpPr>
        <p:spPr>
          <a:xfrm>
            <a:off x="3139590" y="1159184"/>
            <a:ext cx="378416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3B383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Products alignment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945B0C6-CD99-4E32-A6EB-CC132D12FB5F}"/>
              </a:ext>
            </a:extLst>
          </p:cNvPr>
          <p:cNvSpPr/>
          <p:nvPr/>
        </p:nvSpPr>
        <p:spPr bwMode="auto">
          <a:xfrm>
            <a:off x="460951" y="1624080"/>
            <a:ext cx="2246214" cy="1170599"/>
          </a:xfrm>
          <a:prstGeom prst="homePlate">
            <a:avLst>
              <a:gd name="adj" fmla="val 1922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Modern Workplace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9EEB1B4-DD91-4810-B4CA-99CE10A40AB7}"/>
              </a:ext>
            </a:extLst>
          </p:cNvPr>
          <p:cNvSpPr/>
          <p:nvPr/>
        </p:nvSpPr>
        <p:spPr bwMode="auto">
          <a:xfrm>
            <a:off x="460951" y="2864221"/>
            <a:ext cx="2246214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Business Applications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A5DA6E9-2FF8-494D-B11F-DCDFDAFFD73F}"/>
              </a:ext>
            </a:extLst>
          </p:cNvPr>
          <p:cNvSpPr/>
          <p:nvPr/>
        </p:nvSpPr>
        <p:spPr bwMode="auto">
          <a:xfrm>
            <a:off x="460951" y="4104361"/>
            <a:ext cx="2210178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Apps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95364CD-C865-47C4-95E3-E55CA887AEAF}"/>
              </a:ext>
            </a:extLst>
          </p:cNvPr>
          <p:cNvSpPr/>
          <p:nvPr/>
        </p:nvSpPr>
        <p:spPr bwMode="auto">
          <a:xfrm>
            <a:off x="460951" y="5344501"/>
            <a:ext cx="2210178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B069A-5202-4919-828C-1EA69311193A}"/>
              </a:ext>
            </a:extLst>
          </p:cNvPr>
          <p:cNvSpPr/>
          <p:nvPr/>
        </p:nvSpPr>
        <p:spPr bwMode="auto">
          <a:xfrm>
            <a:off x="3097183" y="1539496"/>
            <a:ext cx="8269155" cy="45450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Exch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 OL, SharePoint OL, Yammer, OneDrive for Biz, </a:t>
            </a: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SfB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 (</a:t>
            </a: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IMandP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), MS Teams, Staff (S Plan), O365 PP, Power Apps, Flow, </a:t>
            </a: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MyAnalytics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, Workplace Analytics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0B14EE-B7E2-4B09-B02D-04DDDBCCD00E}"/>
              </a:ext>
            </a:extLst>
          </p:cNvPr>
          <p:cNvSpPr/>
          <p:nvPr/>
        </p:nvSpPr>
        <p:spPr bwMode="auto">
          <a:xfrm>
            <a:off x="3097183" y="1905184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Windows 10, Office 365 Pro Plus, RDS/VDI, Intune, SCCM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7428BD-3160-4DAA-9A1F-F65634CAFC57}"/>
              </a:ext>
            </a:extLst>
          </p:cNvPr>
          <p:cNvSpPr/>
          <p:nvPr/>
        </p:nvSpPr>
        <p:spPr bwMode="auto">
          <a:xfrm>
            <a:off x="3097183" y="2127712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AADP, Intune, AIP, Lock Box, ASM, CAS, e-Discovery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2428E3-DF58-42CD-ADBA-DA9DD7C6B950}"/>
              </a:ext>
            </a:extLst>
          </p:cNvPr>
          <p:cNvSpPr/>
          <p:nvPr/>
        </p:nvSpPr>
        <p:spPr bwMode="auto">
          <a:xfrm>
            <a:off x="3097183" y="2350240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Windows Defender ATP, ATA, OTA, O365 ATP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372134-A041-4AB1-867A-191714D6A8C9}"/>
              </a:ext>
            </a:extLst>
          </p:cNvPr>
          <p:cNvSpPr/>
          <p:nvPr/>
        </p:nvSpPr>
        <p:spPr bwMode="auto">
          <a:xfrm>
            <a:off x="3097183" y="2572768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Cloud PBX, PSTN Conferencing, PSTN Calling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5981-7494-49F0-AB70-C12725617A4D}"/>
              </a:ext>
            </a:extLst>
          </p:cNvPr>
          <p:cNvSpPr/>
          <p:nvPr/>
        </p:nvSpPr>
        <p:spPr bwMode="auto">
          <a:xfrm>
            <a:off x="3097183" y="2832201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 365 Sales + Social Selling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E9F8C-8584-44DF-B2DA-A207D57412E8}"/>
              </a:ext>
            </a:extLst>
          </p:cNvPr>
          <p:cNvSpPr/>
          <p:nvPr/>
        </p:nvSpPr>
        <p:spPr bwMode="auto">
          <a:xfrm>
            <a:off x="3097183" y="3074517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53CF79-CA88-42E7-8464-E317A72F162B}"/>
              </a:ext>
            </a:extLst>
          </p:cNvPr>
          <p:cNvSpPr/>
          <p:nvPr/>
        </p:nvSpPr>
        <p:spPr bwMode="auto">
          <a:xfrm>
            <a:off x="3097183" y="3316833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Project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A066C6-DC42-4758-84B4-D95A1ADEA0CE}"/>
              </a:ext>
            </a:extLst>
          </p:cNvPr>
          <p:cNvSpPr/>
          <p:nvPr/>
        </p:nvSpPr>
        <p:spPr bwMode="auto">
          <a:xfrm>
            <a:off x="3097183" y="3559149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Operations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90696A-3665-44FF-8C01-1CB29B067CBB}"/>
              </a:ext>
            </a:extLst>
          </p:cNvPr>
          <p:cNvSpPr/>
          <p:nvPr/>
        </p:nvSpPr>
        <p:spPr bwMode="auto">
          <a:xfrm>
            <a:off x="3097183" y="3851491"/>
            <a:ext cx="8269155" cy="91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Infrastructure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,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Stack,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OMS,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Windows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Server,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System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Center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6AC9DE-BE8A-41A9-8FBA-6410B4B66F1F}"/>
              </a:ext>
            </a:extLst>
          </p:cNvPr>
          <p:cNvSpPr/>
          <p:nvPr/>
        </p:nvSpPr>
        <p:spPr bwMode="auto">
          <a:xfrm>
            <a:off x="3097183" y="4454027"/>
            <a:ext cx="8269155" cy="91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App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Dev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Visual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Studio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TS/Xamarin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FDAA1A-A65E-4D19-999B-A4A03B9B7594}"/>
              </a:ext>
            </a:extLst>
          </p:cNvPr>
          <p:cNvSpPr/>
          <p:nvPr/>
        </p:nvSpPr>
        <p:spPr bwMode="auto">
          <a:xfrm>
            <a:off x="3097183" y="5625075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Power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F33485-EE00-482F-8339-BDA088794DF3}"/>
              </a:ext>
            </a:extLst>
          </p:cNvPr>
          <p:cNvSpPr/>
          <p:nvPr/>
        </p:nvSpPr>
        <p:spPr bwMode="auto">
          <a:xfrm>
            <a:off x="3097183" y="6029575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SQL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Server,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Compute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(Data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VMs),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BizTalk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87968C-5562-4D57-BF44-440766B8507A}"/>
              </a:ext>
            </a:extLst>
          </p:cNvPr>
          <p:cNvSpPr/>
          <p:nvPr/>
        </p:nvSpPr>
        <p:spPr bwMode="auto">
          <a:xfrm>
            <a:off x="3097183" y="5220572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Power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8A9DD5-41F0-4520-BBD6-6B0D6FD6CA7E}"/>
              </a:ext>
            </a:extLst>
          </p:cNvPr>
          <p:cNvSpPr/>
          <p:nvPr/>
        </p:nvSpPr>
        <p:spPr bwMode="auto">
          <a:xfrm>
            <a:off x="3097183" y="3801465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: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Customer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Engagement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,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-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: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Financials</a:t>
            </a:r>
          </a:p>
        </p:txBody>
      </p:sp>
    </p:spTree>
    <p:extLst>
      <p:ext uri="{BB962C8B-B14F-4D97-AF65-F5344CB8AC3E}">
        <p14:creationId xmlns:p14="http://schemas.microsoft.com/office/powerpoint/2010/main" val="418007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92070-AD5F-4629-936C-C40072C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8" y="345196"/>
            <a:ext cx="10852769" cy="430887"/>
          </a:xfrm>
        </p:spPr>
        <p:txBody>
          <a:bodyPr/>
          <a:lstStyle/>
          <a:p>
            <a:r>
              <a:rPr lang="en-US" sz="2800" dirty="0"/>
              <a:t>Cheat Sheet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1C51-EC90-4C1A-8845-C6FD133D522A}"/>
              </a:ext>
            </a:extLst>
          </p:cNvPr>
          <p:cNvSpPr txBox="1"/>
          <p:nvPr/>
        </p:nvSpPr>
        <p:spPr>
          <a:xfrm>
            <a:off x="442266" y="1164228"/>
            <a:ext cx="122295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Areas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897A1-F946-4EB6-9F8E-D71775AA01A1}"/>
              </a:ext>
            </a:extLst>
          </p:cNvPr>
          <p:cNvSpPr txBox="1"/>
          <p:nvPr/>
        </p:nvSpPr>
        <p:spPr>
          <a:xfrm>
            <a:off x="3139590" y="1159184"/>
            <a:ext cx="378416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3B383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Products alignment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945B0C6-CD99-4E32-A6EB-CC132D12FB5F}"/>
              </a:ext>
            </a:extLst>
          </p:cNvPr>
          <p:cNvSpPr/>
          <p:nvPr/>
        </p:nvSpPr>
        <p:spPr bwMode="auto">
          <a:xfrm>
            <a:off x="460951" y="1624080"/>
            <a:ext cx="2246214" cy="1170599"/>
          </a:xfrm>
          <a:prstGeom prst="homePlate">
            <a:avLst>
              <a:gd name="adj" fmla="val 1922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Modern Workplace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9EEB1B4-DD91-4810-B4CA-99CE10A40AB7}"/>
              </a:ext>
            </a:extLst>
          </p:cNvPr>
          <p:cNvSpPr/>
          <p:nvPr/>
        </p:nvSpPr>
        <p:spPr bwMode="auto">
          <a:xfrm>
            <a:off x="460951" y="2864221"/>
            <a:ext cx="2246214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Business Applications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A5DA6E9-2FF8-494D-B11F-DCDFDAFFD73F}"/>
              </a:ext>
            </a:extLst>
          </p:cNvPr>
          <p:cNvSpPr/>
          <p:nvPr/>
        </p:nvSpPr>
        <p:spPr bwMode="auto">
          <a:xfrm>
            <a:off x="460951" y="4104361"/>
            <a:ext cx="2210178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Apps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95364CD-C865-47C4-95E3-E55CA887AEAF}"/>
              </a:ext>
            </a:extLst>
          </p:cNvPr>
          <p:cNvSpPr/>
          <p:nvPr/>
        </p:nvSpPr>
        <p:spPr bwMode="auto">
          <a:xfrm>
            <a:off x="460951" y="5344501"/>
            <a:ext cx="2210178" cy="1170599"/>
          </a:xfrm>
          <a:prstGeom prst="homePlate">
            <a:avLst>
              <a:gd name="adj" fmla="val 192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11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B069A-5202-4919-828C-1EA69311193A}"/>
              </a:ext>
            </a:extLst>
          </p:cNvPr>
          <p:cNvSpPr/>
          <p:nvPr/>
        </p:nvSpPr>
        <p:spPr bwMode="auto">
          <a:xfrm>
            <a:off x="3097183" y="1539496"/>
            <a:ext cx="8269155" cy="45450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Exch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 OL, SharePoint OL, Yammer, OneDrive for Biz, SfB (Instant Messaging and Presence), MS Teams, Staff (S Plan), O365 PP, Power Apps, Flow,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MyAnalytics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, Workplace Analytics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0B14EE-B7E2-4B09-B02D-04DDDBCCD00E}"/>
              </a:ext>
            </a:extLst>
          </p:cNvPr>
          <p:cNvSpPr/>
          <p:nvPr/>
        </p:nvSpPr>
        <p:spPr bwMode="auto">
          <a:xfrm>
            <a:off x="3097183" y="1905184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Windows 10, Office 365 Pro Plus, Remote Desktop Services/Virtual Desktop Infrastructure, Intune, System Center Config Manager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7428BD-3160-4DAA-9A1F-F65634CAFC57}"/>
              </a:ext>
            </a:extLst>
          </p:cNvPr>
          <p:cNvSpPr/>
          <p:nvPr/>
        </p:nvSpPr>
        <p:spPr bwMode="auto">
          <a:xfrm>
            <a:off x="3097183" y="2127712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Azure Active Directory Premium, Intune, Lock Box, Advanced Security Management, Cloud App Security (3</a:t>
            </a:r>
            <a:r>
              <a:rPr kumimoji="0" lang="en-US" sz="10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rd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 party), e-Discovery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2428E3-DF58-42CD-ADBA-DA9DD7C6B950}"/>
              </a:ext>
            </a:extLst>
          </p:cNvPr>
          <p:cNvSpPr/>
          <p:nvPr/>
        </p:nvSpPr>
        <p:spPr bwMode="auto">
          <a:xfrm>
            <a:off x="3097183" y="2350240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Windows Defender, Azure Information Protection, Advance Thread Analytics, Office Threat Intelligence, Advanced Threat Protection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372134-A041-4AB1-867A-191714D6A8C9}"/>
              </a:ext>
            </a:extLst>
          </p:cNvPr>
          <p:cNvSpPr/>
          <p:nvPr/>
        </p:nvSpPr>
        <p:spPr bwMode="auto">
          <a:xfrm>
            <a:off x="3097183" y="2572768"/>
            <a:ext cx="8269155" cy="311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ＭＳ Ｐゴシック"/>
                <a:cs typeface="Segoe UI Light" panose="020B0502040204020203" pitchFamily="34" charset="0"/>
              </a:rPr>
              <a:t>Cloud PBX, PSTN Conferencing, PSTN Calling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5981-7494-49F0-AB70-C12725617A4D}"/>
              </a:ext>
            </a:extLst>
          </p:cNvPr>
          <p:cNvSpPr/>
          <p:nvPr/>
        </p:nvSpPr>
        <p:spPr bwMode="auto">
          <a:xfrm>
            <a:off x="3097183" y="2832201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 365 Sales + Social Selling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E9F8C-8584-44DF-B2DA-A207D57412E8}"/>
              </a:ext>
            </a:extLst>
          </p:cNvPr>
          <p:cNvSpPr/>
          <p:nvPr/>
        </p:nvSpPr>
        <p:spPr bwMode="auto">
          <a:xfrm>
            <a:off x="3097183" y="3074517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53CF79-CA88-42E7-8464-E317A72F162B}"/>
              </a:ext>
            </a:extLst>
          </p:cNvPr>
          <p:cNvSpPr/>
          <p:nvPr/>
        </p:nvSpPr>
        <p:spPr bwMode="auto">
          <a:xfrm>
            <a:off x="3097183" y="3316833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Project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A066C6-DC42-4758-84B4-D95A1ADEA0CE}"/>
              </a:ext>
            </a:extLst>
          </p:cNvPr>
          <p:cNvSpPr/>
          <p:nvPr/>
        </p:nvSpPr>
        <p:spPr bwMode="auto">
          <a:xfrm>
            <a:off x="3097183" y="3559149"/>
            <a:ext cx="8269155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Operations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90696A-3665-44FF-8C01-1CB29B067CBB}"/>
              </a:ext>
            </a:extLst>
          </p:cNvPr>
          <p:cNvSpPr/>
          <p:nvPr/>
        </p:nvSpPr>
        <p:spPr bwMode="auto">
          <a:xfrm>
            <a:off x="3097183" y="3851491"/>
            <a:ext cx="8269155" cy="91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Infrastructure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,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Stack,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OMS,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Windows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Server,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System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Center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6AC9DE-BE8A-41A9-8FBA-6410B4B66F1F}"/>
              </a:ext>
            </a:extLst>
          </p:cNvPr>
          <p:cNvSpPr/>
          <p:nvPr/>
        </p:nvSpPr>
        <p:spPr bwMode="auto">
          <a:xfrm>
            <a:off x="3097183" y="4454027"/>
            <a:ext cx="8269155" cy="91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App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and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Dev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Visual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Studio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TS/Xamarin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FDAA1A-A65E-4D19-999B-A4A03B9B7594}"/>
              </a:ext>
            </a:extLst>
          </p:cNvPr>
          <p:cNvSpPr/>
          <p:nvPr/>
        </p:nvSpPr>
        <p:spPr bwMode="auto">
          <a:xfrm>
            <a:off x="3097183" y="5625075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Power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F33485-EE00-482F-8339-BDA088794DF3}"/>
              </a:ext>
            </a:extLst>
          </p:cNvPr>
          <p:cNvSpPr/>
          <p:nvPr/>
        </p:nvSpPr>
        <p:spPr bwMode="auto">
          <a:xfrm>
            <a:off x="3097183" y="6029575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Services,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SQL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Server,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Azure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Compute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(Data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VMs),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BizTalk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87968C-5562-4D57-BF44-440766B8507A}"/>
              </a:ext>
            </a:extLst>
          </p:cNvPr>
          <p:cNvSpPr/>
          <p:nvPr/>
        </p:nvSpPr>
        <p:spPr bwMode="auto">
          <a:xfrm>
            <a:off x="3097183" y="5220572"/>
            <a:ext cx="8269155" cy="583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Power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8A9DD5-41F0-4520-BBD6-6B0D6FD6CA7E}"/>
              </a:ext>
            </a:extLst>
          </p:cNvPr>
          <p:cNvSpPr/>
          <p:nvPr/>
        </p:nvSpPr>
        <p:spPr bwMode="auto">
          <a:xfrm>
            <a:off x="3133219" y="3833136"/>
            <a:ext cx="8138526" cy="32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4864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: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Customer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Engagement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,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Dynamics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365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-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BE</a:t>
            </a:r>
            <a:r>
              <a:rPr lang="en-US" sz="900" dirty="0">
                <a:solidFill>
                  <a:srgbClr val="FFFFFF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: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Financials</a:t>
            </a:r>
          </a:p>
        </p:txBody>
      </p:sp>
    </p:spTree>
    <p:extLst>
      <p:ext uri="{BB962C8B-B14F-4D97-AF65-F5344CB8AC3E}">
        <p14:creationId xmlns:p14="http://schemas.microsoft.com/office/powerpoint/2010/main" val="15195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259" y="271742"/>
            <a:ext cx="11725485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Potential Solution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2EF50-8C8B-4EC3-91CF-F0E6B376261F}"/>
              </a:ext>
            </a:extLst>
          </p:cNvPr>
          <p:cNvSpPr/>
          <p:nvPr/>
        </p:nvSpPr>
        <p:spPr bwMode="auto">
          <a:xfrm>
            <a:off x="2296261" y="1228433"/>
            <a:ext cx="8816008" cy="528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4095" y="1228433"/>
            <a:ext cx="1632166" cy="5280432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544" tIns="83029" rIns="124544" bIns="830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Contoso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404974" y="1367777"/>
            <a:ext cx="8447314" cy="499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235199" lvl="1" indent="-233272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555224" lvl="2" indent="-318098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746082" lvl="3" indent="-188930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910567" lvl="4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/>
            </a:lvl9pPr>
          </a:lstStyle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Windows 10</a:t>
            </a: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 &amp; Office 365 Pro Plus: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Unify the version of desktop OS helping provide “latest and greatest”.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Windows Hello, Credential Guard, Defender ATP, </a:t>
            </a:r>
            <a:r>
              <a:rPr lang="en-US" sz="1482" dirty="0" err="1">
                <a:latin typeface="Segoe UI" panose="020B0502040204020203" pitchFamily="34" charset="0"/>
                <a:cs typeface="Segoe UI" panose="020B0502040204020203" pitchFamily="34" charset="0"/>
              </a:rPr>
              <a:t>Bitlocker</a:t>
            </a: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 &amp; Windows Information Protection to help address “not getting hit with bad publicity”.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Click-2-Run helps provide “latest and greatest” and addresses “some users have problems viewing documents from newer versions of Office..” plus </a:t>
            </a:r>
            <a:r>
              <a:rPr lang="en-US" sz="1482" b="1" dirty="0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Microsoft Teams</a:t>
            </a: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Chat based workspace for “12 to 48 month projects with resources from different regions”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“some users have problems viewing documents from newer…”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“project managers… must input data once they return to the office”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*Connectivity support required at remote sites”.</a:t>
            </a:r>
            <a:endParaRPr lang="en-US" sz="148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Cloud PBX &amp; Cloud Connector Edition: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Arguably not a priority since there is no mention of age related issues of current PBX’s. 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Consider for a phase 2 or 3 project </a:t>
            </a:r>
          </a:p>
          <a:p>
            <a:pPr marL="235199" marR="0" lvl="1" indent="-233272" algn="l" defTabSz="10873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72C6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482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Semibold" panose="020B0702040204020203" pitchFamily="34" charset="0"/>
                <a:ea typeface="Arial Unicode MS" pitchFamily="34" charset="-128"/>
              </a:rPr>
              <a:t>Advanced Security Management (ASM): </a:t>
            </a: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“safeguards against accidental data leakage” </a:t>
            </a:r>
            <a:r>
              <a:rPr lang="en-US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*If 3rd party then consider adding CAS*.</a:t>
            </a:r>
          </a:p>
          <a:p>
            <a:pPr lvl="1">
              <a:spcBef>
                <a:spcPct val="30000"/>
              </a:spcBef>
              <a:buClr>
                <a:srgbClr val="0072C6"/>
              </a:buClr>
              <a:defRPr/>
            </a:pPr>
            <a:r>
              <a:rPr lang="en-US" sz="1482" dirty="0">
                <a:solidFill>
                  <a:srgbClr val="0072C6"/>
                </a:solidFill>
                <a:latin typeface="Segoe UI Semibold" panose="020B0702040204020203" pitchFamily="34" charset="0"/>
              </a:rPr>
              <a:t>Azure Information Protection (AIP)</a:t>
            </a:r>
            <a:r>
              <a:rPr lang="en-US" sz="1482" dirty="0">
                <a:solidFill>
                  <a:srgbClr val="000000"/>
                </a:solidFill>
                <a:latin typeface="Segoe UI Semibold" panose="020B0702040204020203" pitchFamily="34" charset="0"/>
              </a:rPr>
              <a:t>:</a:t>
            </a:r>
            <a:endParaRPr lang="en-US" sz="1482" dirty="0">
              <a:solidFill>
                <a:srgbClr val="0072C6"/>
              </a:solidFill>
              <a:latin typeface="Segoe UI Semibold" panose="020B0702040204020203" pitchFamily="34" charset="0"/>
            </a:endParaRPr>
          </a:p>
          <a:p>
            <a:pPr lvl="2" indent="-233272">
              <a:spcBef>
                <a:spcPct val="30000"/>
              </a:spcBef>
              <a:buClr>
                <a:srgbClr val="0072C6"/>
              </a:buClr>
              <a:buSzPct val="125000"/>
              <a:buFont typeface="Arial" charset="0"/>
              <a:buChar char="▪"/>
              <a:defRPr/>
            </a:pPr>
            <a:r>
              <a:rPr lang="en-US" sz="1482" dirty="0">
                <a:latin typeface="Segoe UI" panose="020B0502040204020203" pitchFamily="34" charset="0"/>
                <a:cs typeface="Segoe UI" panose="020B0502040204020203" pitchFamily="34" charset="0"/>
              </a:rPr>
              <a:t>Helps address “safeguards against accidental data leakage” plus </a:t>
            </a:r>
            <a:r>
              <a:rPr lang="en-US" sz="1482" b="1" dirty="0">
                <a:latin typeface="Segoe UI" panose="020B0502040204020203" pitchFamily="34" charset="0"/>
                <a:cs typeface="Segoe UI" panose="020B0502040204020203" pitchFamily="34" charset="0"/>
              </a:rPr>
              <a:t>GDPR</a:t>
            </a:r>
            <a:endParaRPr lang="en-US" sz="1482" b="1" dirty="0">
              <a:solidFill>
                <a:srgbClr val="00000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Oval 2061">
            <a:extLst>
              <a:ext uri="{FF2B5EF4-FFF2-40B4-BE49-F238E27FC236}">
                <a16:creationId xmlns:a16="http://schemas.microsoft.com/office/drawing/2014/main" id="{E15FFFF2-2A30-41E9-8EE3-51BE63D64A72}"/>
              </a:ext>
            </a:extLst>
          </p:cNvPr>
          <p:cNvSpPr/>
          <p:nvPr/>
        </p:nvSpPr>
        <p:spPr>
          <a:xfrm>
            <a:off x="1390797" y="5633284"/>
            <a:ext cx="636474" cy="637644"/>
          </a:xfrm>
          <a:custGeom>
            <a:avLst/>
            <a:gdLst/>
            <a:ahLst/>
            <a:cxnLst/>
            <a:rect l="l" t="t" r="r" b="b"/>
            <a:pathLst>
              <a:path w="2267541" h="2271714">
                <a:moveTo>
                  <a:pt x="1375482" y="1588512"/>
                </a:moveTo>
                <a:lnTo>
                  <a:pt x="1257891" y="1762125"/>
                </a:lnTo>
                <a:lnTo>
                  <a:pt x="1005479" y="1762125"/>
                </a:lnTo>
                <a:lnTo>
                  <a:pt x="855170" y="1588543"/>
                </a:lnTo>
                <a:cubicBezTo>
                  <a:pt x="761223" y="1620348"/>
                  <a:pt x="701384" y="1670363"/>
                  <a:pt x="701384" y="1726407"/>
                </a:cubicBezTo>
                <a:cubicBezTo>
                  <a:pt x="701384" y="1825042"/>
                  <a:pt x="886731" y="1905001"/>
                  <a:pt x="1115369" y="1905001"/>
                </a:cubicBezTo>
                <a:cubicBezTo>
                  <a:pt x="1344007" y="1905001"/>
                  <a:pt x="1529354" y="1825042"/>
                  <a:pt x="1529354" y="1726407"/>
                </a:cubicBezTo>
                <a:cubicBezTo>
                  <a:pt x="1529354" y="1670346"/>
                  <a:pt x="1469478" y="1620318"/>
                  <a:pt x="1375482" y="1588512"/>
                </a:cubicBezTo>
                <a:close/>
                <a:moveTo>
                  <a:pt x="1482914" y="1429897"/>
                </a:moveTo>
                <a:lnTo>
                  <a:pt x="1383863" y="1576138"/>
                </a:lnTo>
                <a:cubicBezTo>
                  <a:pt x="1548545" y="1611161"/>
                  <a:pt x="1659452" y="1679274"/>
                  <a:pt x="1659452" y="1757364"/>
                </a:cubicBezTo>
                <a:cubicBezTo>
                  <a:pt x="1659452" y="1873095"/>
                  <a:pt x="1415858" y="1966914"/>
                  <a:pt x="1115369" y="1966914"/>
                </a:cubicBezTo>
                <a:cubicBezTo>
                  <a:pt x="814880" y="1966914"/>
                  <a:pt x="571286" y="1873095"/>
                  <a:pt x="571286" y="1757364"/>
                </a:cubicBezTo>
                <a:cubicBezTo>
                  <a:pt x="571286" y="1679602"/>
                  <a:pt x="681264" y="1611733"/>
                  <a:pt x="844804" y="1576571"/>
                </a:cubicBezTo>
                <a:lnTo>
                  <a:pt x="723248" y="1436193"/>
                </a:lnTo>
                <a:cubicBezTo>
                  <a:pt x="479286" y="1499130"/>
                  <a:pt x="314876" y="1622289"/>
                  <a:pt x="314876" y="1763564"/>
                </a:cubicBezTo>
                <a:cubicBezTo>
                  <a:pt x="314876" y="1972149"/>
                  <a:pt x="673269" y="2141241"/>
                  <a:pt x="1115370" y="2141241"/>
                </a:cubicBezTo>
                <a:cubicBezTo>
                  <a:pt x="1557471" y="2141241"/>
                  <a:pt x="1915864" y="1972149"/>
                  <a:pt x="1915864" y="1763564"/>
                </a:cubicBezTo>
                <a:cubicBezTo>
                  <a:pt x="1915864" y="1617577"/>
                  <a:pt x="1740305" y="1490935"/>
                  <a:pt x="1482914" y="1429897"/>
                </a:cubicBezTo>
                <a:close/>
                <a:moveTo>
                  <a:pt x="1896066" y="0"/>
                </a:moveTo>
                <a:lnTo>
                  <a:pt x="2267541" y="271463"/>
                </a:lnTo>
                <a:lnTo>
                  <a:pt x="1493797" y="1413830"/>
                </a:lnTo>
                <a:cubicBezTo>
                  <a:pt x="1923654" y="1473636"/>
                  <a:pt x="2230740" y="1636978"/>
                  <a:pt x="2230740" y="1828801"/>
                </a:cubicBezTo>
                <a:cubicBezTo>
                  <a:pt x="2230740" y="2073415"/>
                  <a:pt x="1731372" y="2271714"/>
                  <a:pt x="1115370" y="2271714"/>
                </a:cubicBezTo>
                <a:cubicBezTo>
                  <a:pt x="499368" y="2271714"/>
                  <a:pt x="0" y="2073415"/>
                  <a:pt x="0" y="1828801"/>
                </a:cubicBezTo>
                <a:cubicBezTo>
                  <a:pt x="0" y="1641440"/>
                  <a:pt x="292969" y="1481249"/>
                  <a:pt x="707072" y="1417513"/>
                </a:cubicBezTo>
                <a:lnTo>
                  <a:pt x="267291" y="909638"/>
                </a:lnTo>
                <a:lnTo>
                  <a:pt x="581616" y="614363"/>
                </a:lnTo>
                <a:lnTo>
                  <a:pt x="1062629" y="1081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1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Leah Farmer\Desktop\OCP Landing Package - FINAL(LGF)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H4jGZzFk.9HaZFcpPV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wsK2kBd0GtTDu_lGrIU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Microsoft_CF_MCY331">
  <a:themeElements>
    <a:clrScheme name="Current">
      <a:dk1>
        <a:srgbClr val="000000"/>
      </a:dk1>
      <a:lt1>
        <a:srgbClr val="FFFFFF"/>
      </a:lt1>
      <a:dk2>
        <a:srgbClr val="0072C6"/>
      </a:dk2>
      <a:lt2>
        <a:srgbClr val="FFB900"/>
      </a:lt2>
      <a:accent1>
        <a:srgbClr val="D2D2D2"/>
      </a:accent1>
      <a:accent2>
        <a:srgbClr val="00BCF2"/>
      </a:accent2>
      <a:accent3>
        <a:srgbClr val="4668C5"/>
      </a:accent3>
      <a:accent4>
        <a:srgbClr val="DD5900"/>
      </a:accent4>
      <a:accent5>
        <a:srgbClr val="7FBA00"/>
      </a:accent5>
      <a:accent6>
        <a:srgbClr val="808080"/>
      </a:accent6>
      <a:hlink>
        <a:srgbClr val="4668C5"/>
      </a:hlink>
      <a:folHlink>
        <a:srgbClr val="DD5900"/>
      </a:folHlink>
    </a:clrScheme>
    <a:fontScheme name="Custom 4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72C6"/>
        </a:dk2>
        <a:lt2>
          <a:srgbClr val="FFB900"/>
        </a:lt2>
        <a:accent1>
          <a:srgbClr val="D2D2D2"/>
        </a:accent1>
        <a:accent2>
          <a:srgbClr val="00BCF2"/>
        </a:accent2>
        <a:accent3>
          <a:srgbClr val="4668C5"/>
        </a:accent3>
        <a:accent4>
          <a:srgbClr val="DD5900"/>
        </a:accent4>
        <a:accent5>
          <a:srgbClr val="7FBA00"/>
        </a:accent5>
        <a:accent6>
          <a:srgbClr val="808080"/>
        </a:accent6>
        <a:hlink>
          <a:srgbClr val="4668C5"/>
        </a:hlink>
        <a:folHlink>
          <a:srgbClr val="DD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WHITE TEMPLATE">
  <a:themeElements>
    <a:clrScheme name="MPN - Theme 1 Purple">
      <a:dk1>
        <a:srgbClr val="505050"/>
      </a:dk1>
      <a:lt1>
        <a:srgbClr val="FFFFFF"/>
      </a:lt1>
      <a:dk2>
        <a:srgbClr val="32145A"/>
      </a:dk2>
      <a:lt2>
        <a:srgbClr val="00BCF2"/>
      </a:lt2>
      <a:accent1>
        <a:srgbClr val="5C2D91"/>
      </a:accent1>
      <a:accent2>
        <a:srgbClr val="002050"/>
      </a:accent2>
      <a:accent3>
        <a:srgbClr val="004B50"/>
      </a:accent3>
      <a:accent4>
        <a:srgbClr val="BAD80A"/>
      </a:accent4>
      <a:accent5>
        <a:srgbClr val="008272"/>
      </a:accent5>
      <a:accent6>
        <a:srgbClr val="969696"/>
      </a:accent6>
      <a:hlink>
        <a:srgbClr val="32145A"/>
      </a:hlink>
      <a:folHlink>
        <a:srgbClr val="32145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 dirty="0" err="1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PURPLE_1" id="{C5B97486-936C-417A-BE45-C6B0449FB8E8}" vid="{344BB025-8AA3-4046-AFFF-C664123BDA9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E529B89910C4CA8409D06323B835A" ma:contentTypeVersion="10" ma:contentTypeDescription="Create a new document." ma:contentTypeScope="" ma:versionID="75e606d359dffd20b1a658f823a1a58e">
  <xsd:schema xmlns:xsd="http://www.w3.org/2001/XMLSchema" xmlns:xs="http://www.w3.org/2001/XMLSchema" xmlns:p="http://schemas.microsoft.com/office/2006/metadata/properties" xmlns:ns1="http://schemas.microsoft.com/sharepoint/v3" xmlns:ns2="1d5636cf-8649-4334-8245-698f7e4004a2" xmlns:ns3="bf72a0d5-3968-4549-9613-01884ebaf5f2" targetNamespace="http://schemas.microsoft.com/office/2006/metadata/properties" ma:root="true" ma:fieldsID="97de3b2c5c15a0502ec6d9054d27400f" ns1:_="" ns2:_="" ns3:_="">
    <xsd:import namespace="http://schemas.microsoft.com/sharepoint/v3"/>
    <xsd:import namespace="1d5636cf-8649-4334-8245-698f7e4004a2"/>
    <xsd:import namespace="bf72a0d5-3968-4549-9613-01884ebaf5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636cf-8649-4334-8245-698f7e4004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2a0d5-3968-4549-9613-01884ebaf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astSharedByUser xmlns="1d5636cf-8649-4334-8245-698f7e4004a2">cecilif@microsoft.com</LastSharedByUser>
    <SharedWithUsers xmlns="1d5636cf-8649-4334-8245-698f7e4004a2">
      <UserInfo>
        <DisplayName>Melissa Mulholland</DisplayName>
        <AccountId>226</AccountId>
        <AccountType/>
      </UserInfo>
      <UserInfo>
        <DisplayName>Sanaz Namdar</DisplayName>
        <AccountId>29</AccountId>
        <AccountType/>
      </UserInfo>
    </SharedWithUsers>
    <LastSharedByTime xmlns="1d5636cf-8649-4334-8245-698f7e4004a2">2017-08-12T00:36:53+00:00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475BF-A02B-442E-B47A-C9625861D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5636cf-8649-4334-8245-698f7e4004a2"/>
    <ds:schemaRef ds:uri="bf72a0d5-3968-4549-9613-01884ebaf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DF0739-829E-4FCB-8047-1DABE59111A6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bf72a0d5-3968-4549-9613-01884ebaf5f2"/>
    <ds:schemaRef ds:uri="1d5636cf-8649-4334-8245-698f7e4004a2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9D98B7-4073-4EF0-99FA-42E05D25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13960</TotalTime>
  <Words>1045</Words>
  <Application>Microsoft Office PowerPoint</Application>
  <PresentationFormat>Widescreen</PresentationFormat>
  <Paragraphs>127</Paragraphs>
  <Slides>10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ＭＳ Ｐゴシック</vt:lpstr>
      <vt:lpstr>Arial</vt:lpstr>
      <vt:lpstr>Arial Unicode MS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4_Microsoft_CF_MCY331</vt:lpstr>
      <vt:lpstr>8_WHITE TEMPLATE</vt:lpstr>
      <vt:lpstr>think-cell Slide</vt:lpstr>
      <vt:lpstr>Modern Workplace</vt:lpstr>
      <vt:lpstr>Overview </vt:lpstr>
      <vt:lpstr>Problem Statement</vt:lpstr>
      <vt:lpstr>Business Requirements</vt:lpstr>
      <vt:lpstr>Technical Requirements</vt:lpstr>
      <vt:lpstr>GO!</vt:lpstr>
      <vt:lpstr>Cheat Sheet</vt:lpstr>
      <vt:lpstr>Cheat Sheet</vt:lpstr>
      <vt:lpstr>Potential Solution</vt:lpstr>
      <vt:lpstr>Potential Solution …continued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 Landing Package</dc:title>
  <dc:creator>Sanaz Namdar</dc:creator>
  <cp:lastModifiedBy>Evan Zaleschuk</cp:lastModifiedBy>
  <cp:revision>14</cp:revision>
  <dcterms:modified xsi:type="dcterms:W3CDTF">2017-09-19T17:25:23Z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0x01010011BE529B89910C4CA8409D06323B835A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evzalesc@microsoft.com</vt:lpwstr>
  </property>
  <property fmtid="{D5CDD505-2E9C-101B-9397-08002B2CF9AE}" pid="7" name="MSIP_Label_f42aa342-8706-4288-bd11-ebb85995028c_SetDate">
    <vt:lpwstr>2017-08-30T14:29:55.0662224-06:00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