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1763028" rtl="0" eaLnBrk="1" latinLnBrk="0" hangingPunct="1">
      <a:defRPr sz="6997" kern="1200">
        <a:solidFill>
          <a:schemeClr val="tx1"/>
        </a:solidFill>
        <a:latin typeface="+mn-lt"/>
        <a:ea typeface="+mn-ea"/>
        <a:cs typeface="+mn-cs"/>
      </a:defRPr>
    </a:lvl1pPr>
    <a:lvl2pPr marL="1763028" algn="l" defTabSz="1763028" rtl="0" eaLnBrk="1" latinLnBrk="0" hangingPunct="1">
      <a:defRPr sz="6997" kern="1200">
        <a:solidFill>
          <a:schemeClr val="tx1"/>
        </a:solidFill>
        <a:latin typeface="+mn-lt"/>
        <a:ea typeface="+mn-ea"/>
        <a:cs typeface="+mn-cs"/>
      </a:defRPr>
    </a:lvl2pPr>
    <a:lvl3pPr marL="3526055" algn="l" defTabSz="1763028" rtl="0" eaLnBrk="1" latinLnBrk="0" hangingPunct="1">
      <a:defRPr sz="6997" kern="1200">
        <a:solidFill>
          <a:schemeClr val="tx1"/>
        </a:solidFill>
        <a:latin typeface="+mn-lt"/>
        <a:ea typeface="+mn-ea"/>
        <a:cs typeface="+mn-cs"/>
      </a:defRPr>
    </a:lvl3pPr>
    <a:lvl4pPr marL="5289079" algn="l" defTabSz="1763028" rtl="0" eaLnBrk="1" latinLnBrk="0" hangingPunct="1">
      <a:defRPr sz="6997" kern="1200">
        <a:solidFill>
          <a:schemeClr val="tx1"/>
        </a:solidFill>
        <a:latin typeface="+mn-lt"/>
        <a:ea typeface="+mn-ea"/>
        <a:cs typeface="+mn-cs"/>
      </a:defRPr>
    </a:lvl4pPr>
    <a:lvl5pPr marL="7052106" algn="l" defTabSz="1763028" rtl="0" eaLnBrk="1" latinLnBrk="0" hangingPunct="1">
      <a:defRPr sz="6997" kern="1200">
        <a:solidFill>
          <a:schemeClr val="tx1"/>
        </a:solidFill>
        <a:latin typeface="+mn-lt"/>
        <a:ea typeface="+mn-ea"/>
        <a:cs typeface="+mn-cs"/>
      </a:defRPr>
    </a:lvl5pPr>
    <a:lvl6pPr marL="8815133" algn="l" defTabSz="1763028" rtl="0" eaLnBrk="1" latinLnBrk="0" hangingPunct="1">
      <a:defRPr sz="6997" kern="1200">
        <a:solidFill>
          <a:schemeClr val="tx1"/>
        </a:solidFill>
        <a:latin typeface="+mn-lt"/>
        <a:ea typeface="+mn-ea"/>
        <a:cs typeface="+mn-cs"/>
      </a:defRPr>
    </a:lvl6pPr>
    <a:lvl7pPr marL="10578156" algn="l" defTabSz="1763028" rtl="0" eaLnBrk="1" latinLnBrk="0" hangingPunct="1">
      <a:defRPr sz="6997" kern="1200">
        <a:solidFill>
          <a:schemeClr val="tx1"/>
        </a:solidFill>
        <a:latin typeface="+mn-lt"/>
        <a:ea typeface="+mn-ea"/>
        <a:cs typeface="+mn-cs"/>
      </a:defRPr>
    </a:lvl7pPr>
    <a:lvl8pPr marL="12341184" algn="l" defTabSz="1763028" rtl="0" eaLnBrk="1" latinLnBrk="0" hangingPunct="1">
      <a:defRPr sz="6997" kern="1200">
        <a:solidFill>
          <a:schemeClr val="tx1"/>
        </a:solidFill>
        <a:latin typeface="+mn-lt"/>
        <a:ea typeface="+mn-ea"/>
        <a:cs typeface="+mn-cs"/>
      </a:defRPr>
    </a:lvl8pPr>
    <a:lvl9pPr marL="14104211" algn="l" defTabSz="1763028" rtl="0" eaLnBrk="1" latinLnBrk="0" hangingPunct="1">
      <a:defRPr sz="69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221B98B-1EBB-9544-8C6F-695382D923D2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999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C8C83"/>
    <a:srgbClr val="2D66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0597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-408" y="792"/>
      </p:cViewPr>
      <p:guideLst>
        <p:guide orient="horz" pos="99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DAD25-F83A-E84F-8A45-00F8F1023B42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45A79-3C79-CC44-A8DE-6A8DA651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77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63028" rtl="0" eaLnBrk="1" latinLnBrk="0" hangingPunct="1">
      <a:defRPr sz="4625" kern="1200">
        <a:solidFill>
          <a:schemeClr val="tx1"/>
        </a:solidFill>
        <a:latin typeface="+mn-lt"/>
        <a:ea typeface="+mn-ea"/>
        <a:cs typeface="+mn-cs"/>
      </a:defRPr>
    </a:lvl1pPr>
    <a:lvl2pPr marL="1763028" algn="l" defTabSz="1763028" rtl="0" eaLnBrk="1" latinLnBrk="0" hangingPunct="1">
      <a:defRPr sz="4625" kern="1200">
        <a:solidFill>
          <a:schemeClr val="tx1"/>
        </a:solidFill>
        <a:latin typeface="+mn-lt"/>
        <a:ea typeface="+mn-ea"/>
        <a:cs typeface="+mn-cs"/>
      </a:defRPr>
    </a:lvl2pPr>
    <a:lvl3pPr marL="3526055" algn="l" defTabSz="1763028" rtl="0" eaLnBrk="1" latinLnBrk="0" hangingPunct="1">
      <a:defRPr sz="4625" kern="1200">
        <a:solidFill>
          <a:schemeClr val="tx1"/>
        </a:solidFill>
        <a:latin typeface="+mn-lt"/>
        <a:ea typeface="+mn-ea"/>
        <a:cs typeface="+mn-cs"/>
      </a:defRPr>
    </a:lvl3pPr>
    <a:lvl4pPr marL="5289079" algn="l" defTabSz="1763028" rtl="0" eaLnBrk="1" latinLnBrk="0" hangingPunct="1">
      <a:defRPr sz="4625" kern="1200">
        <a:solidFill>
          <a:schemeClr val="tx1"/>
        </a:solidFill>
        <a:latin typeface="+mn-lt"/>
        <a:ea typeface="+mn-ea"/>
        <a:cs typeface="+mn-cs"/>
      </a:defRPr>
    </a:lvl4pPr>
    <a:lvl5pPr marL="7052106" algn="l" defTabSz="1763028" rtl="0" eaLnBrk="1" latinLnBrk="0" hangingPunct="1">
      <a:defRPr sz="4625" kern="1200">
        <a:solidFill>
          <a:schemeClr val="tx1"/>
        </a:solidFill>
        <a:latin typeface="+mn-lt"/>
        <a:ea typeface="+mn-ea"/>
        <a:cs typeface="+mn-cs"/>
      </a:defRPr>
    </a:lvl5pPr>
    <a:lvl6pPr marL="8815133" algn="l" defTabSz="1763028" rtl="0" eaLnBrk="1" latinLnBrk="0" hangingPunct="1">
      <a:defRPr sz="4625" kern="1200">
        <a:solidFill>
          <a:schemeClr val="tx1"/>
        </a:solidFill>
        <a:latin typeface="+mn-lt"/>
        <a:ea typeface="+mn-ea"/>
        <a:cs typeface="+mn-cs"/>
      </a:defRPr>
    </a:lvl6pPr>
    <a:lvl7pPr marL="10578156" algn="l" defTabSz="1763028" rtl="0" eaLnBrk="1" latinLnBrk="0" hangingPunct="1">
      <a:defRPr sz="4625" kern="1200">
        <a:solidFill>
          <a:schemeClr val="tx1"/>
        </a:solidFill>
        <a:latin typeface="+mn-lt"/>
        <a:ea typeface="+mn-ea"/>
        <a:cs typeface="+mn-cs"/>
      </a:defRPr>
    </a:lvl7pPr>
    <a:lvl8pPr marL="12341184" algn="l" defTabSz="1763028" rtl="0" eaLnBrk="1" latinLnBrk="0" hangingPunct="1">
      <a:defRPr sz="4625" kern="1200">
        <a:solidFill>
          <a:schemeClr val="tx1"/>
        </a:solidFill>
        <a:latin typeface="+mn-lt"/>
        <a:ea typeface="+mn-ea"/>
        <a:cs typeface="+mn-cs"/>
      </a:defRPr>
    </a:lvl8pPr>
    <a:lvl9pPr marL="14104211" algn="l" defTabSz="1763028" rtl="0" eaLnBrk="1" latinLnBrk="0" hangingPunct="1">
      <a:defRPr sz="46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45A79-3C79-CC44-A8DE-6A8DA65159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9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61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21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692760" rtl="0" eaLnBrk="1" latinLnBrk="0" hangingPunct="1">
        <a:spcBef>
          <a:spcPct val="0"/>
        </a:spcBef>
        <a:buNone/>
        <a:defRPr sz="163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9569" indent="-1269569" algn="l" defTabSz="1692760" rtl="0" eaLnBrk="1" latinLnBrk="0" hangingPunct="1">
        <a:spcBef>
          <a:spcPct val="20000"/>
        </a:spcBef>
        <a:buFont typeface="Arial"/>
        <a:buChar char="•"/>
        <a:defRPr sz="11880" kern="1200">
          <a:solidFill>
            <a:schemeClr val="tx1"/>
          </a:solidFill>
          <a:latin typeface="+mn-lt"/>
          <a:ea typeface="+mn-ea"/>
          <a:cs typeface="+mn-cs"/>
        </a:defRPr>
      </a:lvl1pPr>
      <a:lvl2pPr marL="2750731" indent="-1057975" algn="l" defTabSz="1692760" rtl="0" eaLnBrk="1" latinLnBrk="0" hangingPunct="1">
        <a:spcBef>
          <a:spcPct val="20000"/>
        </a:spcBef>
        <a:buFont typeface="Arial"/>
        <a:buChar char="–"/>
        <a:defRPr sz="10318" kern="1200">
          <a:solidFill>
            <a:schemeClr val="tx1"/>
          </a:solidFill>
          <a:latin typeface="+mn-lt"/>
          <a:ea typeface="+mn-ea"/>
          <a:cs typeface="+mn-cs"/>
        </a:defRPr>
      </a:lvl2pPr>
      <a:lvl3pPr marL="4231894" indent="-846378" algn="l" defTabSz="1692760" rtl="0" eaLnBrk="1" latinLnBrk="0" hangingPunct="1">
        <a:spcBef>
          <a:spcPct val="20000"/>
        </a:spcBef>
        <a:buFont typeface="Arial"/>
        <a:buChar char="•"/>
        <a:defRPr sz="8878" kern="1200">
          <a:solidFill>
            <a:schemeClr val="tx1"/>
          </a:solidFill>
          <a:latin typeface="+mn-lt"/>
          <a:ea typeface="+mn-ea"/>
          <a:cs typeface="+mn-cs"/>
        </a:defRPr>
      </a:lvl3pPr>
      <a:lvl4pPr marL="5924653" indent="-846378" algn="l" defTabSz="1692760" rtl="0" eaLnBrk="1" latinLnBrk="0" hangingPunct="1">
        <a:spcBef>
          <a:spcPct val="20000"/>
        </a:spcBef>
        <a:buFont typeface="Arial"/>
        <a:buChar char="–"/>
        <a:defRPr sz="7438" kern="1200">
          <a:solidFill>
            <a:schemeClr val="tx1"/>
          </a:solidFill>
          <a:latin typeface="+mn-lt"/>
          <a:ea typeface="+mn-ea"/>
          <a:cs typeface="+mn-cs"/>
        </a:defRPr>
      </a:lvl4pPr>
      <a:lvl5pPr marL="7617413" indent="-846378" algn="l" defTabSz="1692760" rtl="0" eaLnBrk="1" latinLnBrk="0" hangingPunct="1">
        <a:spcBef>
          <a:spcPct val="20000"/>
        </a:spcBef>
        <a:buFont typeface="Arial"/>
        <a:buChar char="»"/>
        <a:defRPr sz="7438" kern="1200">
          <a:solidFill>
            <a:schemeClr val="tx1"/>
          </a:solidFill>
          <a:latin typeface="+mn-lt"/>
          <a:ea typeface="+mn-ea"/>
          <a:cs typeface="+mn-cs"/>
        </a:defRPr>
      </a:lvl5pPr>
      <a:lvl6pPr marL="9310169" indent="-846378" algn="l" defTabSz="1692760" rtl="0" eaLnBrk="1" latinLnBrk="0" hangingPunct="1">
        <a:spcBef>
          <a:spcPct val="20000"/>
        </a:spcBef>
        <a:buFont typeface="Arial"/>
        <a:buChar char="•"/>
        <a:defRPr sz="7438" kern="1200">
          <a:solidFill>
            <a:schemeClr val="tx1"/>
          </a:solidFill>
          <a:latin typeface="+mn-lt"/>
          <a:ea typeface="+mn-ea"/>
          <a:cs typeface="+mn-cs"/>
        </a:defRPr>
      </a:lvl6pPr>
      <a:lvl7pPr marL="11002928" indent="-846378" algn="l" defTabSz="1692760" rtl="0" eaLnBrk="1" latinLnBrk="0" hangingPunct="1">
        <a:spcBef>
          <a:spcPct val="20000"/>
        </a:spcBef>
        <a:buFont typeface="Arial"/>
        <a:buChar char="•"/>
        <a:defRPr sz="7438" kern="1200">
          <a:solidFill>
            <a:schemeClr val="tx1"/>
          </a:solidFill>
          <a:latin typeface="+mn-lt"/>
          <a:ea typeface="+mn-ea"/>
          <a:cs typeface="+mn-cs"/>
        </a:defRPr>
      </a:lvl7pPr>
      <a:lvl8pPr marL="12695688" indent="-846378" algn="l" defTabSz="1692760" rtl="0" eaLnBrk="1" latinLnBrk="0" hangingPunct="1">
        <a:spcBef>
          <a:spcPct val="20000"/>
        </a:spcBef>
        <a:buFont typeface="Arial"/>
        <a:buChar char="•"/>
        <a:defRPr sz="7438" kern="1200">
          <a:solidFill>
            <a:schemeClr val="tx1"/>
          </a:solidFill>
          <a:latin typeface="+mn-lt"/>
          <a:ea typeface="+mn-ea"/>
          <a:cs typeface="+mn-cs"/>
        </a:defRPr>
      </a:lvl8pPr>
      <a:lvl9pPr marL="14388444" indent="-846378" algn="l" defTabSz="1692760" rtl="0" eaLnBrk="1" latinLnBrk="0" hangingPunct="1">
        <a:spcBef>
          <a:spcPct val="20000"/>
        </a:spcBef>
        <a:buFont typeface="Arial"/>
        <a:buChar char="•"/>
        <a:defRPr sz="74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2760" rtl="0" eaLnBrk="1" latinLnBrk="0" hangingPunct="1">
        <a:defRPr sz="6718" kern="1200">
          <a:solidFill>
            <a:schemeClr val="tx1"/>
          </a:solidFill>
          <a:latin typeface="+mn-lt"/>
          <a:ea typeface="+mn-ea"/>
          <a:cs typeface="+mn-cs"/>
        </a:defRPr>
      </a:lvl1pPr>
      <a:lvl2pPr marL="1692760" algn="l" defTabSz="1692760" rtl="0" eaLnBrk="1" latinLnBrk="0" hangingPunct="1">
        <a:defRPr sz="6718" kern="1200">
          <a:solidFill>
            <a:schemeClr val="tx1"/>
          </a:solidFill>
          <a:latin typeface="+mn-lt"/>
          <a:ea typeface="+mn-ea"/>
          <a:cs typeface="+mn-cs"/>
        </a:defRPr>
      </a:lvl2pPr>
      <a:lvl3pPr marL="3385516" algn="l" defTabSz="1692760" rtl="0" eaLnBrk="1" latinLnBrk="0" hangingPunct="1">
        <a:defRPr sz="6718" kern="1200">
          <a:solidFill>
            <a:schemeClr val="tx1"/>
          </a:solidFill>
          <a:latin typeface="+mn-lt"/>
          <a:ea typeface="+mn-ea"/>
          <a:cs typeface="+mn-cs"/>
        </a:defRPr>
      </a:lvl3pPr>
      <a:lvl4pPr marL="5078275" algn="l" defTabSz="1692760" rtl="0" eaLnBrk="1" latinLnBrk="0" hangingPunct="1">
        <a:defRPr sz="6718" kern="1200">
          <a:solidFill>
            <a:schemeClr val="tx1"/>
          </a:solidFill>
          <a:latin typeface="+mn-lt"/>
          <a:ea typeface="+mn-ea"/>
          <a:cs typeface="+mn-cs"/>
        </a:defRPr>
      </a:lvl4pPr>
      <a:lvl5pPr marL="6771035" algn="l" defTabSz="1692760" rtl="0" eaLnBrk="1" latinLnBrk="0" hangingPunct="1">
        <a:defRPr sz="6718" kern="1200">
          <a:solidFill>
            <a:schemeClr val="tx1"/>
          </a:solidFill>
          <a:latin typeface="+mn-lt"/>
          <a:ea typeface="+mn-ea"/>
          <a:cs typeface="+mn-cs"/>
        </a:defRPr>
      </a:lvl5pPr>
      <a:lvl6pPr marL="8463791" algn="l" defTabSz="1692760" rtl="0" eaLnBrk="1" latinLnBrk="0" hangingPunct="1">
        <a:defRPr sz="6718" kern="1200">
          <a:solidFill>
            <a:schemeClr val="tx1"/>
          </a:solidFill>
          <a:latin typeface="+mn-lt"/>
          <a:ea typeface="+mn-ea"/>
          <a:cs typeface="+mn-cs"/>
        </a:defRPr>
      </a:lvl6pPr>
      <a:lvl7pPr marL="10156550" algn="l" defTabSz="1692760" rtl="0" eaLnBrk="1" latinLnBrk="0" hangingPunct="1">
        <a:defRPr sz="6718" kern="1200">
          <a:solidFill>
            <a:schemeClr val="tx1"/>
          </a:solidFill>
          <a:latin typeface="+mn-lt"/>
          <a:ea typeface="+mn-ea"/>
          <a:cs typeface="+mn-cs"/>
        </a:defRPr>
      </a:lvl7pPr>
      <a:lvl8pPr marL="11849306" algn="l" defTabSz="1692760" rtl="0" eaLnBrk="1" latinLnBrk="0" hangingPunct="1">
        <a:defRPr sz="6718" kern="1200">
          <a:solidFill>
            <a:schemeClr val="tx1"/>
          </a:solidFill>
          <a:latin typeface="+mn-lt"/>
          <a:ea typeface="+mn-ea"/>
          <a:cs typeface="+mn-cs"/>
        </a:defRPr>
      </a:lvl8pPr>
      <a:lvl9pPr marL="13542066" algn="l" defTabSz="1692760" rtl="0" eaLnBrk="1" latinLnBrk="0" hangingPunct="1">
        <a:defRPr sz="67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4798" y="13179013"/>
            <a:ext cx="9098280" cy="7231417"/>
          </a:xfrm>
          <a:prstGeom prst="rect">
            <a:avLst/>
          </a:prstGeom>
        </p:spPr>
      </p:pic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-1" y="20280214"/>
            <a:ext cx="32918400" cy="16653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60">
              <a:latin typeface="Arial" charset="0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43047" y="205330"/>
            <a:ext cx="31958465" cy="1260994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anchor="b">
            <a:noAutofit/>
          </a:bodyPr>
          <a:lstStyle/>
          <a:p>
            <a:pPr>
              <a:lnSpc>
                <a:spcPts val="3456"/>
              </a:lnSpc>
            </a:pPr>
            <a:r>
              <a:rPr lang="en-US" sz="8900" dirty="0">
                <a:latin typeface="Calibri"/>
                <a:cs typeface="Calibri"/>
              </a:rPr>
              <a:t>2D Retinal Vessel Segmentation using 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10283" y="1525397"/>
            <a:ext cx="10650309" cy="1377607"/>
          </a:xfrm>
          <a:prstGeom prst="rect">
            <a:avLst/>
          </a:prstGeom>
          <a:noFill/>
        </p:spPr>
        <p:txBody>
          <a:bodyPr wrap="square" lIns="65837" tIns="32918" rIns="65837" bIns="32918" rtlCol="0">
            <a:spAutoFit/>
          </a:bodyPr>
          <a:lstStyle/>
          <a:p>
            <a:pPr algn="ctr">
              <a:spcAft>
                <a:spcPts val="432"/>
              </a:spcAft>
            </a:pPr>
            <a:r>
              <a:rPr lang="en-US" sz="2600" b="1" dirty="0">
                <a:latin typeface="Calibri"/>
                <a:cs typeface="Calibri"/>
              </a:rPr>
              <a:t>Kevin Huynh (704283105) and </a:t>
            </a:r>
            <a:r>
              <a:rPr lang="de-DE" sz="2600" b="1" dirty="0" err="1">
                <a:latin typeface="Calibri"/>
                <a:cs typeface="Calibri"/>
              </a:rPr>
              <a:t>Zicheng</a:t>
            </a:r>
            <a:r>
              <a:rPr lang="de-DE" sz="2600" b="1" dirty="0">
                <a:latin typeface="Calibri"/>
                <a:cs typeface="Calibri"/>
              </a:rPr>
              <a:t> Liu (004460333)</a:t>
            </a:r>
            <a:endParaRPr lang="en-US" sz="2600" b="1" dirty="0">
              <a:latin typeface="Calibri"/>
              <a:cs typeface="Calibri"/>
            </a:endParaRPr>
          </a:p>
          <a:p>
            <a:pPr algn="ctr">
              <a:spcAft>
                <a:spcPts val="432"/>
              </a:spcAft>
            </a:pPr>
            <a:r>
              <a:rPr lang="en-US" sz="2600" dirty="0">
                <a:latin typeface="Calibri"/>
                <a:cs typeface="Calibri"/>
              </a:rPr>
              <a:t>Department of Computer Science</a:t>
            </a:r>
          </a:p>
          <a:p>
            <a:pPr algn="ctr">
              <a:spcAft>
                <a:spcPts val="432"/>
              </a:spcAft>
            </a:pPr>
            <a:r>
              <a:rPr lang="en-US" sz="2600" dirty="0">
                <a:latin typeface="Calibri"/>
                <a:cs typeface="Calibri"/>
              </a:rPr>
              <a:t>University of California, Los Angeles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0278" y="3506473"/>
            <a:ext cx="9052560" cy="13288249"/>
          </a:xfrm>
          <a:prstGeom prst="rect">
            <a:avLst/>
          </a:prstGeom>
          <a:noFill/>
        </p:spPr>
        <p:txBody>
          <a:bodyPr wrap="square" lIns="65837" tIns="32918" rIns="65837" bIns="32918" rtlCol="0">
            <a:spAutoFit/>
          </a:bodyPr>
          <a:lstStyle/>
          <a:p>
            <a:r>
              <a:rPr lang="en-US" sz="4320" b="1" dirty="0">
                <a:solidFill>
                  <a:srgbClr val="2D669D"/>
                </a:solidFill>
                <a:latin typeface="Calibri"/>
                <a:cs typeface="Calibri"/>
              </a:rPr>
              <a:t>Background</a:t>
            </a:r>
          </a:p>
          <a:p>
            <a:endParaRPr lang="en-US" sz="2639" dirty="0">
              <a:latin typeface="Calibri"/>
              <a:cs typeface="Calibri"/>
            </a:endParaRPr>
          </a:p>
          <a:p>
            <a:pPr marL="342864" indent="-342864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In the medical domain, 2D retinal vessel imaging using </a:t>
            </a:r>
            <a:r>
              <a:rPr lang="en-US" sz="2400" dirty="0" smtClean="0">
                <a:latin typeface="Calibri"/>
                <a:cs typeface="Calibri"/>
              </a:rPr>
              <a:t>fundus cameras is an integral tool in diagnosing various diseases.</a:t>
            </a:r>
          </a:p>
          <a:p>
            <a:pPr marL="342864" indent="-342864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cs typeface="Calibri"/>
              </a:rPr>
              <a:t>To extract more relevant medical information from these types of images, it is necessary to segment them, separating the retina blood vessels from the non-vessel tissue surrounding them. 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The </a:t>
            </a:r>
            <a:r>
              <a:rPr lang="en-US" sz="2400" dirty="0">
                <a:latin typeface="Calibri"/>
                <a:cs typeface="Calibri"/>
              </a:rPr>
              <a:t>highest-performing models of late are </a:t>
            </a:r>
            <a:r>
              <a:rPr lang="en-US" sz="2400" dirty="0" smtClean="0">
                <a:latin typeface="Calibri"/>
                <a:cs typeface="Calibri"/>
              </a:rPr>
              <a:t>based </a:t>
            </a:r>
            <a:r>
              <a:rPr lang="en-US" sz="2400" dirty="0">
                <a:latin typeface="Calibri"/>
                <a:cs typeface="Calibri"/>
              </a:rPr>
              <a:t>upon the max-pooling convolutional neural network (CNN</a:t>
            </a:r>
            <a:r>
              <a:rPr lang="en-US" sz="2400" dirty="0" smtClean="0">
                <a:latin typeface="Calibri"/>
                <a:cs typeface="Calibri"/>
              </a:rPr>
              <a:t>) [1].</a:t>
            </a:r>
            <a:endParaRPr lang="en-US" sz="2400" dirty="0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 A max-pooling convolutional neural network is a CNN that alternates between convolutional filtering layers and max-pooling layers before finally outputting to a fully connected </a:t>
            </a:r>
            <a:r>
              <a:rPr lang="en-US" sz="2400" dirty="0" smtClean="0">
                <a:latin typeface="Calibri"/>
                <a:cs typeface="Calibri"/>
              </a:rPr>
              <a:t>layer that predicts </a:t>
            </a:r>
            <a:r>
              <a:rPr lang="en-US" sz="2400" dirty="0">
                <a:latin typeface="Calibri"/>
                <a:cs typeface="Calibri"/>
              </a:rPr>
              <a:t>the most probable class of the pixel </a:t>
            </a:r>
            <a:r>
              <a:rPr lang="en-US" sz="2400" dirty="0" smtClean="0">
                <a:latin typeface="Calibri"/>
                <a:cs typeface="Calibri"/>
              </a:rPr>
              <a:t>[3]</a:t>
            </a:r>
            <a:r>
              <a:rPr lang="en-US" sz="2400" dirty="0">
                <a:latin typeface="Calibri"/>
                <a:cs typeface="Calibri"/>
              </a:rPr>
              <a:t>. Because the filters extract local features from the images, CNNs do particularly well for retinal vessel image </a:t>
            </a:r>
            <a:r>
              <a:rPr lang="en-US" sz="2400" dirty="0" smtClean="0">
                <a:latin typeface="Calibri"/>
                <a:cs typeface="Calibri"/>
              </a:rPr>
              <a:t>segmentation [1]. </a:t>
            </a:r>
            <a:endParaRPr lang="en-US" sz="2639" dirty="0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US" sz="2639" dirty="0">
              <a:latin typeface="Calibri"/>
              <a:cs typeface="Calibri"/>
            </a:endParaRPr>
          </a:p>
          <a:p>
            <a:r>
              <a:rPr lang="en-US" sz="4320" b="1" dirty="0">
                <a:solidFill>
                  <a:srgbClr val="2D669D"/>
                </a:solidFill>
                <a:latin typeface="Calibri"/>
                <a:cs typeface="Calibri"/>
              </a:rPr>
              <a:t>Methods</a:t>
            </a:r>
          </a:p>
          <a:p>
            <a:pPr marL="411440" indent="-411440">
              <a:buFont typeface="Arial"/>
              <a:buChar char="•"/>
            </a:pPr>
            <a:endParaRPr lang="en-US" sz="2639" dirty="0">
              <a:latin typeface="Calibri"/>
              <a:cs typeface="Calibri"/>
            </a:endParaRPr>
          </a:p>
          <a:p>
            <a:pPr marL="342864" indent="-342864" algn="just">
              <a:buFont typeface="Arial" panose="020B0604020202020204" pitchFamily="34" charset="0"/>
              <a:buChar char="•"/>
            </a:pPr>
            <a:r>
              <a:rPr lang="en-US" sz="2401" dirty="0">
                <a:latin typeface="Calibri"/>
                <a:cs typeface="Calibri"/>
              </a:rPr>
              <a:t>We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built </a:t>
            </a:r>
            <a:r>
              <a:rPr lang="en-US" sz="2400" dirty="0">
                <a:latin typeface="Calibri"/>
                <a:cs typeface="Calibri"/>
              </a:rPr>
              <a:t>a machine learning model, specifically a max-pooling convolutional neural network </a:t>
            </a:r>
            <a:r>
              <a:rPr lang="en-US" sz="2400" dirty="0" smtClean="0">
                <a:latin typeface="Calibri"/>
                <a:cs typeface="Calibri"/>
              </a:rPr>
              <a:t>[3]</a:t>
            </a:r>
            <a:r>
              <a:rPr lang="en-US" sz="2400" dirty="0">
                <a:latin typeface="Calibri"/>
                <a:cs typeface="Calibri"/>
              </a:rPr>
              <a:t>, to automatically segment 2D retinal blood vessel images. </a:t>
            </a:r>
          </a:p>
          <a:p>
            <a:pPr marL="342864" indent="-342864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cs typeface="Calibri"/>
              </a:rPr>
              <a:t>We trained </a:t>
            </a:r>
            <a:r>
              <a:rPr lang="en-US" sz="2400" dirty="0">
                <a:latin typeface="Calibri"/>
                <a:cs typeface="Calibri"/>
              </a:rPr>
              <a:t>and </a:t>
            </a:r>
            <a:r>
              <a:rPr lang="en-US" sz="2400" dirty="0" smtClean="0">
                <a:latin typeface="Calibri"/>
                <a:cs typeface="Calibri"/>
              </a:rPr>
              <a:t>tested </a:t>
            </a:r>
            <a:r>
              <a:rPr lang="en-US" sz="2400" dirty="0">
                <a:latin typeface="Calibri"/>
                <a:cs typeface="Calibri"/>
              </a:rPr>
              <a:t>our model on the publicly available dataset DRIVE: Digital Retinal Images for Vessel Extraction </a:t>
            </a:r>
            <a:r>
              <a:rPr lang="en-US" sz="2400" dirty="0" smtClean="0">
                <a:latin typeface="Calibri"/>
                <a:cs typeface="Calibri"/>
              </a:rPr>
              <a:t>[4]</a:t>
            </a:r>
            <a:r>
              <a:rPr lang="en-US" sz="2400" dirty="0">
                <a:latin typeface="Calibri"/>
                <a:cs typeface="Calibri"/>
              </a:rPr>
              <a:t>. This dataset consists of 20 training and testing retinal images along with manual blood vessel segmentations completed by a human expert. </a:t>
            </a:r>
            <a:endParaRPr lang="en-US" sz="2400" dirty="0" smtClean="0">
              <a:latin typeface="Calibri"/>
              <a:cs typeface="Calibri"/>
            </a:endParaRPr>
          </a:p>
          <a:p>
            <a:pPr marL="342864" indent="-342864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Before training the model, we </a:t>
            </a:r>
            <a:r>
              <a:rPr lang="en-US" sz="2400" dirty="0" smtClean="0">
                <a:latin typeface="Calibri"/>
                <a:cs typeface="Calibri"/>
              </a:rPr>
              <a:t>divided </a:t>
            </a:r>
            <a:r>
              <a:rPr lang="en-US" sz="2400" dirty="0">
                <a:latin typeface="Calibri"/>
                <a:cs typeface="Calibri"/>
              </a:rPr>
              <a:t>our images into 120,000 </a:t>
            </a:r>
            <a:r>
              <a:rPr lang="en-US" sz="2400" dirty="0" smtClean="0">
                <a:latin typeface="Calibri"/>
                <a:cs typeface="Calibri"/>
              </a:rPr>
              <a:t>patches and normalized </a:t>
            </a:r>
            <a:r>
              <a:rPr lang="en-US" sz="2400" dirty="0">
                <a:latin typeface="Calibri"/>
                <a:cs typeface="Calibri"/>
              </a:rPr>
              <a:t>the images by subtracting the mean intensity of the </a:t>
            </a:r>
            <a:r>
              <a:rPr lang="en-US" sz="2400" dirty="0" smtClean="0">
                <a:latin typeface="Calibri"/>
                <a:cs typeface="Calibri"/>
              </a:rPr>
              <a:t>pixels.</a:t>
            </a:r>
          </a:p>
          <a:p>
            <a:pPr marL="342864" indent="-342864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We trained 13 models of differing number of hidden units and dropout </a:t>
            </a:r>
            <a:r>
              <a:rPr lang="en-US" sz="2400" dirty="0" smtClean="0">
                <a:latin typeface="Calibri"/>
                <a:cs typeface="Calibri"/>
              </a:rPr>
              <a:t>probabilities, </a:t>
            </a:r>
            <a:r>
              <a:rPr lang="en-US" sz="2400" dirty="0">
                <a:latin typeface="Calibri"/>
                <a:cs typeface="Calibri"/>
              </a:rPr>
              <a:t>and </a:t>
            </a:r>
            <a:r>
              <a:rPr lang="en-US" sz="2400" dirty="0" smtClean="0">
                <a:latin typeface="Calibri"/>
                <a:cs typeface="Calibri"/>
              </a:rPr>
              <a:t>then ran </a:t>
            </a:r>
            <a:r>
              <a:rPr lang="en-US" sz="2400" dirty="0">
                <a:latin typeface="Calibri"/>
                <a:cs typeface="Calibri"/>
              </a:rPr>
              <a:t>cross-</a:t>
            </a:r>
            <a:r>
              <a:rPr lang="en-US" sz="2400" dirty="0" smtClean="0">
                <a:latin typeface="Calibri"/>
                <a:cs typeface="Calibri"/>
              </a:rPr>
              <a:t>validation, choosing </a:t>
            </a:r>
            <a:r>
              <a:rPr lang="en-US" sz="2400" dirty="0">
                <a:latin typeface="Calibri"/>
                <a:cs typeface="Calibri"/>
              </a:rPr>
              <a:t>the </a:t>
            </a:r>
            <a:r>
              <a:rPr lang="en-US" sz="2400" dirty="0" smtClean="0">
                <a:latin typeface="Calibri"/>
                <a:cs typeface="Calibri"/>
              </a:rPr>
              <a:t>version with </a:t>
            </a:r>
            <a:r>
              <a:rPr lang="en-US" sz="2400" dirty="0">
                <a:latin typeface="Calibri"/>
                <a:cs typeface="Calibri"/>
              </a:rPr>
              <a:t>the highest mean accuracy on the testing images as our model.</a:t>
            </a:r>
          </a:p>
          <a:p>
            <a:pPr marL="342864" indent="-342864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Calibri"/>
              <a:cs typeface="Calibri"/>
            </a:endParaRPr>
          </a:p>
          <a:p>
            <a:pPr marL="342864" indent="-342864" algn="just">
              <a:buFont typeface="Arial" panose="020B0604020202020204" pitchFamily="34" charset="0"/>
              <a:buChar char="•"/>
            </a:pPr>
            <a:endParaRPr lang="en-US" sz="2160" dirty="0"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76198" y="3506473"/>
            <a:ext cx="9326880" cy="3279820"/>
          </a:xfrm>
          <a:prstGeom prst="rect">
            <a:avLst/>
          </a:prstGeom>
          <a:noFill/>
        </p:spPr>
        <p:txBody>
          <a:bodyPr wrap="square" lIns="65837" tIns="32918" rIns="65837" bIns="32918" rtlCol="0">
            <a:spAutoFit/>
          </a:bodyPr>
          <a:lstStyle/>
          <a:p>
            <a:r>
              <a:rPr lang="en-US" sz="4320" b="1" dirty="0">
                <a:solidFill>
                  <a:srgbClr val="2D669D"/>
                </a:solidFill>
                <a:latin typeface="Arial"/>
                <a:cs typeface="Arial"/>
              </a:rPr>
              <a:t>Results</a:t>
            </a:r>
            <a:endParaRPr lang="en-US" sz="4320" dirty="0">
              <a:latin typeface="Arial"/>
              <a:cs typeface="Arial"/>
            </a:endParaRPr>
          </a:p>
          <a:p>
            <a:endParaRPr lang="en-US" sz="2401" dirty="0"/>
          </a:p>
          <a:p>
            <a:pPr marL="411440" indent="-411440"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e segmented the images by classifying each pixel as a part of a retina blood vessel or not. We </a:t>
            </a:r>
            <a:r>
              <a:rPr lang="en-US" sz="2400" dirty="0">
                <a:latin typeface="Calibri"/>
                <a:cs typeface="Calibri"/>
              </a:rPr>
              <a:t>then used metrics including the receiver operating characteristic (ROC) curve, the precision-recall </a:t>
            </a:r>
            <a:r>
              <a:rPr lang="en-US" sz="2400" dirty="0" smtClean="0">
                <a:latin typeface="Calibri"/>
                <a:cs typeface="Calibri"/>
              </a:rPr>
              <a:t>curve, </a:t>
            </a:r>
            <a:r>
              <a:rPr lang="en-US" sz="2400" dirty="0">
                <a:latin typeface="Calibri"/>
                <a:cs typeface="Calibri"/>
              </a:rPr>
              <a:t>maximum average accuracy score, and Cohen Kappa score to measure the performance of our model. </a:t>
            </a:r>
          </a:p>
          <a:p>
            <a:pPr marL="411440" indent="-411440">
              <a:buFont typeface="Arial"/>
              <a:buChar char="•"/>
            </a:pPr>
            <a:endParaRPr lang="en-US" sz="216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72126" y="6639106"/>
            <a:ext cx="9052560" cy="13768995"/>
          </a:xfrm>
          <a:prstGeom prst="rect">
            <a:avLst/>
          </a:prstGeom>
          <a:noFill/>
        </p:spPr>
        <p:txBody>
          <a:bodyPr wrap="square" lIns="65837" tIns="32918" rIns="65837" bIns="32918" rtlCol="0">
            <a:spAutoFit/>
          </a:bodyPr>
          <a:lstStyle/>
          <a:p>
            <a:endParaRPr lang="en-US" sz="2160" dirty="0">
              <a:latin typeface="Arial"/>
              <a:cs typeface="Arial"/>
            </a:endParaRPr>
          </a:p>
          <a:p>
            <a:r>
              <a:rPr lang="en-US" sz="2160" dirty="0">
                <a:latin typeface="Arial"/>
                <a:cs typeface="Arial"/>
              </a:rPr>
              <a:t>              </a:t>
            </a:r>
          </a:p>
          <a:p>
            <a:endParaRPr lang="en-US" sz="2160" dirty="0">
              <a:latin typeface="Arial"/>
              <a:cs typeface="Arial"/>
            </a:endParaRPr>
          </a:p>
          <a:p>
            <a:endParaRPr lang="en-US" sz="2160" dirty="0">
              <a:latin typeface="Arial"/>
              <a:cs typeface="Arial"/>
            </a:endParaRPr>
          </a:p>
          <a:p>
            <a:endParaRPr lang="en-US" sz="2160" dirty="0">
              <a:latin typeface="Arial"/>
              <a:cs typeface="Arial"/>
            </a:endParaRPr>
          </a:p>
          <a:p>
            <a:r>
              <a:rPr lang="en-US" sz="2160" dirty="0" smtClean="0">
                <a:latin typeface="Arial"/>
                <a:cs typeface="Arial"/>
              </a:rPr>
              <a:t>              </a:t>
            </a:r>
          </a:p>
          <a:p>
            <a:r>
              <a:rPr lang="en-US" sz="4320" b="1" dirty="0" smtClean="0">
                <a:solidFill>
                  <a:srgbClr val="2D669D"/>
                </a:solidFill>
                <a:latin typeface="Arial"/>
                <a:cs typeface="Arial"/>
              </a:rPr>
              <a:t>Conclusion</a:t>
            </a:r>
            <a:endParaRPr lang="en-US" sz="4320" b="1" dirty="0">
              <a:solidFill>
                <a:srgbClr val="2D669D"/>
              </a:solidFill>
              <a:latin typeface="Arial"/>
              <a:cs typeface="Arial"/>
            </a:endParaRPr>
          </a:p>
          <a:p>
            <a:endParaRPr lang="en-US" sz="1681" b="1" dirty="0">
              <a:solidFill>
                <a:srgbClr val="2D669D"/>
              </a:solidFill>
              <a:latin typeface="Arial"/>
              <a:cs typeface="Arial"/>
            </a:endParaRPr>
          </a:p>
          <a:p>
            <a:pPr marL="342864" indent="-342864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cs typeface="Calibri"/>
              </a:rPr>
              <a:t>Our </a:t>
            </a:r>
            <a:r>
              <a:rPr lang="en-US" sz="2400" dirty="0">
                <a:latin typeface="Calibri"/>
                <a:cs typeface="Calibri"/>
              </a:rPr>
              <a:t>CNN does not </a:t>
            </a:r>
            <a:r>
              <a:rPr lang="en-US" sz="2400" dirty="0" smtClean="0">
                <a:latin typeface="Calibri"/>
                <a:cs typeface="Calibri"/>
              </a:rPr>
              <a:t>beat the state-of-the-art; </a:t>
            </a:r>
            <a:r>
              <a:rPr lang="en-US" sz="2400" dirty="0">
                <a:latin typeface="Calibri"/>
                <a:cs typeface="Calibri"/>
              </a:rPr>
              <a:t>however, it is </a:t>
            </a:r>
            <a:r>
              <a:rPr lang="en-US" sz="2400" dirty="0" smtClean="0">
                <a:latin typeface="Calibri"/>
                <a:cs typeface="Calibri"/>
              </a:rPr>
              <a:t>comparable and </a:t>
            </a:r>
            <a:r>
              <a:rPr lang="en-US" sz="2400" dirty="0">
                <a:latin typeface="Calibri"/>
                <a:cs typeface="Calibri"/>
              </a:rPr>
              <a:t>performs very well considering its simple </a:t>
            </a:r>
            <a:r>
              <a:rPr lang="en-US" sz="2400" dirty="0" smtClean="0">
                <a:latin typeface="Calibri"/>
                <a:cs typeface="Calibri"/>
              </a:rPr>
              <a:t>architecture.</a:t>
            </a:r>
          </a:p>
          <a:p>
            <a:pPr marL="342864" indent="-342864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cs typeface="Calibri"/>
              </a:rPr>
              <a:t>Our model can be improved by appending </a:t>
            </a:r>
            <a:r>
              <a:rPr lang="en-US" sz="2400" dirty="0">
                <a:latin typeface="Calibri"/>
                <a:cs typeface="Calibri"/>
              </a:rPr>
              <a:t>more data to our training set by pre-processing the images more complexly, including rotating and scaling the images before obtaining the image patches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</a:p>
          <a:p>
            <a:pPr marL="342864" indent="-342864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e </a:t>
            </a:r>
            <a:r>
              <a:rPr lang="en-US" sz="2400" dirty="0">
                <a:latin typeface="Calibri"/>
                <a:cs typeface="Calibri"/>
              </a:rPr>
              <a:t>can further tune the </a:t>
            </a:r>
            <a:r>
              <a:rPr lang="en-US" sz="2400" dirty="0" smtClean="0">
                <a:latin typeface="Calibri"/>
                <a:cs typeface="Calibri"/>
              </a:rPr>
              <a:t>hyper-parameters </a:t>
            </a:r>
            <a:r>
              <a:rPr lang="en-US" sz="2400" dirty="0">
                <a:latin typeface="Calibri"/>
                <a:cs typeface="Calibri"/>
              </a:rPr>
              <a:t>by changing the filter sizes and strides of the convolutional and max-pooling in our </a:t>
            </a:r>
            <a:r>
              <a:rPr lang="en-US" sz="2400" dirty="0" smtClean="0">
                <a:latin typeface="Calibri"/>
                <a:cs typeface="Calibri"/>
              </a:rPr>
              <a:t>model. With </a:t>
            </a:r>
            <a:r>
              <a:rPr lang="en-US" sz="2400" dirty="0">
                <a:latin typeface="Calibri"/>
                <a:cs typeface="Calibri"/>
              </a:rPr>
              <a:t>an un-optimal filter size, the most discriminative features may </a:t>
            </a:r>
            <a:r>
              <a:rPr lang="en-US" sz="2400" dirty="0" smtClean="0">
                <a:latin typeface="Calibri"/>
                <a:cs typeface="Calibri"/>
              </a:rPr>
              <a:t>not </a:t>
            </a:r>
            <a:r>
              <a:rPr lang="en-US" sz="2400" dirty="0">
                <a:latin typeface="Calibri"/>
                <a:cs typeface="Calibri"/>
              </a:rPr>
              <a:t>be extractable. Thus, fine-tuning the filter size can improve our model's performance as it plays an important role in local feature extraction. </a:t>
            </a:r>
            <a:endParaRPr lang="en-US" sz="2400" dirty="0" smtClean="0">
              <a:latin typeface="Calibri"/>
              <a:cs typeface="Calibri"/>
            </a:endParaRPr>
          </a:p>
          <a:p>
            <a:pPr marL="342864" indent="-342864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Automatic image segmentation tools such as ours can be extremely useful as an assistant for healthcare professionals who must manually </a:t>
            </a:r>
            <a:r>
              <a:rPr lang="en-US" sz="2400" dirty="0" err="1" smtClean="0">
                <a:latin typeface="Calibri"/>
                <a:cs typeface="Calibri"/>
              </a:rPr>
              <a:t>segmexwnt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2D retina blood vessel images every day. </a:t>
            </a:r>
            <a:endParaRPr lang="en-US" sz="2400" dirty="0" smtClean="0">
              <a:latin typeface="Calibri"/>
              <a:cs typeface="Calibri"/>
            </a:endParaRPr>
          </a:p>
          <a:p>
            <a:endParaRPr lang="en-US" sz="2160" dirty="0"/>
          </a:p>
          <a:p>
            <a:r>
              <a:rPr lang="en-US" sz="4320" b="1" dirty="0">
                <a:solidFill>
                  <a:srgbClr val="2D669D"/>
                </a:solidFill>
                <a:latin typeface="Arial"/>
                <a:cs typeface="Arial"/>
              </a:rPr>
              <a:t>References</a:t>
            </a:r>
          </a:p>
          <a:p>
            <a:endParaRPr lang="en-US" sz="1681" b="1" dirty="0">
              <a:solidFill>
                <a:srgbClr val="2D669D"/>
              </a:solidFill>
              <a:latin typeface="Arial"/>
              <a:cs typeface="Arial"/>
            </a:endParaRPr>
          </a:p>
          <a:p>
            <a:pPr marL="411440" indent="-411440">
              <a:buFont typeface="Arial"/>
              <a:buChar char="•"/>
            </a:pPr>
            <a:r>
              <a:rPr lang="en-US" sz="2160" dirty="0"/>
              <a:t>M. M. </a:t>
            </a:r>
            <a:r>
              <a:rPr lang="en-US" sz="2160" dirty="0" err="1"/>
              <a:t>Fraz</a:t>
            </a:r>
            <a:r>
              <a:rPr lang="en-US" sz="2160" dirty="0"/>
              <a:t> et al., </a:t>
            </a:r>
            <a:r>
              <a:rPr lang="en-US" sz="2160" dirty="0" smtClean="0"/>
              <a:t>“Blood </a:t>
            </a:r>
            <a:r>
              <a:rPr lang="en-US" sz="2160" dirty="0"/>
              <a:t>vessel segmentation methodologies in retinal images - A survey</a:t>
            </a:r>
            <a:r>
              <a:rPr lang="en-US" sz="2160" dirty="0" smtClean="0"/>
              <a:t>,” </a:t>
            </a:r>
            <a:r>
              <a:rPr lang="en-US" sz="2160" dirty="0"/>
              <a:t>Computer Methods and Programs in Biomedicine, 2012, vol. 108, no. 1, pp. 407-433. </a:t>
            </a:r>
            <a:endParaRPr lang="en-US" sz="2160" dirty="0" smtClean="0"/>
          </a:p>
          <a:p>
            <a:pPr marL="411440" indent="-411440">
              <a:buFont typeface="Arial"/>
              <a:buChar char="•"/>
            </a:pPr>
            <a:r>
              <a:rPr lang="en-US" sz="2160" dirty="0" smtClean="0"/>
              <a:t>D</a:t>
            </a:r>
            <a:r>
              <a:rPr lang="en-US" sz="2160" dirty="0"/>
              <a:t>. </a:t>
            </a:r>
            <a:r>
              <a:rPr lang="en-US" sz="2160" dirty="0" err="1"/>
              <a:t>Maji</a:t>
            </a:r>
            <a:r>
              <a:rPr lang="en-US" sz="2160" dirty="0"/>
              <a:t>, A. </a:t>
            </a:r>
            <a:r>
              <a:rPr lang="en-US" sz="2160" dirty="0" err="1"/>
              <a:t>Santara</a:t>
            </a:r>
            <a:r>
              <a:rPr lang="en-US" sz="2160" dirty="0"/>
              <a:t>, P. </a:t>
            </a:r>
            <a:r>
              <a:rPr lang="en-US" sz="2160" dirty="0" err="1"/>
              <a:t>Mitra</a:t>
            </a:r>
            <a:r>
              <a:rPr lang="en-US" sz="2160" dirty="0"/>
              <a:t>, and D. Sheet, </a:t>
            </a:r>
            <a:r>
              <a:rPr lang="en-US" sz="2160" dirty="0" smtClean="0"/>
              <a:t>“Ensemble </a:t>
            </a:r>
            <a:r>
              <a:rPr lang="en-US" sz="2160" dirty="0"/>
              <a:t>of Deep Convolutional Neural Networks for Learning to Detect Retinal Vessels in Fundus Images</a:t>
            </a:r>
            <a:r>
              <a:rPr lang="en-US" sz="2160" dirty="0" smtClean="0"/>
              <a:t>,” arXiv</a:t>
            </a:r>
            <a:r>
              <a:rPr lang="en-US" sz="2160" dirty="0"/>
              <a:t>:</a:t>
            </a:r>
            <a:r>
              <a:rPr lang="en-US" sz="2160" dirty="0" smtClean="0"/>
              <a:t>1603.04833, 2016.</a:t>
            </a:r>
          </a:p>
          <a:p>
            <a:pPr marL="411440" indent="-411440">
              <a:buFont typeface="Arial"/>
              <a:buChar char="•"/>
            </a:pPr>
            <a:r>
              <a:rPr lang="en-US" sz="2160" dirty="0" smtClean="0"/>
              <a:t>J</a:t>
            </a:r>
            <a:r>
              <a:rPr lang="en-US" sz="2160" dirty="0"/>
              <a:t>. </a:t>
            </a:r>
            <a:r>
              <a:rPr lang="en-US" sz="2160" dirty="0" err="1"/>
              <a:t>Masci</a:t>
            </a:r>
            <a:r>
              <a:rPr lang="en-US" sz="2160" dirty="0"/>
              <a:t>, A. </a:t>
            </a:r>
            <a:r>
              <a:rPr lang="en-US" sz="2160" dirty="0" err="1"/>
              <a:t>Giusti</a:t>
            </a:r>
            <a:r>
              <a:rPr lang="en-US" sz="2160" dirty="0"/>
              <a:t>, D. </a:t>
            </a:r>
            <a:r>
              <a:rPr lang="en-US" sz="2160" dirty="0" err="1"/>
              <a:t>Ciresan</a:t>
            </a:r>
            <a:r>
              <a:rPr lang="en-US" sz="2160" dirty="0"/>
              <a:t>, G. </a:t>
            </a:r>
            <a:r>
              <a:rPr lang="en-US" sz="2160" dirty="0" err="1"/>
              <a:t>Fricout</a:t>
            </a:r>
            <a:r>
              <a:rPr lang="en-US" sz="2160" dirty="0"/>
              <a:t>, and J. </a:t>
            </a:r>
            <a:r>
              <a:rPr lang="en-US" sz="2160" dirty="0" err="1"/>
              <a:t>Schmidhuber</a:t>
            </a:r>
            <a:r>
              <a:rPr lang="en-US" sz="2160" dirty="0"/>
              <a:t>, </a:t>
            </a:r>
            <a:r>
              <a:rPr lang="en-US" sz="2160" dirty="0" smtClean="0"/>
              <a:t>“A </a:t>
            </a:r>
            <a:r>
              <a:rPr lang="en-US" sz="2160" dirty="0"/>
              <a:t>fast learning algorithm for image segmentation with max-pooling convolutional networks</a:t>
            </a:r>
            <a:r>
              <a:rPr lang="en-US" sz="2160" dirty="0" smtClean="0"/>
              <a:t>,” </a:t>
            </a:r>
            <a:r>
              <a:rPr lang="en-US" sz="2160" dirty="0"/>
              <a:t>2013, pp. 2713-2717</a:t>
            </a:r>
            <a:r>
              <a:rPr lang="en-US" sz="2160" dirty="0" smtClean="0"/>
              <a:t>.</a:t>
            </a:r>
          </a:p>
          <a:p>
            <a:pPr marL="411440" indent="-411440">
              <a:buFont typeface="Arial"/>
              <a:buChar char="•"/>
            </a:pPr>
            <a:r>
              <a:rPr lang="en-US" sz="2160" dirty="0"/>
              <a:t>J.J. </a:t>
            </a:r>
            <a:r>
              <a:rPr lang="en-US" sz="2160" dirty="0" err="1"/>
              <a:t>Staal</a:t>
            </a:r>
            <a:r>
              <a:rPr lang="en-US" sz="2160" dirty="0"/>
              <a:t>, M.D. Abramoff, M. </a:t>
            </a:r>
            <a:r>
              <a:rPr lang="en-US" sz="2160" dirty="0" err="1"/>
              <a:t>Niemeijer</a:t>
            </a:r>
            <a:r>
              <a:rPr lang="en-US" sz="2160" dirty="0"/>
              <a:t>, M.A. </a:t>
            </a:r>
            <a:r>
              <a:rPr lang="en-US" sz="2160" dirty="0" err="1"/>
              <a:t>Viergever</a:t>
            </a:r>
            <a:r>
              <a:rPr lang="en-US" sz="2160" dirty="0"/>
              <a:t>, B. van </a:t>
            </a:r>
            <a:r>
              <a:rPr lang="en-US" sz="2160" dirty="0" err="1"/>
              <a:t>Ginneken</a:t>
            </a:r>
            <a:r>
              <a:rPr lang="en-US" sz="2160" dirty="0"/>
              <a:t>, </a:t>
            </a:r>
            <a:r>
              <a:rPr lang="en-US" sz="2160" dirty="0" smtClean="0"/>
              <a:t>“Ridge </a:t>
            </a:r>
            <a:r>
              <a:rPr lang="en-US" sz="2160" dirty="0"/>
              <a:t>based vessel segmentation in color images of the </a:t>
            </a:r>
            <a:r>
              <a:rPr lang="en-US" sz="2160" dirty="0" smtClean="0"/>
              <a:t>retina”, </a:t>
            </a:r>
            <a:r>
              <a:rPr lang="en-US" sz="2160" dirty="0"/>
              <a:t>IEEE Transactions on Medical Imaging, 2004, vol. 23, pp. 501-509.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0799798" y="3242416"/>
            <a:ext cx="137726" cy="17037797"/>
          </a:xfrm>
          <a:prstGeom prst="rect">
            <a:avLst/>
          </a:prstGeom>
          <a:solidFill>
            <a:srgbClr val="FDBB30"/>
          </a:solidFill>
          <a:ln w="9525" cap="rnd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160">
              <a:latin typeface="Arial" charset="0"/>
              <a:ea typeface="ＭＳ Ｐゴシック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 flipH="1">
            <a:off x="22047124" y="3242417"/>
            <a:ext cx="137160" cy="17037796"/>
          </a:xfrm>
          <a:prstGeom prst="rect">
            <a:avLst/>
          </a:prstGeom>
          <a:solidFill>
            <a:srgbClr val="FDBB30"/>
          </a:solidFill>
          <a:ln w="9525" cap="rnd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160">
              <a:latin typeface="Arial" charset="0"/>
              <a:ea typeface="ＭＳ Ｐゴシック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 rot="5400000">
            <a:off x="16390620" y="-13285365"/>
            <a:ext cx="137160" cy="32918402"/>
          </a:xfrm>
          <a:prstGeom prst="rect">
            <a:avLst/>
          </a:prstGeom>
          <a:solidFill>
            <a:srgbClr val="FDBB30"/>
          </a:solidFill>
          <a:ln w="9525" cap="rnd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160">
              <a:latin typeface="Arial" charset="0"/>
              <a:ea typeface="ＭＳ Ｐゴシック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78" y="16108890"/>
            <a:ext cx="9559791" cy="29971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2126" y="4038977"/>
            <a:ext cx="9361945" cy="44642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72126" y="3506473"/>
            <a:ext cx="9052560" cy="5325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4798" y="6425901"/>
            <a:ext cx="9098280" cy="692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33904"/>
      </p:ext>
    </p:extLst>
  </p:cSld>
  <p:clrMapOvr>
    <a:masterClrMapping/>
  </p:clrMapOvr>
</p:sld>
</file>

<file path=ppt/theme/theme1.xml><?xml version="1.0" encoding="utf-8"?>
<a:theme xmlns:a="http://schemas.openxmlformats.org/drawingml/2006/main" name="36x60Po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36x60Poster</Template>
  <TotalTime>985</TotalTime>
  <Words>713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36x60Poster</vt:lpstr>
      <vt:lpstr>2D Retinal Vessel Segmentation using Convolutional Neural Networks</vt:lpstr>
    </vt:vector>
  </TitlesOfParts>
  <Manager/>
  <Company>UCLA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PerfAngio: A Software Solution for Quantitative Perfusion Angiography </dc:title>
  <dc:subject/>
  <dc:creator>Fabien</dc:creator>
  <cp:keywords/>
  <dc:description/>
  <cp:lastModifiedBy>Kevin</cp:lastModifiedBy>
  <cp:revision>104</cp:revision>
  <dcterms:created xsi:type="dcterms:W3CDTF">2014-02-05T19:15:20Z</dcterms:created>
  <dcterms:modified xsi:type="dcterms:W3CDTF">2018-06-04T16:39:55Z</dcterms:modified>
  <cp:category/>
</cp:coreProperties>
</file>