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embeddedFontLst>
    <p:embeddedFont>
      <p:font typeface="Arial Black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j2FHQDE597AJrNgB55yGHKZ0KH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ArialBlack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Top-down_and_bottom-up_design" TargetMode="External"/><Relationship Id="rId3" Type="http://schemas.openxmlformats.org/officeDocument/2006/relationships/hyperlink" Target="https://en.wikipedia.org/wiki/Integration_testing#cite_note-3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4fc0f069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94fc0f069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fbd41e2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6fbd41e2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96fbd41e29_0_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4fc0f069f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94fc0f069f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4fc0f069f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Some different types of integration testing are big-bang, mixed (sandwich), risky-hardest,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top-down, and bottom-up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. Other Integration Patterns</a:t>
            </a:r>
            <a:r>
              <a:rPr baseline="30000" lang="en-US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 are: collaboration integration, backbone integration, layer integration, </a:t>
            </a:r>
            <a:r>
              <a:rPr b="1" lang="en-US" sz="1050" u="sng">
                <a:solidFill>
                  <a:srgbClr val="202122"/>
                </a:solidFill>
                <a:highlight>
                  <a:srgbClr val="FFFFFF"/>
                </a:highlight>
              </a:rPr>
              <a:t>client-server integration, distributed services integration and high-frequency integration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sp>
        <p:nvSpPr>
          <p:cNvPr id="115" name="Google Shape;115;g94fc0f069f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fc0f069f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94fc0f069f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fc0f069f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94fc0f069f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4fc0f069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94fc0f069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97ec92e0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97ec92e0_1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Emphasize that I will be demonstrating these tests using pytest. Give some technical arguments why.</a:t>
            </a:r>
            <a:endParaRPr/>
          </a:p>
        </p:txBody>
      </p:sp>
      <p:sp>
        <p:nvSpPr>
          <p:cNvPr id="146" name="Google Shape;146;g9397ec92e0_1_9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fc0f069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back to why it is relevant to unit test and integration test. Used to run a piece of code and test it against a network device. Mock helps you avoid this.</a:t>
            </a:r>
            <a:endParaRPr/>
          </a:p>
        </p:txBody>
      </p:sp>
      <p:sp>
        <p:nvSpPr>
          <p:cNvPr id="152" name="Google Shape;152;g94fc0f069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397ec92e0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397ec92e0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397ec92e0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397ec92e0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397ec92e0_1_14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397ec92e0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397ec92e0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9397ec92e0_1_53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1981613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1981613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9419816134_0_2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397ec92e0_1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397ec92e0_1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will be demo and run the test</a:t>
            </a:r>
            <a:endParaRPr/>
          </a:p>
        </p:txBody>
      </p:sp>
      <p:sp>
        <p:nvSpPr>
          <p:cNvPr id="192" name="Google Shape;192;g9397ec92e0_1_15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fc0f069f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94fc0f069f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3f219ff3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93f219ff3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4fc0f069f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time</a:t>
            </a:r>
            <a:endParaRPr/>
          </a:p>
        </p:txBody>
      </p:sp>
      <p:sp>
        <p:nvSpPr>
          <p:cNvPr id="210" name="Google Shape;210;g94fc0f069f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4fc0f069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94fc0f069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397ec92e0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397ec92e0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9397ec92e0_1_2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397ec92e0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397ec92e0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9397ec92e0_1_26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4fc0f069f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94fc0f069f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94fc0f069f_0_12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397ec92e0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397ec92e0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Besides pytest, mock, and magic mock</a:t>
            </a:r>
            <a:endParaRPr/>
          </a:p>
        </p:txBody>
      </p:sp>
      <p:sp>
        <p:nvSpPr>
          <p:cNvPr id="240" name="Google Shape;240;g9397ec92e0_1_3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4fc0f069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94fc0f069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397ec92e0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397ec92e0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9397ec92e0_1_38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97ec92e0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97ec92e0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pytest-regression</a:t>
            </a:r>
            <a:endParaRPr/>
          </a:p>
        </p:txBody>
      </p:sp>
      <p:sp>
        <p:nvSpPr>
          <p:cNvPr id="263" name="Google Shape;263;g9397ec92e0_1_4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397ec92e0_1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9397ec92e0_1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397ec92e0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9397ec92e0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4fc0f069f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4fc0f069f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94fc0f069f_0_11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fc0f069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a convert from not testing to testing my code. The more I do it the more I like it.</a:t>
            </a:r>
            <a:endParaRPr/>
          </a:p>
        </p:txBody>
      </p:sp>
      <p:sp>
        <p:nvSpPr>
          <p:cNvPr id="64" name="Google Shape;64;g94fc0f069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4fc0f069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hardware vs just testing the code on a </a:t>
            </a:r>
            <a:r>
              <a:rPr lang="en-US"/>
              <a:t>specific</a:t>
            </a:r>
            <a:r>
              <a:rPr lang="en-US"/>
              <a:t> OS. Know your payload, direct access to network hardware is generally restrictive. My code works but how much time do you take to fix it when it breaks?</a:t>
            </a:r>
            <a:endParaRPr/>
          </a:p>
        </p:txBody>
      </p:sp>
      <p:sp>
        <p:nvSpPr>
          <p:cNvPr id="72" name="Google Shape;72;g94fc0f069f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4fc0f069f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tests test functions, integration interactions, etc.</a:t>
            </a:r>
            <a:endParaRPr/>
          </a:p>
        </p:txBody>
      </p:sp>
      <p:sp>
        <p:nvSpPr>
          <p:cNvPr id="79" name="Google Shape;79;g94fc0f069f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4fc0f06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94fc0f06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1074340" y="2457236"/>
            <a:ext cx="10043320" cy="194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077154" y="4429339"/>
            <a:ext cx="10040506" cy="98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1">
  <p:cSld name="Inside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384048" y="224590"/>
            <a:ext cx="11395576" cy="1271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384048" y="1636295"/>
            <a:ext cx="11395576" cy="4475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ctrTitle"/>
          </p:nvPr>
        </p:nvSpPr>
        <p:spPr>
          <a:xfrm>
            <a:off x="1178476" y="2052472"/>
            <a:ext cx="983504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1178476" y="3925114"/>
            <a:ext cx="983504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 rot="-5400000">
            <a:off x="11661775" y="6007100"/>
            <a:ext cx="8715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29874_INT20</a:t>
            </a:r>
            <a:endParaRPr/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384175" y="223837"/>
            <a:ext cx="1139507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384175" y="1612900"/>
            <a:ext cx="113950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84175" y="223837"/>
            <a:ext cx="1139507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84175" y="1612900"/>
            <a:ext cx="113950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384175" y="223837"/>
            <a:ext cx="1139507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384175" y="1612900"/>
            <a:ext cx="113950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cdn.softwaretestinghelp.com/wp-content/qa/uploads/2019/12/PyTest-Logo.p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hyperlink" Target="https://docs.python.org/3/library/unittest.mock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mundruid" TargetMode="External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pytest.org/en/latest/index.html" TargetMode="External"/><Relationship Id="rId4" Type="http://schemas.openxmlformats.org/officeDocument/2006/relationships/hyperlink" Target="https://softwaretestingfundamentals.com/" TargetMode="External"/><Relationship Id="rId5" Type="http://schemas.openxmlformats.org/officeDocument/2006/relationships/hyperlink" Target="https://docs.python.org/3/library/unittest.mock.html" TargetMode="External"/><Relationship Id="rId6" Type="http://schemas.openxmlformats.org/officeDocument/2006/relationships/hyperlink" Target="https://requests-mock.readthedocs.io/en/latest/" TargetMode="External"/><Relationship Id="rId7" Type="http://schemas.openxmlformats.org/officeDocument/2006/relationships/hyperlink" Target="https://hypothesis.readthedocs.io/en/latest/" TargetMode="External"/><Relationship Id="rId8" Type="http://schemas.openxmlformats.org/officeDocument/2006/relationships/hyperlink" Target="https://github.com/ESSS/pytest-regressi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type="ctrTitle"/>
          </p:nvPr>
        </p:nvSpPr>
        <p:spPr>
          <a:xfrm>
            <a:off x="1074737" y="2457450"/>
            <a:ext cx="100425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 Black"/>
              <a:buNone/>
            </a:pPr>
            <a:r>
              <a:rPr lang="en-US"/>
              <a:t>Testing your Python Code</a:t>
            </a:r>
            <a:endParaRPr/>
          </a:p>
        </p:txBody>
      </p:sp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1077912" y="4429125"/>
            <a:ext cx="10039350" cy="98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Dr. Xenia Mountrouidou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Network Automation Engineer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485" y="5418125"/>
            <a:ext cx="6943417" cy="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fc0f069f_0_45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Types of tests</a:t>
            </a:r>
            <a:endParaRPr/>
          </a:p>
        </p:txBody>
      </p:sp>
      <p:pic>
        <p:nvPicPr>
          <p:cNvPr id="96" name="Google Shape;96;g94fc0f069f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90" y="1636700"/>
            <a:ext cx="9178423" cy="44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94fc0f069f_0_45"/>
          <p:cNvSpPr txBox="1"/>
          <p:nvPr/>
        </p:nvSpPr>
        <p:spPr>
          <a:xfrm>
            <a:off x="1275650" y="6169325"/>
            <a:ext cx="9701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http://softwaretesting.natashaleite.com/wp/wp-content/uploads/2014/02/Screen-Shot-2014-02-09-at-10.43.34.png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6fbd41e29_0_0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tests and network automation</a:t>
            </a:r>
            <a:endParaRPr/>
          </a:p>
        </p:txBody>
      </p:sp>
      <p:pic>
        <p:nvPicPr>
          <p:cNvPr id="104" name="Google Shape;104;g96fbd41e2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51" y="2067475"/>
            <a:ext cx="9180301" cy="36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fc0f069f_0_63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10" name="Google Shape;110;g94fc0f069f_0_63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Self contained function testing</a:t>
            </a:r>
            <a:br>
              <a:rPr lang="en-US"/>
            </a:b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Lightweight</a:t>
            </a:r>
            <a:br>
              <a:rPr lang="en-US"/>
            </a:b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Logic checks</a:t>
            </a:r>
            <a:br>
              <a:rPr lang="en-US"/>
            </a:b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Part of standard Python library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tools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unittest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pytest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mock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94fc0f069f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00" y="2808938"/>
            <a:ext cx="4762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94fc0f069f_0_63"/>
          <p:cNvSpPr txBox="1"/>
          <p:nvPr/>
        </p:nvSpPr>
        <p:spPr>
          <a:xfrm>
            <a:off x="4620775" y="5561675"/>
            <a:ext cx="79977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https://cdn.softwaretestinghelp.com/wp-content/qa/uploads/2019/12/PyTest-Logo.png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4fc0f069f_0_70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Integration</a:t>
            </a:r>
            <a:r>
              <a:rPr lang="en-US"/>
              <a:t> testing</a:t>
            </a:r>
            <a:endParaRPr/>
          </a:p>
        </p:txBody>
      </p:sp>
      <p:sp>
        <p:nvSpPr>
          <p:cNvPr id="118" name="Google Shape;118;g94fc0f069f_0_70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Combination of components tests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Functional requirements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Dependencies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Interact with system components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94fc0f069f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850" y="2159363"/>
            <a:ext cx="4051125" cy="25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94fc0f069f_0_70"/>
          <p:cNvSpPr txBox="1"/>
          <p:nvPr/>
        </p:nvSpPr>
        <p:spPr>
          <a:xfrm>
            <a:off x="4088375" y="4892650"/>
            <a:ext cx="727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http://blog.codepipes.com/assets/testing-anti-patterns/correct-integration-tests.png</a:t>
            </a:r>
            <a:endParaRPr sz="1200"/>
          </a:p>
        </p:txBody>
      </p:sp>
      <p:pic>
        <p:nvPicPr>
          <p:cNvPr id="121" name="Google Shape;121;g94fc0f069f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9000" y="553050"/>
            <a:ext cx="1770700" cy="56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fc0f069f_0_75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System</a:t>
            </a:r>
            <a:r>
              <a:rPr lang="en-US"/>
              <a:t> testing</a:t>
            </a:r>
            <a:endParaRPr/>
          </a:p>
        </p:txBody>
      </p:sp>
      <p:sp>
        <p:nvSpPr>
          <p:cNvPr id="127" name="Google Shape;127;g94fc0f069f_0_75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Holistic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Verify specifications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Combine all features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Types of system testing: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Usability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Load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Regression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Recovery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Migration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Functional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HW/SW</a:t>
            </a:r>
            <a:endParaRPr/>
          </a:p>
        </p:txBody>
      </p:sp>
      <p:pic>
        <p:nvPicPr>
          <p:cNvPr id="128" name="Google Shape;128;g94fc0f069f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2194275"/>
            <a:ext cx="72009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fc0f069f_0_80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Acceptance</a:t>
            </a:r>
            <a:r>
              <a:rPr lang="en-US"/>
              <a:t> testing</a:t>
            </a:r>
            <a:endParaRPr/>
          </a:p>
        </p:txBody>
      </p:sp>
      <p:sp>
        <p:nvSpPr>
          <p:cNvPr id="134" name="Google Shape;134;g94fc0f069f_0_80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Does the product meet the customer’s needs?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Does it meet requirements?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Does it abide by </a:t>
            </a:r>
            <a:r>
              <a:rPr lang="en-US"/>
              <a:t>business</a:t>
            </a:r>
            <a:r>
              <a:rPr lang="en-US"/>
              <a:t> processes?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94fc0f069f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825" y="1837563"/>
            <a:ext cx="27241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94fc0f069f_0_80"/>
          <p:cNvSpPr txBox="1"/>
          <p:nvPr/>
        </p:nvSpPr>
        <p:spPr>
          <a:xfrm>
            <a:off x="5795100" y="4672250"/>
            <a:ext cx="639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http://softwaretestingfundamentals.com/wp-content/uploads/2010/12/acceptance_testing.jpg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4fc0f069f_0_5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Unit Test Examples: </a:t>
            </a:r>
            <a:br>
              <a:rPr lang="en-US"/>
            </a:br>
            <a:r>
              <a:rPr lang="en-US"/>
              <a:t>Mocks &amp; Fixtures</a:t>
            </a:r>
            <a:endParaRPr/>
          </a:p>
        </p:txBody>
      </p:sp>
      <p:sp>
        <p:nvSpPr>
          <p:cNvPr id="142" name="Google Shape;142;g94fc0f069f_0_5"/>
          <p:cNvSpPr txBox="1"/>
          <p:nvPr>
            <p:ph idx="1" type="subTitle"/>
          </p:nvPr>
        </p:nvSpPr>
        <p:spPr>
          <a:xfrm>
            <a:off x="1177925" y="392588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Code &amp; demo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97ec92e0_1_92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Testing Python: Example function</a:t>
            </a:r>
            <a:endParaRPr/>
          </a:p>
        </p:txBody>
      </p:sp>
      <p:pic>
        <p:nvPicPr>
          <p:cNvPr id="149" name="Google Shape;149;g9397ec92e0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25" y="1780265"/>
            <a:ext cx="94107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4fc0f069f_0_85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Mocking</a:t>
            </a:r>
            <a:endParaRPr/>
          </a:p>
        </p:txBody>
      </p:sp>
      <p:sp>
        <p:nvSpPr>
          <p:cNvPr id="155" name="Google Shape;155;g94fc0f069f_0_85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Substitutes and imitates a real object within a testing environment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Simulates all behavior and properties</a:t>
            </a:r>
            <a:endParaRPr/>
          </a:p>
        </p:txBody>
      </p:sp>
      <p:pic>
        <p:nvPicPr>
          <p:cNvPr id="156" name="Google Shape;156;g94fc0f069f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2581275"/>
            <a:ext cx="114871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94fc0f069f_0_85"/>
          <p:cNvSpPr txBox="1"/>
          <p:nvPr/>
        </p:nvSpPr>
        <p:spPr>
          <a:xfrm>
            <a:off x="3719800" y="3711250"/>
            <a:ext cx="56148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https://docs.python.org/3/library/unittest.mock.html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397ec92e0_1_132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Patching</a:t>
            </a:r>
            <a:endParaRPr/>
          </a:p>
        </p:txBody>
      </p:sp>
      <p:sp>
        <p:nvSpPr>
          <p:cNvPr id="163" name="Google Shape;163;g9397ec92e0_1_132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Temporarily replace target with a different object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9397ec92e0_1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25" y="2086500"/>
            <a:ext cx="99250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title"/>
          </p:nvPr>
        </p:nvSpPr>
        <p:spPr>
          <a:xfrm>
            <a:off x="384175" y="223837"/>
            <a:ext cx="1139507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384175" y="1636712"/>
            <a:ext cx="113950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3B27"/>
              </a:buClr>
              <a:buSzPts val="1600"/>
              <a:buFont typeface="Arial"/>
              <a:buChar char="•"/>
            </a:pPr>
            <a:r>
              <a:rPr lang="en-US"/>
              <a:t>Motivation: why you should test?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Types of testing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Unit Test Examples - Mocks &amp; Fixtures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Templates &amp; tools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397ec92e0_1_147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apply a mock</a:t>
            </a:r>
            <a:endParaRPr/>
          </a:p>
        </p:txBody>
      </p:sp>
      <p:sp>
        <p:nvSpPr>
          <p:cNvPr id="171" name="Google Shape;171;g9397ec92e0_1_147"/>
          <p:cNvSpPr txBox="1"/>
          <p:nvPr>
            <p:ph idx="1" type="body"/>
          </p:nvPr>
        </p:nvSpPr>
        <p:spPr>
          <a:xfrm>
            <a:off x="384048" y="1636295"/>
            <a:ext cx="11395500" cy="44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Decorator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Context manager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Inline</a:t>
            </a:r>
            <a:endParaRPr/>
          </a:p>
        </p:txBody>
      </p:sp>
      <p:pic>
        <p:nvPicPr>
          <p:cNvPr id="172" name="Google Shape;172;g9397ec92e0_1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75" y="2171700"/>
            <a:ext cx="9016101" cy="9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9397ec92e0_1_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875" y="3528900"/>
            <a:ext cx="9579089" cy="12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9397ec92e0_1_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00" y="5442150"/>
            <a:ext cx="11084649" cy="5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397ec92e0_1_53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Mock examples and demo</a:t>
            </a:r>
            <a:endParaRPr/>
          </a:p>
        </p:txBody>
      </p:sp>
      <p:sp>
        <p:nvSpPr>
          <p:cNvPr id="181" name="Google Shape;181;g9397ec92e0_1_53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Netmiko Connecthandler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 Request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419816134_0_21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Netmiko Example Function</a:t>
            </a:r>
            <a:endParaRPr/>
          </a:p>
        </p:txBody>
      </p:sp>
      <p:pic>
        <p:nvPicPr>
          <p:cNvPr id="188" name="Google Shape;188;g941981613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38" y="1292787"/>
            <a:ext cx="8679611" cy="5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397ec92e0_1_157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Netmiko Mock</a:t>
            </a:r>
            <a:endParaRPr/>
          </a:p>
        </p:txBody>
      </p:sp>
      <p:pic>
        <p:nvPicPr>
          <p:cNvPr id="195" name="Google Shape;195;g9397ec92e0_1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26" y="369775"/>
            <a:ext cx="7207875" cy="61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4fc0f069f_0_90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HTTP request example function</a:t>
            </a:r>
            <a:endParaRPr/>
          </a:p>
        </p:txBody>
      </p:sp>
      <p:pic>
        <p:nvPicPr>
          <p:cNvPr id="201" name="Google Shape;201;g94fc0f069f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225" y="2283846"/>
            <a:ext cx="7756425" cy="3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3f219ff3c_0_2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HTTP request mock</a:t>
            </a:r>
            <a:endParaRPr/>
          </a:p>
        </p:txBody>
      </p:sp>
      <p:pic>
        <p:nvPicPr>
          <p:cNvPr id="207" name="Google Shape;207;g93f219ff3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800" y="1574474"/>
            <a:ext cx="7029050" cy="47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4fc0f069f_0_100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Fixtures</a:t>
            </a:r>
            <a:endParaRPr/>
          </a:p>
        </p:txBody>
      </p:sp>
      <p:sp>
        <p:nvSpPr>
          <p:cNvPr id="213" name="Google Shape;213;g94fc0f069f_0_100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Functions run before test function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Feed data to your test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be included in separate files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conftest.py may include all fixtures</a:t>
            </a:r>
            <a:endParaRPr/>
          </a:p>
        </p:txBody>
      </p:sp>
      <p:pic>
        <p:nvPicPr>
          <p:cNvPr id="214" name="Google Shape;214;g94fc0f069f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323" y="586425"/>
            <a:ext cx="6264899" cy="58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fc0f069f_0_10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Templates &amp; Tools</a:t>
            </a:r>
            <a:endParaRPr/>
          </a:p>
        </p:txBody>
      </p:sp>
      <p:sp>
        <p:nvSpPr>
          <p:cNvPr id="220" name="Google Shape;220;g94fc0f069f_0_10"/>
          <p:cNvSpPr txBox="1"/>
          <p:nvPr>
            <p:ph idx="1" type="subTitle"/>
          </p:nvPr>
        </p:nvSpPr>
        <p:spPr>
          <a:xfrm>
            <a:off x="1177925" y="392588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Automation for your automation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397ec92e0_1_20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Test Template</a:t>
            </a:r>
            <a:endParaRPr/>
          </a:p>
        </p:txBody>
      </p:sp>
      <p:sp>
        <p:nvSpPr>
          <p:cNvPr id="227" name="Google Shape;227;g9397ec92e0_1_20"/>
          <p:cNvSpPr txBox="1"/>
          <p:nvPr>
            <p:ph idx="1" type="body"/>
          </p:nvPr>
        </p:nvSpPr>
        <p:spPr>
          <a:xfrm>
            <a:off x="384048" y="1636295"/>
            <a:ext cx="11395500" cy="44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Success and failure tests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Parameters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Status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Payload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Extreme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Parameters, ranges etc.</a:t>
            </a:r>
            <a:endParaRPr/>
          </a:p>
        </p:txBody>
      </p:sp>
      <p:pic>
        <p:nvPicPr>
          <p:cNvPr id="228" name="Google Shape;228;g9397ec92e0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901" y="383751"/>
            <a:ext cx="6380150" cy="60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397ec92e0_1_26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Integration</a:t>
            </a:r>
            <a:r>
              <a:rPr lang="en-US"/>
              <a:t> Tests Template</a:t>
            </a:r>
            <a:endParaRPr/>
          </a:p>
        </p:txBody>
      </p:sp>
      <p:sp>
        <p:nvSpPr>
          <p:cNvPr id="235" name="Google Shape;235;g9397ec92e0_1_26"/>
          <p:cNvSpPr txBox="1"/>
          <p:nvPr>
            <p:ph idx="1" type="body"/>
          </p:nvPr>
        </p:nvSpPr>
        <p:spPr>
          <a:xfrm>
            <a:off x="384048" y="1636295"/>
            <a:ext cx="11395500" cy="44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Setup and teardown make </a:t>
            </a:r>
            <a:br>
              <a:rPr lang="en-US"/>
            </a:br>
            <a:r>
              <a:rPr lang="en-US"/>
              <a:t>tests self contained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Always cleanup any created </a:t>
            </a:r>
            <a:br>
              <a:rPr lang="en-US"/>
            </a:br>
            <a:r>
              <a:rPr lang="en-US"/>
              <a:t>objects, configs etc.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Think about function </a:t>
            </a:r>
            <a:br>
              <a:rPr lang="en-US"/>
            </a:br>
            <a:r>
              <a:rPr lang="en-US"/>
              <a:t>dependencies</a:t>
            </a:r>
            <a:endParaRPr/>
          </a:p>
        </p:txBody>
      </p:sp>
      <p:pic>
        <p:nvPicPr>
          <p:cNvPr id="236" name="Google Shape;236;g9397ec92e0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300" y="1160350"/>
            <a:ext cx="7950201" cy="52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4fc0f069f_0_121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47" name="Google Shape;47;g94fc0f069f_0_121"/>
          <p:cNvSpPr txBox="1"/>
          <p:nvPr>
            <p:ph idx="1" type="body"/>
          </p:nvPr>
        </p:nvSpPr>
        <p:spPr>
          <a:xfrm>
            <a:off x="384048" y="1636295"/>
            <a:ext cx="11395500" cy="44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Dr.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Network Automation Engineer at Network To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PhD from NC State - Performance Modelling for Optical Burst Switches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Post doc at College of William and Mary - Time series modeling for energy savings in data center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Industry experience - IBM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Technical interests: Computer Network Security, Internet of Things, Data Analytics, and Telemetry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Hobbies: scuba diving, CTFs, reading</a:t>
            </a:r>
            <a:endParaRPr/>
          </a:p>
        </p:txBody>
      </p:sp>
      <p:pic>
        <p:nvPicPr>
          <p:cNvPr id="48" name="Google Shape;48;g94fc0f069f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350" y="34400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397ec92e0_1_32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Tools</a:t>
            </a:r>
            <a:endParaRPr/>
          </a:p>
        </p:txBody>
      </p:sp>
      <p:sp>
        <p:nvSpPr>
          <p:cNvPr id="243" name="Google Shape;243;g9397ec92e0_1_32"/>
          <p:cNvSpPr txBox="1"/>
          <p:nvPr>
            <p:ph idx="1" type="body"/>
          </p:nvPr>
        </p:nvSpPr>
        <p:spPr>
          <a:xfrm>
            <a:off x="384048" y="1636295"/>
            <a:ext cx="11395500" cy="44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Pytest</a:t>
            </a:r>
            <a:br>
              <a:rPr lang="en-US"/>
            </a:b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Mock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requests_mock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Hypothesis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Betamax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/>
              <a:t>Coverage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g9397ec92e0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525" y="1831100"/>
            <a:ext cx="2031825" cy="21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9397ec92e0_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750" y="4406500"/>
            <a:ext cx="3689175" cy="16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9397ec92e0_1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0475" y="4438921"/>
            <a:ext cx="3689175" cy="1579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4fc0f069f_0_15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52" name="Google Shape;252;g94fc0f069f_0_15"/>
          <p:cNvSpPr txBox="1"/>
          <p:nvPr>
            <p:ph idx="1" type="subTitle"/>
          </p:nvPr>
        </p:nvSpPr>
        <p:spPr>
          <a:xfrm>
            <a:off x="1177925" y="392588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Recap and useful resources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397ec92e0_1_38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Away</a:t>
            </a:r>
            <a:endParaRPr/>
          </a:p>
        </p:txBody>
      </p:sp>
      <p:sp>
        <p:nvSpPr>
          <p:cNvPr id="259" name="Google Shape;259;g9397ec92e0_1_38"/>
          <p:cNvSpPr txBox="1"/>
          <p:nvPr>
            <p:ph idx="1" type="body"/>
          </p:nvPr>
        </p:nvSpPr>
        <p:spPr>
          <a:xfrm>
            <a:off x="384048" y="1636295"/>
            <a:ext cx="11395500" cy="44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 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 Unit Te</a:t>
            </a:r>
            <a:r>
              <a:rPr lang="en-US"/>
              <a:t>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… Write Unit Tests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Aim for maximum coverage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Invest time on all types of tests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Think testing as a form of hacking!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397ec92e0_1_44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Topics</a:t>
            </a:r>
            <a:endParaRPr/>
          </a:p>
        </p:txBody>
      </p:sp>
      <p:sp>
        <p:nvSpPr>
          <p:cNvPr id="266" name="Google Shape;266;g9397ec92e0_1_44"/>
          <p:cNvSpPr txBox="1"/>
          <p:nvPr>
            <p:ph idx="1" type="body"/>
          </p:nvPr>
        </p:nvSpPr>
        <p:spPr>
          <a:xfrm>
            <a:off x="384048" y="1636295"/>
            <a:ext cx="11395500" cy="44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Formal Verification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Fuzzing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Pytest Regression Testing </a:t>
            </a:r>
            <a:endParaRPr/>
          </a:p>
        </p:txBody>
      </p:sp>
      <p:pic>
        <p:nvPicPr>
          <p:cNvPr id="267" name="Google Shape;267;g9397ec92e0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375" y="2570750"/>
            <a:ext cx="38671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9397ec92e0_1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200" y="4502325"/>
            <a:ext cx="3933324" cy="15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397ec92e0_1_168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74" name="Google Shape;274;g9397ec92e0_1_168"/>
          <p:cNvSpPr txBox="1"/>
          <p:nvPr>
            <p:ph idx="1" type="subTitle"/>
          </p:nvPr>
        </p:nvSpPr>
        <p:spPr>
          <a:xfrm>
            <a:off x="1177925" y="392588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https://github.com/mundruid</a:t>
            </a:r>
            <a:endParaRPr sz="3500"/>
          </a:p>
        </p:txBody>
      </p:sp>
      <p:pic>
        <p:nvPicPr>
          <p:cNvPr id="275" name="Google Shape;275;g9397ec92e0_1_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273" y="5581575"/>
            <a:ext cx="6943417" cy="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397ec92e0_1_3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81" name="Google Shape;281;g9397ec92e0_1_3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Pytest docs: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https://docs.pytest.org/en/latest/index.html</a:t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Software Testing Fundamentals: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https://softwaretestingfundamentals.com/</a:t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Unittest Mocks: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https://docs.python.org/3/library/unittest.mock.html</a:t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Request Mocks: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https://requests-mock.readthedocs.io/en/latest/</a:t>
            </a:r>
            <a:endParaRPr sz="1100" u="sng">
              <a:solidFill>
                <a:schemeClr val="hlink"/>
              </a:solidFill>
            </a:endParaRPr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Hypothesis: </a:t>
            </a:r>
            <a:r>
              <a:rPr lang="en-US" sz="1100" u="sng">
                <a:solidFill>
                  <a:schemeClr val="hlink"/>
                </a:solidFill>
                <a:hlinkClick r:id="rId7"/>
              </a:rPr>
              <a:t>https://hypothesis.readthedocs.io/en/latest/</a:t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Pytest-regressions: </a:t>
            </a:r>
            <a:r>
              <a:rPr lang="en-US" sz="1100" u="sng">
                <a:solidFill>
                  <a:schemeClr val="hlink"/>
                </a:solidFill>
                <a:hlinkClick r:id="rId8"/>
              </a:rPr>
              <a:t>https://github.com/ESSS/pytest-regressions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4fc0f069f_0_115"/>
          <p:cNvSpPr txBox="1"/>
          <p:nvPr>
            <p:ph type="title"/>
          </p:nvPr>
        </p:nvSpPr>
        <p:spPr>
          <a:xfrm>
            <a:off x="384048" y="224590"/>
            <a:ext cx="11395500" cy="12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Disclaimers</a:t>
            </a:r>
            <a:endParaRPr/>
          </a:p>
        </p:txBody>
      </p:sp>
      <p:sp>
        <p:nvSpPr>
          <p:cNvPr id="55" name="Google Shape;55;g94fc0f069f_0_115"/>
          <p:cNvSpPr txBox="1"/>
          <p:nvPr>
            <p:ph idx="1" type="body"/>
          </p:nvPr>
        </p:nvSpPr>
        <p:spPr>
          <a:xfrm>
            <a:off x="384048" y="1636295"/>
            <a:ext cx="11395500" cy="44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demonstrated is Python but not perfectly “Pythonic”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Missing docstrings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Simple design patterns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Tools/design choices may vary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Not</a:t>
            </a:r>
            <a:r>
              <a:rPr lang="en-US"/>
              <a:t> one size fits all approach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ctrTitle"/>
          </p:nvPr>
        </p:nvSpPr>
        <p:spPr>
          <a:xfrm>
            <a:off x="1177925" y="2052637"/>
            <a:ext cx="983615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61" name="Google Shape;61;p4"/>
          <p:cNvSpPr txBox="1"/>
          <p:nvPr>
            <p:ph idx="1" type="subTitle"/>
          </p:nvPr>
        </p:nvSpPr>
        <p:spPr>
          <a:xfrm>
            <a:off x="1177925" y="3925887"/>
            <a:ext cx="983615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Why should you test your network automation code?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4fc0f069f_0_26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Motivation: why test?</a:t>
            </a:r>
            <a:endParaRPr/>
          </a:p>
        </p:txBody>
      </p:sp>
      <p:sp>
        <p:nvSpPr>
          <p:cNvPr id="67" name="Google Shape;67;g94fc0f069f_0_26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 level of </a:t>
            </a:r>
            <a:r>
              <a:rPr b="1" lang="en-US"/>
              <a:t>confidence</a:t>
            </a:r>
            <a:r>
              <a:rPr lang="en-US"/>
              <a:t> that product works to specs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Performance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Accessibility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UX</a:t>
            </a:r>
            <a:br>
              <a:rPr lang="en-US"/>
            </a:b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/>
              <a:t>Quality assurance</a:t>
            </a:r>
            <a:br>
              <a:rPr lang="en-US"/>
            </a:b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 review</a:t>
            </a:r>
            <a:br>
              <a:rPr lang="en-US"/>
            </a:b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/>
              <a:t>Documentation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 Driven Development (TDD)</a:t>
            </a:r>
            <a:br>
              <a:rPr lang="en-US"/>
            </a:b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Changes are not detrimental</a:t>
            </a:r>
            <a:br>
              <a:rPr lang="en-US"/>
            </a:b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Complete picture of product</a:t>
            </a:r>
            <a:endParaRPr/>
          </a:p>
        </p:txBody>
      </p:sp>
      <p:pic>
        <p:nvPicPr>
          <p:cNvPr id="68" name="Google Shape;68;g94fc0f069f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400" y="2289475"/>
            <a:ext cx="5755875" cy="3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94fc0f069f_0_26"/>
          <p:cNvSpPr txBox="1"/>
          <p:nvPr/>
        </p:nvSpPr>
        <p:spPr>
          <a:xfrm>
            <a:off x="6767750" y="5676025"/>
            <a:ext cx="528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https://toxsl.com/image/files/softwaretesting.png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fc0f069f_0_32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Motivation: why test for network automation?</a:t>
            </a:r>
            <a:endParaRPr/>
          </a:p>
        </p:txBody>
      </p:sp>
      <p:sp>
        <p:nvSpPr>
          <p:cNvPr id="75" name="Google Shape;75;g94fc0f069f_0_32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Reliability</a:t>
            </a:r>
            <a:br>
              <a:rPr lang="en-US"/>
            </a:b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Reduce complexity</a:t>
            </a:r>
            <a:br>
              <a:rPr lang="en-US"/>
            </a:b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 risk</a:t>
            </a:r>
            <a:br>
              <a:rPr lang="en-US"/>
            </a:b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Performance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Dependencies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Volatile environment</a:t>
            </a:r>
            <a:endParaRPr/>
          </a:p>
        </p:txBody>
      </p:sp>
      <p:pic>
        <p:nvPicPr>
          <p:cNvPr id="76" name="Google Shape;76;g94fc0f069f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525" y="1495525"/>
            <a:ext cx="6860101" cy="48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fc0f069f_0_37"/>
          <p:cNvSpPr txBox="1"/>
          <p:nvPr>
            <p:ph type="title"/>
          </p:nvPr>
        </p:nvSpPr>
        <p:spPr>
          <a:xfrm>
            <a:off x="384175" y="223837"/>
            <a:ext cx="113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Motivation: why use different types of testing?</a:t>
            </a:r>
            <a:endParaRPr/>
          </a:p>
        </p:txBody>
      </p:sp>
      <p:sp>
        <p:nvSpPr>
          <p:cNvPr id="82" name="Google Shape;82;g94fc0f069f_0_37"/>
          <p:cNvSpPr txBox="1"/>
          <p:nvPr>
            <p:ph idx="1" type="body"/>
          </p:nvPr>
        </p:nvSpPr>
        <p:spPr>
          <a:xfrm>
            <a:off x="384175" y="1636712"/>
            <a:ext cx="113952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Completeness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Correctness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Coverage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Extensibility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Isolation</a:t>
            </a:r>
            <a:endParaRPr/>
          </a:p>
        </p:txBody>
      </p:sp>
      <p:pic>
        <p:nvPicPr>
          <p:cNvPr id="83" name="Google Shape;83;g94fc0f069f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153" y="1523278"/>
            <a:ext cx="5982675" cy="42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94fc0f069f_0_37"/>
          <p:cNvSpPr txBox="1"/>
          <p:nvPr/>
        </p:nvSpPr>
        <p:spPr>
          <a:xfrm>
            <a:off x="5728925" y="5920350"/>
            <a:ext cx="7056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http://www.elec-intro.com/EX/05-15-18/software-testing-good.jpg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fc0f069f_0_0"/>
          <p:cNvSpPr txBox="1"/>
          <p:nvPr>
            <p:ph type="ctrTitle"/>
          </p:nvPr>
        </p:nvSpPr>
        <p:spPr>
          <a:xfrm>
            <a:off x="1177925" y="205263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Types of tests</a:t>
            </a:r>
            <a:endParaRPr/>
          </a:p>
        </p:txBody>
      </p:sp>
      <p:sp>
        <p:nvSpPr>
          <p:cNvPr id="90" name="Google Shape;90;g94fc0f069f_0_0"/>
          <p:cNvSpPr txBox="1"/>
          <p:nvPr>
            <p:ph idx="1" type="subTitle"/>
          </p:nvPr>
        </p:nvSpPr>
        <p:spPr>
          <a:xfrm>
            <a:off x="1177925" y="3925887"/>
            <a:ext cx="983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Definitions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Interop19">
      <a:dk1>
        <a:srgbClr val="003E51"/>
      </a:dk1>
      <a:lt1>
        <a:srgbClr val="FFFFFF"/>
      </a:lt1>
      <a:dk2>
        <a:srgbClr val="003E51"/>
      </a:dk2>
      <a:lt2>
        <a:srgbClr val="E7E6E6"/>
      </a:lt2>
      <a:accent1>
        <a:srgbClr val="003E51"/>
      </a:accent1>
      <a:accent2>
        <a:srgbClr val="5380C1"/>
      </a:accent2>
      <a:accent3>
        <a:srgbClr val="6BA3BC"/>
      </a:accent3>
      <a:accent4>
        <a:srgbClr val="A5CF4C"/>
      </a:accent4>
      <a:accent5>
        <a:srgbClr val="DD713B"/>
      </a:accent5>
      <a:accent6>
        <a:srgbClr val="C73B27"/>
      </a:accent6>
      <a:hlink>
        <a:srgbClr val="5380C1"/>
      </a:hlink>
      <a:folHlink>
        <a:srgbClr val="6B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Interop19">
      <a:dk1>
        <a:srgbClr val="003E51"/>
      </a:dk1>
      <a:lt1>
        <a:srgbClr val="FFFFFF"/>
      </a:lt1>
      <a:dk2>
        <a:srgbClr val="003E51"/>
      </a:dk2>
      <a:lt2>
        <a:srgbClr val="E7E6E6"/>
      </a:lt2>
      <a:accent1>
        <a:srgbClr val="003E51"/>
      </a:accent1>
      <a:accent2>
        <a:srgbClr val="5380C1"/>
      </a:accent2>
      <a:accent3>
        <a:srgbClr val="6BA3BC"/>
      </a:accent3>
      <a:accent4>
        <a:srgbClr val="A5CF4C"/>
      </a:accent4>
      <a:accent5>
        <a:srgbClr val="DD713B"/>
      </a:accent5>
      <a:accent6>
        <a:srgbClr val="C73B27"/>
      </a:accent6>
      <a:hlink>
        <a:srgbClr val="5380C1"/>
      </a:hlink>
      <a:folHlink>
        <a:srgbClr val="6B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Interop19">
      <a:dk1>
        <a:srgbClr val="003E51"/>
      </a:dk1>
      <a:lt1>
        <a:srgbClr val="FFFFFF"/>
      </a:lt1>
      <a:dk2>
        <a:srgbClr val="003E51"/>
      </a:dk2>
      <a:lt2>
        <a:srgbClr val="E7E6E6"/>
      </a:lt2>
      <a:accent1>
        <a:srgbClr val="003E51"/>
      </a:accent1>
      <a:accent2>
        <a:srgbClr val="5380C1"/>
      </a:accent2>
      <a:accent3>
        <a:srgbClr val="6BA3BC"/>
      </a:accent3>
      <a:accent4>
        <a:srgbClr val="A5CF4C"/>
      </a:accent4>
      <a:accent5>
        <a:srgbClr val="DD713B"/>
      </a:accent5>
      <a:accent6>
        <a:srgbClr val="C73B27"/>
      </a:accent6>
      <a:hlink>
        <a:srgbClr val="5380C1"/>
      </a:hlink>
      <a:folHlink>
        <a:srgbClr val="6B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2018-08-21T17:01:17Z</dcterms:created>
  <dc:creator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