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  <p:sldMasterId id="2147483654" r:id="rId5"/>
    <p:sldMasterId id="214748365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6858000" cx="12192000"/>
  <p:notesSz cx="6858000" cy="9144000"/>
  <p:embeddedFontLst>
    <p:embeddedFont>
      <p:font typeface="Palatino Linotype"/>
      <p:regular r:id="rId36"/>
      <p:bold r:id="rId37"/>
      <p:italic r:id="rId38"/>
      <p:boldItalic r:id="rId39"/>
    </p:embeddedFont>
    <p:embeddedFont>
      <p:font typeface="Arial Black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A8AFA3-0BCE-4BBE-968D-5CFA80BD5403}">
  <a:tblStyle styleId="{57A8AFA3-0BCE-4BBE-968D-5CFA80BD54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Black-regular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PalatinoLinotype-bold.fntdata"/><Relationship Id="rId14" Type="http://schemas.openxmlformats.org/officeDocument/2006/relationships/slide" Target="slides/slide7.xml"/><Relationship Id="rId36" Type="http://schemas.openxmlformats.org/officeDocument/2006/relationships/font" Target="fonts/PalatinoLinotype-regular.fntdata"/><Relationship Id="rId17" Type="http://schemas.openxmlformats.org/officeDocument/2006/relationships/slide" Target="slides/slide10.xml"/><Relationship Id="rId39" Type="http://schemas.openxmlformats.org/officeDocument/2006/relationships/font" Target="fonts/PalatinoLinotype-boldItalic.fntdata"/><Relationship Id="rId16" Type="http://schemas.openxmlformats.org/officeDocument/2006/relationships/slide" Target="slides/slide9.xml"/><Relationship Id="rId38" Type="http://schemas.openxmlformats.org/officeDocument/2006/relationships/font" Target="fonts/PalatinoLinotype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8cba71054_0_3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8cba71054_0_3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98cba71054_0_3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99bd45b61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99bd45b61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999bd45b61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8cba71054_0_3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98cba71054_0_3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8cba71054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8cba71054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98cba71054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99bd45b61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999bd45b61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999bd45b61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8cba71054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98cba71054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98cba71054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8cba71054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98cba71054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98cba71054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99bd45b61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999bd45b61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999bd45b61_0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99bd45b61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999bd45b61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999bd45b61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99bd45b61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999bd45b61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999bd45b61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98cba7105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98cba7105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g98cba7105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99bd45b61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999bd45b61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999bd45b61_0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99bd45b61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999bd45b61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999bd45b61_0_1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99bd45b61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999bd45b61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999bd45b61_0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99bd45b61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999bd45b61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8cba71054_0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98cba71054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98cba71054_0_1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99bd45b61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999bd45b61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999bd45b61_0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98cba71054_0_3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98cba71054_0_3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98cba71054_0_3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999bd45b61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999bd45b61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8cba71054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98cba71054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98cba71054_0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8cba71054_0_2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98cba71054_0_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8cba71054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8cba71054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98cba71054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8cba71054_0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98cba7105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8cba71054_0_3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98cba71054_0_3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8cba71054_0_3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8cba71054_0_3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98cba71054_0_3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8cba71054_0_3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8cba71054_0_3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98cba71054_0_3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8cba71054_0_3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8cba71054_0_3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98cba71054_0_3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1074340" y="2457236"/>
            <a:ext cx="10043320" cy="194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6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077154" y="4429339"/>
            <a:ext cx="10040506" cy="988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ide 1">
  <p:cSld name="Inside 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84048" y="224590"/>
            <a:ext cx="11395576" cy="1271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84048" y="1636295"/>
            <a:ext cx="11395576" cy="4475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-Text-Slide-Blue-Title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1pPr>
            <a:lvl2pPr indent="-457200" lvl="1" marL="9144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2pPr>
            <a:lvl3pPr indent="-431800" lvl="2" marL="13716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indent="-406400" lvl="3" marL="18288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4pPr>
            <a:lvl5pPr indent="-406400" lvl="4" marL="22860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5" name="Google Shape;25;p5"/>
          <p:cNvCxnSpPr/>
          <p:nvPr/>
        </p:nvCxnSpPr>
        <p:spPr>
          <a:xfrm>
            <a:off x="304800" y="6248400"/>
            <a:ext cx="11582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Slide-No-Footer">
  <p:cSld name="Title-Slide-No-Footer">
    <p:bg>
      <p:bgPr>
        <a:solidFill>
          <a:srgbClr val="3C3C3C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7100" y="762000"/>
            <a:ext cx="5562599" cy="724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6"/>
          <p:cNvCxnSpPr/>
          <p:nvPr/>
        </p:nvCxnSpPr>
        <p:spPr>
          <a:xfrm>
            <a:off x="304800" y="6248400"/>
            <a:ext cx="11582400" cy="0"/>
          </a:xfrm>
          <a:prstGeom prst="straightConnector1">
            <a:avLst/>
          </a:prstGeom>
          <a:noFill/>
          <a:ln cap="flat" cmpd="sng" w="19050">
            <a:solidFill>
              <a:srgbClr val="3C3C3C">
                <a:alpha val="9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6"/>
          <p:cNvSpPr txBox="1"/>
          <p:nvPr>
            <p:ph type="title"/>
          </p:nvPr>
        </p:nvSpPr>
        <p:spPr>
          <a:xfrm>
            <a:off x="1931633" y="1978523"/>
            <a:ext cx="832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4400"/>
              <a:buFont typeface="Palatino Linotype"/>
              <a:buNone/>
              <a:defRPr>
                <a:solidFill>
                  <a:srgbClr val="D2D2D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/>
        </p:nvSpPr>
        <p:spPr>
          <a:xfrm>
            <a:off x="1916723" y="3395366"/>
            <a:ext cx="8343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2400"/>
              <a:buFont typeface="Palatino Linotype"/>
              <a:buNone/>
            </a:pPr>
            <a:r>
              <a:t/>
            </a:r>
            <a:endParaRPr sz="2400">
              <a:solidFill>
                <a:srgbClr val="D2D2D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916113" y="3505200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800"/>
              </a:spcBef>
              <a:spcAft>
                <a:spcPts val="0"/>
              </a:spcAft>
              <a:buClr>
                <a:srgbClr val="D2D2D3"/>
              </a:buClr>
              <a:buSzPts val="4000"/>
              <a:buNone/>
              <a:defRPr i="1">
                <a:solidFill>
                  <a:srgbClr val="D2D2D3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1178476" y="2052472"/>
            <a:ext cx="983504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chemeClr val="dk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1178476" y="3925114"/>
            <a:ext cx="9835043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 rot="-5400000">
            <a:off x="11661775" y="6007100"/>
            <a:ext cx="871537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29874_INT20</a:t>
            </a:r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384175" y="223837"/>
            <a:ext cx="11395075" cy="1271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384175" y="1612900"/>
            <a:ext cx="11395075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73B2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73B2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73B2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73B2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73B2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84175" y="223837"/>
            <a:ext cx="11395075" cy="1271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84175" y="1612900"/>
            <a:ext cx="11395075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73B2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73B2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73B2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73B2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73B2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84175" y="223837"/>
            <a:ext cx="11395075" cy="1271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84175" y="1612900"/>
            <a:ext cx="11395075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73B2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73B2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73B2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73B2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73B2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ctrTitle"/>
          </p:nvPr>
        </p:nvSpPr>
        <p:spPr>
          <a:xfrm>
            <a:off x="264200" y="1792050"/>
            <a:ext cx="11877900" cy="26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rial Black"/>
              <a:buNone/>
            </a:pPr>
            <a:r>
              <a:rPr lang="en-US" sz="6000"/>
              <a:t>Extract the SOT </a:t>
            </a:r>
            <a:br>
              <a:rPr lang="en-US" sz="6000"/>
            </a:br>
            <a:r>
              <a:rPr lang="en-US" sz="6000"/>
              <a:t>from your Network with </a:t>
            </a:r>
            <a:br>
              <a:rPr lang="en-US" sz="6000"/>
            </a:br>
            <a:r>
              <a:rPr lang="en-US" sz="6000"/>
              <a:t>the Network Importer</a:t>
            </a:r>
            <a:endParaRPr sz="6000"/>
          </a:p>
        </p:txBody>
      </p:sp>
      <p:sp>
        <p:nvSpPr>
          <p:cNvPr id="43" name="Google Shape;43;p9"/>
          <p:cNvSpPr txBox="1"/>
          <p:nvPr/>
        </p:nvSpPr>
        <p:spPr>
          <a:xfrm>
            <a:off x="1077912" y="4429125"/>
            <a:ext cx="10039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E51"/>
                </a:solidFill>
              </a:rPr>
              <a:t>Damien Garros, Managing Director, Network to Code</a:t>
            </a:r>
            <a:endParaRPr sz="2400">
              <a:solidFill>
                <a:srgbClr val="003E51"/>
              </a:solidFill>
            </a:endParaRPr>
          </a:p>
        </p:txBody>
      </p:sp>
      <p:pic>
        <p:nvPicPr>
          <p:cNvPr id="44" name="Google Shape;4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025" y="5725050"/>
            <a:ext cx="4537951" cy="5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information are not (easily) available in the network </a:t>
            </a:r>
            <a:endParaRPr/>
          </a:p>
        </p:txBody>
      </p:sp>
      <p:sp>
        <p:nvSpPr>
          <p:cNvPr id="195" name="Google Shape;195;p18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rtl="0" algn="l"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The real type of an interface is usually not reflected in the config (10G SFP or 10G-T)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82600" lvl="0" marL="457200" rtl="0" algn="l"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Roles might not be available in the config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information is shared across devices</a:t>
            </a:r>
            <a:endParaRPr/>
          </a:p>
        </p:txBody>
      </p:sp>
      <p:sp>
        <p:nvSpPr>
          <p:cNvPr id="202" name="Google Shape;202;p19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rtl="0" algn="l"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Interface configuration is specific to each device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82600" lvl="0" marL="457200" rtl="0" algn="l"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Vlans, VRF and Prefixes are often shared by multiple devices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>
            <p:ph type="ctrTitle"/>
          </p:nvPr>
        </p:nvSpPr>
        <p:spPr>
          <a:xfrm>
            <a:off x="1177925" y="2052637"/>
            <a:ext cx="98361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/>
              <a:t>Network Importer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Importer</a:t>
            </a:r>
            <a:endParaRPr/>
          </a:p>
        </p:txBody>
      </p:sp>
      <p:sp>
        <p:nvSpPr>
          <p:cNvPr id="214" name="Google Shape;214;p21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rtl="0" algn="l"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CLI tool and Python library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82600" lvl="0" marL="457200" rtl="0" algn="l"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Discover the current state of your network and compare it with your SOT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82600" lvl="0" marL="457200" rtl="0" algn="l"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Import the current state of your network into your Source of Truth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/>
        </p:nvSpPr>
        <p:spPr>
          <a:xfrm>
            <a:off x="2963800" y="2589750"/>
            <a:ext cx="5380800" cy="28968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  <a:t>Network Importer</a:t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1" name="Google Shape;221;p22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</a:pPr>
            <a:r>
              <a:rPr lang="en-US"/>
              <a:t>Diff and Sync</a:t>
            </a:r>
            <a:endParaRPr/>
          </a:p>
        </p:txBody>
      </p:sp>
      <p:grpSp>
        <p:nvGrpSpPr>
          <p:cNvPr id="222" name="Google Shape;222;p22"/>
          <p:cNvGrpSpPr/>
          <p:nvPr/>
        </p:nvGrpSpPr>
        <p:grpSpPr>
          <a:xfrm>
            <a:off x="932596" y="3340480"/>
            <a:ext cx="925758" cy="506081"/>
            <a:chOff x="1885350" y="2802325"/>
            <a:chExt cx="1302600" cy="899700"/>
          </a:xfrm>
        </p:grpSpPr>
        <p:sp>
          <p:nvSpPr>
            <p:cNvPr id="223" name="Google Shape;223;p22"/>
            <p:cNvSpPr/>
            <p:nvPr/>
          </p:nvSpPr>
          <p:spPr>
            <a:xfrm>
              <a:off x="1885350" y="2802325"/>
              <a:ext cx="1302600" cy="899700"/>
            </a:xfrm>
            <a:prstGeom prst="roundRect">
              <a:avLst>
                <a:gd fmla="val 10478" name="adj"/>
              </a:avLst>
            </a:prstGeom>
            <a:solidFill>
              <a:srgbClr val="EFEFEF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 rot="10800000">
              <a:off x="2168100" y="3290925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2168100" y="2920550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6" name="Google Shape;226;p22"/>
          <p:cNvGrpSpPr/>
          <p:nvPr/>
        </p:nvGrpSpPr>
        <p:grpSpPr>
          <a:xfrm>
            <a:off x="1084996" y="3492880"/>
            <a:ext cx="925758" cy="506081"/>
            <a:chOff x="1885350" y="2802325"/>
            <a:chExt cx="1302600" cy="899700"/>
          </a:xfrm>
        </p:grpSpPr>
        <p:sp>
          <p:nvSpPr>
            <p:cNvPr id="227" name="Google Shape;227;p22"/>
            <p:cNvSpPr/>
            <p:nvPr/>
          </p:nvSpPr>
          <p:spPr>
            <a:xfrm>
              <a:off x="1885350" y="2802325"/>
              <a:ext cx="1302600" cy="899700"/>
            </a:xfrm>
            <a:prstGeom prst="roundRect">
              <a:avLst>
                <a:gd fmla="val 10478" name="adj"/>
              </a:avLst>
            </a:prstGeom>
            <a:solidFill>
              <a:srgbClr val="EFEFEF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2"/>
            <p:cNvSpPr/>
            <p:nvPr/>
          </p:nvSpPr>
          <p:spPr>
            <a:xfrm rot="10800000">
              <a:off x="2168100" y="3290925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2168100" y="2920550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22"/>
          <p:cNvSpPr txBox="1"/>
          <p:nvPr/>
        </p:nvSpPr>
        <p:spPr>
          <a:xfrm>
            <a:off x="504601" y="4110641"/>
            <a:ext cx="19695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Network</a:t>
            </a:r>
            <a:r>
              <a:rPr b="0" i="0" lang="en-US" sz="24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Devices </a:t>
            </a:r>
            <a:endParaRPr b="0" i="0" sz="1467" u="none" cap="none" strike="noStrik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9197517" y="3122840"/>
            <a:ext cx="2013000" cy="1830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63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Source of Truth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4282600" y="1466600"/>
            <a:ext cx="2743200" cy="635400"/>
          </a:xfrm>
          <a:prstGeom prst="flowChartAlternateProcess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Device Inventory (nornir)</a:t>
            </a:r>
            <a:endParaRPr/>
          </a:p>
        </p:txBody>
      </p:sp>
      <p:pic>
        <p:nvPicPr>
          <p:cNvPr descr="Image result for python logo" id="233" name="Google Shape;2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2125" y="2699697"/>
            <a:ext cx="487783" cy="4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7763" y="3187488"/>
            <a:ext cx="1143002" cy="114299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2"/>
          <p:cNvSpPr txBox="1"/>
          <p:nvPr/>
        </p:nvSpPr>
        <p:spPr>
          <a:xfrm>
            <a:off x="5756913" y="4171338"/>
            <a:ext cx="14247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Nornir</a:t>
            </a:r>
            <a:endParaRPr sz="2100"/>
          </a:p>
        </p:txBody>
      </p:sp>
      <p:pic>
        <p:nvPicPr>
          <p:cNvPr descr="batfish · GitHub" id="236" name="Google Shape;23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26787" y="3414350"/>
            <a:ext cx="925750" cy="9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2"/>
          <p:cNvSpPr txBox="1"/>
          <p:nvPr/>
        </p:nvSpPr>
        <p:spPr>
          <a:xfrm>
            <a:off x="3068500" y="4767488"/>
            <a:ext cx="14247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NAPALM</a:t>
            </a:r>
            <a:endParaRPr sz="2100"/>
          </a:p>
        </p:txBody>
      </p:sp>
      <p:sp>
        <p:nvSpPr>
          <p:cNvPr id="238" name="Google Shape;238;p22"/>
          <p:cNvSpPr txBox="1"/>
          <p:nvPr/>
        </p:nvSpPr>
        <p:spPr>
          <a:xfrm>
            <a:off x="4661491" y="4767500"/>
            <a:ext cx="17892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ntc-template</a:t>
            </a:r>
            <a:endParaRPr sz="2100"/>
          </a:p>
        </p:txBody>
      </p:sp>
      <p:sp>
        <p:nvSpPr>
          <p:cNvPr id="239" name="Google Shape;239;p22"/>
          <p:cNvSpPr txBox="1"/>
          <p:nvPr/>
        </p:nvSpPr>
        <p:spPr>
          <a:xfrm>
            <a:off x="6450691" y="4767500"/>
            <a:ext cx="17892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pyATS</a:t>
            </a:r>
            <a:endParaRPr sz="2100"/>
          </a:p>
        </p:txBody>
      </p:sp>
      <p:cxnSp>
        <p:nvCxnSpPr>
          <p:cNvPr id="240" name="Google Shape;240;p22"/>
          <p:cNvCxnSpPr>
            <a:stCxn id="232" idx="2"/>
            <a:endCxn id="220" idx="0"/>
          </p:cNvCxnSpPr>
          <p:nvPr/>
        </p:nvCxnSpPr>
        <p:spPr>
          <a:xfrm>
            <a:off x="5654200" y="2102000"/>
            <a:ext cx="0" cy="48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/>
        </p:nvSpPr>
        <p:spPr>
          <a:xfrm>
            <a:off x="2963800" y="2589750"/>
            <a:ext cx="5380800" cy="28968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  <a:t>Network Importer</a:t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7" name="Google Shape;247;p23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</a:pPr>
            <a:r>
              <a:rPr lang="en-US"/>
              <a:t>Diff and Sync</a:t>
            </a: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932596" y="3340480"/>
            <a:ext cx="925758" cy="506081"/>
            <a:chOff x="1885350" y="2802325"/>
            <a:chExt cx="1302600" cy="899700"/>
          </a:xfrm>
        </p:grpSpPr>
        <p:sp>
          <p:nvSpPr>
            <p:cNvPr id="249" name="Google Shape;249;p23"/>
            <p:cNvSpPr/>
            <p:nvPr/>
          </p:nvSpPr>
          <p:spPr>
            <a:xfrm>
              <a:off x="1885350" y="2802325"/>
              <a:ext cx="1302600" cy="899700"/>
            </a:xfrm>
            <a:prstGeom prst="roundRect">
              <a:avLst>
                <a:gd fmla="val 10478" name="adj"/>
              </a:avLst>
            </a:prstGeom>
            <a:solidFill>
              <a:srgbClr val="EFEFEF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3"/>
            <p:cNvSpPr/>
            <p:nvPr/>
          </p:nvSpPr>
          <p:spPr>
            <a:xfrm rot="10800000">
              <a:off x="2168100" y="3290925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2168100" y="2920550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23"/>
          <p:cNvGrpSpPr/>
          <p:nvPr/>
        </p:nvGrpSpPr>
        <p:grpSpPr>
          <a:xfrm>
            <a:off x="1084996" y="3492880"/>
            <a:ext cx="925758" cy="506081"/>
            <a:chOff x="1885350" y="2802325"/>
            <a:chExt cx="1302600" cy="899700"/>
          </a:xfrm>
        </p:grpSpPr>
        <p:sp>
          <p:nvSpPr>
            <p:cNvPr id="253" name="Google Shape;253;p23"/>
            <p:cNvSpPr/>
            <p:nvPr/>
          </p:nvSpPr>
          <p:spPr>
            <a:xfrm>
              <a:off x="1885350" y="2802325"/>
              <a:ext cx="1302600" cy="899700"/>
            </a:xfrm>
            <a:prstGeom prst="roundRect">
              <a:avLst>
                <a:gd fmla="val 10478" name="adj"/>
              </a:avLst>
            </a:prstGeom>
            <a:solidFill>
              <a:srgbClr val="EFEFEF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3"/>
            <p:cNvSpPr/>
            <p:nvPr/>
          </p:nvSpPr>
          <p:spPr>
            <a:xfrm rot="10800000">
              <a:off x="2168100" y="3290925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2168100" y="2920550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23"/>
          <p:cNvSpPr txBox="1"/>
          <p:nvPr/>
        </p:nvSpPr>
        <p:spPr>
          <a:xfrm>
            <a:off x="504601" y="4110641"/>
            <a:ext cx="19695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Network</a:t>
            </a:r>
            <a:r>
              <a:rPr b="0" i="0" lang="en-US" sz="24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Devices </a:t>
            </a:r>
            <a:endParaRPr b="0" i="0" sz="1467" u="none" cap="none" strike="noStrik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9197517" y="3122840"/>
            <a:ext cx="2013000" cy="1830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63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Source of Truth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4282600" y="1466600"/>
            <a:ext cx="2743200" cy="635400"/>
          </a:xfrm>
          <a:prstGeom prst="flowChartAlternateProcess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Device Inventory (nornir)</a:t>
            </a:r>
            <a:endParaRPr/>
          </a:p>
        </p:txBody>
      </p:sp>
      <p:cxnSp>
        <p:nvCxnSpPr>
          <p:cNvPr id="259" name="Google Shape;259;p23"/>
          <p:cNvCxnSpPr>
            <a:stCxn id="258" idx="2"/>
            <a:endCxn id="246" idx="0"/>
          </p:cNvCxnSpPr>
          <p:nvPr/>
        </p:nvCxnSpPr>
        <p:spPr>
          <a:xfrm>
            <a:off x="5654200" y="2102000"/>
            <a:ext cx="0" cy="48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3"/>
          <p:cNvSpPr/>
          <p:nvPr/>
        </p:nvSpPr>
        <p:spPr>
          <a:xfrm>
            <a:off x="4831475" y="3200350"/>
            <a:ext cx="1701000" cy="2055900"/>
          </a:xfrm>
          <a:prstGeom prst="flowChartAlternateProcess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Diff Engine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Shared</a:t>
            </a:r>
            <a:br>
              <a:rPr lang="en-US"/>
            </a:br>
            <a:r>
              <a:rPr lang="en-US"/>
              <a:t>Datamodel</a:t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3228250" y="3425650"/>
            <a:ext cx="1701000" cy="1689600"/>
          </a:xfrm>
          <a:prstGeom prst="flowChartAlternateProcess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Network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Adapter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(Batfish/Napalm)</a:t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6421425" y="3425650"/>
            <a:ext cx="1571100" cy="1689600"/>
          </a:xfrm>
          <a:prstGeom prst="flowChartAlternateProcess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SOT</a:t>
            </a:r>
            <a:br>
              <a:rPr b="1" lang="en-US"/>
            </a:br>
            <a:r>
              <a:rPr b="1" lang="en-US"/>
              <a:t>Adapter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</a:pPr>
            <a:r>
              <a:rPr lang="en-US"/>
              <a:t>Inventory</a:t>
            </a:r>
            <a:endParaRPr/>
          </a:p>
        </p:txBody>
      </p:sp>
      <p:sp>
        <p:nvSpPr>
          <p:cNvPr id="269" name="Google Shape;269;p24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Nornir Inventory Class</a:t>
            </a:r>
            <a:endParaRPr/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Default inventory is designed for NetBox</a:t>
            </a:r>
            <a:endParaRPr/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Extensible / User defined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</a:pPr>
            <a:r>
              <a:rPr lang="en-US"/>
              <a:t>Diff Engine</a:t>
            </a:r>
            <a:endParaRPr/>
          </a:p>
        </p:txBody>
      </p:sp>
      <p:sp>
        <p:nvSpPr>
          <p:cNvPr id="276" name="Google Shape;276;p25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Able to compare and/or </a:t>
            </a:r>
            <a:r>
              <a:rPr lang="en-US"/>
              <a:t>synchronize</a:t>
            </a:r>
            <a:r>
              <a:rPr lang="en-US"/>
              <a:t> 2 datasets.</a:t>
            </a:r>
            <a:endParaRPr/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Generate a comprehensive diff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</a:pPr>
            <a:r>
              <a:rPr lang="en-US"/>
              <a:t>SOT Adapter</a:t>
            </a:r>
            <a:endParaRPr/>
          </a:p>
        </p:txBody>
      </p:sp>
      <p:sp>
        <p:nvSpPr>
          <p:cNvPr id="283" name="Google Shape;283;p26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NetBox 2.8+ (API) Supported in 2.0.0</a:t>
            </a:r>
            <a:endParaRPr/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Extensible / </a:t>
            </a:r>
            <a:r>
              <a:rPr lang="en-US"/>
              <a:t>User defined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</a:pPr>
            <a:r>
              <a:rPr lang="en-US"/>
              <a:t>Network</a:t>
            </a:r>
            <a:r>
              <a:rPr lang="en-US"/>
              <a:t> Adapter</a:t>
            </a:r>
            <a:endParaRPr/>
          </a:p>
        </p:txBody>
      </p:sp>
      <p:sp>
        <p:nvSpPr>
          <p:cNvPr id="290" name="Google Shape;290;p27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Primarily based on Batfish</a:t>
            </a:r>
            <a:endParaRPr/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Can also collect some information via CLI if needed</a:t>
            </a:r>
            <a:endParaRPr/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Support most devices supported by Napalm</a:t>
            </a:r>
            <a:endParaRPr/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User can add new devices as needed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rtl="0" algn="l"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Why?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What to consider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Network Importer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How to get started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</a:pPr>
            <a:r>
              <a:rPr lang="en-US"/>
              <a:t>Network Adapter - Sources</a:t>
            </a:r>
            <a:endParaRPr/>
          </a:p>
        </p:txBody>
      </p:sp>
      <p:graphicFrame>
        <p:nvGraphicFramePr>
          <p:cNvPr id="297" name="Google Shape;297;p28"/>
          <p:cNvGraphicFramePr/>
          <p:nvPr/>
        </p:nvGraphicFramePr>
        <p:xfrm>
          <a:off x="952500" y="209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{57A8AFA3-0BCE-4BBE-968D-5CFA80BD5403}</a:tableStyleId>
              </a:tblPr>
              <a:tblGrid>
                <a:gridCol w="2153125"/>
                <a:gridCol w="2088500"/>
                <a:gridCol w="1713475"/>
                <a:gridCol w="4674800"/>
              </a:tblGrid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Config / Batfish</a:t>
                      </a:r>
                      <a:endParaRPr b="1" sz="1900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CLI</a:t>
                      </a:r>
                      <a:endParaRPr b="1" sz="1900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Comment</a:t>
                      </a:r>
                      <a:endParaRPr b="1" sz="1900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Interface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YES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NO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Description, mtu, LAG, vlans, type, mode, status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IP address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YES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NO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Vlan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YES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YES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Prefix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YES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NO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Cabling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PARTIAL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YES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LLDP or CDP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</a:pPr>
            <a:r>
              <a:rPr lang="en-US"/>
              <a:t>Network Adapter - Devices</a:t>
            </a:r>
            <a:endParaRPr/>
          </a:p>
        </p:txBody>
      </p:sp>
      <p:graphicFrame>
        <p:nvGraphicFramePr>
          <p:cNvPr id="304" name="Google Shape;304;p29"/>
          <p:cNvGraphicFramePr/>
          <p:nvPr/>
        </p:nvGraphicFramePr>
        <p:xfrm>
          <a:off x="952500" y="167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{57A8AFA3-0BCE-4BBE-968D-5CFA80BD5403}</a:tableStyleId>
              </a:tblPr>
              <a:tblGrid>
                <a:gridCol w="2153125"/>
                <a:gridCol w="2088500"/>
                <a:gridCol w="1901200"/>
                <a:gridCol w="4487075"/>
              </a:tblGrid>
              <a:tr h="43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Batfish</a:t>
                      </a:r>
                      <a:endParaRPr b="1" sz="1900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Napalm</a:t>
                      </a:r>
                      <a:endParaRPr b="1" sz="1900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Comment</a:t>
                      </a:r>
                      <a:endParaRPr b="1" sz="1900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9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Cisco IOS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YES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YES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Cisco NXOS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YES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YES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9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Cisco XR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YES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YES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9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Juniper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YES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YES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9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Arista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YES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YES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Cumulus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YES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Community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9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Cisco ASA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YES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Community</a:t>
                      </a:r>
                      <a:endParaRPr sz="1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Palo Alto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YES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Community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9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Fortinet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NO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Community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</a:pPr>
            <a:r>
              <a:rPr lang="en-US"/>
              <a:t>What’s next</a:t>
            </a:r>
            <a:endParaRPr/>
          </a:p>
        </p:txBody>
      </p:sp>
      <p:sp>
        <p:nvSpPr>
          <p:cNvPr id="311" name="Google Shape;311;p30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8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300"/>
              <a:buChar char="•"/>
            </a:pPr>
            <a:r>
              <a:rPr lang="en-US" sz="3300"/>
              <a:t>Project will be available on Github in October 2020</a:t>
            </a:r>
            <a:endParaRPr sz="3300"/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r>
              <a:rPr lang="en-US" sz="3300"/>
              <a:t>Improve support for ACL, Routing Protocols</a:t>
            </a:r>
            <a:endParaRPr sz="3300"/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r>
              <a:rPr lang="en-US" sz="3300"/>
              <a:t>NetBox plugin</a:t>
            </a:r>
            <a:endParaRPr sz="3300"/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/>
          <p:nvPr>
            <p:ph type="ctrTitle"/>
          </p:nvPr>
        </p:nvSpPr>
        <p:spPr>
          <a:xfrm>
            <a:off x="1177925" y="2052637"/>
            <a:ext cx="98361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/>
              <a:t>How to get started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</a:pPr>
            <a:r>
              <a:rPr lang="en-US"/>
              <a:t>Requirements</a:t>
            </a:r>
            <a:endParaRPr/>
          </a:p>
        </p:txBody>
      </p:sp>
      <p:sp>
        <p:nvSpPr>
          <p:cNvPr id="323" name="Google Shape;323;p32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List of devices in NetBox</a:t>
            </a:r>
            <a:endParaRPr sz="3400"/>
          </a:p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Platform and Napalm drivers properly defined</a:t>
            </a:r>
            <a:endParaRPr sz="3400"/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netmiko platform is preferred</a:t>
            </a:r>
            <a:endParaRPr sz="3000"/>
          </a:p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Primary IP defined</a:t>
            </a:r>
            <a:endParaRPr sz="3400"/>
          </a:p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(optional) config backup available</a:t>
            </a:r>
            <a:endParaRPr sz="3400"/>
          </a:p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Batfish container or cloud service available </a:t>
            </a:r>
            <a:endParaRPr sz="3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</a:pPr>
            <a:r>
              <a:rPr lang="en-US"/>
              <a:t>Batfish</a:t>
            </a:r>
            <a:endParaRPr/>
          </a:p>
        </p:txBody>
      </p:sp>
      <p:sp>
        <p:nvSpPr>
          <p:cNvPr id="330" name="Google Shape;330;p33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Configurations must be organized in Batfish format</a:t>
            </a:r>
            <a:endParaRPr sz="3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├── my_configs_dir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│   └── configs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│       ├── device1.txt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│       └── device2.txt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444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Start Batfish in a docker container</a:t>
            </a:r>
            <a:r>
              <a:rPr lang="en-US" sz="3400"/>
              <a:t>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docker run -d -p 9997:9997 -p 9996:9996 batfish/batfish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Importer</a:t>
            </a:r>
            <a:endParaRPr/>
          </a:p>
        </p:txBody>
      </p:sp>
      <p:sp>
        <p:nvSpPr>
          <p:cNvPr id="337" name="Google Shape;337;p34"/>
          <p:cNvSpPr/>
          <p:nvPr/>
        </p:nvSpPr>
        <p:spPr>
          <a:xfrm>
            <a:off x="2981200" y="1846350"/>
            <a:ext cx="2533800" cy="1542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Build your Inventory</a:t>
            </a:r>
            <a:br>
              <a:rPr b="1" lang="en-US" sz="1800"/>
            </a:b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Onboarding plugin</a:t>
            </a:r>
            <a:endParaRPr b="1" i="1" sz="1800"/>
          </a:p>
        </p:txBody>
      </p:sp>
      <p:sp>
        <p:nvSpPr>
          <p:cNvPr id="338" name="Google Shape;338;p34"/>
          <p:cNvSpPr/>
          <p:nvPr/>
        </p:nvSpPr>
        <p:spPr>
          <a:xfrm>
            <a:off x="485700" y="1846350"/>
            <a:ext cx="2062500" cy="1542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Define your </a:t>
            </a:r>
            <a:br>
              <a:rPr b="1" lang="en-US" sz="1800"/>
            </a:br>
            <a:r>
              <a:rPr b="1" lang="en-US" sz="1800"/>
              <a:t>Device Types</a:t>
            </a:r>
            <a:endParaRPr b="1" sz="1800"/>
          </a:p>
        </p:txBody>
      </p:sp>
      <p:sp>
        <p:nvSpPr>
          <p:cNvPr id="339" name="Google Shape;339;p34"/>
          <p:cNvSpPr/>
          <p:nvPr/>
        </p:nvSpPr>
        <p:spPr>
          <a:xfrm>
            <a:off x="5947989" y="1846350"/>
            <a:ext cx="2533800" cy="1542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Extract the SOT from the network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Network Importer</a:t>
            </a:r>
            <a:endParaRPr b="1" i="1" sz="1800"/>
          </a:p>
        </p:txBody>
      </p:sp>
      <p:sp>
        <p:nvSpPr>
          <p:cNvPr id="340" name="Google Shape;340;p34"/>
          <p:cNvSpPr/>
          <p:nvPr/>
        </p:nvSpPr>
        <p:spPr>
          <a:xfrm>
            <a:off x="8914801" y="1846350"/>
            <a:ext cx="2791500" cy="1542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The network</a:t>
            </a:r>
            <a:br>
              <a:rPr b="1" lang="en-US" sz="1800"/>
            </a:br>
            <a:r>
              <a:rPr b="1" lang="en-US" sz="1800"/>
              <a:t>is no longer the SOT</a:t>
            </a:r>
            <a:endParaRPr b="1" sz="1800"/>
          </a:p>
        </p:txBody>
      </p:sp>
      <p:sp>
        <p:nvSpPr>
          <p:cNvPr id="341" name="Google Shape;341;p34"/>
          <p:cNvSpPr/>
          <p:nvPr/>
        </p:nvSpPr>
        <p:spPr>
          <a:xfrm rot="10800000">
            <a:off x="6520550" y="3506950"/>
            <a:ext cx="1388700" cy="6120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4"/>
          <p:cNvSpPr/>
          <p:nvPr/>
        </p:nvSpPr>
        <p:spPr>
          <a:xfrm>
            <a:off x="2611688" y="2541950"/>
            <a:ext cx="306000" cy="35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4"/>
          <p:cNvSpPr/>
          <p:nvPr/>
        </p:nvSpPr>
        <p:spPr>
          <a:xfrm>
            <a:off x="5578488" y="2541950"/>
            <a:ext cx="306000" cy="35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4"/>
          <p:cNvSpPr/>
          <p:nvPr/>
        </p:nvSpPr>
        <p:spPr>
          <a:xfrm>
            <a:off x="8545288" y="2541950"/>
            <a:ext cx="306000" cy="35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/>
          <p:nvPr>
            <p:ph type="ctrTitle"/>
          </p:nvPr>
        </p:nvSpPr>
        <p:spPr>
          <a:xfrm>
            <a:off x="1177925" y="2052637"/>
            <a:ext cx="98361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350" name="Google Shape;350;p35"/>
          <p:cNvSpPr txBox="1"/>
          <p:nvPr>
            <p:ph idx="1" type="subTitle"/>
          </p:nvPr>
        </p:nvSpPr>
        <p:spPr>
          <a:xfrm>
            <a:off x="1177925" y="3925887"/>
            <a:ext cx="98361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</a:pPr>
            <a:r>
              <a:rPr lang="en-US"/>
              <a:t>Decouple the inventory and the import</a:t>
            </a:r>
            <a:endParaRPr/>
          </a:p>
        </p:txBody>
      </p:sp>
      <p:sp>
        <p:nvSpPr>
          <p:cNvPr id="357" name="Google Shape;357;p36"/>
          <p:cNvSpPr/>
          <p:nvPr/>
        </p:nvSpPr>
        <p:spPr>
          <a:xfrm>
            <a:off x="1083850" y="1469025"/>
            <a:ext cx="2046900" cy="12012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your inventory</a:t>
            </a:r>
            <a:endParaRPr/>
          </a:p>
        </p:txBody>
      </p:sp>
      <p:sp>
        <p:nvSpPr>
          <p:cNvPr id="358" name="Google Shape;358;p36"/>
          <p:cNvSpPr/>
          <p:nvPr/>
        </p:nvSpPr>
        <p:spPr>
          <a:xfrm>
            <a:off x="3957050" y="1469025"/>
            <a:ext cx="2046900" cy="12012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 your SOT</a:t>
            </a:r>
            <a:endParaRPr/>
          </a:p>
        </p:txBody>
      </p:sp>
      <p:sp>
        <p:nvSpPr>
          <p:cNvPr id="359" name="Google Shape;359;p36"/>
          <p:cNvSpPr/>
          <p:nvPr/>
        </p:nvSpPr>
        <p:spPr>
          <a:xfrm>
            <a:off x="6830250" y="1469025"/>
            <a:ext cx="2046900" cy="12012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Curate your SOT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Track the drift between your SOT and your Network</a:t>
            </a:r>
            <a:endParaRPr/>
          </a:p>
        </p:txBody>
      </p:sp>
      <p:sp>
        <p:nvSpPr>
          <p:cNvPr id="360" name="Google Shape;360;p36"/>
          <p:cNvSpPr/>
          <p:nvPr/>
        </p:nvSpPr>
        <p:spPr>
          <a:xfrm>
            <a:off x="9703450" y="1525500"/>
            <a:ext cx="2046900" cy="12012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network is not longer the SOT</a:t>
            </a:r>
            <a:endParaRPr/>
          </a:p>
        </p:txBody>
      </p:sp>
      <p:sp>
        <p:nvSpPr>
          <p:cNvPr id="361" name="Google Shape;361;p36"/>
          <p:cNvSpPr/>
          <p:nvPr/>
        </p:nvSpPr>
        <p:spPr>
          <a:xfrm>
            <a:off x="1148200" y="3654425"/>
            <a:ext cx="1918200" cy="89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Netbox </a:t>
            </a:r>
            <a:br>
              <a:rPr lang="en-US"/>
            </a:br>
            <a:r>
              <a:rPr lang="en-US"/>
              <a:t>Onboarding Plugin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 device)</a:t>
            </a:r>
            <a:endParaRPr/>
          </a:p>
        </p:txBody>
      </p:sp>
      <p:sp>
        <p:nvSpPr>
          <p:cNvPr id="362" name="Google Shape;362;p36"/>
          <p:cNvSpPr/>
          <p:nvPr/>
        </p:nvSpPr>
        <p:spPr>
          <a:xfrm>
            <a:off x="3957050" y="3654425"/>
            <a:ext cx="4920000" cy="89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Importer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ctrTitle"/>
          </p:nvPr>
        </p:nvSpPr>
        <p:spPr>
          <a:xfrm>
            <a:off x="1177925" y="2052637"/>
            <a:ext cx="98361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/>
              <a:t>Why do you need to extract the Source of Truth from your Network?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609600" y="1600202"/>
            <a:ext cx="10972800" cy="201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457200" rtl="0" algn="l">
              <a:spcBef>
                <a:spcPts val="800"/>
              </a:spcBef>
              <a:spcAft>
                <a:spcPts val="0"/>
              </a:spcAft>
              <a:buSzPts val="4500"/>
              <a:buChar char="•"/>
            </a:pPr>
            <a:r>
              <a:rPr lang="en-US" sz="4500"/>
              <a:t>Proper automation requires </a:t>
            </a:r>
            <a:br>
              <a:rPr lang="en-US" sz="4500"/>
            </a:br>
            <a:r>
              <a:rPr lang="en-US" sz="4500"/>
              <a:t>a Source of Truth</a:t>
            </a:r>
            <a:endParaRPr sz="45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-514350" lvl="0" marL="457200" rtl="0" algn="l">
              <a:spcBef>
                <a:spcPts val="800"/>
              </a:spcBef>
              <a:spcAft>
                <a:spcPts val="0"/>
              </a:spcAft>
              <a:buSzPts val="4500"/>
              <a:buChar char="•"/>
            </a:pPr>
            <a:r>
              <a:rPr lang="en-US" sz="4500"/>
              <a:t>The Network is my Source of Truth</a:t>
            </a:r>
            <a:endParaRPr sz="4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</p:txBody>
      </p:sp>
      <p:sp>
        <p:nvSpPr>
          <p:cNvPr id="64" name="Google Shape;64;p12"/>
          <p:cNvSpPr txBox="1"/>
          <p:nvPr/>
        </p:nvSpPr>
        <p:spPr>
          <a:xfrm>
            <a:off x="1122000" y="5065950"/>
            <a:ext cx="9948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-US" sz="4000">
                <a:solidFill>
                  <a:schemeClr val="dk1"/>
                </a:solidFill>
              </a:rPr>
              <a:t>How do you transition from A -&gt; B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/>
        </p:nvSpPr>
        <p:spPr>
          <a:xfrm>
            <a:off x="609600" y="228600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</a:pPr>
            <a:r>
              <a:rPr lang="en-US" sz="4400">
                <a:solidFill>
                  <a:schemeClr val="accent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Transition to a centralized SoT</a:t>
            </a:r>
            <a:endParaRPr/>
          </a:p>
        </p:txBody>
      </p:sp>
      <p:grpSp>
        <p:nvGrpSpPr>
          <p:cNvPr id="70" name="Google Shape;70;p13"/>
          <p:cNvGrpSpPr/>
          <p:nvPr/>
        </p:nvGrpSpPr>
        <p:grpSpPr>
          <a:xfrm>
            <a:off x="7287696" y="1845938"/>
            <a:ext cx="925758" cy="506081"/>
            <a:chOff x="1885350" y="2802325"/>
            <a:chExt cx="1302600" cy="899700"/>
          </a:xfrm>
        </p:grpSpPr>
        <p:sp>
          <p:nvSpPr>
            <p:cNvPr id="71" name="Google Shape;71;p13"/>
            <p:cNvSpPr/>
            <p:nvPr/>
          </p:nvSpPr>
          <p:spPr>
            <a:xfrm>
              <a:off x="1885350" y="2802325"/>
              <a:ext cx="1302600" cy="899700"/>
            </a:xfrm>
            <a:prstGeom prst="roundRect">
              <a:avLst>
                <a:gd fmla="val 10478" name="adj"/>
              </a:avLst>
            </a:prstGeom>
            <a:solidFill>
              <a:srgbClr val="EFEFEF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 rot="10800000">
              <a:off x="2168100" y="3290925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2168100" y="2920550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13"/>
          <p:cNvGrpSpPr/>
          <p:nvPr/>
        </p:nvGrpSpPr>
        <p:grpSpPr>
          <a:xfrm>
            <a:off x="7440096" y="1998338"/>
            <a:ext cx="925758" cy="506081"/>
            <a:chOff x="1885350" y="2802325"/>
            <a:chExt cx="1302600" cy="899700"/>
          </a:xfrm>
        </p:grpSpPr>
        <p:sp>
          <p:nvSpPr>
            <p:cNvPr id="75" name="Google Shape;75;p13"/>
            <p:cNvSpPr/>
            <p:nvPr/>
          </p:nvSpPr>
          <p:spPr>
            <a:xfrm>
              <a:off x="1885350" y="2802325"/>
              <a:ext cx="1302600" cy="899700"/>
            </a:xfrm>
            <a:prstGeom prst="roundRect">
              <a:avLst>
                <a:gd fmla="val 10478" name="adj"/>
              </a:avLst>
            </a:prstGeom>
            <a:solidFill>
              <a:srgbClr val="EFEFEF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 rot="10800000">
              <a:off x="2168100" y="3290925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168100" y="2920550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13"/>
          <p:cNvGrpSpPr/>
          <p:nvPr/>
        </p:nvGrpSpPr>
        <p:grpSpPr>
          <a:xfrm>
            <a:off x="8508621" y="1845938"/>
            <a:ext cx="925758" cy="506081"/>
            <a:chOff x="1885350" y="2802325"/>
            <a:chExt cx="1302600" cy="899700"/>
          </a:xfrm>
        </p:grpSpPr>
        <p:sp>
          <p:nvSpPr>
            <p:cNvPr id="79" name="Google Shape;79;p13"/>
            <p:cNvSpPr/>
            <p:nvPr/>
          </p:nvSpPr>
          <p:spPr>
            <a:xfrm>
              <a:off x="1885350" y="2802325"/>
              <a:ext cx="1302600" cy="899700"/>
            </a:xfrm>
            <a:prstGeom prst="roundRect">
              <a:avLst>
                <a:gd fmla="val 10478" name="adj"/>
              </a:avLst>
            </a:prstGeom>
            <a:solidFill>
              <a:srgbClr val="EFEFEF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 rot="10800000">
              <a:off x="2168100" y="3290925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2168100" y="2920550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13"/>
          <p:cNvGrpSpPr/>
          <p:nvPr/>
        </p:nvGrpSpPr>
        <p:grpSpPr>
          <a:xfrm>
            <a:off x="8661021" y="1998338"/>
            <a:ext cx="925758" cy="506081"/>
            <a:chOff x="1885350" y="2802325"/>
            <a:chExt cx="1302600" cy="899700"/>
          </a:xfrm>
        </p:grpSpPr>
        <p:sp>
          <p:nvSpPr>
            <p:cNvPr id="83" name="Google Shape;83;p13"/>
            <p:cNvSpPr/>
            <p:nvPr/>
          </p:nvSpPr>
          <p:spPr>
            <a:xfrm>
              <a:off x="1885350" y="2802325"/>
              <a:ext cx="1302600" cy="899700"/>
            </a:xfrm>
            <a:prstGeom prst="roundRect">
              <a:avLst>
                <a:gd fmla="val 10478" name="adj"/>
              </a:avLst>
            </a:prstGeom>
            <a:solidFill>
              <a:srgbClr val="EFEFEF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 rot="10800000">
              <a:off x="2168100" y="3290925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2168100" y="2920550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13"/>
          <p:cNvSpPr/>
          <p:nvPr/>
        </p:nvSpPr>
        <p:spPr>
          <a:xfrm>
            <a:off x="1865049" y="1371898"/>
            <a:ext cx="1664700" cy="1528800"/>
          </a:xfrm>
          <a:prstGeom prst="ellipse">
            <a:avLst/>
          </a:prstGeom>
          <a:solidFill>
            <a:srgbClr val="F3F3F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/>
              <a:t>Source of Truth</a:t>
            </a:r>
            <a:endParaRPr b="1" i="0" sz="1800" u="none" cap="none" strike="noStrike"/>
          </a:p>
        </p:txBody>
      </p:sp>
      <p:sp>
        <p:nvSpPr>
          <p:cNvPr id="87" name="Google Shape;87;p13"/>
          <p:cNvSpPr/>
          <p:nvPr/>
        </p:nvSpPr>
        <p:spPr>
          <a:xfrm>
            <a:off x="4158622" y="1975800"/>
            <a:ext cx="2500200" cy="32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3"/>
          <p:cNvGrpSpPr/>
          <p:nvPr/>
        </p:nvGrpSpPr>
        <p:grpSpPr>
          <a:xfrm>
            <a:off x="7199558" y="3490076"/>
            <a:ext cx="925758" cy="506081"/>
            <a:chOff x="1885350" y="2802325"/>
            <a:chExt cx="1302600" cy="899700"/>
          </a:xfrm>
        </p:grpSpPr>
        <p:sp>
          <p:nvSpPr>
            <p:cNvPr id="89" name="Google Shape;89;p13"/>
            <p:cNvSpPr/>
            <p:nvPr/>
          </p:nvSpPr>
          <p:spPr>
            <a:xfrm>
              <a:off x="1885350" y="2802325"/>
              <a:ext cx="1302600" cy="899700"/>
            </a:xfrm>
            <a:prstGeom prst="roundRect">
              <a:avLst>
                <a:gd fmla="val 10478" name="adj"/>
              </a:avLst>
            </a:prstGeom>
            <a:solidFill>
              <a:srgbClr val="EFEFEF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 rot="10800000">
              <a:off x="2168100" y="3290925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168100" y="2920550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3"/>
          <p:cNvGrpSpPr/>
          <p:nvPr/>
        </p:nvGrpSpPr>
        <p:grpSpPr>
          <a:xfrm>
            <a:off x="7351958" y="3642476"/>
            <a:ext cx="925758" cy="506081"/>
            <a:chOff x="1885350" y="2802325"/>
            <a:chExt cx="1302600" cy="899700"/>
          </a:xfrm>
        </p:grpSpPr>
        <p:sp>
          <p:nvSpPr>
            <p:cNvPr id="93" name="Google Shape;93;p13"/>
            <p:cNvSpPr/>
            <p:nvPr/>
          </p:nvSpPr>
          <p:spPr>
            <a:xfrm>
              <a:off x="1885350" y="2802325"/>
              <a:ext cx="1302600" cy="899700"/>
            </a:xfrm>
            <a:prstGeom prst="roundRect">
              <a:avLst>
                <a:gd fmla="val 10478" name="adj"/>
              </a:avLst>
            </a:prstGeom>
            <a:solidFill>
              <a:srgbClr val="EFEFEF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 rot="10800000">
              <a:off x="2168100" y="3290925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168100" y="2920550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13"/>
          <p:cNvGrpSpPr/>
          <p:nvPr/>
        </p:nvGrpSpPr>
        <p:grpSpPr>
          <a:xfrm>
            <a:off x="8420483" y="3490076"/>
            <a:ext cx="925758" cy="506081"/>
            <a:chOff x="1885350" y="2802325"/>
            <a:chExt cx="1302600" cy="899700"/>
          </a:xfrm>
        </p:grpSpPr>
        <p:sp>
          <p:nvSpPr>
            <p:cNvPr id="97" name="Google Shape;97;p13"/>
            <p:cNvSpPr/>
            <p:nvPr/>
          </p:nvSpPr>
          <p:spPr>
            <a:xfrm>
              <a:off x="1885350" y="2802325"/>
              <a:ext cx="1302600" cy="899700"/>
            </a:xfrm>
            <a:prstGeom prst="roundRect">
              <a:avLst>
                <a:gd fmla="val 10478" name="adj"/>
              </a:avLst>
            </a:prstGeom>
            <a:solidFill>
              <a:srgbClr val="EFEFEF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 rot="10800000">
              <a:off x="2168100" y="3290925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2168100" y="2920550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13"/>
          <p:cNvGrpSpPr/>
          <p:nvPr/>
        </p:nvGrpSpPr>
        <p:grpSpPr>
          <a:xfrm>
            <a:off x="8572883" y="3642476"/>
            <a:ext cx="925758" cy="506081"/>
            <a:chOff x="1885350" y="2802325"/>
            <a:chExt cx="1302600" cy="899700"/>
          </a:xfrm>
        </p:grpSpPr>
        <p:sp>
          <p:nvSpPr>
            <p:cNvPr id="101" name="Google Shape;101;p13"/>
            <p:cNvSpPr/>
            <p:nvPr/>
          </p:nvSpPr>
          <p:spPr>
            <a:xfrm>
              <a:off x="1885350" y="2802325"/>
              <a:ext cx="1302600" cy="899700"/>
            </a:xfrm>
            <a:prstGeom prst="roundRect">
              <a:avLst>
                <a:gd fmla="val 10478" name="adj"/>
              </a:avLst>
            </a:prstGeom>
            <a:solidFill>
              <a:srgbClr val="EFEFEF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 rot="10800000">
              <a:off x="2168100" y="3290925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168100" y="2920550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13"/>
          <p:cNvSpPr/>
          <p:nvPr/>
        </p:nvSpPr>
        <p:spPr>
          <a:xfrm>
            <a:off x="1865061" y="3054923"/>
            <a:ext cx="1664700" cy="1528800"/>
          </a:xfrm>
          <a:prstGeom prst="ellipse">
            <a:avLst/>
          </a:prstGeom>
          <a:solidFill>
            <a:srgbClr val="999999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/>
              <a:t>Source of Truth</a:t>
            </a:r>
            <a:endParaRPr b="1" i="0" sz="1800" u="none" cap="none" strike="noStrike"/>
          </a:p>
        </p:txBody>
      </p:sp>
      <p:sp>
        <p:nvSpPr>
          <p:cNvPr id="105" name="Google Shape;105;p13"/>
          <p:cNvSpPr/>
          <p:nvPr/>
        </p:nvSpPr>
        <p:spPr>
          <a:xfrm>
            <a:off x="4157319" y="3658825"/>
            <a:ext cx="2500200" cy="32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 rot="10800000">
            <a:off x="249524" y="5286000"/>
            <a:ext cx="1177200" cy="32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-68625" y="4904100"/>
            <a:ext cx="18135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Changes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10122624" y="3367138"/>
            <a:ext cx="1177200" cy="32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10122624" y="3741213"/>
            <a:ext cx="1177200" cy="32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1865061" y="4737948"/>
            <a:ext cx="1664700" cy="1528800"/>
          </a:xfrm>
          <a:prstGeom prst="ellipse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3F3F3"/>
                </a:solidFill>
              </a:rPr>
              <a:t>Source of Truth</a:t>
            </a:r>
            <a:endParaRPr b="1" i="0" sz="1800" u="none" cap="none" strike="noStrike">
              <a:solidFill>
                <a:srgbClr val="F3F3F3"/>
              </a:solidFill>
            </a:endParaRPr>
          </a:p>
        </p:txBody>
      </p:sp>
      <p:pic>
        <p:nvPicPr>
          <p:cNvPr id="111" name="Google Shape;11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733" y="3473878"/>
            <a:ext cx="753033" cy="69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3"/>
          <p:cNvSpPr/>
          <p:nvPr/>
        </p:nvSpPr>
        <p:spPr>
          <a:xfrm>
            <a:off x="-18675" y="3566333"/>
            <a:ext cx="1522800" cy="50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67" u="none" cap="none" strike="noStrike">
                <a:solidFill>
                  <a:srgbClr val="000000"/>
                </a:solidFill>
              </a:rPr>
              <a:t>Configuration Templates</a:t>
            </a:r>
            <a:endParaRPr b="1" i="0" sz="1467" u="none" cap="none" strike="noStrike">
              <a:solidFill>
                <a:srgbClr val="000000"/>
              </a:solidFill>
            </a:endParaRPr>
          </a:p>
        </p:txBody>
      </p:sp>
      <p:sp>
        <p:nvSpPr>
          <p:cNvPr id="113" name="Google Shape;113;p13"/>
          <p:cNvSpPr/>
          <p:nvPr/>
        </p:nvSpPr>
        <p:spPr>
          <a:xfrm rot="10800000">
            <a:off x="249518" y="5682222"/>
            <a:ext cx="1177200" cy="32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 rot="10800000">
            <a:off x="4105719" y="5369350"/>
            <a:ext cx="2500200" cy="32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3"/>
          <p:cNvGrpSpPr/>
          <p:nvPr/>
        </p:nvGrpSpPr>
        <p:grpSpPr>
          <a:xfrm>
            <a:off x="7199558" y="5200613"/>
            <a:ext cx="925758" cy="506081"/>
            <a:chOff x="1885350" y="2802325"/>
            <a:chExt cx="1302600" cy="899700"/>
          </a:xfrm>
        </p:grpSpPr>
        <p:sp>
          <p:nvSpPr>
            <p:cNvPr id="116" name="Google Shape;116;p13"/>
            <p:cNvSpPr/>
            <p:nvPr/>
          </p:nvSpPr>
          <p:spPr>
            <a:xfrm>
              <a:off x="1885350" y="2802325"/>
              <a:ext cx="1302600" cy="899700"/>
            </a:xfrm>
            <a:prstGeom prst="roundRect">
              <a:avLst>
                <a:gd fmla="val 10478" name="adj"/>
              </a:avLst>
            </a:prstGeom>
            <a:solidFill>
              <a:srgbClr val="EFEFEF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 rot="10800000">
              <a:off x="2168100" y="3290925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2168100" y="2920550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13"/>
          <p:cNvGrpSpPr/>
          <p:nvPr/>
        </p:nvGrpSpPr>
        <p:grpSpPr>
          <a:xfrm>
            <a:off x="7351958" y="5353013"/>
            <a:ext cx="925758" cy="506081"/>
            <a:chOff x="1885350" y="2802325"/>
            <a:chExt cx="1302600" cy="899700"/>
          </a:xfrm>
        </p:grpSpPr>
        <p:sp>
          <p:nvSpPr>
            <p:cNvPr id="120" name="Google Shape;120;p13"/>
            <p:cNvSpPr/>
            <p:nvPr/>
          </p:nvSpPr>
          <p:spPr>
            <a:xfrm>
              <a:off x="1885350" y="2802325"/>
              <a:ext cx="1302600" cy="899700"/>
            </a:xfrm>
            <a:prstGeom prst="roundRect">
              <a:avLst>
                <a:gd fmla="val 10478" name="adj"/>
              </a:avLst>
            </a:prstGeom>
            <a:solidFill>
              <a:srgbClr val="EFEFEF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 rot="10800000">
              <a:off x="2168100" y="3290925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2168100" y="2920550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13"/>
          <p:cNvGrpSpPr/>
          <p:nvPr/>
        </p:nvGrpSpPr>
        <p:grpSpPr>
          <a:xfrm>
            <a:off x="8420483" y="5200613"/>
            <a:ext cx="925758" cy="506081"/>
            <a:chOff x="1885350" y="2802325"/>
            <a:chExt cx="1302600" cy="899700"/>
          </a:xfrm>
        </p:grpSpPr>
        <p:sp>
          <p:nvSpPr>
            <p:cNvPr id="124" name="Google Shape;124;p13"/>
            <p:cNvSpPr/>
            <p:nvPr/>
          </p:nvSpPr>
          <p:spPr>
            <a:xfrm>
              <a:off x="1885350" y="2802325"/>
              <a:ext cx="1302600" cy="899700"/>
            </a:xfrm>
            <a:prstGeom prst="roundRect">
              <a:avLst>
                <a:gd fmla="val 10478" name="adj"/>
              </a:avLst>
            </a:prstGeom>
            <a:solidFill>
              <a:srgbClr val="EFEFEF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 rot="10800000">
              <a:off x="2168100" y="3290925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2168100" y="2920550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13"/>
          <p:cNvGrpSpPr/>
          <p:nvPr/>
        </p:nvGrpSpPr>
        <p:grpSpPr>
          <a:xfrm>
            <a:off x="8572883" y="5353013"/>
            <a:ext cx="925758" cy="506081"/>
            <a:chOff x="1885350" y="2802325"/>
            <a:chExt cx="1302600" cy="899700"/>
          </a:xfrm>
        </p:grpSpPr>
        <p:sp>
          <p:nvSpPr>
            <p:cNvPr id="128" name="Google Shape;128;p13"/>
            <p:cNvSpPr/>
            <p:nvPr/>
          </p:nvSpPr>
          <p:spPr>
            <a:xfrm>
              <a:off x="1885350" y="2802325"/>
              <a:ext cx="1302600" cy="899700"/>
            </a:xfrm>
            <a:prstGeom prst="roundRect">
              <a:avLst>
                <a:gd fmla="val 10478" name="adj"/>
              </a:avLst>
            </a:prstGeom>
            <a:solidFill>
              <a:srgbClr val="EFEFEF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 rot="10800000">
              <a:off x="2168100" y="3290925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2168100" y="2920550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3"/>
          <p:cNvSpPr txBox="1"/>
          <p:nvPr/>
        </p:nvSpPr>
        <p:spPr>
          <a:xfrm>
            <a:off x="9849300" y="2985238"/>
            <a:ext cx="18135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Changes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4501975" y="1616450"/>
            <a:ext cx="18135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Import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4534100" y="3332775"/>
            <a:ext cx="18135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Diff / Sync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4457900" y="5049100"/>
            <a:ext cx="18135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Push 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ctrTitle"/>
          </p:nvPr>
        </p:nvSpPr>
        <p:spPr>
          <a:xfrm>
            <a:off x="1177925" y="2052637"/>
            <a:ext cx="98361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/>
              <a:t>What should you consider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you want to extract ? 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609600" y="1600200"/>
            <a:ext cx="56853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rtl="0" algn="l"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Devices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Interfaces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IP addresses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Vlans 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Cabling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ACL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Routing Protocols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NTP, DNS etc ..  </a:t>
            </a:r>
            <a:endParaRPr/>
          </a:p>
        </p:txBody>
      </p:sp>
      <p:grpSp>
        <p:nvGrpSpPr>
          <p:cNvPr id="147" name="Google Shape;147;p15"/>
          <p:cNvGrpSpPr/>
          <p:nvPr/>
        </p:nvGrpSpPr>
        <p:grpSpPr>
          <a:xfrm>
            <a:off x="7562442" y="2381641"/>
            <a:ext cx="1030617" cy="548367"/>
            <a:chOff x="1885350" y="2802325"/>
            <a:chExt cx="1302600" cy="899700"/>
          </a:xfrm>
        </p:grpSpPr>
        <p:sp>
          <p:nvSpPr>
            <p:cNvPr id="148" name="Google Shape;148;p15"/>
            <p:cNvSpPr/>
            <p:nvPr/>
          </p:nvSpPr>
          <p:spPr>
            <a:xfrm>
              <a:off x="1885350" y="2802325"/>
              <a:ext cx="1302600" cy="899700"/>
            </a:xfrm>
            <a:prstGeom prst="roundRect">
              <a:avLst>
                <a:gd fmla="val 10478" name="adj"/>
              </a:avLst>
            </a:prstGeom>
            <a:solidFill>
              <a:srgbClr val="EFEFEF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 rot="10800000">
              <a:off x="2168100" y="3290925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2168100" y="2920550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15"/>
          <p:cNvGrpSpPr/>
          <p:nvPr/>
        </p:nvGrpSpPr>
        <p:grpSpPr>
          <a:xfrm>
            <a:off x="9623665" y="2381641"/>
            <a:ext cx="1030617" cy="548367"/>
            <a:chOff x="1885350" y="2802325"/>
            <a:chExt cx="1302600" cy="899700"/>
          </a:xfrm>
        </p:grpSpPr>
        <p:sp>
          <p:nvSpPr>
            <p:cNvPr id="152" name="Google Shape;152;p15"/>
            <p:cNvSpPr/>
            <p:nvPr/>
          </p:nvSpPr>
          <p:spPr>
            <a:xfrm>
              <a:off x="1885350" y="2802325"/>
              <a:ext cx="1302600" cy="899700"/>
            </a:xfrm>
            <a:prstGeom prst="roundRect">
              <a:avLst>
                <a:gd fmla="val 10478" name="adj"/>
              </a:avLst>
            </a:prstGeom>
            <a:solidFill>
              <a:srgbClr val="EFEFEF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 rot="10800000">
              <a:off x="2168100" y="3290925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2168100" y="2920550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15"/>
          <p:cNvGrpSpPr/>
          <p:nvPr/>
        </p:nvGrpSpPr>
        <p:grpSpPr>
          <a:xfrm>
            <a:off x="6531837" y="3927999"/>
            <a:ext cx="1030617" cy="548367"/>
            <a:chOff x="1885350" y="2802325"/>
            <a:chExt cx="1302600" cy="899700"/>
          </a:xfrm>
        </p:grpSpPr>
        <p:sp>
          <p:nvSpPr>
            <p:cNvPr id="156" name="Google Shape;156;p15"/>
            <p:cNvSpPr/>
            <p:nvPr/>
          </p:nvSpPr>
          <p:spPr>
            <a:xfrm>
              <a:off x="1885350" y="2802325"/>
              <a:ext cx="1302600" cy="899700"/>
            </a:xfrm>
            <a:prstGeom prst="roundRect">
              <a:avLst>
                <a:gd fmla="val 10478" name="adj"/>
              </a:avLst>
            </a:prstGeom>
            <a:solidFill>
              <a:srgbClr val="EFEFEF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 rot="10800000">
              <a:off x="2168100" y="3290925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2168100" y="2920550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" name="Google Shape;159;p15"/>
          <p:cNvGrpSpPr/>
          <p:nvPr/>
        </p:nvGrpSpPr>
        <p:grpSpPr>
          <a:xfrm>
            <a:off x="8593057" y="3915936"/>
            <a:ext cx="1030617" cy="548367"/>
            <a:chOff x="1885350" y="2802325"/>
            <a:chExt cx="1302600" cy="899700"/>
          </a:xfrm>
        </p:grpSpPr>
        <p:sp>
          <p:nvSpPr>
            <p:cNvPr id="160" name="Google Shape;160;p15"/>
            <p:cNvSpPr/>
            <p:nvPr/>
          </p:nvSpPr>
          <p:spPr>
            <a:xfrm>
              <a:off x="1885350" y="2802325"/>
              <a:ext cx="1302600" cy="899700"/>
            </a:xfrm>
            <a:prstGeom prst="roundRect">
              <a:avLst>
                <a:gd fmla="val 10478" name="adj"/>
              </a:avLst>
            </a:prstGeom>
            <a:solidFill>
              <a:srgbClr val="EFEFEF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 rot="10800000">
              <a:off x="2168100" y="3290925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168100" y="2920550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15"/>
          <p:cNvGrpSpPr/>
          <p:nvPr/>
        </p:nvGrpSpPr>
        <p:grpSpPr>
          <a:xfrm>
            <a:off x="10654286" y="3940061"/>
            <a:ext cx="1030617" cy="548367"/>
            <a:chOff x="1885350" y="2802325"/>
            <a:chExt cx="1302600" cy="899700"/>
          </a:xfrm>
        </p:grpSpPr>
        <p:sp>
          <p:nvSpPr>
            <p:cNvPr id="164" name="Google Shape;164;p15"/>
            <p:cNvSpPr/>
            <p:nvPr/>
          </p:nvSpPr>
          <p:spPr>
            <a:xfrm>
              <a:off x="1885350" y="2802325"/>
              <a:ext cx="1302600" cy="899700"/>
            </a:xfrm>
            <a:prstGeom prst="roundRect">
              <a:avLst>
                <a:gd fmla="val 10478" name="adj"/>
              </a:avLst>
            </a:prstGeom>
            <a:solidFill>
              <a:srgbClr val="EFEFEF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 rot="10800000">
              <a:off x="2168100" y="3290925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168100" y="2920550"/>
              <a:ext cx="737100" cy="282900"/>
            </a:xfrm>
            <a:prstGeom prst="rightArrow">
              <a:avLst>
                <a:gd fmla="val 50000" name="adj1"/>
                <a:gd fmla="val 66666" name="adj2"/>
              </a:avLst>
            </a:prstGeom>
            <a:solidFill>
              <a:srgbClr val="EFEFE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7" name="Google Shape;167;p15"/>
          <p:cNvCxnSpPr>
            <a:endCxn id="156" idx="0"/>
          </p:cNvCxnSpPr>
          <p:nvPr/>
        </p:nvCxnSpPr>
        <p:spPr>
          <a:xfrm flipH="1">
            <a:off x="7047146" y="2929899"/>
            <a:ext cx="1030500" cy="99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5"/>
          <p:cNvCxnSpPr>
            <a:stCxn id="152" idx="2"/>
            <a:endCxn id="156" idx="0"/>
          </p:cNvCxnSpPr>
          <p:nvPr/>
        </p:nvCxnSpPr>
        <p:spPr>
          <a:xfrm flipH="1">
            <a:off x="7047174" y="2930008"/>
            <a:ext cx="3091800" cy="99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5"/>
          <p:cNvCxnSpPr>
            <a:stCxn id="164" idx="0"/>
            <a:endCxn id="148" idx="2"/>
          </p:cNvCxnSpPr>
          <p:nvPr/>
        </p:nvCxnSpPr>
        <p:spPr>
          <a:xfrm rot="10800000">
            <a:off x="8077795" y="2929961"/>
            <a:ext cx="3091800" cy="101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5"/>
          <p:cNvCxnSpPr>
            <a:stCxn id="164" idx="0"/>
            <a:endCxn id="152" idx="2"/>
          </p:cNvCxnSpPr>
          <p:nvPr/>
        </p:nvCxnSpPr>
        <p:spPr>
          <a:xfrm rot="10800000">
            <a:off x="10139095" y="2929961"/>
            <a:ext cx="1030500" cy="101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5"/>
          <p:cNvCxnSpPr>
            <a:endCxn id="160" idx="0"/>
          </p:cNvCxnSpPr>
          <p:nvPr/>
        </p:nvCxnSpPr>
        <p:spPr>
          <a:xfrm flipH="1">
            <a:off x="9108366" y="2965836"/>
            <a:ext cx="1078500" cy="9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5"/>
          <p:cNvCxnSpPr>
            <a:stCxn id="160" idx="0"/>
            <a:endCxn id="148" idx="2"/>
          </p:cNvCxnSpPr>
          <p:nvPr/>
        </p:nvCxnSpPr>
        <p:spPr>
          <a:xfrm rot="10800000">
            <a:off x="8077866" y="2930136"/>
            <a:ext cx="1030500" cy="9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Looking Closer</a:t>
            </a:r>
            <a:endParaRPr/>
          </a:p>
        </p:txBody>
      </p:sp>
      <p:sp>
        <p:nvSpPr>
          <p:cNvPr id="179" name="Google Shape;179;p16"/>
          <p:cNvSpPr txBox="1"/>
          <p:nvPr>
            <p:ph idx="1" type="body"/>
          </p:nvPr>
        </p:nvSpPr>
        <p:spPr>
          <a:xfrm>
            <a:off x="609600" y="1600200"/>
            <a:ext cx="5427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Device</a:t>
            </a:r>
            <a:endParaRPr/>
          </a:p>
          <a:p>
            <a:pPr indent="-482600" lvl="0" marL="457200" rtl="0" algn="l"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Name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Role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Site</a:t>
            </a:r>
            <a:endParaRPr/>
          </a:p>
        </p:txBody>
      </p:sp>
      <p:sp>
        <p:nvSpPr>
          <p:cNvPr id="180" name="Google Shape;180;p16"/>
          <p:cNvSpPr txBox="1"/>
          <p:nvPr>
            <p:ph idx="1" type="body"/>
          </p:nvPr>
        </p:nvSpPr>
        <p:spPr>
          <a:xfrm>
            <a:off x="6225400" y="1600200"/>
            <a:ext cx="5427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I</a:t>
            </a:r>
            <a:r>
              <a:rPr lang="en-US"/>
              <a:t>nterface</a:t>
            </a:r>
            <a:endParaRPr/>
          </a:p>
          <a:p>
            <a:pPr indent="-482600" lvl="0" marL="457200" rtl="0" algn="l"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Description 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Type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Mode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IP addresses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Vlans 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neighbor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etc ..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Looking Closer</a:t>
            </a:r>
            <a:endParaRPr/>
          </a:p>
        </p:txBody>
      </p:sp>
      <p:sp>
        <p:nvSpPr>
          <p:cNvPr id="187" name="Google Shape;187;p17"/>
          <p:cNvSpPr txBox="1"/>
          <p:nvPr>
            <p:ph idx="1" type="body"/>
          </p:nvPr>
        </p:nvSpPr>
        <p:spPr>
          <a:xfrm>
            <a:off x="609600" y="1600200"/>
            <a:ext cx="5427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Device</a:t>
            </a:r>
            <a:endParaRPr/>
          </a:p>
          <a:p>
            <a:pPr indent="-482600" lvl="0" marL="457200" rtl="0" algn="l"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Name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4000"/>
              <a:buChar char="•"/>
            </a:pPr>
            <a:r>
              <a:rPr lang="en-US">
                <a:solidFill>
                  <a:srgbClr val="CC0000"/>
                </a:solidFill>
              </a:rPr>
              <a:t>Role</a:t>
            </a:r>
            <a:endParaRPr>
              <a:solidFill>
                <a:srgbClr val="CC0000"/>
              </a:solidFill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4000"/>
              <a:buChar char="•"/>
            </a:pPr>
            <a:r>
              <a:rPr lang="en-US">
                <a:solidFill>
                  <a:srgbClr val="CC0000"/>
                </a:solidFill>
              </a:rPr>
              <a:t>Site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88" name="Google Shape;188;p17"/>
          <p:cNvSpPr txBox="1"/>
          <p:nvPr>
            <p:ph idx="1" type="body"/>
          </p:nvPr>
        </p:nvSpPr>
        <p:spPr>
          <a:xfrm>
            <a:off x="6225400" y="1600200"/>
            <a:ext cx="5427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Interface</a:t>
            </a:r>
            <a:endParaRPr/>
          </a:p>
          <a:p>
            <a:pPr indent="-482600" lvl="0" marL="457200" rtl="0" algn="l"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Description 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4000"/>
              <a:buChar char="•"/>
            </a:pPr>
            <a:r>
              <a:rPr lang="en-US">
                <a:solidFill>
                  <a:srgbClr val="CC0000"/>
                </a:solidFill>
              </a:rPr>
              <a:t>Type</a:t>
            </a:r>
            <a:endParaRPr>
              <a:solidFill>
                <a:srgbClr val="CC0000"/>
              </a:solidFill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Mode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IP addresses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Vlans 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neighbor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etc ..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Interop19">
      <a:dk1>
        <a:srgbClr val="003E51"/>
      </a:dk1>
      <a:lt1>
        <a:srgbClr val="FFFFFF"/>
      </a:lt1>
      <a:dk2>
        <a:srgbClr val="003E51"/>
      </a:dk2>
      <a:lt2>
        <a:srgbClr val="E7E6E6"/>
      </a:lt2>
      <a:accent1>
        <a:srgbClr val="003E51"/>
      </a:accent1>
      <a:accent2>
        <a:srgbClr val="5380C1"/>
      </a:accent2>
      <a:accent3>
        <a:srgbClr val="6BA3BC"/>
      </a:accent3>
      <a:accent4>
        <a:srgbClr val="A5CF4C"/>
      </a:accent4>
      <a:accent5>
        <a:srgbClr val="DD713B"/>
      </a:accent5>
      <a:accent6>
        <a:srgbClr val="C73B27"/>
      </a:accent6>
      <a:hlink>
        <a:srgbClr val="5380C1"/>
      </a:hlink>
      <a:folHlink>
        <a:srgbClr val="6BA3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Interop19">
      <a:dk1>
        <a:srgbClr val="003E51"/>
      </a:dk1>
      <a:lt1>
        <a:srgbClr val="FFFFFF"/>
      </a:lt1>
      <a:dk2>
        <a:srgbClr val="003E51"/>
      </a:dk2>
      <a:lt2>
        <a:srgbClr val="E7E6E6"/>
      </a:lt2>
      <a:accent1>
        <a:srgbClr val="003E51"/>
      </a:accent1>
      <a:accent2>
        <a:srgbClr val="5380C1"/>
      </a:accent2>
      <a:accent3>
        <a:srgbClr val="6BA3BC"/>
      </a:accent3>
      <a:accent4>
        <a:srgbClr val="A5CF4C"/>
      </a:accent4>
      <a:accent5>
        <a:srgbClr val="DD713B"/>
      </a:accent5>
      <a:accent6>
        <a:srgbClr val="C73B27"/>
      </a:accent6>
      <a:hlink>
        <a:srgbClr val="5380C1"/>
      </a:hlink>
      <a:folHlink>
        <a:srgbClr val="6BA3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ffice Theme">
  <a:themeElements>
    <a:clrScheme name="Interop19">
      <a:dk1>
        <a:srgbClr val="003E51"/>
      </a:dk1>
      <a:lt1>
        <a:srgbClr val="FFFFFF"/>
      </a:lt1>
      <a:dk2>
        <a:srgbClr val="003E51"/>
      </a:dk2>
      <a:lt2>
        <a:srgbClr val="E7E6E6"/>
      </a:lt2>
      <a:accent1>
        <a:srgbClr val="003E51"/>
      </a:accent1>
      <a:accent2>
        <a:srgbClr val="5380C1"/>
      </a:accent2>
      <a:accent3>
        <a:srgbClr val="6BA3BC"/>
      </a:accent3>
      <a:accent4>
        <a:srgbClr val="A5CF4C"/>
      </a:accent4>
      <a:accent5>
        <a:srgbClr val="DD713B"/>
      </a:accent5>
      <a:accent6>
        <a:srgbClr val="C73B27"/>
      </a:accent6>
      <a:hlink>
        <a:srgbClr val="5380C1"/>
      </a:hlink>
      <a:folHlink>
        <a:srgbClr val="6BA3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