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1318"/>
  </p:normalViewPr>
  <p:slideViewPr>
    <p:cSldViewPr snapToGrid="0">
      <p:cViewPr>
        <p:scale>
          <a:sx n="40" d="100"/>
          <a:sy n="40" d="100"/>
        </p:scale>
        <p:origin x="752" y="-6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600" b="0" strike="noStrike" spc="-1">
                <a:solidFill>
                  <a:srgbClr val="000000"/>
                </a:solidFill>
                <a:latin typeface="Calibri"/>
              </a:rPr>
              <a:t>单击鼠标移动幻灯片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93DDCE-661C-4012-8D25-2546C138509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7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D53AE1-8CBE-443E-B384-7B6130E4A5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3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68880" y="13634640"/>
            <a:ext cx="27980280" cy="43610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lIns="438840" tIns="219240" rIns="438840" bIns="219240" anchor="ctr"/>
          <a:lstStyle/>
          <a:p>
            <a:pPr algn="ctr">
              <a:lnSpc>
                <a:spcPct val="100000"/>
              </a:lnSpc>
            </a:pPr>
            <a:r>
              <a:rPr lang="en-US" sz="21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40680720"/>
            <a:ext cx="7680600" cy="2336400"/>
          </a:xfrm>
          <a:prstGeom prst="rect">
            <a:avLst/>
          </a:prstGeom>
        </p:spPr>
        <p:txBody>
          <a:bodyPr lIns="438840" tIns="219240" rIns="438840" bIns="219240" anchor="ctr"/>
          <a:lstStyle/>
          <a:p>
            <a:pPr>
              <a:lnSpc>
                <a:spcPct val="100000"/>
              </a:lnSpc>
            </a:pPr>
            <a:fld id="{19F24EF5-A979-4E5F-84C9-7B8065AAC9A7}" type="datetime">
              <a:rPr lang="en-US" sz="5900" b="0" strike="noStrike" spc="-1">
                <a:solidFill>
                  <a:srgbClr val="8B8B8B"/>
                </a:solidFill>
                <a:latin typeface="Calibri"/>
              </a:rPr>
              <a:t>10/29/18</a:t>
            </a:fld>
            <a:endParaRPr lang="en-US" sz="5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40680720"/>
            <a:ext cx="10423800" cy="2336400"/>
          </a:xfrm>
          <a:prstGeom prst="rect">
            <a:avLst/>
          </a:prstGeom>
        </p:spPr>
        <p:txBody>
          <a:bodyPr lIns="438840" tIns="219240" rIns="438840" bIns="21924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40680720"/>
            <a:ext cx="7680600" cy="2336400"/>
          </a:xfrm>
          <a:prstGeom prst="rect">
            <a:avLst/>
          </a:prstGeom>
        </p:spPr>
        <p:txBody>
          <a:bodyPr lIns="438840" tIns="219240" rIns="438840" bIns="219240" anchor="ctr"/>
          <a:lstStyle/>
          <a:p>
            <a:pPr algn="r">
              <a:lnSpc>
                <a:spcPct val="100000"/>
              </a:lnSpc>
            </a:pPr>
            <a:fld id="{C4F7AB3E-254F-4DE5-B7C7-52347BF2190E}" type="slidenum">
              <a:rPr lang="en-US" sz="5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5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6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3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7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7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mssn2.cs.purdue.edu/mmmap/download" TargetMode="External"/><Relationship Id="rId5" Type="http://schemas.openxmlformats.org/officeDocument/2006/relationships/hyperlink" Target="http://milab.cs.purdue.edu/" TargetMode="External"/><Relationship Id="rId6" Type="http://schemas.openxmlformats.org/officeDocument/2006/relationships/hyperlink" Target="http://mssn2.cs.purdue.edu/mmmap" TargetMode="External"/><Relationship Id="rId7" Type="http://schemas.openxmlformats.org/officeDocument/2006/relationships/image" Target="../media/image2.tiff"/><Relationship Id="rId8" Type="http://schemas.openxmlformats.org/officeDocument/2006/relationships/image" Target="../media/image3.tiff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-85682" y="10997"/>
            <a:ext cx="32918040" cy="5753226"/>
          </a:xfrm>
          <a:prstGeom prst="rect">
            <a:avLst/>
          </a:prstGeom>
          <a:solidFill>
            <a:srgbClr val="02A7F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8400" tIns="34200" rIns="68400" bIns="34200"/>
          <a:lstStyle/>
          <a:p>
            <a:pPr algn="ctr">
              <a:lnSpc>
                <a:spcPct val="95000"/>
              </a:lnSpc>
            </a:pPr>
            <a:r>
              <a:rPr lang="en-US" sz="10000" b="1" strike="noStrike" spc="-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en-US" sz="10000" b="0" strike="noStrike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Mobility Management Map </a:t>
            </a:r>
          </a:p>
          <a:p>
            <a:pPr algn="ctr">
              <a:lnSpc>
                <a:spcPct val="95000"/>
              </a:lnSpc>
            </a:pPr>
            <a:r>
              <a:rPr lang="en-US" sz="10000" b="0" strike="noStrike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Global Carriers Networks At Your Hands</a:t>
            </a:r>
            <a:endParaRPr lang="en-US" sz="10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3331280"/>
            <a:ext cx="3284523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 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Ling*</a:t>
            </a:r>
            <a:r>
              <a:rPr lang="en-US" sz="60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Jiaqi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 *</a:t>
            </a:r>
            <a:r>
              <a:rPr lang="en-US" sz="60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1,3</a:t>
            </a:r>
            <a:r>
              <a:rPr lang="en-US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Zhuo</a:t>
            </a:r>
            <a:r>
              <a:rPr lang="en-US" altLang="zh-CN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Jiang*</a:t>
            </a:r>
            <a:r>
              <a:rPr lang="en-US" altLang="zh-CN" sz="6000" spc="-1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spc="-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Haotian</a:t>
            </a:r>
            <a:r>
              <a:rPr lang="en-US" sz="600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</a:t>
            </a:r>
            <a:r>
              <a:rPr lang="en-US" sz="60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Chunyi</a:t>
            </a:r>
            <a:r>
              <a:rPr lang="en-US" sz="6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Peng</a:t>
            </a:r>
            <a:r>
              <a:rPr lang="en-US" sz="60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algn="ctr">
              <a:lnSpc>
                <a:spcPct val="100000"/>
              </a:lnSpc>
            </a:pPr>
            <a:r>
              <a:rPr lang="en-US" sz="54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5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Purdue University, USA   </a:t>
            </a:r>
            <a:r>
              <a:rPr lang="en-US" sz="54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5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Huazhong University of Science and Technology, China     </a:t>
            </a:r>
            <a:r>
              <a:rPr lang="en-US" sz="5400" spc="-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5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Peking University, China</a:t>
            </a:r>
            <a:endParaRPr lang="en-US" sz="36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*: co-primary authors; Kai and </a:t>
            </a:r>
            <a:r>
              <a:rPr lang="en-US" sz="36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Jiaqi</a:t>
            </a:r>
            <a:r>
              <a:rPr lang="en-US" sz="36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did this work during their visits at Purdue.</a:t>
            </a:r>
            <a:endParaRPr lang="en-US" sz="36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73760" y="10323471"/>
            <a:ext cx="10286640" cy="30805810"/>
          </a:xfrm>
          <a:prstGeom prst="roundRect">
            <a:avLst>
              <a:gd name="adj" fmla="val 9971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1072379" y="10192842"/>
            <a:ext cx="10286640" cy="30820320"/>
          </a:xfrm>
          <a:prstGeom prst="roundRect">
            <a:avLst>
              <a:gd name="adj" fmla="val 9971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21934839" y="10191090"/>
            <a:ext cx="10286640" cy="30847680"/>
          </a:xfrm>
          <a:prstGeom prst="roundRect">
            <a:avLst>
              <a:gd name="adj" fmla="val 9971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12289" y="41587805"/>
            <a:ext cx="32906111" cy="2282544"/>
          </a:xfrm>
          <a:prstGeom prst="rect">
            <a:avLst/>
          </a:prstGeom>
          <a:solidFill>
            <a:srgbClr val="02A7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CN" sz="6000" spc="-1" dirty="0" err="1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presents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friendly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handoff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zh-CN" altLang="en-US" sz="6000" spc="-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err="1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b="1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b="1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b="1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zh-CN" altLang="en-US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handoff</a:t>
            </a:r>
            <a:r>
              <a:rPr lang="zh-CN" altLang="en-US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zh-CN" altLang="en-US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60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</a:t>
            </a:r>
            <a:endParaRPr lang="zh-CN" altLang="en-US" sz="7200" b="1" spc="-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5000"/>
              </a:lnSpc>
            </a:pPr>
            <a:endParaRPr lang="en-US" altLang="zh-CN" sz="8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Group 7"/>
          <p:cNvGrpSpPr/>
          <p:nvPr/>
        </p:nvGrpSpPr>
        <p:grpSpPr>
          <a:xfrm>
            <a:off x="324000" y="6033720"/>
            <a:ext cx="32148000" cy="3714715"/>
            <a:chOff x="324000" y="5424120"/>
            <a:chExt cx="32148000" cy="3714715"/>
          </a:xfrm>
        </p:grpSpPr>
        <p:sp>
          <p:nvSpPr>
            <p:cNvPr id="54" name="CustomShape 8"/>
            <p:cNvSpPr/>
            <p:nvPr/>
          </p:nvSpPr>
          <p:spPr>
            <a:xfrm>
              <a:off x="324000" y="5424120"/>
              <a:ext cx="32148000" cy="3714715"/>
            </a:xfrm>
            <a:prstGeom prst="roundRect">
              <a:avLst>
                <a:gd name="adj" fmla="val 9971"/>
              </a:avLst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9"/>
            <p:cNvSpPr/>
            <p:nvPr/>
          </p:nvSpPr>
          <p:spPr>
            <a:xfrm>
              <a:off x="424080" y="6908864"/>
              <a:ext cx="32047920" cy="2100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6600" b="1" strike="noStrike" spc="-1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MMMap</a:t>
              </a:r>
              <a:r>
                <a:rPr lang="en-US" sz="6600" b="0" strike="noStrike" spc="-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(Mobility Management Map) is an interactive map service to visualize mobility management configuration parameters used by </a:t>
              </a:r>
              <a:r>
                <a:rPr lang="en-US" sz="6600" spc="-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operational cellular networks in the wild. </a:t>
              </a:r>
              <a:endParaRPr lang="en-US" sz="66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CustomShape 10"/>
            <p:cNvSpPr/>
            <p:nvPr/>
          </p:nvSpPr>
          <p:spPr>
            <a:xfrm>
              <a:off x="10441440" y="5597513"/>
              <a:ext cx="12035160" cy="1371600"/>
            </a:xfrm>
            <a:prstGeom prst="roundRect">
              <a:avLst>
                <a:gd name="adj" fmla="val 50000"/>
              </a:avLst>
            </a:prstGeom>
            <a:solidFill>
              <a:srgbClr val="02A7F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is </a:t>
              </a:r>
              <a:r>
                <a:rPr lang="en-US" sz="8000" b="1" strike="noStrike" spc="-1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MMMap</a:t>
              </a:r>
              <a:r>
                <a:rPr lang="en-US" sz="80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  <a:endParaRPr lang="en-US" sz="80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7" name="CustomShape 11"/>
          <p:cNvSpPr/>
          <p:nvPr/>
        </p:nvSpPr>
        <p:spPr>
          <a:xfrm>
            <a:off x="424080" y="11750827"/>
            <a:ext cx="10229040" cy="899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indent="-685800">
              <a:lnSpc>
                <a:spcPct val="10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Mobility is supported by handoffs in cellular networks.</a:t>
            </a:r>
          </a:p>
          <a:p>
            <a:pPr marL="914400" indent="-685800">
              <a:lnSpc>
                <a:spcPct val="10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Carriers manage handoffs with configuration parameters, which  cover all the handoff steps, </a:t>
            </a: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</a:t>
            </a:r>
            <a:r>
              <a:rPr lang="en-US" altLang="zh-CN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uding</a:t>
            </a: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160" lvl="2" indent="-6858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and what to measure</a:t>
            </a:r>
            <a:endParaRPr lang="zh-CN" altLang="en-US" sz="5400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160" lvl="2" indent="-6858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whether 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what to report</a:t>
            </a:r>
          </a:p>
          <a:p>
            <a:pPr marL="1829160" lvl="2" indent="-6858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cell to select </a:t>
            </a:r>
            <a:endParaRPr lang="en-US" sz="5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160" lvl="2" indent="-6858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371960" lvl="1" indent="-6858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800">
              <a:lnSpc>
                <a:spcPct val="10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5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Handoff configurations </a:t>
            </a:r>
            <a:r>
              <a:rPr lang="en-US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us to 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</a:t>
            </a:r>
            <a:r>
              <a:rPr lang="en-US" sz="5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5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handoffs perform in the wild</a:t>
            </a: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419580" y="34408203"/>
            <a:ext cx="10229040" cy="55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Group 17"/>
          <p:cNvGrpSpPr/>
          <p:nvPr/>
        </p:nvGrpSpPr>
        <p:grpSpPr>
          <a:xfrm>
            <a:off x="458460" y="10192842"/>
            <a:ext cx="10291680" cy="1371600"/>
            <a:chOff x="467280" y="11880000"/>
            <a:chExt cx="10291680" cy="1371600"/>
          </a:xfrm>
        </p:grpSpPr>
        <p:sp>
          <p:nvSpPr>
            <p:cNvPr id="64" name="CustomShape 18"/>
            <p:cNvSpPr/>
            <p:nvPr/>
          </p:nvSpPr>
          <p:spPr>
            <a:xfrm>
              <a:off x="472320" y="12790440"/>
              <a:ext cx="10286640" cy="442847"/>
            </a:xfrm>
            <a:prstGeom prst="rect">
              <a:avLst/>
            </a:prstGeom>
            <a:solidFill>
              <a:srgbClr val="02A7F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19"/>
            <p:cNvSpPr/>
            <p:nvPr/>
          </p:nvSpPr>
          <p:spPr>
            <a:xfrm>
              <a:off x="467280" y="11880000"/>
              <a:ext cx="10286640" cy="1371600"/>
            </a:xfrm>
            <a:prstGeom prst="roundRect">
              <a:avLst>
                <a:gd name="adj" fmla="val 50000"/>
              </a:avLst>
            </a:prstGeom>
            <a:solidFill>
              <a:srgbClr val="02A7F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66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 </a:t>
              </a:r>
              <a:r>
                <a:rPr lang="en-US" sz="80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Background</a:t>
              </a:r>
              <a:endParaRPr lang="en-US" sz="80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7" name="图片 22"/>
          <p:cNvPicPr/>
          <p:nvPr/>
        </p:nvPicPr>
        <p:blipFill>
          <a:blip r:embed="rId3"/>
          <a:stretch/>
        </p:blipFill>
        <p:spPr>
          <a:xfrm>
            <a:off x="1167780" y="22868391"/>
            <a:ext cx="9021240" cy="5337360"/>
          </a:xfrm>
          <a:prstGeom prst="rect">
            <a:avLst/>
          </a:prstGeom>
          <a:ln>
            <a:noFill/>
          </a:ln>
        </p:spPr>
      </p:pic>
      <p:sp>
        <p:nvSpPr>
          <p:cNvPr id="70" name="CustomShape 22"/>
          <p:cNvSpPr/>
          <p:nvPr/>
        </p:nvSpPr>
        <p:spPr>
          <a:xfrm>
            <a:off x="21985535" y="28154014"/>
            <a:ext cx="10218960" cy="3974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r>
              <a:rPr lang="en-US" sz="5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en-US" altLang="zh-CN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</a:t>
            </a:r>
            <a:r>
              <a:rPr lang="zh-CN" altLang="en-US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zh-CN" altLang="en-US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endParaRPr lang="zh-CN" altLang="en-US" sz="540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Downloadable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zh-CN" altLang="en-US" sz="5400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4400" spc="-1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</a:t>
            </a:r>
            <a:r>
              <a:rPr lang="en-US" altLang="zh-CN" sz="4400" spc="-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://</a:t>
            </a:r>
            <a:r>
              <a:rPr lang="en-US" altLang="zh-CN" sz="4400" spc="-1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mssn2.cs.purdue.edu/mmmap/download</a:t>
            </a:r>
            <a:endParaRPr lang="zh-CN" altLang="en-US" sz="200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685440">
              <a:buClr>
                <a:srgbClr val="00B0F0"/>
              </a:buClr>
              <a:buFont typeface="Wingdings" charset="2"/>
              <a:buChar char=""/>
            </a:pPr>
            <a:endParaRPr lang="zh-CN" altLang="en-US" sz="40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685440">
              <a:buClr>
                <a:srgbClr val="00B0F0"/>
              </a:buClr>
              <a:buFont typeface="Wingdings" charset="2"/>
              <a:buChar char=""/>
            </a:pPr>
            <a:endParaRPr lang="en-US" altLang="zh-CN" sz="3200" spc="-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544050" y="30479513"/>
            <a:ext cx="10229040" cy="918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960">
              <a:buClr>
                <a:srgbClr val="00B0F0"/>
              </a:buClr>
            </a:pP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MMLab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[1,2</a:t>
            </a:r>
            <a:r>
              <a:rPr lang="en-US" altLang="zh-CN" sz="5400" b="1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endParaRPr lang="zh-CN" altLang="en-US" sz="5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5400" b="1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device-centric</a:t>
            </a: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zh-CN" altLang="en-US" sz="5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CN" altLang="en-US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zh-CN" altLang="en-US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growing</a:t>
            </a:r>
            <a:endParaRPr lang="zh-CN" altLang="en-US" sz="5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endParaRPr lang="zh-CN" altLang="en-US" sz="5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960">
              <a:buClr>
                <a:srgbClr val="00B0F0"/>
              </a:buClr>
            </a:pPr>
            <a:r>
              <a:rPr lang="en-US" altLang="zh-CN" sz="5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5400" b="1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zh-CN" altLang="en-US" sz="5400" b="1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we already have in IMC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en-US" altLang="zh-CN" sz="5400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5400" spc="-1" baseline="30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MMLab</a:t>
            </a:r>
            <a:endParaRPr lang="zh-CN" altLang="en-US" sz="5400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</a:t>
            </a: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user-friendly way to release handoff configuration dataset</a:t>
            </a:r>
          </a:p>
          <a:p>
            <a:pPr marL="228600" lvl="1" indent="-685440">
              <a:buClr>
                <a:srgbClr val="00B0F0"/>
              </a:buClr>
              <a:buFont typeface="Wingdings" charset="2"/>
              <a:buChar char=""/>
            </a:pPr>
            <a:endParaRPr lang="zh-CN" altLang="en-US" sz="5400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960">
              <a:buClr>
                <a:srgbClr val="00B0F0"/>
              </a:buClr>
            </a:pPr>
            <a:r>
              <a:rPr lang="zh-CN" altLang="en-US" sz="5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zh-CN" altLang="en-US" sz="5400" b="1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440">
              <a:buClr>
                <a:srgbClr val="00B0F0"/>
              </a:buClr>
              <a:buFont typeface="Wingdings" charset="2"/>
              <a:buChar char=""/>
            </a:pPr>
            <a:endParaRPr lang="en-US" altLang="zh-CN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440">
              <a:buClr>
                <a:srgbClr val="00B0F0"/>
              </a:buClr>
              <a:buFont typeface="Wingdings" charset="2"/>
              <a:buChar char=""/>
            </a:pPr>
            <a:endParaRPr lang="zh-CN" alt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685440">
              <a:buClr>
                <a:srgbClr val="00B0F0"/>
              </a:buClr>
              <a:buFont typeface="Wingdings" charset="2"/>
              <a:buChar char=""/>
            </a:pPr>
            <a:endParaRPr lang="en-US" sz="5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ustomShape 15"/>
          <p:cNvSpPr/>
          <p:nvPr/>
        </p:nvSpPr>
        <p:spPr>
          <a:xfrm>
            <a:off x="11090305" y="22346514"/>
            <a:ext cx="10229040" cy="4401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/>
            <a:r>
              <a:rPr lang="en-US" sz="5400" b="1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5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data cycle</a:t>
            </a: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 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check what you have contributed to </a:t>
            </a:r>
            <a:r>
              <a:rPr lang="en-US" sz="5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recently</a:t>
            </a:r>
            <a:endParaRPr lang="zh-CN" altLang="en-US" sz="5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altLang="zh-CN" sz="5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of data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zh-CN" altLang="en-US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5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z="5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MMLab</a:t>
            </a:r>
            <a:endParaRPr lang="en-US" altLang="zh-CN" sz="5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ustomShape 15"/>
          <p:cNvSpPr/>
          <p:nvPr/>
        </p:nvSpPr>
        <p:spPr>
          <a:xfrm>
            <a:off x="11192100" y="11701145"/>
            <a:ext cx="10217708" cy="4085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/>
            <a:r>
              <a:rPr lang="en-US" sz="5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5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Geo-centric view</a:t>
            </a: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Locating the cells in the area of your interest</a:t>
            </a: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Offering per-cell handoff configuration view</a:t>
            </a: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ustomShape 15"/>
          <p:cNvSpPr/>
          <p:nvPr/>
        </p:nvSpPr>
        <p:spPr>
          <a:xfrm>
            <a:off x="11149034" y="34505103"/>
            <a:ext cx="10229040" cy="5092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/>
            <a:r>
              <a:rPr lang="en-US" sz="5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5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 and friendly visualization </a:t>
            </a: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Seizing what you care with view filters</a:t>
            </a: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buClr>
                <a:srgbClr val="00B0F0"/>
              </a:buClr>
              <a:buFont typeface="Wingdings" charset="2"/>
              <a:buChar char=""/>
            </a:pPr>
            <a:r>
              <a:rPr lang="en-US" sz="5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spatial/temporal statistics in an area</a:t>
            </a:r>
            <a:endParaRPr lang="en-US" sz="5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ustomShape 18"/>
          <p:cNvSpPr/>
          <p:nvPr/>
        </p:nvSpPr>
        <p:spPr>
          <a:xfrm>
            <a:off x="464580" y="29060461"/>
            <a:ext cx="10286640" cy="1371600"/>
          </a:xfrm>
          <a:prstGeom prst="rect">
            <a:avLst/>
          </a:prstGeom>
          <a:solidFill>
            <a:srgbClr val="02A7F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455400" y="29155081"/>
            <a:ext cx="10295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en-US" sz="60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6000" b="1" spc="-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MMLab</a:t>
            </a:r>
            <a:endParaRPr lang="en-US" sz="6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CustomShape 18"/>
          <p:cNvSpPr/>
          <p:nvPr/>
        </p:nvSpPr>
        <p:spPr>
          <a:xfrm>
            <a:off x="21979311" y="26856143"/>
            <a:ext cx="10286640" cy="1256968"/>
          </a:xfrm>
          <a:prstGeom prst="rect">
            <a:avLst/>
          </a:prstGeom>
          <a:solidFill>
            <a:srgbClr val="02A7F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Rectangle 44"/>
          <p:cNvSpPr/>
          <p:nvPr/>
        </p:nvSpPr>
        <p:spPr>
          <a:xfrm>
            <a:off x="22046580" y="26943301"/>
            <a:ext cx="10295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to community</a:t>
            </a:r>
            <a:endParaRPr lang="en-US" sz="6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18"/>
          <p:cNvSpPr/>
          <p:nvPr/>
        </p:nvSpPr>
        <p:spPr>
          <a:xfrm>
            <a:off x="21953185" y="32982108"/>
            <a:ext cx="10286640" cy="1256968"/>
          </a:xfrm>
          <a:prstGeom prst="rect">
            <a:avLst/>
          </a:prstGeom>
          <a:solidFill>
            <a:srgbClr val="02A7F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78" name="CustomShape 15"/>
          <p:cNvSpPr/>
          <p:nvPr/>
        </p:nvSpPr>
        <p:spPr>
          <a:xfrm>
            <a:off x="21950139" y="16933673"/>
            <a:ext cx="10314355" cy="5133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buClr>
                <a:srgbClr val="00B0F0"/>
              </a:buClr>
            </a:pP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Figure5: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</a:t>
            </a:r>
            <a:r>
              <a:rPr lang="en-US" sz="4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cell reselection priority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21979311" y="24757390"/>
            <a:ext cx="10242168" cy="151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buClr>
                <a:srgbClr val="00B0F0"/>
              </a:buClr>
            </a:pP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Figure6: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type(sprint)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west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lafayette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(left)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(right)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15"/>
          <p:cNvSpPr/>
          <p:nvPr/>
        </p:nvSpPr>
        <p:spPr>
          <a:xfrm>
            <a:off x="22180666" y="24375700"/>
            <a:ext cx="10481917" cy="315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indent="-685440">
              <a:lnSpc>
                <a:spcPct val="100000"/>
              </a:lnSpc>
              <a:buClr>
                <a:srgbClr val="00B0F0"/>
              </a:buClr>
              <a:buFont typeface="Wingdings" charset="2"/>
              <a:buChar char=""/>
            </a:pPr>
            <a:endParaRPr lang="en-US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CustomShape 22"/>
          <p:cNvSpPr/>
          <p:nvPr/>
        </p:nvSpPr>
        <p:spPr>
          <a:xfrm>
            <a:off x="21947529" y="34574472"/>
            <a:ext cx="10243934" cy="49538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71910" indent="-742950">
              <a:buClr>
                <a:srgbClr val="00B0F0"/>
              </a:buClr>
              <a:buFont typeface="+mj-lt"/>
              <a:buAutoNum type="arabicPeriod"/>
            </a:pPr>
            <a:r>
              <a:rPr lang="en-US" sz="4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I-Lab</a:t>
            </a:r>
            <a:r>
              <a:rPr lang="en-US" sz="4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website, </a:t>
            </a:r>
            <a:r>
              <a:rPr lang="en-US" sz="4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http://milab.cs.purdue.edu</a:t>
            </a:r>
            <a:endParaRPr lang="en-US" sz="4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910" indent="-742950">
              <a:lnSpc>
                <a:spcPct val="10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Haotian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Deng, </a:t>
            </a: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Chunyi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Peng, </a:t>
            </a: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Fida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Jiayi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</a:t>
            </a:r>
            <a:r>
              <a:rPr lang="en-US" sz="4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Charlie Hu, “Mobility Support in Cellular Networks: A Measurement Study on Its Configurations and Implications”, </a:t>
            </a:r>
            <a:r>
              <a:rPr lang="en-US" sz="40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IMC’18</a:t>
            </a:r>
            <a:endParaRPr lang="zh-CN" altLang="en-US" sz="400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910" indent="-742950">
              <a:lnSpc>
                <a:spcPct val="10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altLang="zh-CN" sz="4000" strike="noStrike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r>
              <a:rPr lang="en-US" altLang="zh-CN" sz="40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40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http://mssn2.cs.purdue.edu/mmmap</a:t>
            </a:r>
            <a:endParaRPr lang="zh-CN" altLang="en-US" sz="400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910" indent="-742950">
              <a:lnSpc>
                <a:spcPct val="100000"/>
              </a:lnSpc>
              <a:buClr>
                <a:srgbClr val="00B0F0"/>
              </a:buClr>
              <a:buFont typeface="+mj-lt"/>
              <a:buAutoNum type="arabicPeriod"/>
            </a:pPr>
            <a:endParaRPr lang="zh-CN" altLang="en-US" sz="400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910" indent="-742950">
              <a:lnSpc>
                <a:spcPct val="100000"/>
              </a:lnSpc>
              <a:buClr>
                <a:srgbClr val="00B0F0"/>
              </a:buClr>
              <a:buFont typeface="+mj-lt"/>
              <a:buAutoNum type="arabicPeriod"/>
            </a:pPr>
            <a:endParaRPr lang="en-US" sz="4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910" indent="-742950">
              <a:lnSpc>
                <a:spcPct val="100000"/>
              </a:lnSpc>
              <a:buClr>
                <a:srgbClr val="00B0F0"/>
              </a:buClr>
              <a:buFont typeface="+mj-lt"/>
              <a:buAutoNum type="arabicPeriod"/>
            </a:pPr>
            <a:endParaRPr lang="en-US" sz="4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05578" y="33416090"/>
            <a:ext cx="102511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960" algn="ctr">
              <a:buClr>
                <a:srgbClr val="00B0F0"/>
              </a:buClr>
            </a:pP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</a:t>
            </a:r>
            <a:r>
              <a:rPr lang="en-US" sz="4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of </a:t>
            </a:r>
            <a:r>
              <a:rPr lang="en-US" sz="4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endParaRPr lang="en-US" sz="4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087679" y="21713247"/>
            <a:ext cx="10313578" cy="77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960" algn="ctr">
              <a:buClr>
                <a:srgbClr val="00B0F0"/>
              </a:buClr>
            </a:pPr>
            <a:r>
              <a:rPr lang="en-US" altLang="zh-CN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Figure3:</a:t>
            </a:r>
            <a:r>
              <a:rPr lang="zh-CN" alt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 </a:t>
            </a:r>
            <a:r>
              <a:rPr lang="en-US" sz="4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centric view of </a:t>
            </a:r>
            <a:r>
              <a:rPr lang="en-US" sz="4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MMMap</a:t>
            </a:r>
            <a:endParaRPr lang="en-US" sz="4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3759" y="28036548"/>
            <a:ext cx="102347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960" algn="ctr">
              <a:buClr>
                <a:srgbClr val="00B0F0"/>
              </a:buClr>
            </a:pPr>
            <a:r>
              <a:rPr lang="en-US" sz="4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Figure1: Handoff procedure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D8C89B0-9D2C-294E-B329-C76867C4503B}"/>
              </a:ext>
            </a:extLst>
          </p:cNvPr>
          <p:cNvGrpSpPr>
            <a:grpSpLocks noChangeAspect="1"/>
          </p:cNvGrpSpPr>
          <p:nvPr/>
        </p:nvGrpSpPr>
        <p:grpSpPr>
          <a:xfrm>
            <a:off x="866520" y="299100"/>
            <a:ext cx="3487035" cy="4572000"/>
            <a:chOff x="4628359" y="125683"/>
            <a:chExt cx="1930846" cy="253161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79721089-31C2-CB44-A483-413059B8EBAB}"/>
                </a:ext>
              </a:extLst>
            </p:cNvPr>
            <p:cNvGrpSpPr/>
            <p:nvPr/>
          </p:nvGrpSpPr>
          <p:grpSpPr>
            <a:xfrm>
              <a:off x="4697853" y="674323"/>
              <a:ext cx="1861352" cy="1982974"/>
              <a:chOff x="4959580" y="3033869"/>
              <a:chExt cx="2626775" cy="2643943"/>
            </a:xfrm>
            <a:scene3d>
              <a:camera prst="isometricOffAxis1Top"/>
              <a:lightRig rig="threePt" dir="t"/>
            </a:scene3d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xmlns="" id="{29820F9B-990B-2C4E-94E5-FFC515716208}"/>
                  </a:ext>
                </a:extLst>
              </p:cNvPr>
              <p:cNvSpPr/>
              <p:nvPr/>
            </p:nvSpPr>
            <p:spPr>
              <a:xfrm rot="5400000">
                <a:off x="4066460" y="3926989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xmlns="" id="{DEE79558-AE93-6745-A843-6BCBF1344315}"/>
                  </a:ext>
                </a:extLst>
              </p:cNvPr>
              <p:cNvSpPr/>
              <p:nvPr/>
            </p:nvSpPr>
            <p:spPr>
              <a:xfrm rot="16200000" flipH="1">
                <a:off x="4953115" y="3926990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xmlns="" id="{4FF9246C-919F-554A-BF48-CC03F600D2B9}"/>
                  </a:ext>
                </a:extLst>
              </p:cNvPr>
              <p:cNvSpPr/>
              <p:nvPr/>
            </p:nvSpPr>
            <p:spPr>
              <a:xfrm rot="5400000">
                <a:off x="5835533" y="3926990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D953E2E-3647-3543-A315-F318312F8326}"/>
                </a:ext>
              </a:extLst>
            </p:cNvPr>
            <p:cNvGrpSpPr/>
            <p:nvPr/>
          </p:nvGrpSpPr>
          <p:grpSpPr>
            <a:xfrm>
              <a:off x="4628359" y="125683"/>
              <a:ext cx="1097280" cy="1097280"/>
              <a:chOff x="7882716" y="1617351"/>
              <a:chExt cx="1097280" cy="1097280"/>
            </a:xfrm>
          </p:grpSpPr>
          <p:sp>
            <p:nvSpPr>
              <p:cNvPr id="73" name="Teardrop 72">
                <a:extLst>
                  <a:ext uri="{FF2B5EF4-FFF2-40B4-BE49-F238E27FC236}">
                    <a16:creationId xmlns:a16="http://schemas.microsoft.com/office/drawing/2014/main" xmlns="" id="{B42B989A-6032-3142-BC2E-59E53CCF6EC6}"/>
                  </a:ext>
                </a:extLst>
              </p:cNvPr>
              <p:cNvSpPr/>
              <p:nvPr/>
            </p:nvSpPr>
            <p:spPr>
              <a:xfrm rot="8252512">
                <a:off x="7882716" y="1617351"/>
                <a:ext cx="1097280" cy="1097280"/>
              </a:xfrm>
              <a:prstGeom prst="teardrop">
                <a:avLst>
                  <a:gd name="adj" fmla="val 155171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BC1829D4-E09B-794B-9003-7C734A7F270E}"/>
                  </a:ext>
                </a:extLst>
              </p:cNvPr>
              <p:cNvSpPr/>
              <p:nvPr/>
            </p:nvSpPr>
            <p:spPr>
              <a:xfrm>
                <a:off x="8093914" y="1842358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xmlns="" id="{006BA4D0-90C7-C64F-9FD0-3892AB2C7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5982" y="1808977"/>
                <a:ext cx="752561" cy="75256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F94B5E2C-5156-B847-874E-EBF1B93BB9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9642" y="960051"/>
              <a:ext cx="457200" cy="457200"/>
              <a:chOff x="7882716" y="1617351"/>
              <a:chExt cx="1097280" cy="1097280"/>
            </a:xfrm>
          </p:grpSpPr>
          <p:sp>
            <p:nvSpPr>
              <p:cNvPr id="85" name="Teardrop 84">
                <a:extLst>
                  <a:ext uri="{FF2B5EF4-FFF2-40B4-BE49-F238E27FC236}">
                    <a16:creationId xmlns:a16="http://schemas.microsoft.com/office/drawing/2014/main" xmlns="" id="{A84BB55A-6B1A-5E45-9E12-6944BACDB838}"/>
                  </a:ext>
                </a:extLst>
              </p:cNvPr>
              <p:cNvSpPr/>
              <p:nvPr/>
            </p:nvSpPr>
            <p:spPr>
              <a:xfrm rot="8252512">
                <a:off x="7882716" y="1617351"/>
                <a:ext cx="1097280" cy="1097280"/>
              </a:xfrm>
              <a:prstGeom prst="teardrop">
                <a:avLst>
                  <a:gd name="adj" fmla="val 155171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E89FBE1C-F2BC-6C4F-9050-2AFA152E3915}"/>
                  </a:ext>
                </a:extLst>
              </p:cNvPr>
              <p:cNvSpPr/>
              <p:nvPr/>
            </p:nvSpPr>
            <p:spPr>
              <a:xfrm>
                <a:off x="8093914" y="1842358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xmlns="" id="{18619207-B0AB-D849-9E56-D1CC5E4C0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5982" y="1808977"/>
                <a:ext cx="752561" cy="752561"/>
              </a:xfrm>
              <a:prstGeom prst="rect">
                <a:avLst/>
              </a:prstGeom>
            </p:spPr>
          </p:pic>
        </p:grp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FB3649E-001F-1546-BE01-46A3826E3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679" y="41563277"/>
            <a:ext cx="2279748" cy="2279748"/>
          </a:xfrm>
          <a:prstGeom prst="rect">
            <a:avLst/>
          </a:prstGeom>
        </p:spPr>
      </p:pic>
      <p:sp>
        <p:nvSpPr>
          <p:cNvPr id="89" name="Rectangle 44"/>
          <p:cNvSpPr/>
          <p:nvPr/>
        </p:nvSpPr>
        <p:spPr>
          <a:xfrm>
            <a:off x="21972556" y="33124206"/>
            <a:ext cx="10295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b="1" spc="-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6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/>
          <a:srcRect l="16976" t="2594" r="14505" b="2763"/>
          <a:stretch/>
        </p:blipFill>
        <p:spPr>
          <a:xfrm>
            <a:off x="22024808" y="18653759"/>
            <a:ext cx="5016270" cy="58953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/>
          <a:srcRect l="17374" t="3015" r="13821" b="2569"/>
          <a:stretch/>
        </p:blipFill>
        <p:spPr>
          <a:xfrm>
            <a:off x="27041078" y="18625153"/>
            <a:ext cx="5150385" cy="5936087"/>
          </a:xfrm>
          <a:prstGeom prst="rect">
            <a:avLst/>
          </a:prstGeom>
        </p:spPr>
      </p:pic>
      <p:grpSp>
        <p:nvGrpSpPr>
          <p:cNvPr id="103" name="Group 6">
            <a:extLst>
              <a:ext uri="{FF2B5EF4-FFF2-40B4-BE49-F238E27FC236}">
                <a16:creationId xmlns:a16="http://schemas.microsoft.com/office/drawing/2014/main" xmlns="" id="{6D8C89B0-9D2C-294E-B329-C76867C4503B}"/>
              </a:ext>
            </a:extLst>
          </p:cNvPr>
          <p:cNvGrpSpPr>
            <a:grpSpLocks noChangeAspect="1"/>
          </p:cNvGrpSpPr>
          <p:nvPr/>
        </p:nvGrpSpPr>
        <p:grpSpPr>
          <a:xfrm>
            <a:off x="419580" y="41938826"/>
            <a:ext cx="1341061" cy="1758322"/>
            <a:chOff x="4628359" y="125683"/>
            <a:chExt cx="1930846" cy="2531614"/>
          </a:xfrm>
        </p:grpSpPr>
        <p:grpSp>
          <p:nvGrpSpPr>
            <p:cNvPr id="104" name="Group 57">
              <a:extLst>
                <a:ext uri="{FF2B5EF4-FFF2-40B4-BE49-F238E27FC236}">
                  <a16:creationId xmlns:a16="http://schemas.microsoft.com/office/drawing/2014/main" xmlns="" id="{79721089-31C2-CB44-A483-413059B8EBAB}"/>
                </a:ext>
              </a:extLst>
            </p:cNvPr>
            <p:cNvGrpSpPr/>
            <p:nvPr/>
          </p:nvGrpSpPr>
          <p:grpSpPr>
            <a:xfrm>
              <a:off x="4697853" y="674323"/>
              <a:ext cx="1861352" cy="1982974"/>
              <a:chOff x="4959580" y="3033869"/>
              <a:chExt cx="2626775" cy="2643943"/>
            </a:xfrm>
            <a:scene3d>
              <a:camera prst="isometricOffAxis1Top"/>
              <a:lightRig rig="threePt" dir="t"/>
            </a:scene3d>
          </p:grpSpPr>
          <p:sp>
            <p:nvSpPr>
              <p:cNvPr id="113" name="Parallelogram 59">
                <a:extLst>
                  <a:ext uri="{FF2B5EF4-FFF2-40B4-BE49-F238E27FC236}">
                    <a16:creationId xmlns:a16="http://schemas.microsoft.com/office/drawing/2014/main" xmlns="" id="{29820F9B-990B-2C4E-94E5-FFC515716208}"/>
                  </a:ext>
                </a:extLst>
              </p:cNvPr>
              <p:cNvSpPr/>
              <p:nvPr/>
            </p:nvSpPr>
            <p:spPr>
              <a:xfrm rot="5400000">
                <a:off x="4066460" y="3926989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Parallelogram 61">
                <a:extLst>
                  <a:ext uri="{FF2B5EF4-FFF2-40B4-BE49-F238E27FC236}">
                    <a16:creationId xmlns:a16="http://schemas.microsoft.com/office/drawing/2014/main" xmlns="" id="{DEE79558-AE93-6745-A843-6BCBF1344315}"/>
                  </a:ext>
                </a:extLst>
              </p:cNvPr>
              <p:cNvSpPr/>
              <p:nvPr/>
            </p:nvSpPr>
            <p:spPr>
              <a:xfrm rot="16200000" flipH="1">
                <a:off x="4953115" y="3926990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Parallelogram 67">
                <a:extLst>
                  <a:ext uri="{FF2B5EF4-FFF2-40B4-BE49-F238E27FC236}">
                    <a16:creationId xmlns:a16="http://schemas.microsoft.com/office/drawing/2014/main" xmlns="" id="{4FF9246C-919F-554A-BF48-CC03F600D2B9}"/>
                  </a:ext>
                </a:extLst>
              </p:cNvPr>
              <p:cNvSpPr/>
              <p:nvPr/>
            </p:nvSpPr>
            <p:spPr>
              <a:xfrm rot="5400000">
                <a:off x="5835533" y="3926990"/>
                <a:ext cx="2643942" cy="857702"/>
              </a:xfrm>
              <a:prstGeom prst="parallelogram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up 68">
              <a:extLst>
                <a:ext uri="{FF2B5EF4-FFF2-40B4-BE49-F238E27FC236}">
                  <a16:creationId xmlns:a16="http://schemas.microsoft.com/office/drawing/2014/main" xmlns="" id="{AD953E2E-3647-3543-A315-F318312F8326}"/>
                </a:ext>
              </a:extLst>
            </p:cNvPr>
            <p:cNvGrpSpPr/>
            <p:nvPr/>
          </p:nvGrpSpPr>
          <p:grpSpPr>
            <a:xfrm>
              <a:off x="4628359" y="125683"/>
              <a:ext cx="1097280" cy="1097280"/>
              <a:chOff x="7882716" y="1617351"/>
              <a:chExt cx="1097280" cy="1097280"/>
            </a:xfrm>
          </p:grpSpPr>
          <p:sp>
            <p:nvSpPr>
              <p:cNvPr id="110" name="Teardrop 72">
                <a:extLst>
                  <a:ext uri="{FF2B5EF4-FFF2-40B4-BE49-F238E27FC236}">
                    <a16:creationId xmlns:a16="http://schemas.microsoft.com/office/drawing/2014/main" xmlns="" id="{B42B989A-6032-3142-BC2E-59E53CCF6EC6}"/>
                  </a:ext>
                </a:extLst>
              </p:cNvPr>
              <p:cNvSpPr/>
              <p:nvPr/>
            </p:nvSpPr>
            <p:spPr>
              <a:xfrm rot="8252512">
                <a:off x="7882716" y="1617351"/>
                <a:ext cx="1097280" cy="1097280"/>
              </a:xfrm>
              <a:prstGeom prst="teardrop">
                <a:avLst>
                  <a:gd name="adj" fmla="val 155171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val 73">
                <a:extLst>
                  <a:ext uri="{FF2B5EF4-FFF2-40B4-BE49-F238E27FC236}">
                    <a16:creationId xmlns:a16="http://schemas.microsoft.com/office/drawing/2014/main" xmlns="" id="{BC1829D4-E09B-794B-9003-7C734A7F270E}"/>
                  </a:ext>
                </a:extLst>
              </p:cNvPr>
              <p:cNvSpPr/>
              <p:nvPr/>
            </p:nvSpPr>
            <p:spPr>
              <a:xfrm>
                <a:off x="8093914" y="1842358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12" name="Picture 74">
                <a:extLst>
                  <a:ext uri="{FF2B5EF4-FFF2-40B4-BE49-F238E27FC236}">
                    <a16:creationId xmlns:a16="http://schemas.microsoft.com/office/drawing/2014/main" xmlns="" id="{006BA4D0-90C7-C64F-9FD0-3892AB2C7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5982" y="1808977"/>
                <a:ext cx="752561" cy="752561"/>
              </a:xfrm>
              <a:prstGeom prst="rect">
                <a:avLst/>
              </a:prstGeom>
            </p:spPr>
          </p:pic>
        </p:grpSp>
        <p:grpSp>
          <p:nvGrpSpPr>
            <p:cNvPr id="106" name="Group 75">
              <a:extLst>
                <a:ext uri="{FF2B5EF4-FFF2-40B4-BE49-F238E27FC236}">
                  <a16:creationId xmlns:a16="http://schemas.microsoft.com/office/drawing/2014/main" xmlns="" id="{F94B5E2C-5156-B847-874E-EBF1B93BB9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9642" y="960051"/>
              <a:ext cx="457200" cy="457200"/>
              <a:chOff x="7882716" y="1617351"/>
              <a:chExt cx="1097280" cy="1097280"/>
            </a:xfrm>
          </p:grpSpPr>
          <p:sp>
            <p:nvSpPr>
              <p:cNvPr id="107" name="Teardrop 84">
                <a:extLst>
                  <a:ext uri="{FF2B5EF4-FFF2-40B4-BE49-F238E27FC236}">
                    <a16:creationId xmlns:a16="http://schemas.microsoft.com/office/drawing/2014/main" xmlns="" id="{A84BB55A-6B1A-5E45-9E12-6944BACDB838}"/>
                  </a:ext>
                </a:extLst>
              </p:cNvPr>
              <p:cNvSpPr/>
              <p:nvPr/>
            </p:nvSpPr>
            <p:spPr>
              <a:xfrm rot="8252512">
                <a:off x="7882716" y="1617351"/>
                <a:ext cx="1097280" cy="1097280"/>
              </a:xfrm>
              <a:prstGeom prst="teardrop">
                <a:avLst>
                  <a:gd name="adj" fmla="val 155171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85">
                <a:extLst>
                  <a:ext uri="{FF2B5EF4-FFF2-40B4-BE49-F238E27FC236}">
                    <a16:creationId xmlns:a16="http://schemas.microsoft.com/office/drawing/2014/main" xmlns="" id="{E89FBE1C-F2BC-6C4F-9050-2AFA152E3915}"/>
                  </a:ext>
                </a:extLst>
              </p:cNvPr>
              <p:cNvSpPr/>
              <p:nvPr/>
            </p:nvSpPr>
            <p:spPr>
              <a:xfrm>
                <a:off x="8093914" y="1842358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9" name="Picture 86">
                <a:extLst>
                  <a:ext uri="{FF2B5EF4-FFF2-40B4-BE49-F238E27FC236}">
                    <a16:creationId xmlns:a16="http://schemas.microsoft.com/office/drawing/2014/main" xmlns="" id="{18619207-B0AB-D849-9E56-D1CC5E4C0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5982" y="1808977"/>
                <a:ext cx="752561" cy="752561"/>
              </a:xfrm>
              <a:prstGeom prst="rect">
                <a:avLst/>
              </a:prstGeom>
            </p:spPr>
          </p:pic>
        </p:grpSp>
      </p:grpSp>
      <p:grpSp>
        <p:nvGrpSpPr>
          <p:cNvPr id="91" name="Group 17"/>
          <p:cNvGrpSpPr/>
          <p:nvPr/>
        </p:nvGrpSpPr>
        <p:grpSpPr>
          <a:xfrm>
            <a:off x="11126194" y="10190798"/>
            <a:ext cx="10291680" cy="1371600"/>
            <a:chOff x="467280" y="11880000"/>
            <a:chExt cx="10291680" cy="1371600"/>
          </a:xfrm>
        </p:grpSpPr>
        <p:sp>
          <p:nvSpPr>
            <p:cNvPr id="92" name="CustomShape 18"/>
            <p:cNvSpPr/>
            <p:nvPr/>
          </p:nvSpPr>
          <p:spPr>
            <a:xfrm>
              <a:off x="472320" y="12790440"/>
              <a:ext cx="10286640" cy="442847"/>
            </a:xfrm>
            <a:prstGeom prst="rect">
              <a:avLst/>
            </a:prstGeom>
            <a:solidFill>
              <a:srgbClr val="02A7F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" name="CustomShape 19"/>
            <p:cNvSpPr/>
            <p:nvPr/>
          </p:nvSpPr>
          <p:spPr>
            <a:xfrm>
              <a:off x="467280" y="11880000"/>
              <a:ext cx="10286640" cy="1371600"/>
            </a:xfrm>
            <a:prstGeom prst="roundRect">
              <a:avLst>
                <a:gd name="adj" fmla="val 50000"/>
              </a:avLst>
            </a:prstGeom>
            <a:solidFill>
              <a:srgbClr val="02A7F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6600" b="1" spc="-1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MMMap</a:t>
              </a:r>
              <a:r>
                <a:rPr lang="zh-CN" altLang="en-US" sz="6600" b="1" spc="-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6600" b="1" spc="-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en-US" altLang="zh-CN" sz="6600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1"/>
          <a:srcRect l="12488" t="6861" r="10376"/>
          <a:stretch/>
        </p:blipFill>
        <p:spPr>
          <a:xfrm>
            <a:off x="11227793" y="15950225"/>
            <a:ext cx="5950799" cy="5700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42084" y="15876734"/>
            <a:ext cx="3718539" cy="57856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3"/>
          <a:srcRect l="1" t="1" r="-522" b="9605"/>
          <a:stretch/>
        </p:blipFill>
        <p:spPr>
          <a:xfrm>
            <a:off x="11298121" y="26631372"/>
            <a:ext cx="9762502" cy="66788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8297" y="10592680"/>
            <a:ext cx="7412702" cy="6208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378</Words>
  <Application>Microsoft Macintosh PowerPoint</Application>
  <PresentationFormat>自定义</PresentationFormat>
  <Paragraphs>57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DejaVu Sans</vt:lpstr>
      <vt:lpstr>Symbol</vt:lpstr>
      <vt:lpstr>Times New Roman</vt:lpstr>
      <vt:lpstr>Wingdings</vt:lpstr>
      <vt:lpstr>Arial</vt:lpstr>
      <vt:lpstr>Office Theme</vt:lpstr>
      <vt:lpstr>PowerPoint 演示文稿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Chunyi Peng</dc:creator>
  <dc:description/>
  <cp:lastModifiedBy>Microsoft Office User</cp:lastModifiedBy>
  <cp:revision>490</cp:revision>
  <cp:lastPrinted>2016-09-24T21:34:18Z</cp:lastPrinted>
  <dcterms:created xsi:type="dcterms:W3CDTF">2015-05-16T02:31:53Z</dcterms:created>
  <dcterms:modified xsi:type="dcterms:W3CDTF">2018-10-29T04:06:36Z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