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A2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8093B-79B5-474F-B434-CD47EDFA3A8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7D97-E78C-4D10-A37E-ED0CA1685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05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D97-E78C-4D10-A37E-ED0CA1685E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15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author give two formula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D97-E78C-4D10-A37E-ED0CA1685E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38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840CA-BFEA-4756-A622-8CA1ED316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2BF5C4-BF77-46D5-8DAE-7FFE2A6F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5AA13-99B1-4C7A-A71A-D00034B2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CF281-1F31-4ACA-A732-1ACB720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71C3BA-AC41-4724-8BFB-92DCA493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1CDD7-53FB-4B62-908C-AC8EB869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91DFB8-651A-44B9-85DF-83DCCA8D7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882E3-1E46-4D27-BC92-DEC48B7F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07093-2FB6-47F6-A982-DEB7052A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3697E-9B64-4A20-BC6C-2968AC5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5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4872B5-8E0B-4184-B467-A17EFB342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561D00-4FD5-406D-9E3F-31ADB1BA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BF077-FBF8-46C0-B7B9-E1528517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919822-1E27-4D2D-B2EC-B43F5D6A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BB1124-C9F3-4701-BA93-62DA8117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7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3B99-5E08-4493-954E-BB4B4092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4D4C4-F799-4D01-9106-E886D021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C55362-4899-4D76-A580-14E77E0E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EED7B-B416-4B46-9AA6-DD5A3EAB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D4CFCA-C414-4461-883B-2ABAA136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235EF-6C25-45E0-A587-3996A166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BEFDE8-DEAD-491F-AC1B-C8DE35FE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0C169-4158-4932-91DB-C0E2C36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52D752-5088-4CF7-AB0F-413D53C7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662609-6CF5-470A-8DA4-5F30ADB0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93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4DA43-44B4-4A64-BA84-8AF8FB0C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C5C38-9453-47D1-8E16-D75958A4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49341B-BC48-4578-A5E4-8F12B291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48BF97-31C1-47D8-8833-428DD4FC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AA4CE8-CD48-4129-BB5C-94D9254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7355F-84A0-4E25-AA4D-DA2E5FEE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74944-65B3-4C83-9B94-1C74F32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8A9E0B-EF24-428A-90C2-7D618977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B7D398-87DA-4F02-9A02-F6C0B6B26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08CB78-A095-4A4B-8552-211846727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8DE961-A7AC-4458-B6F7-2673EE0E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E4C999-F39F-4AAC-9FEA-BEFE2819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F9D48E-6711-4FEB-A891-0091B1BF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61AC94-CAEB-4F28-8448-143305EE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4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7E3C0-5B7D-4924-AC7B-DD4E800E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01284F-E2E9-4274-BCD0-74AE74D7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2C1A49-D79B-477B-BDA1-D3D49833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3E19D6-F049-4ED8-82EB-608EBDD5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4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9257AD-3C9C-40BB-8CEB-CF4FBCA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BCE362-D5E5-4FC3-ABEF-20FC41F0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F2DB5E-5F1C-4BF5-B17C-E433482E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7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01AE7-B5FA-406B-8937-D2783FA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4442A-FF5D-4E98-9DDD-646DD1E8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796BB6-9CF0-4EE0-AC20-F1F4E052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4447B-AA55-4734-8F54-494A501A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4F7F58-407E-47CE-B707-BC8E5B60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A5C2CF-4791-4AEE-A041-C31A4C23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46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B3D54-437F-4285-A75C-6F84AE4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E20621-BB87-4F5D-85F0-C409283D3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C60F60-FE9D-464C-964A-E936C71A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6442ED-4444-4F23-864A-6C02DD44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3FBA26-465C-4137-B564-63BB3267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77BA56-8FFC-455F-8E45-AA039CB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1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1C371F-BA24-4D38-84C4-50C23CCA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33604-B11C-4B09-A4D5-34B5F36B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B61EA-FD37-4180-A08B-51137B83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6A42-8115-4793-8EA2-0BFAB56119AC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4F8F9-3435-4491-B286-601E51885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6F494-48A4-415F-8EFC-2014487A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1505-5346-4A1A-A9A8-F0E5AE4B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36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80626-57E6-4A48-A53A-3D62AFC76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55" y="1035277"/>
            <a:ext cx="10798629" cy="238760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Thresholding Method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4F54CA-9216-467E-ACC9-D361587C3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55" y="5202238"/>
            <a:ext cx="10798629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CSIE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410285034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蕭勝興</a:t>
            </a:r>
          </a:p>
        </p:txBody>
      </p:sp>
    </p:spTree>
    <p:extLst>
      <p:ext uri="{BB962C8B-B14F-4D97-AF65-F5344CB8AC3E}">
        <p14:creationId xmlns:p14="http://schemas.microsoft.com/office/powerpoint/2010/main" val="271645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C6381-B09A-4218-80F5-43B1990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902DB-98EE-4673-866A-78079EC9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program"/>
              </a:rPr>
              <a:t>DEMO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62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FB49C6-352D-4028-BEBB-596C404729C8}"/>
              </a:ext>
            </a:extLst>
          </p:cNvPr>
          <p:cNvSpPr/>
          <p:nvPr/>
        </p:nvSpPr>
        <p:spPr>
          <a:xfrm>
            <a:off x="1625600" y="2148114"/>
            <a:ext cx="3338286" cy="22061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4EC5AA0-FA1E-4240-ADF8-1E575F12A238}"/>
              </a:ext>
            </a:extLst>
          </p:cNvPr>
          <p:cNvCxnSpPr>
            <a:cxnSpLocks/>
          </p:cNvCxnSpPr>
          <p:nvPr/>
        </p:nvCxnSpPr>
        <p:spPr>
          <a:xfrm>
            <a:off x="1320800" y="3251200"/>
            <a:ext cx="40536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3F4B187-3125-42AE-B8FA-62C101815D5A}"/>
              </a:ext>
            </a:extLst>
          </p:cNvPr>
          <p:cNvCxnSpPr>
            <a:cxnSpLocks/>
          </p:cNvCxnSpPr>
          <p:nvPr/>
        </p:nvCxnSpPr>
        <p:spPr>
          <a:xfrm>
            <a:off x="3309257" y="1894114"/>
            <a:ext cx="0" cy="2733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745413C-007C-4330-A5C8-B504EDF6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4" y="2021567"/>
            <a:ext cx="5802086" cy="4351338"/>
          </a:xfrm>
        </p:spPr>
        <p:txBody>
          <a:bodyPr/>
          <a:lstStyle/>
          <a:p>
            <a:r>
              <a:rPr lang="en-US" altLang="zh-TW" dirty="0"/>
              <a:t>Initial Threshold value</a:t>
            </a:r>
          </a:p>
          <a:p>
            <a:r>
              <a:rPr lang="en-US" altLang="zh-TW" dirty="0"/>
              <a:t>Scan order</a:t>
            </a:r>
            <a:endParaRPr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CB172BCD-4692-4F32-861D-ACD3D27A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Thresholding Problems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37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254B1-BDCA-4D98-863D-77C9D6C5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Adaptive Thresholding Using the Integral Image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380D4-173D-4CF8-BCE5-3AA818E65FD2}"/>
              </a:ext>
            </a:extLst>
          </p:cNvPr>
          <p:cNvSpPr/>
          <p:nvPr/>
        </p:nvSpPr>
        <p:spPr>
          <a:xfrm>
            <a:off x="715346" y="6311900"/>
            <a:ext cx="827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http://people.scs.carleton.ca/~roth/iit-publications-iti/docs/gerh-50002.pdf</a:t>
            </a:r>
            <a:endParaRPr lang="zh-TW" altLang="en-US" dirty="0"/>
          </a:p>
        </p:txBody>
      </p:sp>
      <p:pic>
        <p:nvPicPr>
          <p:cNvPr id="11" name="內容版面配置區 5">
            <a:extLst>
              <a:ext uri="{FF2B5EF4-FFF2-40B4-BE49-F238E27FC236}">
                <a16:creationId xmlns:a16="http://schemas.microsoft.com/office/drawing/2014/main" id="{8D4DDFCF-0C99-4893-89B8-B2094EC06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664" r="48643"/>
          <a:stretch/>
        </p:blipFill>
        <p:spPr>
          <a:xfrm>
            <a:off x="1405151" y="2381270"/>
            <a:ext cx="3414422" cy="27586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6CECA8-295E-49B2-B2DC-C3FB16E05066}"/>
              </a:ext>
            </a:extLst>
          </p:cNvPr>
          <p:cNvSpPr/>
          <p:nvPr/>
        </p:nvSpPr>
        <p:spPr>
          <a:xfrm>
            <a:off x="1777793" y="2698446"/>
            <a:ext cx="1138335" cy="9330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5E81BD-E14A-4A0F-82BC-D2AA3FDE28BC}"/>
              </a:ext>
            </a:extLst>
          </p:cNvPr>
          <p:cNvSpPr/>
          <p:nvPr/>
        </p:nvSpPr>
        <p:spPr>
          <a:xfrm>
            <a:off x="2962780" y="2773091"/>
            <a:ext cx="1038807" cy="8210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07EF82-1799-41DA-890E-9F7464E5260C}"/>
              </a:ext>
            </a:extLst>
          </p:cNvPr>
          <p:cNvSpPr/>
          <p:nvPr/>
        </p:nvSpPr>
        <p:spPr>
          <a:xfrm>
            <a:off x="1861768" y="3695161"/>
            <a:ext cx="970384" cy="80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C0EB00A-ACEB-463B-A5C8-65F211B1FFC2}"/>
              </a:ext>
            </a:extLst>
          </p:cNvPr>
          <p:cNvSpPr txBox="1">
            <a:spLocks/>
          </p:cNvSpPr>
          <p:nvPr/>
        </p:nvSpPr>
        <p:spPr>
          <a:xfrm>
            <a:off x="5192215" y="1769640"/>
            <a:ext cx="6527034" cy="41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adjacent areas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linear time O(n) per rectangle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Bradley, D., Roth, G. 2007. Adaptive Thresholding Using Integral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Image. Journal of Graphics Tools. Volume 12, Issue 2.pp. 13-21.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achieve constant time O(1) after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726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254B1-BDCA-4D98-863D-77C9D6C5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Adaptive Thresholding Using the Integral Image</a:t>
            </a:r>
            <a:endParaRPr lang="zh-TW" altLang="en-US" b="1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54152A4-7BB3-4863-A101-0D062B74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754" y="1881108"/>
            <a:ext cx="6648450" cy="38671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8380D4-173D-4CF8-BCE5-3AA818E65FD2}"/>
              </a:ext>
            </a:extLst>
          </p:cNvPr>
          <p:cNvSpPr/>
          <p:nvPr/>
        </p:nvSpPr>
        <p:spPr>
          <a:xfrm>
            <a:off x="715346" y="6311900"/>
            <a:ext cx="827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http://people.scs.carleton.ca/~roth/iit-publications-iti/docs/gerh-50002.pdf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D85FF6B-9C3C-4F56-8BEA-8DC5A9ADB1A9}"/>
              </a:ext>
            </a:extLst>
          </p:cNvPr>
          <p:cNvSpPr/>
          <p:nvPr/>
        </p:nvSpPr>
        <p:spPr>
          <a:xfrm>
            <a:off x="6242180" y="3814683"/>
            <a:ext cx="373224" cy="384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DDD6EF-A03F-4D53-9355-5AD15E5EF1A4}"/>
              </a:ext>
            </a:extLst>
          </p:cNvPr>
          <p:cNvSpPr/>
          <p:nvPr/>
        </p:nvSpPr>
        <p:spPr>
          <a:xfrm>
            <a:off x="8347204" y="2533261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(2,2)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2+3+3+0=8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82ACF710-A20A-4E2E-9A2A-67E4C446FC08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 flipV="1">
            <a:off x="6615404" y="2717927"/>
            <a:ext cx="1731800" cy="1288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2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A29A-5DA8-40E0-A786-87205968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7A0948-E35A-4FC9-B773-16AB3472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44" t="-497"/>
          <a:stretch/>
        </p:blipFill>
        <p:spPr>
          <a:xfrm>
            <a:off x="1879729" y="2926080"/>
            <a:ext cx="7686675" cy="7370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B0E87E-B13E-439E-9D89-FBBCA850A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730" y="3663156"/>
            <a:ext cx="7686675" cy="82867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4678F167-7060-4540-9B57-2CDAC6E3C06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Adaptive Thresholding Using the Integral Image</a:t>
            </a:r>
            <a:endParaRPr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7B418E-D0DF-4733-87FC-D2392755FDC3}"/>
              </a:ext>
            </a:extLst>
          </p:cNvPr>
          <p:cNvSpPr/>
          <p:nvPr/>
        </p:nvSpPr>
        <p:spPr>
          <a:xfrm>
            <a:off x="715346" y="6311900"/>
            <a:ext cx="827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http://people.scs.carleton.ca/~roth/iit-publications-iti/docs/gerh-50002.pdf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680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F1490-EAB6-4172-A791-25C6B911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13F0C7C-D2EC-455C-AC16-DB4649FAB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902"/>
          <a:stretch/>
        </p:blipFill>
        <p:spPr>
          <a:xfrm>
            <a:off x="990600" y="2329656"/>
            <a:ext cx="3410677" cy="3343275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A94C3953-2837-46F2-A93F-E9CB309E96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Adaptive Thresholding Using the Integral Image</a:t>
            </a:r>
            <a:endParaRPr lang="zh-TW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DF68D6-ABA3-4166-929A-8F1EB6EBC71C}"/>
              </a:ext>
            </a:extLst>
          </p:cNvPr>
          <p:cNvSpPr/>
          <p:nvPr/>
        </p:nvSpPr>
        <p:spPr>
          <a:xfrm>
            <a:off x="715346" y="6311900"/>
            <a:ext cx="827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http://people.scs.carleton.ca/~roth/iit-publications-iti/docs/gerh-50002.pdf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0E0506F-AC60-4718-BA57-504A39EC684D}"/>
              </a:ext>
            </a:extLst>
          </p:cNvPr>
          <p:cNvGrpSpPr/>
          <p:nvPr/>
        </p:nvGrpSpPr>
        <p:grpSpPr>
          <a:xfrm>
            <a:off x="8668138" y="3874665"/>
            <a:ext cx="2202025" cy="2108718"/>
            <a:chOff x="4721289" y="4203182"/>
            <a:chExt cx="2202025" cy="210871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1F35AA-0D3C-4D0D-85B6-EB39760D890F}"/>
                </a:ext>
              </a:extLst>
            </p:cNvPr>
            <p:cNvSpPr/>
            <p:nvPr/>
          </p:nvSpPr>
          <p:spPr>
            <a:xfrm>
              <a:off x="4731252" y="4262047"/>
              <a:ext cx="2146040" cy="118497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5BE183-0E63-4787-8419-8732097E11AD}"/>
                </a:ext>
              </a:extLst>
            </p:cNvPr>
            <p:cNvSpPr/>
            <p:nvPr/>
          </p:nvSpPr>
          <p:spPr>
            <a:xfrm>
              <a:off x="4721289" y="4203182"/>
              <a:ext cx="2202025" cy="2108718"/>
            </a:xfrm>
            <a:prstGeom prst="rect">
              <a:avLst/>
            </a:prstGeom>
            <a:noFill/>
            <a:ln w="28575">
              <a:solidFill>
                <a:srgbClr val="2CC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EC157D-747F-4EC9-85F3-BEC6294CC290}"/>
                </a:ext>
              </a:extLst>
            </p:cNvPr>
            <p:cNvSpPr/>
            <p:nvPr/>
          </p:nvSpPr>
          <p:spPr>
            <a:xfrm>
              <a:off x="4721289" y="4249834"/>
              <a:ext cx="811764" cy="20620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AE85C8-F70F-4AFE-9824-F9CCD96BAB84}"/>
                </a:ext>
              </a:extLst>
            </p:cNvPr>
            <p:cNvSpPr/>
            <p:nvPr/>
          </p:nvSpPr>
          <p:spPr>
            <a:xfrm rot="5400000">
              <a:off x="4578946" y="4453315"/>
              <a:ext cx="1107045" cy="8024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ABB0467-5B36-4A9D-89C9-6EC0D22F37D7}"/>
                  </a:ext>
                </a:extLst>
              </p:cNvPr>
              <p:cNvSpPr txBox="1"/>
              <p:nvPr/>
            </p:nvSpPr>
            <p:spPr>
              <a:xfrm>
                <a:off x="4814596" y="2623652"/>
                <a:ext cx="6251509" cy="92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600" dirty="0"/>
                  <a:t>Average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3600" dirty="0" smtClean="0">
                            <a:solidFill>
                              <a:srgbClr val="2CCA2C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LR</m:t>
                        </m:r>
                        <m:r>
                          <m:rPr>
                            <m:nor/>
                          </m:rPr>
                          <a:rPr lang="en-US" altLang="zh-TW" sz="3600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3600" dirty="0" smtClean="0">
                            <a:solidFill>
                              <a:srgbClr val="0070C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UR</m:t>
                        </m:r>
                        <m:r>
                          <m:rPr>
                            <m:nor/>
                          </m:rPr>
                          <a:rPr lang="en-US" altLang="zh-TW" sz="3600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3600" dirty="0" smtClean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LL</m:t>
                        </m:r>
                        <m:r>
                          <m:rPr>
                            <m:nor/>
                          </m:rPr>
                          <a:rPr lang="en-US" altLang="zh-TW" sz="3600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TW" sz="3600" dirty="0" smtClean="0">
                            <a:solidFill>
                              <a:srgbClr val="FFC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UL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ABB0467-5B36-4A9D-89C9-6EC0D22F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6" y="2623652"/>
                <a:ext cx="6251509" cy="922497"/>
              </a:xfrm>
              <a:prstGeom prst="rect">
                <a:avLst/>
              </a:prstGeom>
              <a:blipFill>
                <a:blip r:embed="rId3"/>
                <a:stretch>
                  <a:fillRect l="-448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91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AE8C1-DFC8-4EF4-A9A5-72766DA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AB4210-EC53-42C4-869F-D469999F7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979" y="2402380"/>
            <a:ext cx="3752850" cy="279082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066D18C3-BF31-4B19-B87E-5126EF8E089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Adaptive Thresholding Using the Integral Image</a:t>
            </a:r>
            <a:endParaRPr lang="zh-TW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5F9C9-52C2-4385-A068-B71616C628B6}"/>
              </a:ext>
            </a:extLst>
          </p:cNvPr>
          <p:cNvSpPr/>
          <p:nvPr/>
        </p:nvSpPr>
        <p:spPr>
          <a:xfrm>
            <a:off x="5842216" y="3523496"/>
            <a:ext cx="3972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=&gt;(A+B+C+D)-(A+B)-(A+C)+A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938608-3A42-4CBC-8943-FFFC26C97404}"/>
              </a:ext>
            </a:extLst>
          </p:cNvPr>
          <p:cNvSpPr/>
          <p:nvPr/>
        </p:nvSpPr>
        <p:spPr>
          <a:xfrm>
            <a:off x="5842216" y="2799083"/>
            <a:ext cx="33218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sum over rectangle D:</a:t>
            </a:r>
          </a:p>
          <a:p>
            <a:r>
              <a:rPr lang="en-US" altLang="zh-TW" sz="2400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LR-UR-LL+UL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873653-204B-4CD4-8418-BD72DF3E69C6}"/>
              </a:ext>
            </a:extLst>
          </p:cNvPr>
          <p:cNvSpPr/>
          <p:nvPr/>
        </p:nvSpPr>
        <p:spPr>
          <a:xfrm>
            <a:off x="715346" y="6311900"/>
            <a:ext cx="827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http://people.scs.carleton.ca/~roth/iit-publications-iti/docs/gerh-50002.pdf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06C73BB-1D36-4AD0-A98D-EC01750BE1EF}"/>
              </a:ext>
            </a:extLst>
          </p:cNvPr>
          <p:cNvSpPr txBox="1"/>
          <p:nvPr/>
        </p:nvSpPr>
        <p:spPr>
          <a:xfrm>
            <a:off x="5842217" y="4257818"/>
            <a:ext cx="429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get the average and compare with the threshold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8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5FAF5-8B2F-4BC9-BF85-AEEEF6AC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04AB5-C1D2-404E-8722-893DB367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228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a summed-area table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Traverse all the pixels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these pixels as the center point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average of the S * S size rectangle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Compared current threshold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4F7546D-E250-4D21-9AAA-F38701D712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Adaptive Thresholding Using the Integral Image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AA092-0288-4D62-9E56-F2B1EC512A9B}"/>
              </a:ext>
            </a:extLst>
          </p:cNvPr>
          <p:cNvSpPr/>
          <p:nvPr/>
        </p:nvSpPr>
        <p:spPr>
          <a:xfrm>
            <a:off x="715346" y="6311900"/>
            <a:ext cx="827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http://people.scs.carleton.ca/~roth/iit-publications-iti/docs/gerh-50002.pdf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1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B38ED-BE76-447A-909D-788BADD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F7C29-51C0-4EE8-B56C-093C53ED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5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“Our technique is suitable for processing live video streams at a real-time frame-rate, making it a valuable tool for</a:t>
            </a:r>
            <a:r>
              <a:rPr lang="zh-TW" altLang="en-US" dirty="0"/>
              <a:t> </a:t>
            </a:r>
            <a:r>
              <a:rPr lang="en-US" altLang="zh-TW" dirty="0"/>
              <a:t>interactive applications such as augmented reality. “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3BFDE9-8CC9-425D-847B-735F9579AF6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Adaptive Thresholding Using the Integral Image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A00321-BB65-47E8-89EE-9BD989B2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635" y="4080657"/>
            <a:ext cx="1972495" cy="27974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09AE2C-8E50-4FBB-ACEE-3A4A1D33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11" y="4080657"/>
            <a:ext cx="1864995" cy="27974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A8A0AD-C512-4797-8914-7A9C58F5F09A}"/>
              </a:ext>
            </a:extLst>
          </p:cNvPr>
          <p:cNvSpPr/>
          <p:nvPr/>
        </p:nvSpPr>
        <p:spPr>
          <a:xfrm>
            <a:off x="715346" y="6311900"/>
            <a:ext cx="827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http://people.scs.carleton.ca/~roth/iit-publications-iti/docs/gerh-50002.pdf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87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349</Words>
  <Application>Microsoft Office PowerPoint</Application>
  <PresentationFormat>寬螢幕</PresentationFormat>
  <Paragraphs>40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Local Thresholding Method</vt:lpstr>
      <vt:lpstr>Original Local Thresholding Problems</vt:lpstr>
      <vt:lpstr>Adaptive Thresholding Using the Integral Image</vt:lpstr>
      <vt:lpstr>Adaptive Thresholding Using the Integral Image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Thresholding Method</dc:title>
  <dc:creator>kevin hsiao</dc:creator>
  <cp:lastModifiedBy>kevin hsiao</cp:lastModifiedBy>
  <cp:revision>24</cp:revision>
  <dcterms:created xsi:type="dcterms:W3CDTF">2017-04-27T15:39:24Z</dcterms:created>
  <dcterms:modified xsi:type="dcterms:W3CDTF">2017-04-28T02:06:40Z</dcterms:modified>
</cp:coreProperties>
</file>