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256" r:id="rId2"/>
    <p:sldId id="367" r:id="rId3"/>
    <p:sldId id="533" r:id="rId4"/>
    <p:sldId id="553" r:id="rId5"/>
    <p:sldId id="554" r:id="rId6"/>
    <p:sldId id="550" r:id="rId7"/>
    <p:sldId id="384" r:id="rId8"/>
  </p:sldIdLst>
  <p:sldSz cx="9144000" cy="6858000" type="screen4x3"/>
  <p:notesSz cx="6797675" cy="9874250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6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sz="16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sz="16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sz="16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sz="16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  <a:srgbClr val="FF0000"/>
    <a:srgbClr val="0000FF"/>
    <a:srgbClr val="00CC00"/>
    <a:srgbClr val="FFFF00"/>
    <a:srgbClr val="EAEAEA"/>
    <a:srgbClr val="C0C0C0"/>
    <a:srgbClr val="008000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588" autoAdjust="0"/>
    <p:restoredTop sz="84692" autoAdjust="0"/>
  </p:normalViewPr>
  <p:slideViewPr>
    <p:cSldViewPr>
      <p:cViewPr varScale="1">
        <p:scale>
          <a:sx n="135" d="100"/>
          <a:sy n="135" d="100"/>
        </p:scale>
        <p:origin x="3440" y="1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7712"/>
    </p:cViewPr>
  </p:outlineViewPr>
  <p:notesTextViewPr>
    <p:cViewPr>
      <p:scale>
        <a:sx n="110" d="100"/>
        <a:sy n="110" d="100"/>
      </p:scale>
      <p:origin x="0" y="0"/>
    </p:cViewPr>
  </p:notesTextViewPr>
  <p:sorterViewPr>
    <p:cViewPr>
      <p:scale>
        <a:sx n="66" d="100"/>
        <a:sy n="66" d="100"/>
      </p:scale>
      <p:origin x="0" y="-288"/>
    </p:cViewPr>
  </p:sorterViewPr>
  <p:notesViewPr>
    <p:cSldViewPr>
      <p:cViewPr varScale="1">
        <p:scale>
          <a:sx n="61" d="100"/>
          <a:sy n="61" d="100"/>
        </p:scale>
        <p:origin x="3254" y="72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264" tIns="47632" rIns="95264" bIns="47632" numCol="1" anchor="t" anchorCtr="0" compatLnSpc="1">
            <a:prstTxWarp prst="textNoShape">
              <a:avLst/>
            </a:prstTxWarp>
          </a:bodyPr>
          <a:lstStyle>
            <a:lvl1pPr defTabSz="952500" eaLnBrk="1" hangingPunct="1">
              <a:defRPr kumimoji="0" sz="1300">
                <a:latin typeface="Calibri" pitchFamily="34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264" tIns="47632" rIns="95264" bIns="47632" numCol="1" anchor="t" anchorCtr="0" compatLnSpc="1">
            <a:prstTxWarp prst="textNoShape">
              <a:avLst/>
            </a:prstTxWarp>
          </a:bodyPr>
          <a:lstStyle>
            <a:lvl1pPr algn="r" defTabSz="952500" eaLnBrk="1" hangingPunct="1">
              <a:defRPr kumimoji="0" sz="1300">
                <a:latin typeface="Calibri" pitchFamily="34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fld id="{E73E1C31-C464-4E0C-B169-5B975F91BA07}" type="datetimeFigureOut">
              <a:rPr lang="zh-TW" altLang="en-US"/>
              <a:pPr>
                <a:defRPr/>
              </a:pPr>
              <a:t>2018/9/1</a:t>
            </a:fld>
            <a:endParaRPr lang="en-US" altLang="zh-TW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 bwMode="auto">
          <a:xfrm>
            <a:off x="0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264" tIns="47632" rIns="95264" bIns="47632" numCol="1" anchor="b" anchorCtr="0" compatLnSpc="1">
            <a:prstTxWarp prst="textNoShape">
              <a:avLst/>
            </a:prstTxWarp>
          </a:bodyPr>
          <a:lstStyle>
            <a:lvl1pPr defTabSz="952500" eaLnBrk="1" hangingPunct="1">
              <a:defRPr kumimoji="0" sz="1300">
                <a:latin typeface="Calibri" pitchFamily="34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 bwMode="auto">
          <a:xfrm>
            <a:off x="3849688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264" tIns="47632" rIns="95264" bIns="47632" numCol="1" anchor="b" anchorCtr="0" compatLnSpc="1">
            <a:prstTxWarp prst="textNoShape">
              <a:avLst/>
            </a:prstTxWarp>
          </a:bodyPr>
          <a:lstStyle>
            <a:lvl1pPr algn="r" defTabSz="952500" eaLnBrk="1" hangingPunct="1">
              <a:defRPr kumimoji="0" sz="1300">
                <a:latin typeface="Calibri" panose="020F0502020204030204" pitchFamily="34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fld id="{FEE8EE51-E3C7-4114-AAF7-F766363F291F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264" tIns="47632" rIns="95264" bIns="47632" numCol="1" anchor="t" anchorCtr="0" compatLnSpc="1">
            <a:prstTxWarp prst="textNoShape">
              <a:avLst/>
            </a:prstTxWarp>
          </a:bodyPr>
          <a:lstStyle>
            <a:lvl1pPr defTabSz="952500" eaLnBrk="1" hangingPunct="1">
              <a:defRPr kumimoji="0" sz="1300">
                <a:latin typeface="Calibri" pitchFamily="34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264" tIns="47632" rIns="95264" bIns="47632" numCol="1" anchor="t" anchorCtr="0" compatLnSpc="1">
            <a:prstTxWarp prst="textNoShape">
              <a:avLst/>
            </a:prstTxWarp>
          </a:bodyPr>
          <a:lstStyle>
            <a:lvl1pPr algn="r" defTabSz="952500" eaLnBrk="1" hangingPunct="1">
              <a:defRPr kumimoji="0" sz="1300">
                <a:latin typeface="Calibri" pitchFamily="34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fld id="{E46BB61A-00BC-47CD-A11D-3CDC676B4854}" type="datetimeFigureOut">
              <a:rPr lang="zh-TW" altLang="en-US"/>
              <a:pPr>
                <a:defRPr/>
              </a:pPr>
              <a:t>2018/9/1</a:t>
            </a:fld>
            <a:endParaRPr lang="en-US" altLang="zh-TW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930275" y="741363"/>
            <a:ext cx="4937125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 bwMode="auto">
          <a:xfrm>
            <a:off x="679450" y="4689475"/>
            <a:ext cx="5438775" cy="4443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264" tIns="47632" rIns="95264" bIns="4763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/>
              <a:t>按一下以編輯母片文字樣式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 bwMode="auto">
          <a:xfrm>
            <a:off x="0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264" tIns="47632" rIns="95264" bIns="47632" numCol="1" anchor="b" anchorCtr="0" compatLnSpc="1">
            <a:prstTxWarp prst="textNoShape">
              <a:avLst/>
            </a:prstTxWarp>
          </a:bodyPr>
          <a:lstStyle>
            <a:lvl1pPr defTabSz="952500" eaLnBrk="1" hangingPunct="1">
              <a:defRPr kumimoji="0" sz="1300">
                <a:latin typeface="Calibri" pitchFamily="34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 bwMode="auto">
          <a:xfrm>
            <a:off x="3849688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264" tIns="47632" rIns="95264" bIns="47632" numCol="1" anchor="b" anchorCtr="0" compatLnSpc="1">
            <a:prstTxWarp prst="textNoShape">
              <a:avLst/>
            </a:prstTxWarp>
          </a:bodyPr>
          <a:lstStyle>
            <a:lvl1pPr algn="r" defTabSz="952500" eaLnBrk="1" hangingPunct="1">
              <a:defRPr kumimoji="0" sz="1300">
                <a:latin typeface="Calibri" panose="020F0502020204030204" pitchFamily="34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fld id="{915E931B-590C-4ECC-A8D3-ABE8AF66723D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31863" y="741363"/>
            <a:ext cx="4935537" cy="37020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0" name="Rectangle 3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TW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0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5060475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4595912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我覺得是在</a:t>
            </a:r>
            <a:r>
              <a:rPr kumimoji="1" lang="en-US" altLang="zh-CN" dirty="0" err="1"/>
              <a:t>tensorflow</a:t>
            </a:r>
            <a:r>
              <a:rPr kumimoji="1" lang="zh-CN" altLang="en-US" dirty="0"/>
              <a:t>裡面就有自己分配好幾個</a:t>
            </a:r>
            <a:r>
              <a:rPr kumimoji="1" lang="en-US" altLang="zh-CN" dirty="0"/>
              <a:t>process</a:t>
            </a:r>
            <a:r>
              <a:rPr kumimoji="1" lang="zh-CN" altLang="en-US" dirty="0"/>
              <a:t>了</a:t>
            </a:r>
            <a:endParaRPr kumimoji="1" lang="en-US" altLang="zh-CN" dirty="0"/>
          </a:p>
          <a:p>
            <a:endParaRPr kumimoji="1" lang="en-US" altLang="zh-TW" dirty="0"/>
          </a:p>
          <a:p>
            <a:r>
              <a:rPr kumimoji="1" lang="zh-CN" altLang="en-US" dirty="0"/>
              <a:t>匡太粗</a:t>
            </a:r>
            <a:endParaRPr kumimoji="1" lang="en-US" altLang="zh-CN" dirty="0"/>
          </a:p>
          <a:p>
            <a:r>
              <a:rPr kumimoji="1" lang="zh-CN" altLang="en-US" dirty="0"/>
              <a:t>不同情緒用不同顏色</a:t>
            </a:r>
            <a:endParaRPr kumimoji="1" lang="en-US" altLang="zh-CN" dirty="0"/>
          </a:p>
          <a:p>
            <a:endParaRPr kumimoji="1"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1683618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322143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25747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sz="1800"/>
          </a:p>
        </p:txBody>
      </p:sp>
      <p:sp>
        <p:nvSpPr>
          <p:cNvPr id="5" name="矩形 11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sz="1800"/>
          </a:p>
        </p:txBody>
      </p:sp>
      <p:sp>
        <p:nvSpPr>
          <p:cNvPr id="6" name="矩形 13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sz="1800"/>
          </a:p>
        </p:txBody>
      </p:sp>
      <p:sp>
        <p:nvSpPr>
          <p:cNvPr id="7" name="矩形 18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sz="1800"/>
          </a:p>
        </p:txBody>
      </p:sp>
      <p:sp>
        <p:nvSpPr>
          <p:cNvPr id="10" name="直線接點 10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sz="1800">
              <a:latin typeface="+mn-lt"/>
              <a:ea typeface="+mn-ea"/>
            </a:endParaRPr>
          </a:p>
        </p:txBody>
      </p:sp>
      <p:sp>
        <p:nvSpPr>
          <p:cNvPr id="11" name="直線接點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sz="1800">
              <a:latin typeface="+mn-lt"/>
              <a:ea typeface="+mn-ea"/>
            </a:endParaRPr>
          </a:p>
        </p:txBody>
      </p:sp>
      <p:sp>
        <p:nvSpPr>
          <p:cNvPr id="12" name="直線接點 19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sz="1800">
              <a:latin typeface="+mn-lt"/>
              <a:ea typeface="+mn-ea"/>
            </a:endParaRPr>
          </a:p>
        </p:txBody>
      </p:sp>
      <p:sp>
        <p:nvSpPr>
          <p:cNvPr id="13" name="直線接點 15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sz="1800">
              <a:latin typeface="+mn-lt"/>
              <a:ea typeface="+mn-ea"/>
            </a:endParaRPr>
          </a:p>
        </p:txBody>
      </p:sp>
      <p:sp>
        <p:nvSpPr>
          <p:cNvPr id="14" name="直線接點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sz="1800">
              <a:latin typeface="+mn-lt"/>
              <a:ea typeface="+mn-ea"/>
            </a:endParaRPr>
          </a:p>
        </p:txBody>
      </p:sp>
      <p:sp>
        <p:nvSpPr>
          <p:cNvPr id="15" name="直線接點 21"/>
          <p:cNvSpPr>
            <a:spLocks noChangeShapeType="1"/>
          </p:cNvSpPr>
          <p:nvPr/>
        </p:nvSpPr>
        <p:spPr bwMode="auto">
          <a:xfrm>
            <a:off x="911383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sz="1800">
              <a:latin typeface="+mn-lt"/>
              <a:ea typeface="+mn-ea"/>
            </a:endParaRPr>
          </a:p>
        </p:txBody>
      </p:sp>
      <p:sp>
        <p:nvSpPr>
          <p:cNvPr id="16" name="矩形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sz="1800" dirty="0"/>
          </a:p>
        </p:txBody>
      </p:sp>
      <p:sp>
        <p:nvSpPr>
          <p:cNvPr id="17" name="橢圓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sz="1800" dirty="0"/>
          </a:p>
        </p:txBody>
      </p:sp>
      <p:sp>
        <p:nvSpPr>
          <p:cNvPr id="18" name="橢圓 22"/>
          <p:cNvSpPr/>
          <p:nvPr/>
        </p:nvSpPr>
        <p:spPr bwMode="auto">
          <a:xfrm>
            <a:off x="1309688" y="4867275"/>
            <a:ext cx="641350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sz="1800" dirty="0"/>
          </a:p>
        </p:txBody>
      </p:sp>
      <p:sp>
        <p:nvSpPr>
          <p:cNvPr id="19" name="橢圓 23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sz="1800" dirty="0"/>
          </a:p>
        </p:txBody>
      </p:sp>
      <p:sp>
        <p:nvSpPr>
          <p:cNvPr id="20" name="橢圓 25"/>
          <p:cNvSpPr/>
          <p:nvPr/>
        </p:nvSpPr>
        <p:spPr bwMode="auto">
          <a:xfrm>
            <a:off x="1663700" y="5788025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sz="1800" dirty="0"/>
          </a:p>
        </p:txBody>
      </p:sp>
      <p:sp>
        <p:nvSpPr>
          <p:cNvPr id="21" name="橢圓 24"/>
          <p:cNvSpPr/>
          <p:nvPr/>
        </p:nvSpPr>
        <p:spPr>
          <a:xfrm>
            <a:off x="1905000" y="4495800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sz="1800" dirty="0"/>
          </a:p>
        </p:txBody>
      </p:sp>
      <p:pic>
        <p:nvPicPr>
          <p:cNvPr id="22" name="圖片 29" descr="mir_logo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91413" y="277813"/>
            <a:ext cx="12954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sz="3500" b="0" i="0">
                <a:latin typeface="+mj-lt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TW" altLang="en-US" dirty="0"/>
              <a:t>按一下以編輯母片副標題樣式</a:t>
            </a:r>
            <a:endParaRPr lang="en-US" dirty="0"/>
          </a:p>
        </p:txBody>
      </p:sp>
      <p:sp>
        <p:nvSpPr>
          <p:cNvPr id="23" name="日期版面配置區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463" y="1174750"/>
            <a:ext cx="2286000" cy="381000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 sz="1800">
                <a:latin typeface="+mn-lt"/>
                <a:ea typeface="+mn-ea"/>
              </a:defRPr>
            </a:lvl1pPr>
          </a:lstStyle>
          <a:p>
            <a:pPr>
              <a:defRPr/>
            </a:pPr>
            <a:fld id="{5C41FDD1-A859-4C04-8695-B6AB8F015C5E}" type="datetimeFigureOut">
              <a:rPr lang="zh-TW" altLang="en-US" smtClean="0"/>
              <a:pPr>
                <a:defRPr/>
              </a:pPr>
              <a:t>2018/9/1</a:t>
            </a:fld>
            <a:endParaRPr lang="zh-TW" altLang="en-US"/>
          </a:p>
        </p:txBody>
      </p:sp>
      <p:sp>
        <p:nvSpPr>
          <p:cNvPr id="24" name="頁尾版面配置區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81475"/>
            <a:ext cx="3657600" cy="3841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0" sz="18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25" name="投影片編號版面配置區 28"/>
          <p:cNvSpPr>
            <a:spLocks noGrp="1"/>
          </p:cNvSpPr>
          <p:nvPr>
            <p:ph type="sldNum" sz="quarter" idx="12"/>
          </p:nvPr>
        </p:nvSpPr>
        <p:spPr bwMode="auto">
          <a:xfrm>
            <a:off x="1325563" y="4929188"/>
            <a:ext cx="609600" cy="5175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 sz="1800">
                <a:latin typeface="Calibri" panose="020F0502020204030204" pitchFamily="34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fld id="{1DE850CD-D9E7-475E-9293-0D1615A65C8D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41987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0033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29" descr="mir_logo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80288" y="188913"/>
            <a:ext cx="12954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8313" y="115888"/>
            <a:ext cx="7467600" cy="709612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68313" y="981075"/>
            <a:ext cx="8135937" cy="5688013"/>
          </a:xfrm>
        </p:spPr>
        <p:txBody>
          <a:bodyPr/>
          <a:lstStyle>
            <a:lvl1pPr>
              <a:defRPr b="1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689264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8313" y="115888"/>
            <a:ext cx="7467600" cy="709612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468313" y="981075"/>
            <a:ext cx="3990975" cy="5688013"/>
          </a:xfrm>
        </p:spPr>
        <p:txBody>
          <a:bodyPr/>
          <a:lstStyle>
            <a:lvl1pPr>
              <a:defRPr b="1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11688" y="981075"/>
            <a:ext cx="3992562" cy="5688013"/>
          </a:xfrm>
        </p:spPr>
        <p:txBody>
          <a:bodyPr/>
          <a:lstStyle>
            <a:lvl1pPr>
              <a:defRPr b="1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653151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直線接點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sz="1800" dirty="0">
              <a:latin typeface="+mn-lt"/>
              <a:ea typeface="+mn-ea"/>
            </a:endParaRPr>
          </a:p>
        </p:txBody>
      </p: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468313" y="115888"/>
            <a:ext cx="7467600" cy="70961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1028" name="文字版面配置區 12"/>
          <p:cNvSpPr>
            <a:spLocks noGrp="1"/>
          </p:cNvSpPr>
          <p:nvPr>
            <p:ph type="body" idx="1"/>
          </p:nvPr>
        </p:nvSpPr>
        <p:spPr bwMode="auto">
          <a:xfrm>
            <a:off x="468313" y="981075"/>
            <a:ext cx="8135937" cy="5688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altLang="zh-TW"/>
          </a:p>
        </p:txBody>
      </p:sp>
      <p:sp>
        <p:nvSpPr>
          <p:cNvPr id="7" name="直線接點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sz="1800">
              <a:latin typeface="+mn-lt"/>
              <a:ea typeface="+mn-ea"/>
            </a:endParaRPr>
          </a:p>
        </p:txBody>
      </p:sp>
      <p:sp>
        <p:nvSpPr>
          <p:cNvPr id="1030" name="直線接點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" name="矩形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sz="1800"/>
          </a:p>
        </p:txBody>
      </p:sp>
      <p:sp>
        <p:nvSpPr>
          <p:cNvPr id="1032" name="直線接點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cxnSp>
        <p:nvCxnSpPr>
          <p:cNvPr id="15" name="直線接點 14"/>
          <p:cNvCxnSpPr/>
          <p:nvPr userDrawn="1"/>
        </p:nvCxnSpPr>
        <p:spPr>
          <a:xfrm>
            <a:off x="214313" y="868363"/>
            <a:ext cx="8429625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 userDrawn="1"/>
        </p:nvCxnSpPr>
        <p:spPr>
          <a:xfrm>
            <a:off x="188882" y="920737"/>
            <a:ext cx="8429684" cy="1588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橢圓 11"/>
          <p:cNvSpPr/>
          <p:nvPr userDrawn="1"/>
        </p:nvSpPr>
        <p:spPr>
          <a:xfrm>
            <a:off x="8636000" y="6230938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en-US" sz="1800" dirty="0"/>
          </a:p>
        </p:txBody>
      </p:sp>
      <p:sp>
        <p:nvSpPr>
          <p:cNvPr id="14" name="矩形 13"/>
          <p:cNvSpPr/>
          <p:nvPr userDrawn="1"/>
        </p:nvSpPr>
        <p:spPr>
          <a:xfrm>
            <a:off x="8405813" y="6230938"/>
            <a:ext cx="780983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fld id="{598261DC-4F96-4556-9C28-A466A1AFAEC4}" type="slidenum">
              <a:rPr kumimoji="0" lang="zh-TW" altLang="en-US" sz="1800" smtClean="0">
                <a:solidFill>
                  <a:srgbClr val="862110"/>
                </a:solidFill>
                <a:latin typeface="Calibri" panose="020F0502020204030204" pitchFamily="34" charset="0"/>
              </a:rPr>
              <a:pPr eaLnBrk="1" hangingPunct="1">
                <a:defRPr/>
              </a:pPr>
              <a:t>‹#›</a:t>
            </a:fld>
            <a:r>
              <a:rPr kumimoji="0" lang="en-US" altLang="zh-TW" sz="1800" dirty="0">
                <a:solidFill>
                  <a:srgbClr val="862110"/>
                </a:solidFill>
                <a:latin typeface="Calibri" panose="020F0502020204030204" pitchFamily="34" charset="0"/>
              </a:rPr>
              <a:t>/18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14" r:id="rId1"/>
    <p:sldLayoutId id="2147484112" r:id="rId2"/>
    <p:sldLayoutId id="2147484115" r:id="rId3"/>
    <p:sldLayoutId id="2147484113" r:id="rId4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 cap="small">
          <a:solidFill>
            <a:schemeClr val="tx1"/>
          </a:solidFill>
          <a:latin typeface="Calibri" pitchFamily="34" charset="0"/>
          <a:ea typeface="標楷體" pitchFamily="65" charset="-12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  <a:ea typeface="標楷體" pitchFamily="65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  <a:ea typeface="標楷體" pitchFamily="65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  <a:ea typeface="標楷體" pitchFamily="65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  <a:ea typeface="標楷體" pitchFamily="65" charset="-120"/>
        </a:defRPr>
      </a:lvl5pPr>
      <a:lvl6pPr marL="457200" algn="l" rtl="0" fontAlgn="base"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標楷體" pitchFamily="65" charset="-120"/>
          <a:ea typeface="標楷體" pitchFamily="65" charset="-120"/>
        </a:defRPr>
      </a:lvl6pPr>
      <a:lvl7pPr marL="914400" algn="l" rtl="0" fontAlgn="base"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標楷體" pitchFamily="65" charset="-120"/>
          <a:ea typeface="標楷體" pitchFamily="65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標楷體" pitchFamily="65" charset="-120"/>
          <a:ea typeface="標楷體" pitchFamily="65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sz="3100" b="1">
          <a:solidFill>
            <a:schemeClr val="tx2"/>
          </a:solidFill>
          <a:latin typeface="標楷體" pitchFamily="65" charset="-120"/>
          <a:ea typeface="標楷體" pitchFamily="65" charset="-12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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anose="05020102010507070707" pitchFamily="18" charset="2"/>
        <a:buChar char="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563" algn="l" rtl="0" eaLnBrk="0" fontAlgn="base" hangingPunct="0">
        <a:spcBef>
          <a:spcPct val="20000"/>
        </a:spcBef>
        <a:spcAft>
          <a:spcPct val="0"/>
        </a:spcAft>
        <a:buClr>
          <a:srgbClr val="E0752F"/>
        </a:buClr>
        <a:buSzPct val="60000"/>
        <a:buFont typeface="Wingdings" panose="05000000000000000000" pitchFamily="2" charset="2"/>
        <a:buChar char="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182563" algn="l" rtl="0" eaLnBrk="0" fontAlgn="base" hangingPunct="0">
        <a:spcBef>
          <a:spcPct val="20000"/>
        </a:spcBef>
        <a:spcAft>
          <a:spcPct val="0"/>
        </a:spcAft>
        <a:buClr>
          <a:srgbClr val="FEC3AE"/>
        </a:buClr>
        <a:buSzPct val="60000"/>
        <a:buFont typeface="Wingdings" panose="05000000000000000000" pitchFamily="2" charset="2"/>
        <a:buChar char="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182563" algn="l" rtl="0" eaLnBrk="0" fontAlgn="base" hangingPunct="0">
        <a:spcBef>
          <a:spcPct val="20000"/>
        </a:spcBef>
        <a:spcAft>
          <a:spcPct val="0"/>
        </a:spcAft>
        <a:buClr>
          <a:srgbClr val="BDCAE9"/>
        </a:buClr>
        <a:buSzPct val="68000"/>
        <a:buFont typeface="Wingdings 2" panose="05020102010507070707" pitchFamily="18" charset="2"/>
        <a:buChar char="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403350" y="1916113"/>
            <a:ext cx="6911975" cy="2089150"/>
          </a:xfrm>
        </p:spPr>
        <p:txBody>
          <a:bodyPr anchor="ctr">
            <a:normAutofit/>
          </a:bodyPr>
          <a:lstStyle/>
          <a:p>
            <a:pPr algn="ctr" eaLnBrk="1" hangingPunct="1">
              <a:defRPr/>
            </a:pPr>
            <a:r>
              <a:rPr lang="en-US" altLang="zh-TW" sz="4000" cap="none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Weekly Report</a:t>
            </a:r>
          </a:p>
        </p:txBody>
      </p:sp>
      <p:sp>
        <p:nvSpPr>
          <p:cNvPr id="3" name="Text Box 6"/>
          <p:cNvSpPr txBox="1">
            <a:spLocks noChangeArrowheads="1"/>
          </p:cNvSpPr>
          <p:nvPr/>
        </p:nvSpPr>
        <p:spPr bwMode="auto">
          <a:xfrm>
            <a:off x="1835150" y="4005263"/>
            <a:ext cx="655320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kumimoji="0" lang="en-US" altLang="zh-TW" sz="2200" dirty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Presenter: Sheng-</a:t>
            </a:r>
            <a:r>
              <a:rPr kumimoji="0" lang="en-US" altLang="zh-TW" sz="22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Hsing</a:t>
            </a:r>
            <a:r>
              <a:rPr kumimoji="0" lang="en-US" altLang="zh-TW" sz="2200" dirty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 Hsiao</a:t>
            </a:r>
          </a:p>
          <a:p>
            <a:pPr algn="ctr" eaLnBrk="1" hangingPunct="1">
              <a:defRPr/>
            </a:pPr>
            <a:r>
              <a:rPr kumimoji="0" lang="en-US" altLang="zh-TW" sz="2200" dirty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Advisor: </a:t>
            </a:r>
            <a:r>
              <a:rPr kumimoji="0" lang="en-US" altLang="zh-TW" sz="22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Jyh-Shing</a:t>
            </a:r>
            <a:r>
              <a:rPr kumimoji="0" lang="en-US" altLang="zh-TW" sz="2200" dirty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 Roger Jang</a:t>
            </a:r>
            <a:endParaRPr kumimoji="0" lang="en-US" altLang="zh-TW" sz="2000" dirty="0">
              <a:effectLst>
                <a:outerShdw blurRad="38100" dist="38100" dir="2700000" algn="tl">
                  <a:srgbClr val="C0C0C0"/>
                </a:outerShdw>
              </a:effectLst>
              <a:latin typeface="+mj-lt"/>
            </a:endParaRPr>
          </a:p>
          <a:p>
            <a:pPr algn="ctr" eaLnBrk="1" hangingPunct="1">
              <a:defRPr/>
            </a:pPr>
            <a:r>
              <a:rPr kumimoji="0" lang="en-US" altLang="zh-TW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rPr>
              <a:t>Dept. of CSIE, National Taiwan University, Taiwan</a:t>
            </a:r>
            <a:endParaRPr kumimoji="0" lang="en-US" altLang="zh-TW" sz="2000" baseline="30000" dirty="0">
              <a:effectLst>
                <a:outerShdw blurRad="38100" dist="38100" dir="2700000" algn="tl">
                  <a:srgbClr val="C0C0C0"/>
                </a:outerShdw>
              </a:effectLst>
              <a:latin typeface="+mj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cap="none" dirty="0"/>
              <a:t>Outline</a:t>
            </a:r>
            <a:endParaRPr lang="zh-TW" altLang="en-US" dirty="0"/>
          </a:p>
        </p:txBody>
      </p:sp>
      <p:sp>
        <p:nvSpPr>
          <p:cNvPr id="8195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/>
              <a:t>Add functions on Demo page</a:t>
            </a:r>
          </a:p>
          <a:p>
            <a:pPr>
              <a:defRPr/>
            </a:pPr>
            <a:r>
              <a:rPr lang="en-US" altLang="zh-TW" dirty="0"/>
              <a:t>Test Multiprocessing</a:t>
            </a:r>
          </a:p>
          <a:p>
            <a:pPr>
              <a:defRPr/>
            </a:pPr>
            <a:r>
              <a:rPr lang="en-US" altLang="zh-TW" dirty="0"/>
              <a:t>Demo</a:t>
            </a:r>
          </a:p>
          <a:p>
            <a:pPr>
              <a:defRPr/>
            </a:pPr>
            <a:endParaRPr lang="en-US" altLang="zh-TW" dirty="0"/>
          </a:p>
          <a:p>
            <a:pPr>
              <a:defRPr/>
            </a:pPr>
            <a:endParaRPr lang="en-US" altLang="zh-TW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C2521D-2FCA-5F48-BF9B-0E66F805F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Add functions on Demo page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DFB49D5-CB23-D046-98A3-0CEA72AFED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313" y="981076"/>
            <a:ext cx="8135937" cy="685632"/>
          </a:xfrm>
        </p:spPr>
        <p:txBody>
          <a:bodyPr/>
          <a:lstStyle/>
          <a:p>
            <a:r>
              <a:rPr kumimoji="1" lang="en-US" altLang="zh-TW" dirty="0"/>
              <a:t>Camera and URL images</a:t>
            </a:r>
          </a:p>
          <a:p>
            <a:endParaRPr kumimoji="1" lang="en-US" altLang="zh-TW" dirty="0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DC3B3CB4-8D31-584A-8C82-2E2B79F83482}"/>
              </a:ext>
            </a:extLst>
          </p:cNvPr>
          <p:cNvGrpSpPr/>
          <p:nvPr/>
        </p:nvGrpSpPr>
        <p:grpSpPr>
          <a:xfrm>
            <a:off x="1307213" y="1666707"/>
            <a:ext cx="5789800" cy="4869160"/>
            <a:chOff x="1307213" y="1666707"/>
            <a:chExt cx="5789800" cy="4869160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D78F37D4-4BE5-E545-A2AE-7175878F0E3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07213" y="1666707"/>
              <a:ext cx="5789800" cy="4869160"/>
            </a:xfrm>
            <a:prstGeom prst="rect">
              <a:avLst/>
            </a:prstGeom>
          </p:spPr>
        </p:pic>
        <p:pic>
          <p:nvPicPr>
            <p:cNvPr id="4" name="圖片 3">
              <a:extLst>
                <a:ext uri="{FF2B5EF4-FFF2-40B4-BE49-F238E27FC236}">
                  <a16:creationId xmlns:a16="http://schemas.microsoft.com/office/drawing/2014/main" id="{67CD5E99-6E5F-7D4F-887B-5AFC45917D6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5555" t="37484" r="25555" b="14942"/>
            <a:stretch/>
          </p:blipFill>
          <p:spPr>
            <a:xfrm>
              <a:off x="2736913" y="3645024"/>
              <a:ext cx="2930400" cy="21978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99693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C2521D-2FCA-5F48-BF9B-0E66F805F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Add functions on Demo page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DFB49D5-CB23-D046-98A3-0CEA72AFED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313" y="981075"/>
            <a:ext cx="8135937" cy="4176117"/>
          </a:xfrm>
        </p:spPr>
        <p:txBody>
          <a:bodyPr/>
          <a:lstStyle/>
          <a:p>
            <a:r>
              <a:rPr kumimoji="1" lang="en-US" altLang="zh-TW" dirty="0"/>
              <a:t>Detect .</a:t>
            </a:r>
            <a:r>
              <a:rPr kumimoji="1" lang="en-US" altLang="zh-TW" dirty="0" err="1"/>
              <a:t>png</a:t>
            </a:r>
            <a:r>
              <a:rPr kumimoji="1" lang="en-US" altLang="zh-TW" dirty="0"/>
              <a:t> and .jpg/.jpeg files</a:t>
            </a:r>
          </a:p>
          <a:p>
            <a:endParaRPr kumimoji="1" lang="en-US" altLang="zh-TW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A82678D-3C3C-3B42-83DC-378B7C30BD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2132856"/>
            <a:ext cx="5727700" cy="16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69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C2521D-2FCA-5F48-BF9B-0E66F805F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Test Multiprocessing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6E563B9F-5524-1241-9F41-A04892D6B2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523" y="1412776"/>
            <a:ext cx="5420698" cy="4248472"/>
          </a:xfrm>
          <a:prstGeom prst="rect">
            <a:avLst/>
          </a:prstGeom>
        </p:spPr>
      </p:pic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F3A39A51-C8DB-2D46-8B0F-76FE8CF1FC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4168" y="3557417"/>
            <a:ext cx="2732973" cy="2664296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TW" sz="1800" dirty="0"/>
              <a:t>Without multi-process:</a:t>
            </a:r>
          </a:p>
          <a:p>
            <a:r>
              <a:rPr kumimoji="1" lang="en-US" altLang="zh-TW" sz="1600" dirty="0"/>
              <a:t>Detect : 1.084s</a:t>
            </a:r>
          </a:p>
          <a:p>
            <a:r>
              <a:rPr kumimoji="1" lang="en-US" altLang="zh-TW" sz="1600" dirty="0"/>
              <a:t>Classify : 4.063s</a:t>
            </a:r>
          </a:p>
          <a:p>
            <a:pPr marL="0" indent="0">
              <a:buNone/>
            </a:pPr>
            <a:r>
              <a:rPr kumimoji="1" lang="en-US" altLang="zh-TW" sz="1800" dirty="0"/>
              <a:t>With multi-process:</a:t>
            </a:r>
          </a:p>
          <a:p>
            <a:r>
              <a:rPr kumimoji="1" lang="en-US" altLang="zh-TW" sz="1600" dirty="0"/>
              <a:t>Detect : 10.859s</a:t>
            </a:r>
          </a:p>
          <a:p>
            <a:r>
              <a:rPr kumimoji="1" lang="en-US" altLang="zh-TW" sz="1600" dirty="0"/>
              <a:t>Classify : 10.87s</a:t>
            </a:r>
          </a:p>
          <a:p>
            <a:endParaRPr kumimoji="1" lang="en-US" altLang="zh-TW" sz="2000" dirty="0"/>
          </a:p>
        </p:txBody>
      </p:sp>
    </p:spTree>
    <p:extLst>
      <p:ext uri="{BB962C8B-B14F-4D97-AF65-F5344CB8AC3E}">
        <p14:creationId xmlns:p14="http://schemas.microsoft.com/office/powerpoint/2010/main" val="4187729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392470-92D5-E749-B03D-62E3FFE7C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DEMO</a:t>
            </a:r>
            <a:endParaRPr kumimoji="1"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2974EB9-F1A1-434F-9FF7-DF46D4912C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3555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zh-TW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zh-TW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zh-TW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zh-TW" dirty="0"/>
          </a:p>
          <a:p>
            <a:pPr marL="0" indent="0" algn="ctr">
              <a:buFont typeface="Wingdings" panose="05000000000000000000" pitchFamily="2" charset="2"/>
              <a:buNone/>
              <a:defRPr/>
            </a:pPr>
            <a:r>
              <a:rPr lang="en-US" altLang="zh-TW" i="1" dirty="0"/>
              <a:t>Thank you for your attention</a:t>
            </a:r>
            <a:endParaRPr lang="zh-TW" altLang="en-US" i="1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壁窗">
  <a:themeElements>
    <a:clrScheme name="壁窗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自訂 1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壁窗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52096</TotalTime>
  <Words>101</Words>
  <Application>Microsoft Macintosh PowerPoint</Application>
  <PresentationFormat>如螢幕大小 (4:3)</PresentationFormat>
  <Paragraphs>29</Paragraphs>
  <Slides>7</Slides>
  <Notes>7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6" baseType="lpstr">
      <vt:lpstr>新細明體</vt:lpstr>
      <vt:lpstr>標楷體</vt:lpstr>
      <vt:lpstr>宋体</vt:lpstr>
      <vt:lpstr>Arial</vt:lpstr>
      <vt:lpstr>Calibri</vt:lpstr>
      <vt:lpstr>Times New Roman</vt:lpstr>
      <vt:lpstr>Wingdings</vt:lpstr>
      <vt:lpstr>Wingdings 2</vt:lpstr>
      <vt:lpstr>壁窗</vt:lpstr>
      <vt:lpstr>Weekly Report</vt:lpstr>
      <vt:lpstr>Outline</vt:lpstr>
      <vt:lpstr>Add functions on Demo page</vt:lpstr>
      <vt:lpstr>Add functions on Demo page</vt:lpstr>
      <vt:lpstr>Test Multiprocessing</vt:lpstr>
      <vt:lpstr>DEMO</vt:lpstr>
      <vt:lpstr>PowerPoint 簡報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NTHU CS Dept., Ph.D. Dissertation Presentation  Discovering Discriminative Features with Applications to Music Genre/Mood Classification</dc:title>
  <dc:creator>E C</dc:creator>
  <cp:lastModifiedBy>kevin hsiao</cp:lastModifiedBy>
  <cp:revision>3970</cp:revision>
  <dcterms:created xsi:type="dcterms:W3CDTF">2008-11-09T17:03:56Z</dcterms:created>
  <dcterms:modified xsi:type="dcterms:W3CDTF">2018-09-01T03:31:58Z</dcterms:modified>
</cp:coreProperties>
</file>