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58" r:id="rId5"/>
    <p:sldId id="269" r:id="rId6"/>
    <p:sldId id="436" r:id="rId7"/>
    <p:sldId id="438" r:id="rId8"/>
    <p:sldId id="439" r:id="rId9"/>
    <p:sldId id="440" r:id="rId10"/>
    <p:sldId id="441" r:id="rId11"/>
    <p:sldId id="442" r:id="rId12"/>
    <p:sldId id="443" r:id="rId13"/>
    <p:sldId id="444" r:id="rId14"/>
    <p:sldId id="445" r:id="rId15"/>
    <p:sldId id="446" r:id="rId16"/>
    <p:sldId id="447" r:id="rId17"/>
    <p:sldId id="437" r:id="rId18"/>
    <p:sldId id="42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94"/>
  </p:normalViewPr>
  <p:slideViewPr>
    <p:cSldViewPr snapToGrid="0">
      <p:cViewPr varScale="1">
        <p:scale>
          <a:sx n="63" d="100"/>
          <a:sy n="63" d="100"/>
        </p:scale>
        <p:origin x="64" y="132"/>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5/26/2023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5/26/2023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29,000⁺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30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8D9179-282A-0246-BB16-54CA367C3B73}"/>
              </a:ext>
            </a:extLst>
          </p:cNvPr>
          <p:cNvSpPr>
            <a:spLocks noGrp="1"/>
          </p:cNvSpPr>
          <p:nvPr>
            <p:ph type="title"/>
          </p:nvPr>
        </p:nvSpPr>
        <p:spPr>
          <a:xfrm>
            <a:off x="1466471" y="701041"/>
            <a:ext cx="7839075" cy="1508760"/>
          </a:xfrm>
        </p:spPr>
        <p:txBody>
          <a:bodyPr/>
          <a:lstStyle/>
          <a:p>
            <a:r>
              <a:rPr lang="en-US" sz="4400" b="1" dirty="0"/>
              <a:t>Continuous Integration With Travis CI</a:t>
            </a:r>
          </a:p>
        </p:txBody>
      </p:sp>
      <p:pic>
        <p:nvPicPr>
          <p:cNvPr id="1026" name="Picture 2" descr="Continuous Integration with Travis CI | Ben Mather">
            <a:extLst>
              <a:ext uri="{FF2B5EF4-FFF2-40B4-BE49-F238E27FC236}">
                <a16:creationId xmlns:a16="http://schemas.microsoft.com/office/drawing/2014/main" id="{96F161F8-540F-4E53-953F-2E1EDD299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4311" y="2592641"/>
            <a:ext cx="4551451" cy="319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93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 software, computer icon, operating system&#10;&#10;Description automatically generated">
            <a:extLst>
              <a:ext uri="{FF2B5EF4-FFF2-40B4-BE49-F238E27FC236}">
                <a16:creationId xmlns:a16="http://schemas.microsoft.com/office/drawing/2014/main" id="{281DCDDC-861B-402B-98F3-AF5309842D2E}"/>
              </a:ext>
            </a:extLst>
          </p:cNvPr>
          <p:cNvPicPr>
            <a:picLocks noChangeAspect="1"/>
          </p:cNvPicPr>
          <p:nvPr/>
        </p:nvPicPr>
        <p:blipFill>
          <a:blip r:embed="rId2"/>
          <a:stretch>
            <a:fillRect/>
          </a:stretch>
        </p:blipFill>
        <p:spPr>
          <a:xfrm>
            <a:off x="1217613" y="863085"/>
            <a:ext cx="10028237" cy="4512705"/>
          </a:xfrm>
          <a:prstGeom prst="rect">
            <a:avLst/>
          </a:prstGeom>
          <a:noFill/>
        </p:spPr>
      </p:pic>
    </p:spTree>
    <p:extLst>
      <p:ext uri="{BB962C8B-B14F-4D97-AF65-F5344CB8AC3E}">
        <p14:creationId xmlns:p14="http://schemas.microsoft.com/office/powerpoint/2010/main" val="360307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7E5F05F2-284E-4D0D-A250-7CFDE569B073}"/>
              </a:ext>
            </a:extLst>
          </p:cNvPr>
          <p:cNvPicPr>
            <a:picLocks noChangeAspect="1"/>
          </p:cNvPicPr>
          <p:nvPr/>
        </p:nvPicPr>
        <p:blipFill>
          <a:blip r:embed="rId2"/>
          <a:stretch>
            <a:fillRect/>
          </a:stretch>
        </p:blipFill>
        <p:spPr>
          <a:xfrm>
            <a:off x="1217613" y="863085"/>
            <a:ext cx="10028237" cy="4512705"/>
          </a:xfrm>
          <a:prstGeom prst="rect">
            <a:avLst/>
          </a:prstGeom>
          <a:noFill/>
        </p:spPr>
      </p:pic>
    </p:spTree>
    <p:extLst>
      <p:ext uri="{BB962C8B-B14F-4D97-AF65-F5344CB8AC3E}">
        <p14:creationId xmlns:p14="http://schemas.microsoft.com/office/powerpoint/2010/main" val="117258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with medium confidence">
            <a:extLst>
              <a:ext uri="{FF2B5EF4-FFF2-40B4-BE49-F238E27FC236}">
                <a16:creationId xmlns:a16="http://schemas.microsoft.com/office/drawing/2014/main" id="{3931AA7B-BFB4-4E76-8294-FAAAA8A89205}"/>
              </a:ext>
            </a:extLst>
          </p:cNvPr>
          <p:cNvPicPr>
            <a:picLocks noChangeAspect="1"/>
          </p:cNvPicPr>
          <p:nvPr/>
        </p:nvPicPr>
        <p:blipFill>
          <a:blip r:embed="rId2"/>
          <a:stretch>
            <a:fillRect/>
          </a:stretch>
        </p:blipFill>
        <p:spPr>
          <a:xfrm>
            <a:off x="1217613" y="863085"/>
            <a:ext cx="10028237" cy="4512705"/>
          </a:xfrm>
          <a:prstGeom prst="rect">
            <a:avLst/>
          </a:prstGeom>
          <a:noFill/>
        </p:spPr>
      </p:pic>
    </p:spTree>
    <p:extLst>
      <p:ext uri="{BB962C8B-B14F-4D97-AF65-F5344CB8AC3E}">
        <p14:creationId xmlns:p14="http://schemas.microsoft.com/office/powerpoint/2010/main" val="80596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744EE9D3-3AC5-4310-8D89-7F1C0CAFAFC0}"/>
              </a:ext>
            </a:extLst>
          </p:cNvPr>
          <p:cNvPicPr>
            <a:picLocks noChangeAspect="1"/>
          </p:cNvPicPr>
          <p:nvPr/>
        </p:nvPicPr>
        <p:blipFill>
          <a:blip r:embed="rId2"/>
          <a:stretch>
            <a:fillRect/>
          </a:stretch>
        </p:blipFill>
        <p:spPr>
          <a:xfrm>
            <a:off x="1217613" y="863085"/>
            <a:ext cx="10028237" cy="4512705"/>
          </a:xfrm>
          <a:prstGeom prst="rect">
            <a:avLst/>
          </a:prstGeom>
          <a:noFill/>
        </p:spPr>
      </p:pic>
    </p:spTree>
    <p:extLst>
      <p:ext uri="{BB962C8B-B14F-4D97-AF65-F5344CB8AC3E}">
        <p14:creationId xmlns:p14="http://schemas.microsoft.com/office/powerpoint/2010/main" val="27813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F396C4-74B4-4D3E-B249-304DC0D30156}"/>
              </a:ext>
            </a:extLst>
          </p:cNvPr>
          <p:cNvSpPr>
            <a:spLocks noGrp="1"/>
          </p:cNvSpPr>
          <p:nvPr>
            <p:ph type="title"/>
          </p:nvPr>
        </p:nvSpPr>
        <p:spPr>
          <a:xfrm>
            <a:off x="590550" y="556260"/>
            <a:ext cx="7205471" cy="914400"/>
          </a:xfrm>
        </p:spPr>
        <p:txBody>
          <a:bodyPr/>
          <a:lstStyle/>
          <a:p>
            <a:r>
              <a:rPr lang="en-US" dirty="0"/>
              <a:t>Travis CI vs Jenkins</a:t>
            </a:r>
            <a:endParaRPr lang="en-IN" dirty="0"/>
          </a:p>
        </p:txBody>
      </p:sp>
      <p:sp>
        <p:nvSpPr>
          <p:cNvPr id="9" name="TextBox 8">
            <a:extLst>
              <a:ext uri="{FF2B5EF4-FFF2-40B4-BE49-F238E27FC236}">
                <a16:creationId xmlns:a16="http://schemas.microsoft.com/office/drawing/2014/main" id="{8432BC06-CA62-422B-875E-43AE1EC42B76}"/>
              </a:ext>
            </a:extLst>
          </p:cNvPr>
          <p:cNvSpPr txBox="1"/>
          <p:nvPr/>
        </p:nvSpPr>
        <p:spPr>
          <a:xfrm>
            <a:off x="590550" y="1720840"/>
            <a:ext cx="11010900" cy="3416320"/>
          </a:xfrm>
          <a:prstGeom prst="rect">
            <a:avLst/>
          </a:prstGeom>
          <a:noFill/>
        </p:spPr>
        <p:txBody>
          <a:bodyPr wrap="square">
            <a:spAutoFit/>
          </a:bodyPr>
          <a:lstStyle/>
          <a:p>
            <a:pPr algn="l">
              <a:buFont typeface="Arial" panose="020B0604020202020204" pitchFamily="34" charset="0"/>
              <a:buChar char="•"/>
            </a:pPr>
            <a:r>
              <a:rPr lang="en-US" sz="2400" b="0" i="0" dirty="0">
                <a:solidFill>
                  <a:srgbClr val="374151"/>
                </a:solidFill>
                <a:effectLst/>
              </a:rPr>
              <a:t>Travis CI provides simplicity and ease of use, particularly with GitHub integration.</a:t>
            </a:r>
          </a:p>
          <a:p>
            <a:pPr algn="l">
              <a:buFont typeface="Arial" panose="020B0604020202020204" pitchFamily="34" charset="0"/>
              <a:buChar char="•"/>
            </a:pPr>
            <a:endParaRPr lang="en-US" sz="2400" b="0" i="0" dirty="0">
              <a:solidFill>
                <a:srgbClr val="374151"/>
              </a:solidFill>
              <a:effectLst/>
            </a:endParaRPr>
          </a:p>
          <a:p>
            <a:pPr algn="l">
              <a:buFont typeface="Arial" panose="020B0604020202020204" pitchFamily="34" charset="0"/>
              <a:buChar char="•"/>
            </a:pPr>
            <a:r>
              <a:rPr lang="en-US" sz="2400" b="0" i="0" dirty="0">
                <a:solidFill>
                  <a:srgbClr val="374151"/>
                </a:solidFill>
                <a:effectLst/>
              </a:rPr>
              <a:t>Jenkins offers extensive flexibility and customization options for complex scenarios.</a:t>
            </a:r>
          </a:p>
          <a:p>
            <a:pPr algn="l">
              <a:buFont typeface="Arial" panose="020B0604020202020204" pitchFamily="34" charset="0"/>
              <a:buChar char="•"/>
            </a:pPr>
            <a:endParaRPr lang="en-US" sz="2400" b="0" i="0" dirty="0">
              <a:solidFill>
                <a:srgbClr val="374151"/>
              </a:solidFill>
              <a:effectLst/>
            </a:endParaRPr>
          </a:p>
          <a:p>
            <a:pPr algn="l">
              <a:buFont typeface="Arial" panose="020B0604020202020204" pitchFamily="34" charset="0"/>
              <a:buChar char="•"/>
            </a:pPr>
            <a:r>
              <a:rPr lang="en-US" sz="2400" b="0" i="0" dirty="0">
                <a:solidFill>
                  <a:srgbClr val="374151"/>
                </a:solidFill>
                <a:effectLst/>
              </a:rPr>
              <a:t>Travis CI is a hosted solution, while Jenkins requires self-hosting.</a:t>
            </a:r>
          </a:p>
          <a:p>
            <a:pPr algn="l">
              <a:buFont typeface="Arial" panose="020B0604020202020204" pitchFamily="34" charset="0"/>
              <a:buChar char="•"/>
            </a:pPr>
            <a:endParaRPr lang="en-US" sz="2400" b="0" i="0" dirty="0">
              <a:solidFill>
                <a:srgbClr val="374151"/>
              </a:solidFill>
              <a:effectLst/>
            </a:endParaRPr>
          </a:p>
          <a:p>
            <a:pPr algn="l">
              <a:buFont typeface="Arial" panose="020B0604020202020204" pitchFamily="34" charset="0"/>
              <a:buChar char="•"/>
            </a:pPr>
            <a:r>
              <a:rPr lang="en-US" sz="2400" b="0" i="0" dirty="0">
                <a:solidFill>
                  <a:srgbClr val="374151"/>
                </a:solidFill>
                <a:effectLst/>
              </a:rPr>
              <a:t>Travis CI has a free tier, while Jenkins is entirely open-source.</a:t>
            </a:r>
          </a:p>
        </p:txBody>
      </p:sp>
    </p:spTree>
    <p:extLst>
      <p:ext uri="{BB962C8B-B14F-4D97-AF65-F5344CB8AC3E}">
        <p14:creationId xmlns:p14="http://schemas.microsoft.com/office/powerpoint/2010/main" val="72349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1626-6715-8F4A-BA65-B34ACF3C4C11}"/>
              </a:ext>
            </a:extLst>
          </p:cNvPr>
          <p:cNvSpPr>
            <a:spLocks noGrp="1"/>
          </p:cNvSpPr>
          <p:nvPr>
            <p:ph type="title"/>
          </p:nvPr>
        </p:nvSpPr>
        <p:spPr>
          <a:xfrm>
            <a:off x="742950" y="585787"/>
            <a:ext cx="7205471" cy="914400"/>
          </a:xfrm>
        </p:spPr>
        <p:txBody>
          <a:bodyPr vert="horz" lIns="0" tIns="0" rIns="0" bIns="0" rtlCol="0" anchor="t" anchorCtr="0">
            <a:normAutofit/>
          </a:bodyPr>
          <a:lstStyle/>
          <a:p>
            <a:r>
              <a:rPr lang="en-US" b="1" kern="1200" dirty="0">
                <a:latin typeface="+mj-lt"/>
                <a:ea typeface="+mj-ea"/>
                <a:cs typeface="+mj-cs"/>
              </a:rPr>
              <a:t>What is continuous integration?</a:t>
            </a:r>
          </a:p>
        </p:txBody>
      </p:sp>
      <p:sp>
        <p:nvSpPr>
          <p:cNvPr id="12" name="TextBox 11">
            <a:extLst>
              <a:ext uri="{FF2B5EF4-FFF2-40B4-BE49-F238E27FC236}">
                <a16:creationId xmlns:a16="http://schemas.microsoft.com/office/drawing/2014/main" id="{D0C35D46-F268-4665-9747-09AF8A680017}"/>
              </a:ext>
            </a:extLst>
          </p:cNvPr>
          <p:cNvSpPr txBox="1"/>
          <p:nvPr/>
        </p:nvSpPr>
        <p:spPr>
          <a:xfrm>
            <a:off x="742950" y="1905506"/>
            <a:ext cx="9801225" cy="3046988"/>
          </a:xfrm>
          <a:prstGeom prst="rect">
            <a:avLst/>
          </a:prstGeom>
          <a:noFill/>
        </p:spPr>
        <p:txBody>
          <a:bodyPr wrap="square">
            <a:spAutoFit/>
          </a:bodyPr>
          <a:lstStyle/>
          <a:p>
            <a:pPr algn="just">
              <a:buFont typeface="Arial" panose="020B0604020202020204" pitchFamily="34" charset="0"/>
              <a:buChar char="•"/>
            </a:pPr>
            <a:r>
              <a:rPr lang="en-US" sz="2400" b="0" i="0" dirty="0">
                <a:solidFill>
                  <a:srgbClr val="374151"/>
                </a:solidFill>
                <a:effectLst/>
                <a:latin typeface="+mj-lt"/>
              </a:rPr>
              <a:t>Continuous Integration (CI) is a development practice that involves merging code changes frequently into a shared repository.</a:t>
            </a:r>
          </a:p>
          <a:p>
            <a:pPr algn="just">
              <a:buFont typeface="Arial" panose="020B0604020202020204" pitchFamily="34" charset="0"/>
              <a:buChar char="•"/>
            </a:pPr>
            <a:endParaRPr lang="en-US" sz="2400" b="0" i="0" dirty="0">
              <a:solidFill>
                <a:srgbClr val="374151"/>
              </a:solidFill>
              <a:effectLst/>
              <a:latin typeface="+mj-lt"/>
            </a:endParaRPr>
          </a:p>
          <a:p>
            <a:pPr algn="just">
              <a:buFont typeface="Arial" panose="020B0604020202020204" pitchFamily="34" charset="0"/>
              <a:buChar char="•"/>
            </a:pPr>
            <a:r>
              <a:rPr lang="en-US" sz="2400" b="0" i="0" dirty="0">
                <a:solidFill>
                  <a:srgbClr val="374151"/>
                </a:solidFill>
                <a:effectLst/>
                <a:latin typeface="+mj-lt"/>
              </a:rPr>
              <a:t>CI is essential for detecting and resolving integration issues early in the development process.</a:t>
            </a:r>
          </a:p>
          <a:p>
            <a:pPr algn="just">
              <a:buFont typeface="Arial" panose="020B0604020202020204" pitchFamily="34" charset="0"/>
              <a:buChar char="•"/>
            </a:pPr>
            <a:endParaRPr lang="en-US" sz="2400" b="0" i="0" dirty="0">
              <a:solidFill>
                <a:srgbClr val="374151"/>
              </a:solidFill>
              <a:effectLst/>
              <a:latin typeface="+mj-lt"/>
            </a:endParaRPr>
          </a:p>
          <a:p>
            <a:pPr algn="just">
              <a:buFont typeface="Arial" panose="020B0604020202020204" pitchFamily="34" charset="0"/>
              <a:buChar char="•"/>
            </a:pPr>
            <a:r>
              <a:rPr lang="en-US" sz="2400" b="0" i="0" dirty="0">
                <a:solidFill>
                  <a:srgbClr val="374151"/>
                </a:solidFill>
                <a:effectLst/>
                <a:latin typeface="+mj-lt"/>
              </a:rPr>
              <a:t>Benefits of CI include improved code quality, faster feedback loops, and smoother collaboration among team members.</a:t>
            </a:r>
          </a:p>
        </p:txBody>
      </p:sp>
    </p:spTree>
    <p:extLst>
      <p:ext uri="{BB962C8B-B14F-4D97-AF65-F5344CB8AC3E}">
        <p14:creationId xmlns:p14="http://schemas.microsoft.com/office/powerpoint/2010/main" val="118584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26DE-CFD9-43F9-B2D1-26579329DC75}"/>
              </a:ext>
            </a:extLst>
          </p:cNvPr>
          <p:cNvSpPr>
            <a:spLocks noGrp="1"/>
          </p:cNvSpPr>
          <p:nvPr>
            <p:ph type="title"/>
          </p:nvPr>
        </p:nvSpPr>
        <p:spPr>
          <a:xfrm>
            <a:off x="561974" y="556260"/>
            <a:ext cx="7205471" cy="914400"/>
          </a:xfrm>
        </p:spPr>
        <p:txBody>
          <a:bodyPr/>
          <a:lstStyle/>
          <a:p>
            <a:r>
              <a:rPr lang="en-US" dirty="0"/>
              <a:t>What is Travis CI</a:t>
            </a:r>
            <a:endParaRPr lang="en-IN" dirty="0"/>
          </a:p>
        </p:txBody>
      </p:sp>
      <p:sp>
        <p:nvSpPr>
          <p:cNvPr id="8" name="TextBox 7">
            <a:extLst>
              <a:ext uri="{FF2B5EF4-FFF2-40B4-BE49-F238E27FC236}">
                <a16:creationId xmlns:a16="http://schemas.microsoft.com/office/drawing/2014/main" id="{56DDC57C-122B-4172-8B46-B4BADA5FB267}"/>
              </a:ext>
            </a:extLst>
          </p:cNvPr>
          <p:cNvSpPr txBox="1"/>
          <p:nvPr/>
        </p:nvSpPr>
        <p:spPr>
          <a:xfrm>
            <a:off x="561974" y="2002989"/>
            <a:ext cx="9982201" cy="3046988"/>
          </a:xfrm>
          <a:prstGeom prst="rect">
            <a:avLst/>
          </a:prstGeom>
          <a:noFill/>
        </p:spPr>
        <p:txBody>
          <a:bodyPr wrap="square">
            <a:spAutoFit/>
          </a:bodyPr>
          <a:lstStyle/>
          <a:p>
            <a:pPr algn="just">
              <a:buFont typeface="Arial" panose="020B0604020202020204" pitchFamily="34" charset="0"/>
              <a:buChar char="•"/>
            </a:pPr>
            <a:r>
              <a:rPr lang="en-US" sz="2400" b="0" i="0" dirty="0">
                <a:solidFill>
                  <a:srgbClr val="374151"/>
                </a:solidFill>
                <a:effectLst/>
              </a:rPr>
              <a:t>Travis CI is a cloud-based CI service that seamlessly integrates with GitHub repositories.</a:t>
            </a:r>
          </a:p>
          <a:p>
            <a:pPr algn="just">
              <a:buFont typeface="Arial" panose="020B0604020202020204" pitchFamily="34" charset="0"/>
              <a:buChar char="•"/>
            </a:pPr>
            <a:endParaRPr lang="en-US" sz="2400" b="0" i="0" dirty="0">
              <a:solidFill>
                <a:srgbClr val="374151"/>
              </a:solidFill>
              <a:effectLst/>
            </a:endParaRPr>
          </a:p>
          <a:p>
            <a:pPr algn="just">
              <a:buFont typeface="Arial" panose="020B0604020202020204" pitchFamily="34" charset="0"/>
              <a:buChar char="•"/>
            </a:pPr>
            <a:r>
              <a:rPr lang="en-US" sz="2400" b="0" i="0" dirty="0">
                <a:solidFill>
                  <a:srgbClr val="374151"/>
                </a:solidFill>
                <a:effectLst/>
              </a:rPr>
              <a:t>It automates the process of building, testing, and deploying software projects.</a:t>
            </a:r>
          </a:p>
          <a:p>
            <a:pPr algn="just">
              <a:buFont typeface="Arial" panose="020B0604020202020204" pitchFamily="34" charset="0"/>
              <a:buChar char="•"/>
            </a:pPr>
            <a:endParaRPr lang="en-US" sz="2400" b="0" i="0" dirty="0">
              <a:solidFill>
                <a:srgbClr val="374151"/>
              </a:solidFill>
              <a:effectLst/>
            </a:endParaRPr>
          </a:p>
          <a:p>
            <a:pPr algn="just">
              <a:buFont typeface="Arial" panose="020B0604020202020204" pitchFamily="34" charset="0"/>
              <a:buChar char="•"/>
            </a:pPr>
            <a:r>
              <a:rPr lang="en-US" sz="2400" b="0" i="0" dirty="0">
                <a:solidFill>
                  <a:srgbClr val="374151"/>
                </a:solidFill>
                <a:effectLst/>
              </a:rPr>
              <a:t>Travis CI supports a wide range of programming languages and provides a flexible and scalable infrastructure for CI workflows.</a:t>
            </a:r>
          </a:p>
        </p:txBody>
      </p:sp>
    </p:spTree>
    <p:extLst>
      <p:ext uri="{BB962C8B-B14F-4D97-AF65-F5344CB8AC3E}">
        <p14:creationId xmlns:p14="http://schemas.microsoft.com/office/powerpoint/2010/main" val="238936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with medium confidence">
            <a:extLst>
              <a:ext uri="{FF2B5EF4-FFF2-40B4-BE49-F238E27FC236}">
                <a16:creationId xmlns:a16="http://schemas.microsoft.com/office/drawing/2014/main" id="{4073F831-424D-4376-A5A4-635C800BC0B1}"/>
              </a:ext>
            </a:extLst>
          </p:cNvPr>
          <p:cNvPicPr>
            <a:picLocks noChangeAspect="1"/>
          </p:cNvPicPr>
          <p:nvPr/>
        </p:nvPicPr>
        <p:blipFill>
          <a:blip r:embed="rId2"/>
          <a:stretch>
            <a:fillRect/>
          </a:stretch>
        </p:blipFill>
        <p:spPr>
          <a:xfrm>
            <a:off x="368005" y="1087120"/>
            <a:ext cx="11455989" cy="5190001"/>
          </a:xfrm>
          <a:prstGeom prst="rect">
            <a:avLst/>
          </a:prstGeom>
        </p:spPr>
      </p:pic>
      <p:sp>
        <p:nvSpPr>
          <p:cNvPr id="9" name="Title 3">
            <a:extLst>
              <a:ext uri="{FF2B5EF4-FFF2-40B4-BE49-F238E27FC236}">
                <a16:creationId xmlns:a16="http://schemas.microsoft.com/office/drawing/2014/main" id="{82EC2B7F-1913-422F-98B8-ECE8B17E5D36}"/>
              </a:ext>
            </a:extLst>
          </p:cNvPr>
          <p:cNvSpPr>
            <a:spLocks noGrp="1"/>
          </p:cNvSpPr>
          <p:nvPr>
            <p:ph type="title"/>
          </p:nvPr>
        </p:nvSpPr>
        <p:spPr>
          <a:xfrm>
            <a:off x="368005" y="172720"/>
            <a:ext cx="7205471" cy="914400"/>
          </a:xfrm>
        </p:spPr>
        <p:txBody>
          <a:bodyPr/>
          <a:lstStyle/>
          <a:p>
            <a:r>
              <a:rPr lang="en-US" dirty="0"/>
              <a:t>Travis CI Steps:</a:t>
            </a:r>
            <a:endParaRPr lang="en-IN" dirty="0"/>
          </a:p>
        </p:txBody>
      </p:sp>
    </p:spTree>
    <p:extLst>
      <p:ext uri="{BB962C8B-B14F-4D97-AF65-F5344CB8AC3E}">
        <p14:creationId xmlns:p14="http://schemas.microsoft.com/office/powerpoint/2010/main" val="40636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with low confidence">
            <a:extLst>
              <a:ext uri="{FF2B5EF4-FFF2-40B4-BE49-F238E27FC236}">
                <a16:creationId xmlns:a16="http://schemas.microsoft.com/office/drawing/2014/main" id="{BF8E28EE-1330-4E90-861C-F8C2D18716D2}"/>
              </a:ext>
            </a:extLst>
          </p:cNvPr>
          <p:cNvPicPr>
            <a:picLocks noChangeAspect="1"/>
          </p:cNvPicPr>
          <p:nvPr/>
        </p:nvPicPr>
        <p:blipFill>
          <a:blip r:embed="rId2"/>
          <a:stretch>
            <a:fillRect/>
          </a:stretch>
        </p:blipFill>
        <p:spPr>
          <a:xfrm>
            <a:off x="415633" y="619760"/>
            <a:ext cx="11360734" cy="5527179"/>
          </a:xfrm>
          <a:prstGeom prst="rect">
            <a:avLst/>
          </a:prstGeom>
        </p:spPr>
      </p:pic>
    </p:spTree>
    <p:extLst>
      <p:ext uri="{BB962C8B-B14F-4D97-AF65-F5344CB8AC3E}">
        <p14:creationId xmlns:p14="http://schemas.microsoft.com/office/powerpoint/2010/main" val="253472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with low confidence">
            <a:extLst>
              <a:ext uri="{FF2B5EF4-FFF2-40B4-BE49-F238E27FC236}">
                <a16:creationId xmlns:a16="http://schemas.microsoft.com/office/drawing/2014/main" id="{D2F15D8D-B083-4531-AF2E-706A937C1072}"/>
              </a:ext>
            </a:extLst>
          </p:cNvPr>
          <p:cNvPicPr>
            <a:picLocks noChangeAspect="1"/>
          </p:cNvPicPr>
          <p:nvPr/>
        </p:nvPicPr>
        <p:blipFill>
          <a:blip r:embed="rId2"/>
          <a:stretch>
            <a:fillRect/>
          </a:stretch>
        </p:blipFill>
        <p:spPr>
          <a:xfrm>
            <a:off x="510888" y="1341120"/>
            <a:ext cx="11170224" cy="3881847"/>
          </a:xfrm>
          <a:prstGeom prst="rect">
            <a:avLst/>
          </a:prstGeom>
        </p:spPr>
      </p:pic>
    </p:spTree>
    <p:extLst>
      <p:ext uri="{BB962C8B-B14F-4D97-AF65-F5344CB8AC3E}">
        <p14:creationId xmlns:p14="http://schemas.microsoft.com/office/powerpoint/2010/main" val="2409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omputer screen shot of a computer&#10;&#10;Description automatically generated with low confidence">
            <a:extLst>
              <a:ext uri="{FF2B5EF4-FFF2-40B4-BE49-F238E27FC236}">
                <a16:creationId xmlns:a16="http://schemas.microsoft.com/office/drawing/2014/main" id="{1BAAEABF-784E-4E41-A78E-BCCDFCB63A62}"/>
              </a:ext>
            </a:extLst>
          </p:cNvPr>
          <p:cNvPicPr>
            <a:picLocks noChangeAspect="1"/>
          </p:cNvPicPr>
          <p:nvPr/>
        </p:nvPicPr>
        <p:blipFill>
          <a:blip r:embed="rId2"/>
          <a:stretch>
            <a:fillRect/>
          </a:stretch>
        </p:blipFill>
        <p:spPr>
          <a:xfrm>
            <a:off x="1217613" y="863085"/>
            <a:ext cx="10028237" cy="4512705"/>
          </a:xfrm>
          <a:prstGeom prst="rect">
            <a:avLst/>
          </a:prstGeom>
          <a:noFill/>
        </p:spPr>
      </p:pic>
    </p:spTree>
    <p:extLst>
      <p:ext uri="{BB962C8B-B14F-4D97-AF65-F5344CB8AC3E}">
        <p14:creationId xmlns:p14="http://schemas.microsoft.com/office/powerpoint/2010/main" val="81721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 software, multimedia, multimedia software&#10;&#10;Description automatically generated">
            <a:extLst>
              <a:ext uri="{FF2B5EF4-FFF2-40B4-BE49-F238E27FC236}">
                <a16:creationId xmlns:a16="http://schemas.microsoft.com/office/drawing/2014/main" id="{16F65D69-2940-47BA-BC91-EB9A89F8DCB2}"/>
              </a:ext>
            </a:extLst>
          </p:cNvPr>
          <p:cNvPicPr>
            <a:picLocks noChangeAspect="1"/>
          </p:cNvPicPr>
          <p:nvPr/>
        </p:nvPicPr>
        <p:blipFill>
          <a:blip r:embed="rId2"/>
          <a:stretch>
            <a:fillRect/>
          </a:stretch>
        </p:blipFill>
        <p:spPr>
          <a:xfrm>
            <a:off x="1217613" y="863085"/>
            <a:ext cx="10028237" cy="4512705"/>
          </a:xfrm>
          <a:prstGeom prst="rect">
            <a:avLst/>
          </a:prstGeom>
          <a:noFill/>
        </p:spPr>
      </p:pic>
    </p:spTree>
    <p:extLst>
      <p:ext uri="{BB962C8B-B14F-4D97-AF65-F5344CB8AC3E}">
        <p14:creationId xmlns:p14="http://schemas.microsoft.com/office/powerpoint/2010/main" val="2506019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with medium confidence">
            <a:extLst>
              <a:ext uri="{FF2B5EF4-FFF2-40B4-BE49-F238E27FC236}">
                <a16:creationId xmlns:a16="http://schemas.microsoft.com/office/drawing/2014/main" id="{3E63012D-F001-4223-A0A9-1B2482FD170F}"/>
              </a:ext>
            </a:extLst>
          </p:cNvPr>
          <p:cNvPicPr>
            <a:picLocks noChangeAspect="1"/>
          </p:cNvPicPr>
          <p:nvPr/>
        </p:nvPicPr>
        <p:blipFill>
          <a:blip r:embed="rId2"/>
          <a:stretch>
            <a:fillRect/>
          </a:stretch>
        </p:blipFill>
        <p:spPr>
          <a:xfrm>
            <a:off x="1217613" y="863085"/>
            <a:ext cx="10028237" cy="4512705"/>
          </a:xfrm>
          <a:prstGeom prst="rect">
            <a:avLst/>
          </a:prstGeom>
          <a:noFill/>
        </p:spPr>
      </p:pic>
    </p:spTree>
    <p:extLst>
      <p:ext uri="{BB962C8B-B14F-4D97-AF65-F5344CB8AC3E}">
        <p14:creationId xmlns:p14="http://schemas.microsoft.com/office/powerpoint/2010/main" val="118890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3DA254E02D5A94FBC4A7B672E7EC48B" ma:contentTypeVersion="0" ma:contentTypeDescription="Create a new document." ma:contentTypeScope="" ma:versionID="26ffff9c918d9fb1f744600a071256bb">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8E9144-E3A5-41BC-AFE4-00414EB4BFE9}">
  <ds:schemaRefs>
    <ds:schemaRef ds:uri="http://schemas.openxmlformats.org/package/2006/metadata/core-properties"/>
    <ds:schemaRef ds:uri="http://purl.org/dc/terms/"/>
    <ds:schemaRef ds:uri="5de21204-f6c2-476d-9eb4-7ba6a46565b5"/>
    <ds:schemaRef ds:uri="http://schemas.microsoft.com/office/infopath/2007/PartnerControls"/>
    <ds:schemaRef ds:uri="http://schemas.microsoft.com/office/2006/documentManagement/types"/>
    <ds:schemaRef ds:uri="http://purl.org/dc/elements/1.1/"/>
    <ds:schemaRef ds:uri="http://schemas.microsoft.com/office/2006/metadata/properties"/>
    <ds:schemaRef ds:uri="3d490cd2-1cd2-4229-bf74-977b65ab40b2"/>
    <ds:schemaRef ds:uri="http://www.w3.org/XML/1998/namespace"/>
    <ds:schemaRef ds:uri="http://purl.org/dc/dcmitype/"/>
    <ds:schemaRef ds:uri="2a5145cd-5f35-4e40-804b-04ad7a33edf7"/>
    <ds:schemaRef ds:uri="f7113b4e-2ce0-4a3d-8ddb-863e1beee682"/>
    <ds:schemaRef ds:uri="047a4bc9-86f8-4752-a3f5-d332bda031f5"/>
    <ds:schemaRef ds:uri="3f1b19a1-ec80-4ead-b989-6245eb278180"/>
  </ds:schemaRefs>
</ds:datastoreItem>
</file>

<file path=customXml/itemProps2.xml><?xml version="1.0" encoding="utf-8"?>
<ds:datastoreItem xmlns:ds="http://schemas.openxmlformats.org/officeDocument/2006/customXml" ds:itemID="{7A52F857-6980-403F-B40C-2DA55A16498E}"/>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542</TotalTime>
  <Words>174</Words>
  <Application>Microsoft Office PowerPoint</Application>
  <PresentationFormat>Widescreen</PresentationFormat>
  <Paragraphs>22</Paragraphs>
  <Slides>15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UST</vt:lpstr>
      <vt:lpstr>Continuous Integration With Travis CI</vt:lpstr>
      <vt:lpstr>What is continuous integration?</vt:lpstr>
      <vt:lpstr>What is Travis CI</vt:lpstr>
      <vt:lpstr>Travis CI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Travis CI vs Jenkins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Kevin Jolly Kodiyan(UST,IN)</cp:lastModifiedBy>
  <cp:revision>35</cp:revision>
  <cp:lastPrinted>2019-10-06T00:46:52Z</cp:lastPrinted>
  <dcterms:created xsi:type="dcterms:W3CDTF">2020-12-03T20:34:18Z</dcterms:created>
  <dcterms:modified xsi:type="dcterms:W3CDTF">2023-05-26T03:52:39Z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0x0101007166F445E10A0E44980ABF14EA8244AC</vt:lpwstr>
  </property>
</Properties>
</file>