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63" r:id="rId2"/>
    <p:sldId id="262" r:id="rId3"/>
    <p:sldId id="270" r:id="rId4"/>
    <p:sldId id="305" r:id="rId5"/>
    <p:sldId id="271" r:id="rId6"/>
    <p:sldId id="311" r:id="rId7"/>
    <p:sldId id="296" r:id="rId8"/>
    <p:sldId id="312" r:id="rId9"/>
    <p:sldId id="313" r:id="rId10"/>
    <p:sldId id="314" r:id="rId11"/>
    <p:sldId id="315" r:id="rId12"/>
    <p:sldId id="316" r:id="rId13"/>
    <p:sldId id="317" r:id="rId14"/>
    <p:sldId id="323" r:id="rId15"/>
    <p:sldId id="318" r:id="rId16"/>
    <p:sldId id="324" r:id="rId17"/>
    <p:sldId id="319" r:id="rId18"/>
    <p:sldId id="321"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3149"/>
    <a:srgbClr val="662D49"/>
    <a:srgbClr val="663749"/>
    <a:srgbClr val="6626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20" autoAdjust="0"/>
    <p:restoredTop sz="98887" autoAdjust="0"/>
  </p:normalViewPr>
  <p:slideViewPr>
    <p:cSldViewPr snapToGrid="0" snapToObjects="1">
      <p:cViewPr varScale="1">
        <p:scale>
          <a:sx n="149" d="100"/>
          <a:sy n="149" d="100"/>
        </p:scale>
        <p:origin x="904" y="176"/>
      </p:cViewPr>
      <p:guideLst>
        <p:guide orient="horz" pos="1620"/>
        <p:guide pos="2880"/>
      </p:guideLst>
    </p:cSldViewPr>
  </p:slideViewPr>
  <p:outlineViewPr>
    <p:cViewPr>
      <p:scale>
        <a:sx n="33" d="100"/>
        <a:sy n="33" d="100"/>
      </p:scale>
      <p:origin x="0" y="0"/>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Kevin\Documents\Davis_Lab\brainage\Model%20Valid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Users\Kevin\Documents\Davis_Lab\brainage\Results:Tests\PatientContro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Kevin\Documents\Davis_Lab\brainage\Results:Tests\PatientContro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Estimate</a:t>
            </a:r>
            <a:r>
              <a:rPr lang="en-US" baseline="0"/>
              <a:t> Model Performance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Estimate Model Performance</c:v>
          </c:tx>
          <c:spPr>
            <a:ln w="19050" cap="rnd">
              <a:noFill/>
              <a:round/>
            </a:ln>
            <a:effectLst/>
          </c:spPr>
          <c:marker>
            <c:symbol val="circle"/>
            <c:size val="5"/>
            <c:spPr>
              <a:solidFill>
                <a:schemeClr val="accent1"/>
              </a:solidFill>
              <a:ln w="9525">
                <a:solidFill>
                  <a:schemeClr val="accent1"/>
                </a:solidFill>
              </a:ln>
              <a:effectLst/>
            </c:spPr>
          </c:marker>
          <c:trendline>
            <c:spPr>
              <a:ln w="25400" cap="rnd">
                <a:solidFill>
                  <a:schemeClr val="accent1"/>
                </a:solidFill>
                <a:prstDash val="sysDot"/>
              </a:ln>
              <a:effectLst/>
            </c:spPr>
            <c:trendlineType val="linear"/>
            <c:dispRSqr val="0"/>
            <c:dispEq val="0"/>
          </c:trendline>
          <c:xVal>
            <c:numRef>
              <c:f>Sheet1!$B$2:$B$32</c:f>
              <c:numCache>
                <c:formatCode>General</c:formatCode>
                <c:ptCount val="31"/>
                <c:pt idx="0">
                  <c:v>33</c:v>
                </c:pt>
                <c:pt idx="1">
                  <c:v>27</c:v>
                </c:pt>
                <c:pt idx="2">
                  <c:v>35</c:v>
                </c:pt>
                <c:pt idx="3">
                  <c:v>29</c:v>
                </c:pt>
                <c:pt idx="4">
                  <c:v>26</c:v>
                </c:pt>
                <c:pt idx="5">
                  <c:v>30</c:v>
                </c:pt>
                <c:pt idx="6">
                  <c:v>30</c:v>
                </c:pt>
                <c:pt idx="7">
                  <c:v>30</c:v>
                </c:pt>
                <c:pt idx="8">
                  <c:v>25</c:v>
                </c:pt>
                <c:pt idx="9">
                  <c:v>32</c:v>
                </c:pt>
                <c:pt idx="10">
                  <c:v>26</c:v>
                </c:pt>
                <c:pt idx="11">
                  <c:v>36</c:v>
                </c:pt>
                <c:pt idx="12">
                  <c:v>29</c:v>
                </c:pt>
                <c:pt idx="13">
                  <c:v>31</c:v>
                </c:pt>
                <c:pt idx="14">
                  <c:v>27</c:v>
                </c:pt>
                <c:pt idx="15">
                  <c:v>34</c:v>
                </c:pt>
                <c:pt idx="16">
                  <c:v>33</c:v>
                </c:pt>
                <c:pt idx="17">
                  <c:v>28</c:v>
                </c:pt>
                <c:pt idx="18">
                  <c:v>26</c:v>
                </c:pt>
                <c:pt idx="19">
                  <c:v>25</c:v>
                </c:pt>
                <c:pt idx="20">
                  <c:v>35</c:v>
                </c:pt>
                <c:pt idx="21">
                  <c:v>27</c:v>
                </c:pt>
                <c:pt idx="22">
                  <c:v>35</c:v>
                </c:pt>
                <c:pt idx="23">
                  <c:v>27</c:v>
                </c:pt>
                <c:pt idx="24">
                  <c:v>23</c:v>
                </c:pt>
                <c:pt idx="25">
                  <c:v>32</c:v>
                </c:pt>
                <c:pt idx="26">
                  <c:v>33</c:v>
                </c:pt>
                <c:pt idx="27">
                  <c:v>33</c:v>
                </c:pt>
                <c:pt idx="28">
                  <c:v>29</c:v>
                </c:pt>
                <c:pt idx="29">
                  <c:v>27</c:v>
                </c:pt>
                <c:pt idx="30">
                  <c:v>22</c:v>
                </c:pt>
              </c:numCache>
            </c:numRef>
          </c:xVal>
          <c:yVal>
            <c:numRef>
              <c:f>Sheet1!$C$2:$C$32</c:f>
              <c:numCache>
                <c:formatCode>General</c:formatCode>
                <c:ptCount val="31"/>
                <c:pt idx="0">
                  <c:v>35.110199999999999</c:v>
                </c:pt>
                <c:pt idx="1">
                  <c:v>30.708600000000001</c:v>
                </c:pt>
                <c:pt idx="2">
                  <c:v>46.929400000000001</c:v>
                </c:pt>
                <c:pt idx="3">
                  <c:v>28.058399999999999</c:v>
                </c:pt>
                <c:pt idx="4">
                  <c:v>21.335899999999999</c:v>
                </c:pt>
                <c:pt idx="5">
                  <c:v>24.147300000000001</c:v>
                </c:pt>
                <c:pt idx="6">
                  <c:v>27.9619</c:v>
                </c:pt>
                <c:pt idx="7">
                  <c:v>30.0228</c:v>
                </c:pt>
                <c:pt idx="8">
                  <c:v>31.253</c:v>
                </c:pt>
                <c:pt idx="9">
                  <c:v>29.354600000000001</c:v>
                </c:pt>
                <c:pt idx="10">
                  <c:v>30.078099999999999</c:v>
                </c:pt>
                <c:pt idx="11">
                  <c:v>44.993400000000001</c:v>
                </c:pt>
                <c:pt idx="12">
                  <c:v>31.3828</c:v>
                </c:pt>
                <c:pt idx="13">
                  <c:v>31.012</c:v>
                </c:pt>
                <c:pt idx="14">
                  <c:v>30.285900000000002</c:v>
                </c:pt>
                <c:pt idx="15">
                  <c:v>29.527699999999999</c:v>
                </c:pt>
                <c:pt idx="16">
                  <c:v>33.606099999999998</c:v>
                </c:pt>
                <c:pt idx="17">
                  <c:v>31.5015</c:v>
                </c:pt>
                <c:pt idx="18">
                  <c:v>34.985799999999998</c:v>
                </c:pt>
                <c:pt idx="19">
                  <c:v>32.622999999999998</c:v>
                </c:pt>
                <c:pt idx="20">
                  <c:v>38.967700000000001</c:v>
                </c:pt>
                <c:pt idx="21">
                  <c:v>26.095500000000001</c:v>
                </c:pt>
                <c:pt idx="22">
                  <c:v>29.3383</c:v>
                </c:pt>
                <c:pt idx="23">
                  <c:v>28.462399999999999</c:v>
                </c:pt>
                <c:pt idx="24">
                  <c:v>28.695599999999999</c:v>
                </c:pt>
                <c:pt idx="25">
                  <c:v>32.592199999999998</c:v>
                </c:pt>
                <c:pt idx="26">
                  <c:v>31.557500000000001</c:v>
                </c:pt>
                <c:pt idx="27">
                  <c:v>36.65</c:v>
                </c:pt>
                <c:pt idx="28">
                  <c:v>27.027200000000001</c:v>
                </c:pt>
                <c:pt idx="29">
                  <c:v>24.215800000000002</c:v>
                </c:pt>
                <c:pt idx="30">
                  <c:v>20.335599999999999</c:v>
                </c:pt>
              </c:numCache>
            </c:numRef>
          </c:yVal>
          <c:smooth val="0"/>
          <c:extLst>
            <c:ext xmlns:c16="http://schemas.microsoft.com/office/drawing/2014/chart" uri="{C3380CC4-5D6E-409C-BE32-E72D297353CC}">
              <c16:uniqueId val="{00000001-3163-394B-8653-B5C5C2FF6386}"/>
            </c:ext>
          </c:extLst>
        </c:ser>
        <c: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Sheet1!$H$2:$H$4</c:f>
              <c:numCache>
                <c:formatCode>General</c:formatCode>
                <c:ptCount val="3"/>
                <c:pt idx="0">
                  <c:v>15</c:v>
                </c:pt>
                <c:pt idx="1">
                  <c:v>35</c:v>
                </c:pt>
                <c:pt idx="2">
                  <c:v>50</c:v>
                </c:pt>
              </c:numCache>
            </c:numRef>
          </c:xVal>
          <c:yVal>
            <c:numRef>
              <c:f>Sheet1!$I$2:$I$4</c:f>
              <c:numCache>
                <c:formatCode>General</c:formatCode>
                <c:ptCount val="3"/>
                <c:pt idx="0">
                  <c:v>15</c:v>
                </c:pt>
                <c:pt idx="1">
                  <c:v>35</c:v>
                </c:pt>
                <c:pt idx="2">
                  <c:v>50</c:v>
                </c:pt>
              </c:numCache>
            </c:numRef>
          </c:yVal>
          <c:smooth val="0"/>
          <c:extLst>
            <c:ext xmlns:c16="http://schemas.microsoft.com/office/drawing/2014/chart" uri="{C3380CC4-5D6E-409C-BE32-E72D297353CC}">
              <c16:uniqueId val="{00000003-3163-394B-8653-B5C5C2FF6386}"/>
            </c:ext>
          </c:extLst>
        </c:ser>
        <c:dLbls>
          <c:showLegendKey val="0"/>
          <c:showVal val="0"/>
          <c:showCatName val="0"/>
          <c:showSerName val="0"/>
          <c:showPercent val="0"/>
          <c:showBubbleSize val="0"/>
        </c:dLbls>
        <c:axId val="223326047"/>
        <c:axId val="221304239"/>
      </c:scatterChart>
      <c:valAx>
        <c:axId val="223326047"/>
        <c:scaling>
          <c:orientation val="minMax"/>
          <c:max val="50"/>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Actual 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1304239"/>
        <c:crosses val="autoZero"/>
        <c:crossBetween val="midCat"/>
      </c:valAx>
      <c:valAx>
        <c:axId val="221304239"/>
        <c:scaling>
          <c:orientation val="minMax"/>
          <c:max val="50"/>
          <c:min val="1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Predicted 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326047"/>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Control </a:t>
            </a:r>
            <a:r>
              <a:rPr lang="en-US" baseline="0"/>
              <a:t>Brain Age</a:t>
            </a:r>
            <a:endParaRPr lang="en-US"/>
          </a:p>
        </c:rich>
      </c:tx>
      <c:overlay val="0"/>
      <c:spPr>
        <a:noFill/>
        <a:ln>
          <a:noFill/>
        </a:ln>
        <a:effectLst/>
      </c:spPr>
    </c:title>
    <c:autoTitleDeleted val="0"/>
    <c:plotArea>
      <c:layout/>
      <c:scatterChart>
        <c:scatterStyle val="lineMarker"/>
        <c:varyColors val="0"/>
        <c:ser>
          <c:idx val="2"/>
          <c:order val="0"/>
          <c:tx>
            <c:v>Control Brain Age</c:v>
          </c:tx>
          <c:spPr>
            <a:ln w="19050">
              <a:noFill/>
            </a:ln>
          </c:spPr>
          <c:trendline>
            <c:spPr>
              <a:ln>
                <a:solidFill>
                  <a:schemeClr val="accent1"/>
                </a:solidFill>
              </a:ln>
            </c:spPr>
            <c:trendlineType val="linear"/>
            <c:dispRSqr val="1"/>
            <c:dispEq val="1"/>
            <c:trendlineLbl>
              <c:layout>
                <c:manualLayout>
                  <c:x val="-0.10856342957130359"/>
                  <c:y val="-5.339240506329114E-2"/>
                </c:manualLayout>
              </c:layout>
              <c:numFmt formatCode="General" sourceLinked="0"/>
            </c:trendlineLbl>
          </c:trendline>
          <c:xVal>
            <c:numRef>
              <c:f>Sheet1!$C$2:$C$86</c:f>
              <c:numCache>
                <c:formatCode>General</c:formatCode>
                <c:ptCount val="85"/>
                <c:pt idx="0">
                  <c:v>30.1</c:v>
                </c:pt>
                <c:pt idx="1">
                  <c:v>19.600000000000001</c:v>
                </c:pt>
                <c:pt idx="2">
                  <c:v>25.2</c:v>
                </c:pt>
                <c:pt idx="3">
                  <c:v>24.1</c:v>
                </c:pt>
                <c:pt idx="4">
                  <c:v>40.1</c:v>
                </c:pt>
                <c:pt idx="5">
                  <c:v>31.2</c:v>
                </c:pt>
                <c:pt idx="6">
                  <c:v>29.3</c:v>
                </c:pt>
                <c:pt idx="7">
                  <c:v>40.200000000000003</c:v>
                </c:pt>
                <c:pt idx="8">
                  <c:v>48.1</c:v>
                </c:pt>
                <c:pt idx="9">
                  <c:v>35.299999999999997</c:v>
                </c:pt>
                <c:pt idx="10">
                  <c:v>22.4</c:v>
                </c:pt>
                <c:pt idx="11">
                  <c:v>27.3</c:v>
                </c:pt>
                <c:pt idx="12">
                  <c:v>66.599999999999994</c:v>
                </c:pt>
                <c:pt idx="13">
                  <c:v>32.6</c:v>
                </c:pt>
                <c:pt idx="14">
                  <c:v>26.7</c:v>
                </c:pt>
                <c:pt idx="15">
                  <c:v>32</c:v>
                </c:pt>
                <c:pt idx="16">
                  <c:v>26</c:v>
                </c:pt>
                <c:pt idx="17">
                  <c:v>36</c:v>
                </c:pt>
                <c:pt idx="18">
                  <c:v>29</c:v>
                </c:pt>
                <c:pt idx="19">
                  <c:v>31</c:v>
                </c:pt>
                <c:pt idx="20">
                  <c:v>27</c:v>
                </c:pt>
                <c:pt idx="21">
                  <c:v>34</c:v>
                </c:pt>
                <c:pt idx="22">
                  <c:v>33</c:v>
                </c:pt>
                <c:pt idx="23">
                  <c:v>28</c:v>
                </c:pt>
                <c:pt idx="24">
                  <c:v>26</c:v>
                </c:pt>
                <c:pt idx="25">
                  <c:v>33</c:v>
                </c:pt>
                <c:pt idx="26">
                  <c:v>25</c:v>
                </c:pt>
                <c:pt idx="27">
                  <c:v>35</c:v>
                </c:pt>
                <c:pt idx="28">
                  <c:v>27</c:v>
                </c:pt>
                <c:pt idx="29">
                  <c:v>35</c:v>
                </c:pt>
                <c:pt idx="30">
                  <c:v>27</c:v>
                </c:pt>
                <c:pt idx="31">
                  <c:v>23</c:v>
                </c:pt>
                <c:pt idx="32">
                  <c:v>32</c:v>
                </c:pt>
                <c:pt idx="33">
                  <c:v>33</c:v>
                </c:pt>
                <c:pt idx="34">
                  <c:v>33</c:v>
                </c:pt>
                <c:pt idx="35">
                  <c:v>29</c:v>
                </c:pt>
                <c:pt idx="36">
                  <c:v>27</c:v>
                </c:pt>
                <c:pt idx="37">
                  <c:v>27</c:v>
                </c:pt>
                <c:pt idx="38">
                  <c:v>31</c:v>
                </c:pt>
                <c:pt idx="39">
                  <c:v>32</c:v>
                </c:pt>
                <c:pt idx="40">
                  <c:v>27</c:v>
                </c:pt>
                <c:pt idx="41">
                  <c:v>33</c:v>
                </c:pt>
                <c:pt idx="42">
                  <c:v>29</c:v>
                </c:pt>
                <c:pt idx="43">
                  <c:v>31</c:v>
                </c:pt>
                <c:pt idx="44">
                  <c:v>26</c:v>
                </c:pt>
                <c:pt idx="45">
                  <c:v>34</c:v>
                </c:pt>
                <c:pt idx="46">
                  <c:v>32</c:v>
                </c:pt>
                <c:pt idx="47">
                  <c:v>35</c:v>
                </c:pt>
                <c:pt idx="48">
                  <c:v>29</c:v>
                </c:pt>
                <c:pt idx="49">
                  <c:v>22</c:v>
                </c:pt>
                <c:pt idx="50">
                  <c:v>33</c:v>
                </c:pt>
                <c:pt idx="51">
                  <c:v>33</c:v>
                </c:pt>
                <c:pt idx="52">
                  <c:v>28</c:v>
                </c:pt>
                <c:pt idx="53">
                  <c:v>32</c:v>
                </c:pt>
                <c:pt idx="54">
                  <c:v>33</c:v>
                </c:pt>
                <c:pt idx="55">
                  <c:v>34</c:v>
                </c:pt>
                <c:pt idx="56">
                  <c:v>23</c:v>
                </c:pt>
                <c:pt idx="57">
                  <c:v>34</c:v>
                </c:pt>
                <c:pt idx="58">
                  <c:v>29</c:v>
                </c:pt>
                <c:pt idx="59">
                  <c:v>25</c:v>
                </c:pt>
                <c:pt idx="60">
                  <c:v>27</c:v>
                </c:pt>
                <c:pt idx="61">
                  <c:v>30</c:v>
                </c:pt>
                <c:pt idx="62">
                  <c:v>24</c:v>
                </c:pt>
                <c:pt idx="63">
                  <c:v>33</c:v>
                </c:pt>
                <c:pt idx="64">
                  <c:v>26</c:v>
                </c:pt>
                <c:pt idx="65">
                  <c:v>27</c:v>
                </c:pt>
                <c:pt idx="66">
                  <c:v>29</c:v>
                </c:pt>
                <c:pt idx="67">
                  <c:v>26</c:v>
                </c:pt>
                <c:pt idx="68">
                  <c:v>27</c:v>
                </c:pt>
                <c:pt idx="69">
                  <c:v>26</c:v>
                </c:pt>
                <c:pt idx="70">
                  <c:v>33</c:v>
                </c:pt>
                <c:pt idx="71">
                  <c:v>26</c:v>
                </c:pt>
                <c:pt idx="72">
                  <c:v>29</c:v>
                </c:pt>
                <c:pt idx="73">
                  <c:v>26</c:v>
                </c:pt>
                <c:pt idx="74">
                  <c:v>32</c:v>
                </c:pt>
                <c:pt idx="75">
                  <c:v>31</c:v>
                </c:pt>
                <c:pt idx="76">
                  <c:v>34</c:v>
                </c:pt>
                <c:pt idx="77">
                  <c:v>31</c:v>
                </c:pt>
                <c:pt idx="78">
                  <c:v>26</c:v>
                </c:pt>
                <c:pt idx="79">
                  <c:v>35</c:v>
                </c:pt>
                <c:pt idx="80">
                  <c:v>30</c:v>
                </c:pt>
                <c:pt idx="81">
                  <c:v>29</c:v>
                </c:pt>
                <c:pt idx="82">
                  <c:v>30</c:v>
                </c:pt>
                <c:pt idx="83">
                  <c:v>30</c:v>
                </c:pt>
                <c:pt idx="84">
                  <c:v>25</c:v>
                </c:pt>
              </c:numCache>
            </c:numRef>
          </c:xVal>
          <c:yVal>
            <c:numRef>
              <c:f>Sheet1!$D$2:$D$86</c:f>
              <c:numCache>
                <c:formatCode>General</c:formatCode>
                <c:ptCount val="85"/>
                <c:pt idx="0">
                  <c:v>33.749899999999997</c:v>
                </c:pt>
                <c:pt idx="1">
                  <c:v>35.311799999999998</c:v>
                </c:pt>
                <c:pt idx="2">
                  <c:v>25.748999999999999</c:v>
                </c:pt>
                <c:pt idx="3">
                  <c:v>33.297800000000002</c:v>
                </c:pt>
                <c:pt idx="4">
                  <c:v>40.835599999999999</c:v>
                </c:pt>
                <c:pt idx="5">
                  <c:v>36.782200000000003</c:v>
                </c:pt>
                <c:pt idx="6">
                  <c:v>39.281599999999997</c:v>
                </c:pt>
                <c:pt idx="7">
                  <c:v>43.822000000000003</c:v>
                </c:pt>
                <c:pt idx="8">
                  <c:v>47.925800000000002</c:v>
                </c:pt>
                <c:pt idx="9">
                  <c:v>41.461399999999998</c:v>
                </c:pt>
                <c:pt idx="10">
                  <c:v>25.177</c:v>
                </c:pt>
                <c:pt idx="11">
                  <c:v>32.770000000000003</c:v>
                </c:pt>
                <c:pt idx="12">
                  <c:v>67.358599999999996</c:v>
                </c:pt>
                <c:pt idx="13">
                  <c:v>32.306899999999999</c:v>
                </c:pt>
                <c:pt idx="14">
                  <c:v>20.5307</c:v>
                </c:pt>
                <c:pt idx="15">
                  <c:v>29.354600000000001</c:v>
                </c:pt>
                <c:pt idx="16">
                  <c:v>30.078099999999999</c:v>
                </c:pt>
                <c:pt idx="17">
                  <c:v>44.993400000000001</c:v>
                </c:pt>
                <c:pt idx="18">
                  <c:v>31.3828</c:v>
                </c:pt>
                <c:pt idx="19">
                  <c:v>31.012</c:v>
                </c:pt>
                <c:pt idx="20">
                  <c:v>30.285900000000002</c:v>
                </c:pt>
                <c:pt idx="21">
                  <c:v>29.527699999999999</c:v>
                </c:pt>
                <c:pt idx="22">
                  <c:v>33.606099999999998</c:v>
                </c:pt>
                <c:pt idx="23">
                  <c:v>31.5015</c:v>
                </c:pt>
                <c:pt idx="24">
                  <c:v>34.985799999999998</c:v>
                </c:pt>
                <c:pt idx="25">
                  <c:v>35.110199999999999</c:v>
                </c:pt>
                <c:pt idx="26">
                  <c:v>32.622999999999998</c:v>
                </c:pt>
                <c:pt idx="27">
                  <c:v>38.967700000000001</c:v>
                </c:pt>
                <c:pt idx="28">
                  <c:v>26.095500000000001</c:v>
                </c:pt>
                <c:pt idx="29">
                  <c:v>29.3383</c:v>
                </c:pt>
                <c:pt idx="30">
                  <c:v>28.462399999999999</c:v>
                </c:pt>
                <c:pt idx="31">
                  <c:v>28.695599999999999</c:v>
                </c:pt>
                <c:pt idx="32">
                  <c:v>32.592199999999998</c:v>
                </c:pt>
                <c:pt idx="33">
                  <c:v>31.557500000000001</c:v>
                </c:pt>
                <c:pt idx="34">
                  <c:v>36.65</c:v>
                </c:pt>
                <c:pt idx="35">
                  <c:v>27.027200000000001</c:v>
                </c:pt>
                <c:pt idx="36">
                  <c:v>30.708600000000001</c:v>
                </c:pt>
                <c:pt idx="37">
                  <c:v>24.215800000000002</c:v>
                </c:pt>
                <c:pt idx="38">
                  <c:v>37.146099999999997</c:v>
                </c:pt>
                <c:pt idx="39">
                  <c:v>36.974499999999999</c:v>
                </c:pt>
                <c:pt idx="40">
                  <c:v>22.886600000000001</c:v>
                </c:pt>
                <c:pt idx="41">
                  <c:v>24.607199999999999</c:v>
                </c:pt>
                <c:pt idx="42">
                  <c:v>26.354900000000001</c:v>
                </c:pt>
                <c:pt idx="43">
                  <c:v>29.969799999999999</c:v>
                </c:pt>
                <c:pt idx="44">
                  <c:v>27.758500000000002</c:v>
                </c:pt>
                <c:pt idx="45">
                  <c:v>29.0945</c:v>
                </c:pt>
                <c:pt idx="46">
                  <c:v>29.991900000000001</c:v>
                </c:pt>
                <c:pt idx="47">
                  <c:v>46.929400000000001</c:v>
                </c:pt>
                <c:pt idx="48">
                  <c:v>29.555700000000002</c:v>
                </c:pt>
                <c:pt idx="49">
                  <c:v>20.335599999999999</c:v>
                </c:pt>
                <c:pt idx="50">
                  <c:v>37.9377</c:v>
                </c:pt>
                <c:pt idx="51">
                  <c:v>27.276599999999998</c:v>
                </c:pt>
                <c:pt idx="52">
                  <c:v>30.444199999999999</c:v>
                </c:pt>
                <c:pt idx="53">
                  <c:v>33.834499999999998</c:v>
                </c:pt>
                <c:pt idx="54">
                  <c:v>33.039299999999997</c:v>
                </c:pt>
                <c:pt idx="55">
                  <c:v>37.385599999999997</c:v>
                </c:pt>
                <c:pt idx="56">
                  <c:v>39.638300000000001</c:v>
                </c:pt>
                <c:pt idx="57">
                  <c:v>32.94</c:v>
                </c:pt>
                <c:pt idx="58">
                  <c:v>28.058399999999999</c:v>
                </c:pt>
                <c:pt idx="59">
                  <c:v>24.433399999999999</c:v>
                </c:pt>
                <c:pt idx="60">
                  <c:v>19.3018</c:v>
                </c:pt>
                <c:pt idx="61">
                  <c:v>29.700900000000001</c:v>
                </c:pt>
                <c:pt idx="62">
                  <c:v>23.500299999999999</c:v>
                </c:pt>
                <c:pt idx="63">
                  <c:v>32.931100000000001</c:v>
                </c:pt>
                <c:pt idx="64">
                  <c:v>26.1084</c:v>
                </c:pt>
                <c:pt idx="65">
                  <c:v>32.058599999999998</c:v>
                </c:pt>
                <c:pt idx="66">
                  <c:v>29.2379</c:v>
                </c:pt>
                <c:pt idx="67">
                  <c:v>26.0474</c:v>
                </c:pt>
                <c:pt idx="68">
                  <c:v>27.218299999999999</c:v>
                </c:pt>
                <c:pt idx="69">
                  <c:v>21.335899999999999</c:v>
                </c:pt>
                <c:pt idx="70">
                  <c:v>34.269399999999997</c:v>
                </c:pt>
                <c:pt idx="71">
                  <c:v>28.5275</c:v>
                </c:pt>
                <c:pt idx="72">
                  <c:v>40.402099999999997</c:v>
                </c:pt>
                <c:pt idx="73">
                  <c:v>35.723399999999998</c:v>
                </c:pt>
                <c:pt idx="74">
                  <c:v>31.4312</c:v>
                </c:pt>
                <c:pt idx="75">
                  <c:v>23.513100000000001</c:v>
                </c:pt>
                <c:pt idx="76">
                  <c:v>22.995100000000001</c:v>
                </c:pt>
                <c:pt idx="77">
                  <c:v>38.2607</c:v>
                </c:pt>
                <c:pt idx="78">
                  <c:v>29.420999999999999</c:v>
                </c:pt>
                <c:pt idx="79">
                  <c:v>31.109200000000001</c:v>
                </c:pt>
                <c:pt idx="80">
                  <c:v>24.147300000000001</c:v>
                </c:pt>
                <c:pt idx="81">
                  <c:v>37.116399999999999</c:v>
                </c:pt>
                <c:pt idx="82">
                  <c:v>27.9619</c:v>
                </c:pt>
                <c:pt idx="83">
                  <c:v>30.0228</c:v>
                </c:pt>
                <c:pt idx="84">
                  <c:v>31.253</c:v>
                </c:pt>
              </c:numCache>
            </c:numRef>
          </c:yVal>
          <c:smooth val="0"/>
          <c:extLst>
            <c:ext xmlns:c16="http://schemas.microsoft.com/office/drawing/2014/chart" uri="{C3380CC4-5D6E-409C-BE32-E72D297353CC}">
              <c16:uniqueId val="{00000001-387B-6D4C-925C-1C631ADCC89F}"/>
            </c:ext>
          </c:extLst>
        </c:ser>
        <c:ser>
          <c:idx val="3"/>
          <c:order val="1"/>
          <c:tx>
            <c:v>"Null Model"</c:v>
          </c:tx>
          <c:spPr>
            <a:ln w="25400">
              <a:noFill/>
            </a:ln>
          </c:spPr>
          <c:trendline>
            <c:spPr>
              <a:ln w="19050" cmpd="dbl">
                <a:solidFill>
                  <a:schemeClr val="accent2"/>
                </a:solidFill>
                <a:prstDash val="sysDash"/>
              </a:ln>
            </c:spPr>
            <c:trendlineType val="linear"/>
            <c:dispRSqr val="0"/>
            <c:dispEq val="0"/>
          </c:trendline>
          <c:xVal>
            <c:numRef>
              <c:f>Sheet1!$G$2:$G$4</c:f>
              <c:numCache>
                <c:formatCode>General</c:formatCode>
                <c:ptCount val="3"/>
                <c:pt idx="0">
                  <c:v>15</c:v>
                </c:pt>
                <c:pt idx="1">
                  <c:v>35</c:v>
                </c:pt>
                <c:pt idx="2">
                  <c:v>50</c:v>
                </c:pt>
              </c:numCache>
            </c:numRef>
          </c:xVal>
          <c:yVal>
            <c:numRef>
              <c:f>Sheet1!$H$2:$H$4</c:f>
              <c:numCache>
                <c:formatCode>General</c:formatCode>
                <c:ptCount val="3"/>
                <c:pt idx="0">
                  <c:v>15</c:v>
                </c:pt>
                <c:pt idx="1">
                  <c:v>35</c:v>
                </c:pt>
                <c:pt idx="2">
                  <c:v>50</c:v>
                </c:pt>
              </c:numCache>
            </c:numRef>
          </c:yVal>
          <c:smooth val="0"/>
          <c:extLst>
            <c:ext xmlns:c16="http://schemas.microsoft.com/office/drawing/2014/chart" uri="{C3380CC4-5D6E-409C-BE32-E72D297353CC}">
              <c16:uniqueId val="{00000003-387B-6D4C-925C-1C631ADCC89F}"/>
            </c:ext>
          </c:extLst>
        </c:ser>
        <c:dLbls>
          <c:showLegendKey val="0"/>
          <c:showVal val="0"/>
          <c:showCatName val="0"/>
          <c:showSerName val="0"/>
          <c:showPercent val="0"/>
          <c:showBubbleSize val="0"/>
        </c:dLbls>
        <c:axId val="223326047"/>
        <c:axId val="221304239"/>
      </c:scatterChart>
      <c:valAx>
        <c:axId val="223326047"/>
        <c:scaling>
          <c:orientation val="minMax"/>
          <c:max val="50"/>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Actual Age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1304239"/>
        <c:crosses val="autoZero"/>
        <c:crossBetween val="midCat"/>
      </c:valAx>
      <c:valAx>
        <c:axId val="221304239"/>
        <c:scaling>
          <c:orientation val="minMax"/>
          <c:max val="50"/>
          <c:min val="1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Predicted Age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326047"/>
        <c:crosses val="autoZero"/>
        <c:crossBetween val="midCat"/>
      </c:valAx>
      <c:spPr>
        <a:noFill/>
        <a:ln>
          <a:solidFill>
            <a:schemeClr val="bg1"/>
          </a:solidFill>
        </a:ln>
        <a:effectLst/>
      </c:spPr>
    </c:plotArea>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Epilepsy Patient </a:t>
            </a:r>
            <a:r>
              <a:rPr lang="en-US" baseline="0" dirty="0"/>
              <a:t>Brain Age</a:t>
            </a:r>
            <a:endParaRPr lang="en-US" dirty="0"/>
          </a:p>
        </c:rich>
      </c:tx>
      <c:layout>
        <c:manualLayout>
          <c:xMode val="edge"/>
          <c:yMode val="edge"/>
          <c:x val="0.23219333432377556"/>
          <c:y val="2.5474808595068604E-2"/>
        </c:manualLayout>
      </c:layout>
      <c:overlay val="0"/>
      <c:spPr>
        <a:noFill/>
        <a:ln>
          <a:noFill/>
        </a:ln>
        <a:effectLst/>
      </c:spPr>
    </c:title>
    <c:autoTitleDeleted val="0"/>
    <c:plotArea>
      <c:layout/>
      <c:scatterChart>
        <c:scatterStyle val="lineMarker"/>
        <c:varyColors val="0"/>
        <c:ser>
          <c:idx val="2"/>
          <c:order val="0"/>
          <c:tx>
            <c:v>Patient Data</c:v>
          </c:tx>
          <c:spPr>
            <a:ln w="25400">
              <a:noFill/>
            </a:ln>
          </c:spPr>
          <c:trendline>
            <c:spPr>
              <a:ln>
                <a:solidFill>
                  <a:schemeClr val="accent1"/>
                </a:solidFill>
              </a:ln>
            </c:spPr>
            <c:trendlineType val="linear"/>
            <c:dispRSqr val="1"/>
            <c:dispEq val="1"/>
            <c:trendlineLbl>
              <c:layout>
                <c:manualLayout>
                  <c:x val="-2.7515810523684538E-2"/>
                  <c:y val="-0.11172351240905014"/>
                </c:manualLayout>
              </c:layout>
              <c:numFmt formatCode="General" sourceLinked="0"/>
            </c:trendlineLbl>
          </c:trendline>
          <c:xVal>
            <c:numRef>
              <c:f>Sheet1!$C$89:$C$160</c:f>
              <c:numCache>
                <c:formatCode>General</c:formatCode>
                <c:ptCount val="72"/>
                <c:pt idx="0">
                  <c:v>61.8</c:v>
                </c:pt>
                <c:pt idx="1">
                  <c:v>19.899999999999999</c:v>
                </c:pt>
                <c:pt idx="2">
                  <c:v>20.100000000000001</c:v>
                </c:pt>
                <c:pt idx="3">
                  <c:v>54.8</c:v>
                </c:pt>
                <c:pt idx="4">
                  <c:v>24.8</c:v>
                </c:pt>
                <c:pt idx="5">
                  <c:v>48</c:v>
                </c:pt>
                <c:pt idx="6">
                  <c:v>33.6</c:v>
                </c:pt>
                <c:pt idx="7">
                  <c:v>26.9</c:v>
                </c:pt>
                <c:pt idx="8">
                  <c:v>39</c:v>
                </c:pt>
                <c:pt idx="9">
                  <c:v>47.5</c:v>
                </c:pt>
                <c:pt idx="10">
                  <c:v>36</c:v>
                </c:pt>
                <c:pt idx="11">
                  <c:v>32.1</c:v>
                </c:pt>
                <c:pt idx="12">
                  <c:v>26.1</c:v>
                </c:pt>
                <c:pt idx="13">
                  <c:v>19.7</c:v>
                </c:pt>
                <c:pt idx="14">
                  <c:v>45.2</c:v>
                </c:pt>
                <c:pt idx="15">
                  <c:v>37</c:v>
                </c:pt>
                <c:pt idx="16">
                  <c:v>23.7</c:v>
                </c:pt>
                <c:pt idx="17">
                  <c:v>39.9</c:v>
                </c:pt>
                <c:pt idx="18">
                  <c:v>47.5</c:v>
                </c:pt>
                <c:pt idx="19">
                  <c:v>34.200000000000003</c:v>
                </c:pt>
                <c:pt idx="20">
                  <c:v>57.6</c:v>
                </c:pt>
                <c:pt idx="21">
                  <c:v>32.700000000000003</c:v>
                </c:pt>
                <c:pt idx="22">
                  <c:v>50.4</c:v>
                </c:pt>
                <c:pt idx="23">
                  <c:v>38.1</c:v>
                </c:pt>
                <c:pt idx="24">
                  <c:v>32.9</c:v>
                </c:pt>
                <c:pt idx="25">
                  <c:v>42.7</c:v>
                </c:pt>
                <c:pt idx="26">
                  <c:v>47.3</c:v>
                </c:pt>
                <c:pt idx="27">
                  <c:v>42.7</c:v>
                </c:pt>
                <c:pt idx="28">
                  <c:v>49.5</c:v>
                </c:pt>
                <c:pt idx="29">
                  <c:v>26.7</c:v>
                </c:pt>
                <c:pt idx="30">
                  <c:v>38.5</c:v>
                </c:pt>
                <c:pt idx="31">
                  <c:v>27.8</c:v>
                </c:pt>
                <c:pt idx="32">
                  <c:v>35.299999999999997</c:v>
                </c:pt>
                <c:pt idx="33">
                  <c:v>28.1</c:v>
                </c:pt>
                <c:pt idx="34">
                  <c:v>27.9</c:v>
                </c:pt>
                <c:pt idx="35">
                  <c:v>30.7</c:v>
                </c:pt>
                <c:pt idx="36">
                  <c:v>60.1</c:v>
                </c:pt>
                <c:pt idx="37">
                  <c:v>65.2</c:v>
                </c:pt>
                <c:pt idx="38">
                  <c:v>25.3</c:v>
                </c:pt>
                <c:pt idx="39">
                  <c:v>49.2</c:v>
                </c:pt>
                <c:pt idx="40">
                  <c:v>70.400000000000006</c:v>
                </c:pt>
                <c:pt idx="41">
                  <c:v>40.1</c:v>
                </c:pt>
                <c:pt idx="42">
                  <c:v>33.4</c:v>
                </c:pt>
                <c:pt idx="43">
                  <c:v>29.1</c:v>
                </c:pt>
                <c:pt idx="44">
                  <c:v>24.1</c:v>
                </c:pt>
                <c:pt idx="45">
                  <c:v>44.9</c:v>
                </c:pt>
                <c:pt idx="46">
                  <c:v>46.8</c:v>
                </c:pt>
                <c:pt idx="47">
                  <c:v>58.1</c:v>
                </c:pt>
                <c:pt idx="48">
                  <c:v>28</c:v>
                </c:pt>
                <c:pt idx="49">
                  <c:v>27.2</c:v>
                </c:pt>
                <c:pt idx="50">
                  <c:v>27.6</c:v>
                </c:pt>
                <c:pt idx="51">
                  <c:v>35.299999999999997</c:v>
                </c:pt>
                <c:pt idx="52">
                  <c:v>44.5</c:v>
                </c:pt>
                <c:pt idx="53">
                  <c:v>34.799999999999997</c:v>
                </c:pt>
                <c:pt idx="54">
                  <c:v>61.3</c:v>
                </c:pt>
                <c:pt idx="55">
                  <c:v>46.1</c:v>
                </c:pt>
                <c:pt idx="56">
                  <c:v>48.1</c:v>
                </c:pt>
                <c:pt idx="57">
                  <c:v>52.7</c:v>
                </c:pt>
                <c:pt idx="58">
                  <c:v>19.399999999999999</c:v>
                </c:pt>
                <c:pt idx="59">
                  <c:v>40.1</c:v>
                </c:pt>
                <c:pt idx="60">
                  <c:v>29.2</c:v>
                </c:pt>
                <c:pt idx="61">
                  <c:v>67.2</c:v>
                </c:pt>
                <c:pt idx="62">
                  <c:v>38.9</c:v>
                </c:pt>
                <c:pt idx="63">
                  <c:v>40.799999999999997</c:v>
                </c:pt>
                <c:pt idx="64">
                  <c:v>35</c:v>
                </c:pt>
                <c:pt idx="65">
                  <c:v>36.6</c:v>
                </c:pt>
                <c:pt idx="66">
                  <c:v>29</c:v>
                </c:pt>
                <c:pt idx="67">
                  <c:v>36.700000000000003</c:v>
                </c:pt>
                <c:pt idx="68">
                  <c:v>35.9</c:v>
                </c:pt>
                <c:pt idx="69">
                  <c:v>67.900000000000006</c:v>
                </c:pt>
                <c:pt idx="70">
                  <c:v>18.899999999999999</c:v>
                </c:pt>
                <c:pt idx="71">
                  <c:v>42.7</c:v>
                </c:pt>
              </c:numCache>
            </c:numRef>
          </c:xVal>
          <c:yVal>
            <c:numRef>
              <c:f>Sheet1!$D$89:$D$160</c:f>
              <c:numCache>
                <c:formatCode>General</c:formatCode>
                <c:ptCount val="72"/>
                <c:pt idx="0">
                  <c:v>39.773800000000001</c:v>
                </c:pt>
                <c:pt idx="1">
                  <c:v>46.6023</c:v>
                </c:pt>
                <c:pt idx="2">
                  <c:v>57.615400000000001</c:v>
                </c:pt>
                <c:pt idx="3">
                  <c:v>56.1614</c:v>
                </c:pt>
                <c:pt idx="4">
                  <c:v>38.238900000000001</c:v>
                </c:pt>
                <c:pt idx="5">
                  <c:v>38.839500000000001</c:v>
                </c:pt>
                <c:pt idx="6">
                  <c:v>43.454599999999999</c:v>
                </c:pt>
                <c:pt idx="7">
                  <c:v>52.322600000000001</c:v>
                </c:pt>
                <c:pt idx="8">
                  <c:v>39.9574</c:v>
                </c:pt>
                <c:pt idx="9">
                  <c:v>58.308599999999998</c:v>
                </c:pt>
                <c:pt idx="10">
                  <c:v>40.055</c:v>
                </c:pt>
                <c:pt idx="11">
                  <c:v>52.621299999999998</c:v>
                </c:pt>
                <c:pt idx="12">
                  <c:v>34.601599999999998</c:v>
                </c:pt>
                <c:pt idx="13">
                  <c:v>28.394100000000002</c:v>
                </c:pt>
                <c:pt idx="14">
                  <c:v>53.751600000000003</c:v>
                </c:pt>
                <c:pt idx="15">
                  <c:v>30.2926</c:v>
                </c:pt>
                <c:pt idx="16">
                  <c:v>45.088999999999999</c:v>
                </c:pt>
                <c:pt idx="17">
                  <c:v>35.168599999999998</c:v>
                </c:pt>
                <c:pt idx="18">
                  <c:v>41.0608</c:v>
                </c:pt>
                <c:pt idx="19">
                  <c:v>47.963500000000003</c:v>
                </c:pt>
                <c:pt idx="20">
                  <c:v>53.581800000000001</c:v>
                </c:pt>
                <c:pt idx="21">
                  <c:v>38.172899999999998</c:v>
                </c:pt>
                <c:pt idx="22">
                  <c:v>48.932400000000001</c:v>
                </c:pt>
                <c:pt idx="23">
                  <c:v>54.993099999999998</c:v>
                </c:pt>
                <c:pt idx="24">
                  <c:v>33.810200000000002</c:v>
                </c:pt>
                <c:pt idx="25">
                  <c:v>46.927900000000001</c:v>
                </c:pt>
                <c:pt idx="26">
                  <c:v>65.124600000000001</c:v>
                </c:pt>
                <c:pt idx="27">
                  <c:v>48.152000000000001</c:v>
                </c:pt>
                <c:pt idx="28">
                  <c:v>60.646500000000003</c:v>
                </c:pt>
                <c:pt idx="29">
                  <c:v>36.776499999999999</c:v>
                </c:pt>
                <c:pt idx="30">
                  <c:v>29.5228</c:v>
                </c:pt>
                <c:pt idx="31">
                  <c:v>34.281500000000001</c:v>
                </c:pt>
                <c:pt idx="32">
                  <c:v>42.489199999999997</c:v>
                </c:pt>
                <c:pt idx="33">
                  <c:v>39.962200000000003</c:v>
                </c:pt>
                <c:pt idx="34">
                  <c:v>44.631300000000003</c:v>
                </c:pt>
                <c:pt idx="35">
                  <c:v>33.717399999999998</c:v>
                </c:pt>
                <c:pt idx="36">
                  <c:v>65.727999999999994</c:v>
                </c:pt>
                <c:pt idx="37">
                  <c:v>43.549599999999998</c:v>
                </c:pt>
                <c:pt idx="38">
                  <c:v>44.354700000000001</c:v>
                </c:pt>
                <c:pt idx="39">
                  <c:v>26.388200000000001</c:v>
                </c:pt>
                <c:pt idx="40">
                  <c:v>47.6203</c:v>
                </c:pt>
                <c:pt idx="41">
                  <c:v>39.729900000000001</c:v>
                </c:pt>
                <c:pt idx="42">
                  <c:v>35.705500000000001</c:v>
                </c:pt>
                <c:pt idx="43">
                  <c:v>38.244799999999998</c:v>
                </c:pt>
                <c:pt idx="44">
                  <c:v>20.6389</c:v>
                </c:pt>
                <c:pt idx="45">
                  <c:v>47.929000000000002</c:v>
                </c:pt>
                <c:pt idx="46">
                  <c:v>50.0869</c:v>
                </c:pt>
                <c:pt idx="47">
                  <c:v>55.916600000000003</c:v>
                </c:pt>
                <c:pt idx="48">
                  <c:v>34.155099999999997</c:v>
                </c:pt>
                <c:pt idx="49">
                  <c:v>28.8813</c:v>
                </c:pt>
                <c:pt idx="50">
                  <c:v>42.447699999999998</c:v>
                </c:pt>
                <c:pt idx="51">
                  <c:v>46.106099999999998</c:v>
                </c:pt>
                <c:pt idx="52">
                  <c:v>45.867600000000003</c:v>
                </c:pt>
                <c:pt idx="53">
                  <c:v>31.3508</c:v>
                </c:pt>
                <c:pt idx="54">
                  <c:v>51.181199999999997</c:v>
                </c:pt>
                <c:pt idx="55">
                  <c:v>44.002400000000002</c:v>
                </c:pt>
                <c:pt idx="56">
                  <c:v>42.4512</c:v>
                </c:pt>
                <c:pt idx="57">
                  <c:v>47.7898</c:v>
                </c:pt>
                <c:pt idx="58">
                  <c:v>23.482900000000001</c:v>
                </c:pt>
                <c:pt idx="59">
                  <c:v>42.642400000000002</c:v>
                </c:pt>
                <c:pt idx="60">
                  <c:v>33.218600000000002</c:v>
                </c:pt>
                <c:pt idx="61">
                  <c:v>58.267499999999998</c:v>
                </c:pt>
                <c:pt idx="62">
                  <c:v>39.6218</c:v>
                </c:pt>
                <c:pt idx="63">
                  <c:v>47.208399999999997</c:v>
                </c:pt>
                <c:pt idx="64">
                  <c:v>32.240699999999997</c:v>
                </c:pt>
                <c:pt idx="65">
                  <c:v>35.064999999999998</c:v>
                </c:pt>
                <c:pt idx="66">
                  <c:v>39.425400000000003</c:v>
                </c:pt>
                <c:pt idx="67">
                  <c:v>30.7575</c:v>
                </c:pt>
                <c:pt idx="68">
                  <c:v>50.064799999999998</c:v>
                </c:pt>
                <c:pt idx="69">
                  <c:v>68.920400000000001</c:v>
                </c:pt>
                <c:pt idx="70">
                  <c:v>25.930199999999999</c:v>
                </c:pt>
                <c:pt idx="71">
                  <c:v>40.416899999999998</c:v>
                </c:pt>
              </c:numCache>
            </c:numRef>
          </c:yVal>
          <c:smooth val="0"/>
          <c:extLst>
            <c:ext xmlns:c16="http://schemas.microsoft.com/office/drawing/2014/chart" uri="{C3380CC4-5D6E-409C-BE32-E72D297353CC}">
              <c16:uniqueId val="{00000001-2650-8D4F-A50E-27EAEE26D124}"/>
            </c:ext>
          </c:extLst>
        </c:ser>
        <c:ser>
          <c:idx val="0"/>
          <c:order val="1"/>
          <c:tx>
            <c:v>Null Model</c:v>
          </c:tx>
          <c:spPr>
            <a:ln w="25400" cap="rnd">
              <a:noFill/>
              <a:round/>
            </a:ln>
            <a:effectLst/>
          </c:spPr>
          <c:marker>
            <c:symbol val="circle"/>
            <c:size val="5"/>
            <c:spPr>
              <a:solidFill>
                <a:schemeClr val="accent2"/>
              </a:solidFill>
              <a:ln w="9525">
                <a:solidFill>
                  <a:schemeClr val="accent2"/>
                </a:solidFill>
              </a:ln>
              <a:effectLst/>
            </c:spPr>
          </c:marker>
          <c:trendline>
            <c:spPr>
              <a:ln w="15875">
                <a:solidFill>
                  <a:schemeClr val="accent2"/>
                </a:solidFill>
                <a:prstDash val="sysDash"/>
              </a:ln>
            </c:spPr>
            <c:trendlineType val="linear"/>
            <c:dispRSqr val="0"/>
            <c:dispEq val="0"/>
          </c:trendline>
          <c:xVal>
            <c:numRef>
              <c:f>Sheet1!$G$2:$G$4</c:f>
              <c:numCache>
                <c:formatCode>General</c:formatCode>
                <c:ptCount val="3"/>
                <c:pt idx="0">
                  <c:v>15</c:v>
                </c:pt>
                <c:pt idx="1">
                  <c:v>35</c:v>
                </c:pt>
                <c:pt idx="2">
                  <c:v>50</c:v>
                </c:pt>
              </c:numCache>
            </c:numRef>
          </c:xVal>
          <c:yVal>
            <c:numRef>
              <c:f>Sheet1!$H$2:$H$4</c:f>
              <c:numCache>
                <c:formatCode>General</c:formatCode>
                <c:ptCount val="3"/>
                <c:pt idx="0">
                  <c:v>15</c:v>
                </c:pt>
                <c:pt idx="1">
                  <c:v>35</c:v>
                </c:pt>
                <c:pt idx="2">
                  <c:v>50</c:v>
                </c:pt>
              </c:numCache>
            </c:numRef>
          </c:yVal>
          <c:smooth val="0"/>
          <c:extLst>
            <c:ext xmlns:c16="http://schemas.microsoft.com/office/drawing/2014/chart" uri="{C3380CC4-5D6E-409C-BE32-E72D297353CC}">
              <c16:uniqueId val="{00000003-2650-8D4F-A50E-27EAEE26D124}"/>
            </c:ext>
          </c:extLst>
        </c:ser>
        <c:dLbls>
          <c:showLegendKey val="0"/>
          <c:showVal val="0"/>
          <c:showCatName val="0"/>
          <c:showSerName val="0"/>
          <c:showPercent val="0"/>
          <c:showBubbleSize val="0"/>
        </c:dLbls>
        <c:axId val="223326047"/>
        <c:axId val="221304239"/>
      </c:scatterChart>
      <c:valAx>
        <c:axId val="223326047"/>
        <c:scaling>
          <c:orientation val="minMax"/>
          <c:max val="50"/>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Actual Age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1304239"/>
        <c:crosses val="autoZero"/>
        <c:crossBetween val="midCat"/>
      </c:valAx>
      <c:valAx>
        <c:axId val="221304239"/>
        <c:scaling>
          <c:orientation val="minMax"/>
          <c:max val="50"/>
          <c:min val="1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Predicted Age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326047"/>
        <c:crosses val="autoZero"/>
        <c:crossBetween val="midCat"/>
      </c:valAx>
      <c:spPr>
        <a:noFill/>
        <a:ln>
          <a:solidFill>
            <a:schemeClr val="bg1"/>
          </a:solidFill>
        </a:ln>
        <a:effectLst/>
      </c:spPr>
    </c:plotArea>
    <c:plotVisOnly val="1"/>
    <c:dispBlanksAs val="gap"/>
    <c:showDLblsOverMax val="0"/>
    <c:extLst/>
  </c:chart>
  <c:spPr>
    <a:ln w="6350">
      <a:solidFill>
        <a:schemeClr val="tx1"/>
      </a:solidFill>
      <a:prstDash val="solid"/>
    </a:ln>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F22C25-FA49-A94A-8E06-C9931CC316E0}" type="doc">
      <dgm:prSet loTypeId="urn:microsoft.com/office/officeart/2005/8/layout/process1" loCatId="" qsTypeId="urn:microsoft.com/office/officeart/2005/8/quickstyle/simple1" qsCatId="simple" csTypeId="urn:microsoft.com/office/officeart/2005/8/colors/accent1_2" csCatId="accent1" phldr="1"/>
      <dgm:spPr/>
    </dgm:pt>
    <dgm:pt modelId="{E8C1E9C6-5BDA-C548-AD5F-6D7FF08356F6}">
      <dgm:prSet phldrT="[Text]"/>
      <dgm:spPr/>
      <dgm:t>
        <a:bodyPr/>
        <a:lstStyle/>
        <a:p>
          <a:r>
            <a:rPr lang="en-US" dirty="0"/>
            <a:t>Morphometric Features</a:t>
          </a:r>
        </a:p>
      </dgm:t>
    </dgm:pt>
    <dgm:pt modelId="{29A3A11A-C30C-304A-BFC7-3987EEEDF71D}" type="parTrans" cxnId="{F2D052C5-9AC7-C140-A124-381E3F3CB6F7}">
      <dgm:prSet/>
      <dgm:spPr/>
      <dgm:t>
        <a:bodyPr/>
        <a:lstStyle/>
        <a:p>
          <a:endParaRPr lang="en-US"/>
        </a:p>
      </dgm:t>
    </dgm:pt>
    <dgm:pt modelId="{B7D65DA5-4363-2448-9B91-530096AABFC5}" type="sibTrans" cxnId="{F2D052C5-9AC7-C140-A124-381E3F3CB6F7}">
      <dgm:prSet/>
      <dgm:spPr/>
      <dgm:t>
        <a:bodyPr/>
        <a:lstStyle/>
        <a:p>
          <a:endParaRPr lang="en-US"/>
        </a:p>
      </dgm:t>
    </dgm:pt>
    <dgm:pt modelId="{C8A2E7A7-F98E-ED41-9432-656C24FD4400}">
      <dgm:prSet phldrT="[Text]"/>
      <dgm:spPr/>
      <dgm:t>
        <a:bodyPr/>
        <a:lstStyle/>
        <a:p>
          <a:r>
            <a:rPr lang="en-US" dirty="0"/>
            <a:t>Brain Age</a:t>
          </a:r>
        </a:p>
      </dgm:t>
    </dgm:pt>
    <dgm:pt modelId="{39DE71FF-2639-BA4A-8C0F-33908658989B}" type="parTrans" cxnId="{A23DACA2-2084-C74F-86E7-34F7409B1F9B}">
      <dgm:prSet/>
      <dgm:spPr/>
      <dgm:t>
        <a:bodyPr/>
        <a:lstStyle/>
        <a:p>
          <a:endParaRPr lang="en-US"/>
        </a:p>
      </dgm:t>
    </dgm:pt>
    <dgm:pt modelId="{323B61CC-586E-6C4B-A5DE-0B6E690A6223}" type="sibTrans" cxnId="{A23DACA2-2084-C74F-86E7-34F7409B1F9B}">
      <dgm:prSet/>
      <dgm:spPr/>
      <dgm:t>
        <a:bodyPr/>
        <a:lstStyle/>
        <a:p>
          <a:endParaRPr lang="en-US"/>
        </a:p>
      </dgm:t>
    </dgm:pt>
    <dgm:pt modelId="{DD255096-6196-E245-A43A-96A4F20DC3F4}">
      <dgm:prSet phldrT="[Text]"/>
      <dgm:spPr/>
      <dgm:t>
        <a:bodyPr/>
        <a:lstStyle/>
        <a:p>
          <a:r>
            <a:rPr lang="en-US" dirty="0"/>
            <a:t>Outcome</a:t>
          </a:r>
        </a:p>
      </dgm:t>
    </dgm:pt>
    <dgm:pt modelId="{5908448D-28AA-2740-9EEC-E1E6B77F1A78}" type="parTrans" cxnId="{921584A5-8CF1-DD42-9CDF-44D1C1B98502}">
      <dgm:prSet/>
      <dgm:spPr/>
      <dgm:t>
        <a:bodyPr/>
        <a:lstStyle/>
        <a:p>
          <a:endParaRPr lang="en-US"/>
        </a:p>
      </dgm:t>
    </dgm:pt>
    <dgm:pt modelId="{A3E0231F-46C4-544F-9FDF-D0E53BFA2820}" type="sibTrans" cxnId="{921584A5-8CF1-DD42-9CDF-44D1C1B98502}">
      <dgm:prSet/>
      <dgm:spPr/>
      <dgm:t>
        <a:bodyPr/>
        <a:lstStyle/>
        <a:p>
          <a:endParaRPr lang="en-US"/>
        </a:p>
      </dgm:t>
    </dgm:pt>
    <dgm:pt modelId="{69FD4687-FBA5-9B4C-BD95-6261F2AB1936}" type="pres">
      <dgm:prSet presAssocID="{4CF22C25-FA49-A94A-8E06-C9931CC316E0}" presName="Name0" presStyleCnt="0">
        <dgm:presLayoutVars>
          <dgm:dir/>
          <dgm:resizeHandles val="exact"/>
        </dgm:presLayoutVars>
      </dgm:prSet>
      <dgm:spPr/>
    </dgm:pt>
    <dgm:pt modelId="{95D72D72-CB22-3644-91AC-565D53E332D1}" type="pres">
      <dgm:prSet presAssocID="{E8C1E9C6-5BDA-C548-AD5F-6D7FF08356F6}" presName="node" presStyleLbl="node1" presStyleIdx="0" presStyleCnt="3">
        <dgm:presLayoutVars>
          <dgm:bulletEnabled val="1"/>
        </dgm:presLayoutVars>
      </dgm:prSet>
      <dgm:spPr/>
    </dgm:pt>
    <dgm:pt modelId="{27A39B73-1758-E94E-BA20-866C9043659B}" type="pres">
      <dgm:prSet presAssocID="{B7D65DA5-4363-2448-9B91-530096AABFC5}" presName="sibTrans" presStyleLbl="sibTrans2D1" presStyleIdx="0" presStyleCnt="2"/>
      <dgm:spPr/>
    </dgm:pt>
    <dgm:pt modelId="{CBD037C4-016B-BF45-87DB-D4BE80398E5C}" type="pres">
      <dgm:prSet presAssocID="{B7D65DA5-4363-2448-9B91-530096AABFC5}" presName="connectorText" presStyleLbl="sibTrans2D1" presStyleIdx="0" presStyleCnt="2"/>
      <dgm:spPr/>
    </dgm:pt>
    <dgm:pt modelId="{0C655335-34E2-E848-9320-4E33CC1055B9}" type="pres">
      <dgm:prSet presAssocID="{C8A2E7A7-F98E-ED41-9432-656C24FD4400}" presName="node" presStyleLbl="node1" presStyleIdx="1" presStyleCnt="3">
        <dgm:presLayoutVars>
          <dgm:bulletEnabled val="1"/>
        </dgm:presLayoutVars>
      </dgm:prSet>
      <dgm:spPr/>
    </dgm:pt>
    <dgm:pt modelId="{67406747-3514-D84A-983C-71DC5DCF4202}" type="pres">
      <dgm:prSet presAssocID="{323B61CC-586E-6C4B-A5DE-0B6E690A6223}" presName="sibTrans" presStyleLbl="sibTrans2D1" presStyleIdx="1" presStyleCnt="2"/>
      <dgm:spPr/>
    </dgm:pt>
    <dgm:pt modelId="{1B3E05C6-203A-E740-AB2B-A1A577EAB718}" type="pres">
      <dgm:prSet presAssocID="{323B61CC-586E-6C4B-A5DE-0B6E690A6223}" presName="connectorText" presStyleLbl="sibTrans2D1" presStyleIdx="1" presStyleCnt="2"/>
      <dgm:spPr/>
    </dgm:pt>
    <dgm:pt modelId="{D93C335C-D6A9-664A-B754-76733396CBF8}" type="pres">
      <dgm:prSet presAssocID="{DD255096-6196-E245-A43A-96A4F20DC3F4}" presName="node" presStyleLbl="node1" presStyleIdx="2" presStyleCnt="3">
        <dgm:presLayoutVars>
          <dgm:bulletEnabled val="1"/>
        </dgm:presLayoutVars>
      </dgm:prSet>
      <dgm:spPr/>
    </dgm:pt>
  </dgm:ptLst>
  <dgm:cxnLst>
    <dgm:cxn modelId="{7F9F7403-F706-D54A-A1BD-AA9A75CD4DDF}" type="presOf" srcId="{C8A2E7A7-F98E-ED41-9432-656C24FD4400}" destId="{0C655335-34E2-E848-9320-4E33CC1055B9}" srcOrd="0" destOrd="0" presId="urn:microsoft.com/office/officeart/2005/8/layout/process1"/>
    <dgm:cxn modelId="{ED08D410-7B30-F847-9C48-103E270B1D43}" type="presOf" srcId="{B7D65DA5-4363-2448-9B91-530096AABFC5}" destId="{27A39B73-1758-E94E-BA20-866C9043659B}" srcOrd="0" destOrd="0" presId="urn:microsoft.com/office/officeart/2005/8/layout/process1"/>
    <dgm:cxn modelId="{1B30A13C-7E99-DD47-884B-01A20692AB49}" type="presOf" srcId="{323B61CC-586E-6C4B-A5DE-0B6E690A6223}" destId="{67406747-3514-D84A-983C-71DC5DCF4202}" srcOrd="0" destOrd="0" presId="urn:microsoft.com/office/officeart/2005/8/layout/process1"/>
    <dgm:cxn modelId="{BC0D1E6F-F6F9-2147-8339-370E4CE3457C}" type="presOf" srcId="{323B61CC-586E-6C4B-A5DE-0B6E690A6223}" destId="{1B3E05C6-203A-E740-AB2B-A1A577EAB718}" srcOrd="1" destOrd="0" presId="urn:microsoft.com/office/officeart/2005/8/layout/process1"/>
    <dgm:cxn modelId="{905E3A80-D7A2-DC49-9500-BC91A1B43A0A}" type="presOf" srcId="{DD255096-6196-E245-A43A-96A4F20DC3F4}" destId="{D93C335C-D6A9-664A-B754-76733396CBF8}" srcOrd="0" destOrd="0" presId="urn:microsoft.com/office/officeart/2005/8/layout/process1"/>
    <dgm:cxn modelId="{4F8E58A0-3259-9C46-8983-D5C913549C76}" type="presOf" srcId="{B7D65DA5-4363-2448-9B91-530096AABFC5}" destId="{CBD037C4-016B-BF45-87DB-D4BE80398E5C}" srcOrd="1" destOrd="0" presId="urn:microsoft.com/office/officeart/2005/8/layout/process1"/>
    <dgm:cxn modelId="{A23DACA2-2084-C74F-86E7-34F7409B1F9B}" srcId="{4CF22C25-FA49-A94A-8E06-C9931CC316E0}" destId="{C8A2E7A7-F98E-ED41-9432-656C24FD4400}" srcOrd="1" destOrd="0" parTransId="{39DE71FF-2639-BA4A-8C0F-33908658989B}" sibTransId="{323B61CC-586E-6C4B-A5DE-0B6E690A6223}"/>
    <dgm:cxn modelId="{921584A5-8CF1-DD42-9CDF-44D1C1B98502}" srcId="{4CF22C25-FA49-A94A-8E06-C9931CC316E0}" destId="{DD255096-6196-E245-A43A-96A4F20DC3F4}" srcOrd="2" destOrd="0" parTransId="{5908448D-28AA-2740-9EEC-E1E6B77F1A78}" sibTransId="{A3E0231F-46C4-544F-9FDF-D0E53BFA2820}"/>
    <dgm:cxn modelId="{F2D052C5-9AC7-C140-A124-381E3F3CB6F7}" srcId="{4CF22C25-FA49-A94A-8E06-C9931CC316E0}" destId="{E8C1E9C6-5BDA-C548-AD5F-6D7FF08356F6}" srcOrd="0" destOrd="0" parTransId="{29A3A11A-C30C-304A-BFC7-3987EEEDF71D}" sibTransId="{B7D65DA5-4363-2448-9B91-530096AABFC5}"/>
    <dgm:cxn modelId="{8EC8DFDE-88A8-2B42-9754-788273F28298}" type="presOf" srcId="{4CF22C25-FA49-A94A-8E06-C9931CC316E0}" destId="{69FD4687-FBA5-9B4C-BD95-6261F2AB1936}" srcOrd="0" destOrd="0" presId="urn:microsoft.com/office/officeart/2005/8/layout/process1"/>
    <dgm:cxn modelId="{C7C692FF-D930-3547-A9AD-D58F31978EF5}" type="presOf" srcId="{E8C1E9C6-5BDA-C548-AD5F-6D7FF08356F6}" destId="{95D72D72-CB22-3644-91AC-565D53E332D1}" srcOrd="0" destOrd="0" presId="urn:microsoft.com/office/officeart/2005/8/layout/process1"/>
    <dgm:cxn modelId="{B6242C44-F6DE-2147-9969-5E65CB4DDB0F}" type="presParOf" srcId="{69FD4687-FBA5-9B4C-BD95-6261F2AB1936}" destId="{95D72D72-CB22-3644-91AC-565D53E332D1}" srcOrd="0" destOrd="0" presId="urn:microsoft.com/office/officeart/2005/8/layout/process1"/>
    <dgm:cxn modelId="{FA240566-835A-444B-8AB9-C65066EB7609}" type="presParOf" srcId="{69FD4687-FBA5-9B4C-BD95-6261F2AB1936}" destId="{27A39B73-1758-E94E-BA20-866C9043659B}" srcOrd="1" destOrd="0" presId="urn:microsoft.com/office/officeart/2005/8/layout/process1"/>
    <dgm:cxn modelId="{F826DF3E-5F46-7E4A-9BDA-E5353F8288D5}" type="presParOf" srcId="{27A39B73-1758-E94E-BA20-866C9043659B}" destId="{CBD037C4-016B-BF45-87DB-D4BE80398E5C}" srcOrd="0" destOrd="0" presId="urn:microsoft.com/office/officeart/2005/8/layout/process1"/>
    <dgm:cxn modelId="{02BB37B9-5F0D-6945-9226-37D5C1E08228}" type="presParOf" srcId="{69FD4687-FBA5-9B4C-BD95-6261F2AB1936}" destId="{0C655335-34E2-E848-9320-4E33CC1055B9}" srcOrd="2" destOrd="0" presId="urn:microsoft.com/office/officeart/2005/8/layout/process1"/>
    <dgm:cxn modelId="{E018D799-7B90-3440-99B8-F001453FCA1C}" type="presParOf" srcId="{69FD4687-FBA5-9B4C-BD95-6261F2AB1936}" destId="{67406747-3514-D84A-983C-71DC5DCF4202}" srcOrd="3" destOrd="0" presId="urn:microsoft.com/office/officeart/2005/8/layout/process1"/>
    <dgm:cxn modelId="{83AA9153-A7FC-5C42-BE2F-F1430D081728}" type="presParOf" srcId="{67406747-3514-D84A-983C-71DC5DCF4202}" destId="{1B3E05C6-203A-E740-AB2B-A1A577EAB718}" srcOrd="0" destOrd="0" presId="urn:microsoft.com/office/officeart/2005/8/layout/process1"/>
    <dgm:cxn modelId="{0213EF89-E77A-ED42-915C-154AE7D008C5}" type="presParOf" srcId="{69FD4687-FBA5-9B4C-BD95-6261F2AB1936}" destId="{D93C335C-D6A9-664A-B754-76733396CBF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F22C25-FA49-A94A-8E06-C9931CC316E0}" type="doc">
      <dgm:prSet loTypeId="urn:microsoft.com/office/officeart/2005/8/layout/process1" loCatId="" qsTypeId="urn:microsoft.com/office/officeart/2005/8/quickstyle/simple1" qsCatId="simple" csTypeId="urn:microsoft.com/office/officeart/2005/8/colors/accent1_2" csCatId="accent1" phldr="1"/>
      <dgm:spPr/>
    </dgm:pt>
    <dgm:pt modelId="{E8C1E9C6-5BDA-C548-AD5F-6D7FF08356F6}">
      <dgm:prSet phldrT="[Text]"/>
      <dgm:spPr/>
      <dgm:t>
        <a:bodyPr/>
        <a:lstStyle/>
        <a:p>
          <a:r>
            <a:rPr lang="en-US" dirty="0"/>
            <a:t>Morphometric Features</a:t>
          </a:r>
        </a:p>
      </dgm:t>
    </dgm:pt>
    <dgm:pt modelId="{29A3A11A-C30C-304A-BFC7-3987EEEDF71D}" type="parTrans" cxnId="{F2D052C5-9AC7-C140-A124-381E3F3CB6F7}">
      <dgm:prSet/>
      <dgm:spPr/>
      <dgm:t>
        <a:bodyPr/>
        <a:lstStyle/>
        <a:p>
          <a:endParaRPr lang="en-US"/>
        </a:p>
      </dgm:t>
    </dgm:pt>
    <dgm:pt modelId="{B7D65DA5-4363-2448-9B91-530096AABFC5}" type="sibTrans" cxnId="{F2D052C5-9AC7-C140-A124-381E3F3CB6F7}">
      <dgm:prSet/>
      <dgm:spPr/>
      <dgm:t>
        <a:bodyPr/>
        <a:lstStyle/>
        <a:p>
          <a:endParaRPr lang="en-US" dirty="0"/>
        </a:p>
      </dgm:t>
    </dgm:pt>
    <dgm:pt modelId="{DD255096-6196-E245-A43A-96A4F20DC3F4}">
      <dgm:prSet phldrT="[Text]"/>
      <dgm:spPr/>
      <dgm:t>
        <a:bodyPr/>
        <a:lstStyle/>
        <a:p>
          <a:r>
            <a:rPr lang="en-US" dirty="0"/>
            <a:t>Outcome</a:t>
          </a:r>
        </a:p>
      </dgm:t>
    </dgm:pt>
    <dgm:pt modelId="{5908448D-28AA-2740-9EEC-E1E6B77F1A78}" type="parTrans" cxnId="{921584A5-8CF1-DD42-9CDF-44D1C1B98502}">
      <dgm:prSet/>
      <dgm:spPr/>
      <dgm:t>
        <a:bodyPr/>
        <a:lstStyle/>
        <a:p>
          <a:endParaRPr lang="en-US"/>
        </a:p>
      </dgm:t>
    </dgm:pt>
    <dgm:pt modelId="{A3E0231F-46C4-544F-9FDF-D0E53BFA2820}" type="sibTrans" cxnId="{921584A5-8CF1-DD42-9CDF-44D1C1B98502}">
      <dgm:prSet/>
      <dgm:spPr/>
      <dgm:t>
        <a:bodyPr/>
        <a:lstStyle/>
        <a:p>
          <a:endParaRPr lang="en-US"/>
        </a:p>
      </dgm:t>
    </dgm:pt>
    <dgm:pt modelId="{69FD4687-FBA5-9B4C-BD95-6261F2AB1936}" type="pres">
      <dgm:prSet presAssocID="{4CF22C25-FA49-A94A-8E06-C9931CC316E0}" presName="Name0" presStyleCnt="0">
        <dgm:presLayoutVars>
          <dgm:dir/>
          <dgm:resizeHandles val="exact"/>
        </dgm:presLayoutVars>
      </dgm:prSet>
      <dgm:spPr/>
    </dgm:pt>
    <dgm:pt modelId="{95D72D72-CB22-3644-91AC-565D53E332D1}" type="pres">
      <dgm:prSet presAssocID="{E8C1E9C6-5BDA-C548-AD5F-6D7FF08356F6}" presName="node" presStyleLbl="node1" presStyleIdx="0" presStyleCnt="2">
        <dgm:presLayoutVars>
          <dgm:bulletEnabled val="1"/>
        </dgm:presLayoutVars>
      </dgm:prSet>
      <dgm:spPr/>
    </dgm:pt>
    <dgm:pt modelId="{27A39B73-1758-E94E-BA20-866C9043659B}" type="pres">
      <dgm:prSet presAssocID="{B7D65DA5-4363-2448-9B91-530096AABFC5}" presName="sibTrans" presStyleLbl="sibTrans2D1" presStyleIdx="0" presStyleCnt="1"/>
      <dgm:spPr/>
    </dgm:pt>
    <dgm:pt modelId="{CBD037C4-016B-BF45-87DB-D4BE80398E5C}" type="pres">
      <dgm:prSet presAssocID="{B7D65DA5-4363-2448-9B91-530096AABFC5}" presName="connectorText" presStyleLbl="sibTrans2D1" presStyleIdx="0" presStyleCnt="1"/>
      <dgm:spPr/>
    </dgm:pt>
    <dgm:pt modelId="{D93C335C-D6A9-664A-B754-76733396CBF8}" type="pres">
      <dgm:prSet presAssocID="{DD255096-6196-E245-A43A-96A4F20DC3F4}" presName="node" presStyleLbl="node1" presStyleIdx="1" presStyleCnt="2" custLinFactNeighborX="3318" custLinFactNeighborY="626">
        <dgm:presLayoutVars>
          <dgm:bulletEnabled val="1"/>
        </dgm:presLayoutVars>
      </dgm:prSet>
      <dgm:spPr/>
    </dgm:pt>
  </dgm:ptLst>
  <dgm:cxnLst>
    <dgm:cxn modelId="{ED08D410-7B30-F847-9C48-103E270B1D43}" type="presOf" srcId="{B7D65DA5-4363-2448-9B91-530096AABFC5}" destId="{27A39B73-1758-E94E-BA20-866C9043659B}" srcOrd="0" destOrd="0" presId="urn:microsoft.com/office/officeart/2005/8/layout/process1"/>
    <dgm:cxn modelId="{905E3A80-D7A2-DC49-9500-BC91A1B43A0A}" type="presOf" srcId="{DD255096-6196-E245-A43A-96A4F20DC3F4}" destId="{D93C335C-D6A9-664A-B754-76733396CBF8}" srcOrd="0" destOrd="0" presId="urn:microsoft.com/office/officeart/2005/8/layout/process1"/>
    <dgm:cxn modelId="{4F8E58A0-3259-9C46-8983-D5C913549C76}" type="presOf" srcId="{B7D65DA5-4363-2448-9B91-530096AABFC5}" destId="{CBD037C4-016B-BF45-87DB-D4BE80398E5C}" srcOrd="1" destOrd="0" presId="urn:microsoft.com/office/officeart/2005/8/layout/process1"/>
    <dgm:cxn modelId="{921584A5-8CF1-DD42-9CDF-44D1C1B98502}" srcId="{4CF22C25-FA49-A94A-8E06-C9931CC316E0}" destId="{DD255096-6196-E245-A43A-96A4F20DC3F4}" srcOrd="1" destOrd="0" parTransId="{5908448D-28AA-2740-9EEC-E1E6B77F1A78}" sibTransId="{A3E0231F-46C4-544F-9FDF-D0E53BFA2820}"/>
    <dgm:cxn modelId="{F2D052C5-9AC7-C140-A124-381E3F3CB6F7}" srcId="{4CF22C25-FA49-A94A-8E06-C9931CC316E0}" destId="{E8C1E9C6-5BDA-C548-AD5F-6D7FF08356F6}" srcOrd="0" destOrd="0" parTransId="{29A3A11A-C30C-304A-BFC7-3987EEEDF71D}" sibTransId="{B7D65DA5-4363-2448-9B91-530096AABFC5}"/>
    <dgm:cxn modelId="{8EC8DFDE-88A8-2B42-9754-788273F28298}" type="presOf" srcId="{4CF22C25-FA49-A94A-8E06-C9931CC316E0}" destId="{69FD4687-FBA5-9B4C-BD95-6261F2AB1936}" srcOrd="0" destOrd="0" presId="urn:microsoft.com/office/officeart/2005/8/layout/process1"/>
    <dgm:cxn modelId="{C7C692FF-D930-3547-A9AD-D58F31978EF5}" type="presOf" srcId="{E8C1E9C6-5BDA-C548-AD5F-6D7FF08356F6}" destId="{95D72D72-CB22-3644-91AC-565D53E332D1}" srcOrd="0" destOrd="0" presId="urn:microsoft.com/office/officeart/2005/8/layout/process1"/>
    <dgm:cxn modelId="{B6242C44-F6DE-2147-9969-5E65CB4DDB0F}" type="presParOf" srcId="{69FD4687-FBA5-9B4C-BD95-6261F2AB1936}" destId="{95D72D72-CB22-3644-91AC-565D53E332D1}" srcOrd="0" destOrd="0" presId="urn:microsoft.com/office/officeart/2005/8/layout/process1"/>
    <dgm:cxn modelId="{FA240566-835A-444B-8AB9-C65066EB7609}" type="presParOf" srcId="{69FD4687-FBA5-9B4C-BD95-6261F2AB1936}" destId="{27A39B73-1758-E94E-BA20-866C9043659B}" srcOrd="1" destOrd="0" presId="urn:microsoft.com/office/officeart/2005/8/layout/process1"/>
    <dgm:cxn modelId="{F826DF3E-5F46-7E4A-9BDA-E5353F8288D5}" type="presParOf" srcId="{27A39B73-1758-E94E-BA20-866C9043659B}" destId="{CBD037C4-016B-BF45-87DB-D4BE80398E5C}" srcOrd="0" destOrd="0" presId="urn:microsoft.com/office/officeart/2005/8/layout/process1"/>
    <dgm:cxn modelId="{0213EF89-E77A-ED42-915C-154AE7D008C5}" type="presParOf" srcId="{69FD4687-FBA5-9B4C-BD95-6261F2AB1936}" destId="{D93C335C-D6A9-664A-B754-76733396CBF8}"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72D72-CB22-3644-91AC-565D53E332D1}">
      <dsp:nvSpPr>
        <dsp:cNvPr id="0" name=""/>
        <dsp:cNvSpPr/>
      </dsp:nvSpPr>
      <dsp:spPr>
        <a:xfrm>
          <a:off x="6447" y="264078"/>
          <a:ext cx="1927108" cy="11562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Morphometric Features</a:t>
          </a:r>
        </a:p>
      </dsp:txBody>
      <dsp:txXfrm>
        <a:off x="40313" y="297944"/>
        <a:ext cx="1859376" cy="1088532"/>
      </dsp:txXfrm>
    </dsp:sp>
    <dsp:sp modelId="{27A39B73-1758-E94E-BA20-866C9043659B}">
      <dsp:nvSpPr>
        <dsp:cNvPr id="0" name=""/>
        <dsp:cNvSpPr/>
      </dsp:nvSpPr>
      <dsp:spPr>
        <a:xfrm>
          <a:off x="2126266" y="603249"/>
          <a:ext cx="408546" cy="4779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126266" y="698833"/>
        <a:ext cx="285982" cy="286754"/>
      </dsp:txXfrm>
    </dsp:sp>
    <dsp:sp modelId="{0C655335-34E2-E848-9320-4E33CC1055B9}">
      <dsp:nvSpPr>
        <dsp:cNvPr id="0" name=""/>
        <dsp:cNvSpPr/>
      </dsp:nvSpPr>
      <dsp:spPr>
        <a:xfrm>
          <a:off x="2704398" y="264078"/>
          <a:ext cx="1927108" cy="11562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Brain Age</a:t>
          </a:r>
        </a:p>
      </dsp:txBody>
      <dsp:txXfrm>
        <a:off x="2738264" y="297944"/>
        <a:ext cx="1859376" cy="1088532"/>
      </dsp:txXfrm>
    </dsp:sp>
    <dsp:sp modelId="{67406747-3514-D84A-983C-71DC5DCF4202}">
      <dsp:nvSpPr>
        <dsp:cNvPr id="0" name=""/>
        <dsp:cNvSpPr/>
      </dsp:nvSpPr>
      <dsp:spPr>
        <a:xfrm>
          <a:off x="4824217" y="603249"/>
          <a:ext cx="408546" cy="4779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4217" y="698833"/>
        <a:ext cx="285982" cy="286754"/>
      </dsp:txXfrm>
    </dsp:sp>
    <dsp:sp modelId="{D93C335C-D6A9-664A-B754-76733396CBF8}">
      <dsp:nvSpPr>
        <dsp:cNvPr id="0" name=""/>
        <dsp:cNvSpPr/>
      </dsp:nvSpPr>
      <dsp:spPr>
        <a:xfrm>
          <a:off x="5402350" y="264078"/>
          <a:ext cx="1927108" cy="11562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Outcome</a:t>
          </a:r>
        </a:p>
      </dsp:txBody>
      <dsp:txXfrm>
        <a:off x="5436216" y="297944"/>
        <a:ext cx="1859376" cy="1088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72D72-CB22-3644-91AC-565D53E332D1}">
      <dsp:nvSpPr>
        <dsp:cNvPr id="0" name=""/>
        <dsp:cNvSpPr/>
      </dsp:nvSpPr>
      <dsp:spPr>
        <a:xfrm>
          <a:off x="1020" y="0"/>
          <a:ext cx="2175934" cy="1199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Morphometric Features</a:t>
          </a:r>
        </a:p>
      </dsp:txBody>
      <dsp:txXfrm>
        <a:off x="36154" y="35134"/>
        <a:ext cx="2105666" cy="1129297"/>
      </dsp:txXfrm>
    </dsp:sp>
    <dsp:sp modelId="{27A39B73-1758-E94E-BA20-866C9043659B}">
      <dsp:nvSpPr>
        <dsp:cNvPr id="0" name=""/>
        <dsp:cNvSpPr/>
      </dsp:nvSpPr>
      <dsp:spPr>
        <a:xfrm>
          <a:off x="2394803" y="329966"/>
          <a:ext cx="461838" cy="5396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2394803" y="437892"/>
        <a:ext cx="323287" cy="323779"/>
      </dsp:txXfrm>
    </dsp:sp>
    <dsp:sp modelId="{D93C335C-D6A9-664A-B754-76733396CBF8}">
      <dsp:nvSpPr>
        <dsp:cNvPr id="0" name=""/>
        <dsp:cNvSpPr/>
      </dsp:nvSpPr>
      <dsp:spPr>
        <a:xfrm>
          <a:off x="3048348" y="0"/>
          <a:ext cx="2175934" cy="1199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Outcome</a:t>
          </a:r>
        </a:p>
      </dsp:txBody>
      <dsp:txXfrm>
        <a:off x="3083482" y="35134"/>
        <a:ext cx="2105666" cy="11292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B5E162-9D79-2943-B0A3-211BF28B7513}" type="datetimeFigureOut">
              <a:rPr lang="en-US" smtClean="0"/>
              <a:t>8/25/20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2E400-0EC4-CD46-9C72-78BD5E94273C}" type="slidenum">
              <a:rPr lang="en-US" smtClean="0"/>
              <a:t>‹#›</a:t>
            </a:fld>
            <a:endParaRPr lang="en-US" dirty="0"/>
          </a:p>
        </p:txBody>
      </p:sp>
    </p:spTree>
    <p:extLst>
      <p:ext uri="{BB962C8B-B14F-4D97-AF65-F5344CB8AC3E}">
        <p14:creationId xmlns:p14="http://schemas.microsoft.com/office/powerpoint/2010/main" val="2457242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BAB52-94AF-9448-9B1C-7768B1879D49}" type="datetimeFigureOut">
              <a:rPr lang="en-US" smtClean="0"/>
              <a:t>8/25/20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47283-AD3B-EE49-8B53-C7D74121EF4E}" type="slidenum">
              <a:rPr lang="en-US" smtClean="0"/>
              <a:t>‹#›</a:t>
            </a:fld>
            <a:endParaRPr lang="en-US" dirty="0"/>
          </a:p>
        </p:txBody>
      </p:sp>
    </p:spTree>
    <p:extLst>
      <p:ext uri="{BB962C8B-B14F-4D97-AF65-F5344CB8AC3E}">
        <p14:creationId xmlns:p14="http://schemas.microsoft.com/office/powerpoint/2010/main" val="2423512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56445" y="5"/>
            <a:ext cx="9206200" cy="5151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4" name="Picture 13" descr="2-line-whit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585599" y="4296762"/>
            <a:ext cx="1769927" cy="650138"/>
          </a:xfrm>
          <a:prstGeom prst="rect">
            <a:avLst/>
          </a:prstGeom>
        </p:spPr>
      </p:pic>
      <p:pic>
        <p:nvPicPr>
          <p:cNvPr id="13" name="Picture 12"/>
          <p:cNvPicPr>
            <a:picLocks/>
          </p:cNvPicPr>
          <p:nvPr userDrawn="1"/>
        </p:nvPicPr>
        <p:blipFill>
          <a:blip r:embed="rId3">
            <a:alphaModFix amt="9000"/>
            <a:extLst>
              <a:ext uri="{28A0092B-C50C-407E-A947-70E740481C1C}">
                <a14:useLocalDpi xmlns:a14="http://schemas.microsoft.com/office/drawing/2010/main" val="0"/>
              </a:ext>
            </a:extLst>
          </a:blip>
          <a:stretch>
            <a:fillRect/>
          </a:stretch>
        </p:blipFill>
        <p:spPr>
          <a:xfrm>
            <a:off x="199388" y="151675"/>
            <a:ext cx="3080816" cy="3457724"/>
          </a:xfrm>
          <a:prstGeom prst="rect">
            <a:avLst/>
          </a:prstGeom>
        </p:spPr>
      </p:pic>
      <p:sp>
        <p:nvSpPr>
          <p:cNvPr id="25" name="Title 1"/>
          <p:cNvSpPr>
            <a:spLocks noGrp="1"/>
          </p:cNvSpPr>
          <p:nvPr userDrawn="1">
            <p:ph type="ctrTitle"/>
          </p:nvPr>
        </p:nvSpPr>
        <p:spPr>
          <a:xfrm>
            <a:off x="958151" y="1073526"/>
            <a:ext cx="7397039" cy="1747125"/>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userDrawn="1">
            <p:ph type="subTitle" idx="1"/>
          </p:nvPr>
        </p:nvSpPr>
        <p:spPr>
          <a:xfrm>
            <a:off x="958151" y="3255792"/>
            <a:ext cx="7397039" cy="731520"/>
          </a:xfrm>
        </p:spPr>
        <p:txBody>
          <a:bodyPr>
            <a:normAutofit/>
          </a:bodyPr>
          <a:lstStyle>
            <a:lvl1pPr marL="0" indent="0" algn="l">
              <a:buNone/>
              <a:defRPr sz="24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34" name="Group 33"/>
          <p:cNvGrpSpPr/>
          <p:nvPr userDrawn="1"/>
        </p:nvGrpSpPr>
        <p:grpSpPr>
          <a:xfrm rot="10800000">
            <a:off x="0" y="3001092"/>
            <a:ext cx="8355526" cy="57487"/>
            <a:chOff x="685800" y="1794746"/>
            <a:chExt cx="7772400" cy="179475"/>
          </a:xfrm>
        </p:grpSpPr>
        <p:sp>
          <p:nvSpPr>
            <p:cNvPr id="35" name="Rectangle 34"/>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0523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142182" y="1782939"/>
            <a:ext cx="2544621" cy="479822"/>
          </a:xfrm>
        </p:spPr>
        <p:txBody>
          <a:bodyPr anchor="b">
            <a:noAutofit/>
          </a:bodyP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42182" y="2310651"/>
            <a:ext cx="2544621" cy="2282515"/>
          </a:xfrm>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tx1"/>
              </a:buClr>
              <a:buSzTx/>
              <a:buFont typeface="Arial"/>
              <a:buChar char="•"/>
              <a:tabLst/>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cxnSp>
        <p:nvCxnSpPr>
          <p:cNvPr id="23" name="Straight Connector 22"/>
          <p:cNvCxnSpPr/>
          <p:nvPr userDrawn="1"/>
        </p:nvCxnSpPr>
        <p:spPr>
          <a:xfrm>
            <a:off x="5908842" y="1099992"/>
            <a:ext cx="0" cy="3599013"/>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310162" y="148515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5" name="Content Placeholder 5"/>
          <p:cNvSpPr>
            <a:spLocks noGrp="1"/>
          </p:cNvSpPr>
          <p:nvPr>
            <p:ph sz="quarter" idx="15"/>
          </p:nvPr>
        </p:nvSpPr>
        <p:spPr>
          <a:xfrm>
            <a:off x="310162" y="180834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310162" y="235369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7" name="Content Placeholder 5"/>
          <p:cNvSpPr>
            <a:spLocks noGrp="1"/>
          </p:cNvSpPr>
          <p:nvPr>
            <p:ph sz="quarter" idx="17"/>
          </p:nvPr>
        </p:nvSpPr>
        <p:spPr>
          <a:xfrm>
            <a:off x="310162" y="26768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310162" y="3191895"/>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9" name="Content Placeholder 5"/>
          <p:cNvSpPr>
            <a:spLocks noGrp="1"/>
          </p:cNvSpPr>
          <p:nvPr>
            <p:ph sz="quarter" idx="19"/>
          </p:nvPr>
        </p:nvSpPr>
        <p:spPr>
          <a:xfrm>
            <a:off x="310162" y="35150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309033" y="965872"/>
            <a:ext cx="5295900" cy="419100"/>
          </a:xfrm>
        </p:spPr>
        <p:txBody>
          <a:bodyPr>
            <a:normAutofit/>
          </a:bodyPr>
          <a:lstStyle>
            <a:lvl1pPr marL="0" indent="0">
              <a:buNone/>
              <a:defRPr sz="2000" b="1">
                <a:solidFill>
                  <a:srgbClr val="00144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261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9" name="Rectangle 18"/>
          <p:cNvSpPr/>
          <p:nvPr/>
        </p:nvSpPr>
        <p:spPr>
          <a:xfrm>
            <a:off x="457210" y="1110136"/>
            <a:ext cx="2198255" cy="1029799"/>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22" name="Rectangle 21"/>
          <p:cNvSpPr/>
          <p:nvPr userDrawn="1"/>
        </p:nvSpPr>
        <p:spPr>
          <a:xfrm>
            <a:off x="457209" y="1110132"/>
            <a:ext cx="2198255" cy="475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nvGrpSpPr>
          <p:cNvPr id="30" name="Group 29"/>
          <p:cNvGrpSpPr/>
          <p:nvPr userDrawn="1"/>
        </p:nvGrpSpPr>
        <p:grpSpPr>
          <a:xfrm>
            <a:off x="457198" y="2210973"/>
            <a:ext cx="3035300" cy="1029799"/>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grpSp>
        <p:nvGrpSpPr>
          <p:cNvPr id="33" name="Group 32"/>
          <p:cNvGrpSpPr/>
          <p:nvPr userDrawn="1"/>
        </p:nvGrpSpPr>
        <p:grpSpPr>
          <a:xfrm>
            <a:off x="457199" y="3303510"/>
            <a:ext cx="8181976" cy="1029799"/>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bg2"/>
                </a:solidFill>
              </a:endParaRPr>
            </a:p>
          </p:txBody>
        </p:sp>
      </p:grpSp>
      <p:grpSp>
        <p:nvGrpSpPr>
          <p:cNvPr id="36" name="Group 35"/>
          <p:cNvGrpSpPr/>
          <p:nvPr userDrawn="1"/>
        </p:nvGrpSpPr>
        <p:grpSpPr>
          <a:xfrm>
            <a:off x="2746375" y="1110136"/>
            <a:ext cx="2762250" cy="1029799"/>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9" name="Group 38"/>
          <p:cNvGrpSpPr/>
          <p:nvPr userDrawn="1"/>
        </p:nvGrpSpPr>
        <p:grpSpPr>
          <a:xfrm>
            <a:off x="5611092" y="1110136"/>
            <a:ext cx="3028082" cy="1029799"/>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42" name="Group 41"/>
          <p:cNvGrpSpPr/>
          <p:nvPr userDrawn="1"/>
        </p:nvGrpSpPr>
        <p:grpSpPr>
          <a:xfrm>
            <a:off x="3582730" y="2210973"/>
            <a:ext cx="5056446" cy="1029799"/>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sp>
        <p:nvSpPr>
          <p:cNvPr id="24" name="Content Placeholder 5"/>
          <p:cNvSpPr>
            <a:spLocks noGrp="1"/>
          </p:cNvSpPr>
          <p:nvPr>
            <p:ph sz="quarter" idx="14" hasCustomPrompt="1"/>
          </p:nvPr>
        </p:nvSpPr>
        <p:spPr>
          <a:xfrm>
            <a:off x="457201" y="1197944"/>
            <a:ext cx="2198254"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25" name="Content Placeholder 5"/>
          <p:cNvSpPr>
            <a:spLocks noGrp="1"/>
          </p:cNvSpPr>
          <p:nvPr>
            <p:ph sz="quarter" idx="15"/>
          </p:nvPr>
        </p:nvSpPr>
        <p:spPr>
          <a:xfrm>
            <a:off x="457210" y="1775180"/>
            <a:ext cx="2198255"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5" name="Content Placeholder 5"/>
          <p:cNvSpPr>
            <a:spLocks noGrp="1"/>
          </p:cNvSpPr>
          <p:nvPr>
            <p:ph sz="quarter" idx="21" hasCustomPrompt="1"/>
          </p:nvPr>
        </p:nvSpPr>
        <p:spPr>
          <a:xfrm>
            <a:off x="2746376" y="1197944"/>
            <a:ext cx="276225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6" name="Content Placeholder 5"/>
          <p:cNvSpPr>
            <a:spLocks noGrp="1"/>
          </p:cNvSpPr>
          <p:nvPr>
            <p:ph sz="quarter" idx="22"/>
          </p:nvPr>
        </p:nvSpPr>
        <p:spPr>
          <a:xfrm>
            <a:off x="2746378" y="1775180"/>
            <a:ext cx="276225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7" name="Content Placeholder 5"/>
          <p:cNvSpPr>
            <a:spLocks noGrp="1"/>
          </p:cNvSpPr>
          <p:nvPr>
            <p:ph sz="quarter" idx="23" hasCustomPrompt="1"/>
          </p:nvPr>
        </p:nvSpPr>
        <p:spPr>
          <a:xfrm>
            <a:off x="5611093" y="1197944"/>
            <a:ext cx="302808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8" name="Content Placeholder 5"/>
          <p:cNvSpPr>
            <a:spLocks noGrp="1"/>
          </p:cNvSpPr>
          <p:nvPr>
            <p:ph sz="quarter" idx="24"/>
          </p:nvPr>
        </p:nvSpPr>
        <p:spPr>
          <a:xfrm>
            <a:off x="5611099" y="1775180"/>
            <a:ext cx="302808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9" name="Content Placeholder 5"/>
          <p:cNvSpPr>
            <a:spLocks noGrp="1"/>
          </p:cNvSpPr>
          <p:nvPr>
            <p:ph sz="quarter" idx="25" hasCustomPrompt="1"/>
          </p:nvPr>
        </p:nvSpPr>
        <p:spPr>
          <a:xfrm>
            <a:off x="3582731" y="2283875"/>
            <a:ext cx="505644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0" name="Content Placeholder 5"/>
          <p:cNvSpPr>
            <a:spLocks noGrp="1"/>
          </p:cNvSpPr>
          <p:nvPr>
            <p:ph sz="quarter" idx="26"/>
          </p:nvPr>
        </p:nvSpPr>
        <p:spPr>
          <a:xfrm>
            <a:off x="3582730" y="2861109"/>
            <a:ext cx="5056446"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1" name="Content Placeholder 5"/>
          <p:cNvSpPr>
            <a:spLocks noGrp="1"/>
          </p:cNvSpPr>
          <p:nvPr>
            <p:ph sz="quarter" idx="27" hasCustomPrompt="1"/>
          </p:nvPr>
        </p:nvSpPr>
        <p:spPr>
          <a:xfrm>
            <a:off x="457200" y="2283875"/>
            <a:ext cx="3035298"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2" name="Content Placeholder 5"/>
          <p:cNvSpPr>
            <a:spLocks noGrp="1"/>
          </p:cNvSpPr>
          <p:nvPr>
            <p:ph sz="quarter" idx="28"/>
          </p:nvPr>
        </p:nvSpPr>
        <p:spPr>
          <a:xfrm>
            <a:off x="457206" y="2861109"/>
            <a:ext cx="3035299"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3" name="Content Placeholder 5"/>
          <p:cNvSpPr>
            <a:spLocks noGrp="1"/>
          </p:cNvSpPr>
          <p:nvPr>
            <p:ph sz="quarter" idx="29" hasCustomPrompt="1"/>
          </p:nvPr>
        </p:nvSpPr>
        <p:spPr>
          <a:xfrm>
            <a:off x="457201" y="3385708"/>
            <a:ext cx="818197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4" name="Content Placeholder 5"/>
          <p:cNvSpPr>
            <a:spLocks noGrp="1"/>
          </p:cNvSpPr>
          <p:nvPr>
            <p:ph sz="quarter" idx="30"/>
          </p:nvPr>
        </p:nvSpPr>
        <p:spPr>
          <a:xfrm>
            <a:off x="457197" y="3962944"/>
            <a:ext cx="8181980"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Tree>
    <p:extLst>
      <p:ext uri="{BB962C8B-B14F-4D97-AF65-F5344CB8AC3E}">
        <p14:creationId xmlns:p14="http://schemas.microsoft.com/office/powerpoint/2010/main" val="20958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9" name="Group 8"/>
          <p:cNvGrpSpPr/>
          <p:nvPr userDrawn="1"/>
        </p:nvGrpSpPr>
        <p:grpSpPr>
          <a:xfrm>
            <a:off x="-5079" y="708812"/>
            <a:ext cx="8691879" cy="47507"/>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97602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2900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40" name="Oval 39"/>
          <p:cNvSpPr/>
          <p:nvPr userDrawn="1"/>
        </p:nvSpPr>
        <p:spPr>
          <a:xfrm>
            <a:off x="1602040" y="1009064"/>
            <a:ext cx="3742766" cy="3741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41" name="Oval 40"/>
          <p:cNvSpPr/>
          <p:nvPr userDrawn="1"/>
        </p:nvSpPr>
        <p:spPr>
          <a:xfrm>
            <a:off x="3764025" y="997539"/>
            <a:ext cx="3742766" cy="3742764"/>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2" name="Title 1"/>
          <p:cNvSpPr>
            <a:spLocks noGrp="1"/>
          </p:cNvSpPr>
          <p:nvPr>
            <p:ph type="title" hasCustomPrompt="1"/>
          </p:nvPr>
        </p:nvSpPr>
        <p:spPr>
          <a:xfrm>
            <a:off x="1622280" y="2589950"/>
            <a:ext cx="1947510" cy="652254"/>
          </a:xfrm>
          <a:prstGeom prst="rect">
            <a:avLst/>
          </a:prstGeom>
        </p:spPr>
        <p:txBody>
          <a:bodyPr anchor="ctr">
            <a:noAutofit/>
          </a:bodyPr>
          <a:lstStyle>
            <a:lvl1pPr algn="ctr">
              <a:defRPr sz="1800" b="0">
                <a:solidFill>
                  <a:schemeClr val="bg1"/>
                </a:solidFill>
              </a:defRPr>
            </a:lvl1pPr>
          </a:lstStyle>
          <a:p>
            <a:r>
              <a:rPr lang="en-US" dirty="0"/>
              <a:t>CLICK TO EDIT MASTER TITLE STYLE</a:t>
            </a:r>
          </a:p>
        </p:txBody>
      </p:sp>
      <p:grpSp>
        <p:nvGrpSpPr>
          <p:cNvPr id="16" name="Group 15"/>
          <p:cNvGrpSpPr/>
          <p:nvPr userDrawn="1"/>
        </p:nvGrpSpPr>
        <p:grpSpPr>
          <a:xfrm>
            <a:off x="-5079" y="708812"/>
            <a:ext cx="8691879" cy="47507"/>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3" name="Text Placeholder 22"/>
          <p:cNvSpPr>
            <a:spLocks noGrp="1"/>
          </p:cNvSpPr>
          <p:nvPr>
            <p:ph type="body" sz="quarter" idx="13"/>
          </p:nvPr>
        </p:nvSpPr>
        <p:spPr>
          <a:xfrm>
            <a:off x="310162" y="0"/>
            <a:ext cx="7986713" cy="708422"/>
          </a:xfrm>
        </p:spPr>
        <p:txBody>
          <a:bodyPr anchor="ctr">
            <a:normAutofit/>
          </a:bodyPr>
          <a:lstStyle>
            <a:lvl1pPr marL="0" indent="0">
              <a:buNone/>
              <a:defRPr sz="3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3569790" y="2589610"/>
            <a:ext cx="1968500" cy="652462"/>
          </a:xfrm>
        </p:spPr>
        <p:txBody>
          <a:bodyPr anchor="ctr">
            <a:noAutofit/>
          </a:bodyPr>
          <a:lstStyle>
            <a:lvl1pPr marL="0" indent="0" algn="ctr">
              <a:buNone/>
              <a:defRPr sz="18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5538290" y="2589610"/>
            <a:ext cx="1968500" cy="652462"/>
          </a:xfrm>
        </p:spPr>
        <p:txBody>
          <a:bodyPr anchor="ctr">
            <a:noAutofit/>
          </a:bodyPr>
          <a:lstStyle>
            <a:lvl1pPr marL="0" indent="0" algn="ctr">
              <a:buNone/>
              <a:defRPr sz="1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a:t>
            </a:r>
          </a:p>
        </p:txBody>
      </p:sp>
    </p:spTree>
    <p:extLst>
      <p:ext uri="{BB962C8B-B14F-4D97-AF65-F5344CB8AC3E}">
        <p14:creationId xmlns:p14="http://schemas.microsoft.com/office/powerpoint/2010/main" val="113551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239899" y="4582584"/>
            <a:ext cx="2229555" cy="390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5075"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42334" y="4233334"/>
            <a:ext cx="9242778" cy="91657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bg1"/>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42334" y="4185826"/>
            <a:ext cx="9203267"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839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312469" y="4593469"/>
            <a:ext cx="2229555" cy="528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4817"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42334" y="4185826"/>
            <a:ext cx="9203267"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92086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363798" y="4553643"/>
            <a:ext cx="2229555" cy="5898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1011586"/>
            <a:ext cx="9186334" cy="4138319"/>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21167" y="-3292"/>
            <a:ext cx="9178768" cy="96737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231435"/>
            <a:ext cx="8220956" cy="455768"/>
          </a:xfrm>
        </p:spPr>
        <p:txBody>
          <a:bodyPr anchor="ct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1168" y="964078"/>
            <a:ext cx="9175834"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27985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2" name="Picture 11" descr="2-line-bluetext-colorshield.png"/>
          <p:cNvPicPr>
            <a:picLocks/>
          </p:cNvPicPr>
          <p:nvPr userDrawn="1"/>
        </p:nvPicPr>
        <p:blipFill rotWithShape="1">
          <a:blip r:embed="rId2">
            <a:extLst>
              <a:ext uri="{28A0092B-C50C-407E-A947-70E740481C1C}">
                <a14:useLocalDpi xmlns:a14="http://schemas.microsoft.com/office/drawing/2010/main" val="0"/>
              </a:ext>
            </a:extLst>
          </a:blip>
          <a:srcRect l="-1" r="-157" b="-1906"/>
          <a:stretch/>
        </p:blipFill>
        <p:spPr>
          <a:xfrm>
            <a:off x="6585599" y="4296761"/>
            <a:ext cx="1769927" cy="656963"/>
          </a:xfrm>
          <a:prstGeom prst="rect">
            <a:avLst/>
          </a:prstGeom>
        </p:spPr>
      </p:pic>
      <p:pic>
        <p:nvPicPr>
          <p:cNvPr id="14" name="Picture 13" descr="upennwatermark.pdf"/>
          <p:cNvPicPr>
            <a:picLocks/>
          </p:cNvPicPr>
          <p:nvPr userDrawn="1"/>
        </p:nvPicPr>
        <p:blipFill>
          <a:blip r:embed="rId3">
            <a:alphaModFix amt="6000"/>
            <a:extLst>
              <a:ext uri="{28A0092B-C50C-407E-A947-70E740481C1C}">
                <a14:useLocalDpi xmlns:a14="http://schemas.microsoft.com/office/drawing/2010/main" val="0"/>
              </a:ext>
            </a:extLst>
          </a:blip>
          <a:stretch>
            <a:fillRect/>
          </a:stretch>
        </p:blipFill>
        <p:spPr>
          <a:xfrm>
            <a:off x="199388" y="136510"/>
            <a:ext cx="3080816" cy="3472890"/>
          </a:xfrm>
          <a:prstGeom prst="rect">
            <a:avLst/>
          </a:prstGeom>
        </p:spPr>
      </p:pic>
      <p:sp>
        <p:nvSpPr>
          <p:cNvPr id="2" name="Title 1"/>
          <p:cNvSpPr>
            <a:spLocks noGrp="1"/>
          </p:cNvSpPr>
          <p:nvPr>
            <p:ph type="ctrTitle"/>
          </p:nvPr>
        </p:nvSpPr>
        <p:spPr>
          <a:xfrm>
            <a:off x="958151" y="1073526"/>
            <a:ext cx="7397039" cy="1747125"/>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958151" y="3255792"/>
            <a:ext cx="7397039" cy="658114"/>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3001092"/>
            <a:ext cx="8355526" cy="57487"/>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6" name="Rectangle 5"/>
          <p:cNvSpPr/>
          <p:nvPr userDrawn="1"/>
        </p:nvSpPr>
        <p:spPr>
          <a:xfrm>
            <a:off x="254010" y="4572000"/>
            <a:ext cx="2243667" cy="571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7524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15959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9" y="0"/>
            <a:ext cx="9143999" cy="51435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3" name="Picture 12"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57200" y="4699003"/>
            <a:ext cx="1809092" cy="347472"/>
          </a:xfrm>
          <a:prstGeom prst="rect">
            <a:avLst/>
          </a:prstGeom>
        </p:spPr>
      </p:pic>
    </p:spTree>
    <p:extLst>
      <p:ext uri="{BB962C8B-B14F-4D97-AF65-F5344CB8AC3E}">
        <p14:creationId xmlns:p14="http://schemas.microsoft.com/office/powerpoint/2010/main" val="202232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15" name="Picture 14"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6156" cy="3745963"/>
          </a:xfrm>
          <a:prstGeom prst="rect">
            <a:avLst/>
          </a:prstGeom>
        </p:spPr>
      </p:pic>
      <p:sp>
        <p:nvSpPr>
          <p:cNvPr id="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5079" y="708812"/>
            <a:ext cx="8691879" cy="47507"/>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7548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1526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8" name="Picture 17" descr="upennwatermark.pdf"/>
          <p:cNvPicPr>
            <a:picLocks noChangeAspect="1"/>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8896" cy="3749040"/>
          </a:xfrm>
          <a:prstGeom prst="rect">
            <a:avLst/>
          </a:prstGeom>
        </p:spPr>
      </p:pic>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6693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04904"/>
            <a:ext cx="4038600" cy="348972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04902"/>
            <a:ext cx="4038600" cy="348972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1" name="Group 10"/>
          <p:cNvGrpSpPr/>
          <p:nvPr userDrawn="1"/>
        </p:nvGrpSpPr>
        <p:grpSpPr>
          <a:xfrm>
            <a:off x="-5079" y="708812"/>
            <a:ext cx="8691879"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238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7992"/>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546495"/>
            <a:ext cx="4040188"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3" y="1066669"/>
            <a:ext cx="4041775"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3" y="1546495"/>
            <a:ext cx="4041775"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51427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1-line-bluetext-colorshield.png"/>
          <p:cNvPicPr>
            <a:picLocks/>
          </p:cNvPicPr>
          <p:nvPr userDrawn="1"/>
        </p:nvPicPr>
        <p:blipFill>
          <a:blip r:embed="rId19">
            <a:extLst>
              <a:ext uri="{28A0092B-C50C-407E-A947-70E740481C1C}">
                <a14:useLocalDpi xmlns:a14="http://schemas.microsoft.com/office/drawing/2010/main" val="0"/>
              </a:ext>
            </a:extLst>
          </a:blip>
          <a:stretch>
            <a:fillRect/>
          </a:stretch>
        </p:blipFill>
        <p:spPr>
          <a:xfrm>
            <a:off x="457200" y="4699003"/>
            <a:ext cx="1809092" cy="347472"/>
          </a:xfrm>
          <a:prstGeom prst="rect">
            <a:avLst/>
          </a:prstGeom>
        </p:spPr>
      </p:pic>
      <p:sp>
        <p:nvSpPr>
          <p:cNvPr id="3" name="Text Placeholder 2"/>
          <p:cNvSpPr>
            <a:spLocks noGrp="1"/>
          </p:cNvSpPr>
          <p:nvPr>
            <p:ph type="body" idx="1"/>
          </p:nvPr>
        </p:nvSpPr>
        <p:spPr>
          <a:xfrm>
            <a:off x="430464" y="1029708"/>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sp>
        <p:nvSpPr>
          <p:cNvPr id="20" name="Title Placeholder 1"/>
          <p:cNvSpPr>
            <a:spLocks noGrp="1"/>
          </p:cNvSpPr>
          <p:nvPr>
            <p:ph type="title"/>
          </p:nvPr>
        </p:nvSpPr>
        <p:spPr>
          <a:xfrm>
            <a:off x="323520" y="-19089"/>
            <a:ext cx="8229600" cy="7279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07833175"/>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70" r:id="rId4"/>
    <p:sldLayoutId id="2147483668" r:id="rId5"/>
    <p:sldLayoutId id="2147483658" r:id="rId6"/>
    <p:sldLayoutId id="2147483667" r:id="rId7"/>
    <p:sldLayoutId id="2147483652" r:id="rId8"/>
    <p:sldLayoutId id="2147483653" r:id="rId9"/>
    <p:sldLayoutId id="2147483671" r:id="rId10"/>
    <p:sldLayoutId id="2147483672" r:id="rId11"/>
    <p:sldLayoutId id="2147483654" r:id="rId12"/>
    <p:sldLayoutId id="2147483655" r:id="rId13"/>
    <p:sldLayoutId id="2147483656" r:id="rId14"/>
    <p:sldLayoutId id="2147483657" r:id="rId15"/>
    <p:sldLayoutId id="2147483666" r:id="rId16"/>
    <p:sldLayoutId id="2147483669" r:id="rId17"/>
  </p:sldLayoutIdLst>
  <p:hf hdr="0" ftr="0" dt="0"/>
  <p:txStyles>
    <p:titleStyle>
      <a:lvl1pPr algn="l" defTabSz="457200" rtl="0" eaLnBrk="1" latinLnBrk="0" hangingPunct="1">
        <a:spcBef>
          <a:spcPct val="0"/>
        </a:spcBef>
        <a:buNone/>
        <a:defRPr sz="3600" kern="1200">
          <a:solidFill>
            <a:srgbClr val="95001A"/>
          </a:solidFill>
          <a:latin typeface="Gill Sans"/>
          <a:ea typeface="+mj-ea"/>
          <a:cs typeface="Gill Sans"/>
        </a:defRPr>
      </a:lvl1pPr>
    </p:titleStyle>
    <p:body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Brain Age in Epilepsy</a:t>
            </a:r>
          </a:p>
        </p:txBody>
      </p:sp>
      <p:sp>
        <p:nvSpPr>
          <p:cNvPr id="3" name="Subtitle 2"/>
          <p:cNvSpPr>
            <a:spLocks noGrp="1"/>
          </p:cNvSpPr>
          <p:nvPr>
            <p:ph type="subTitle" idx="1"/>
          </p:nvPr>
        </p:nvSpPr>
        <p:spPr/>
        <p:txBody>
          <a:bodyPr/>
          <a:lstStyle/>
          <a:p>
            <a:r>
              <a:rPr lang="en-US" dirty="0"/>
              <a:t>Kevin Mathew</a:t>
            </a:r>
          </a:p>
        </p:txBody>
      </p:sp>
    </p:spTree>
    <p:extLst>
      <p:ext uri="{BB962C8B-B14F-4D97-AF65-F5344CB8AC3E}">
        <p14:creationId xmlns:p14="http://schemas.microsoft.com/office/powerpoint/2010/main" val="394757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0FBF8D6-D749-FE46-9EF8-85A6EEDA203E}"/>
              </a:ext>
            </a:extLst>
          </p:cNvPr>
          <p:cNvSpPr>
            <a:spLocks noGrp="1"/>
          </p:cNvSpPr>
          <p:nvPr>
            <p:ph sz="half" idx="2"/>
          </p:nvPr>
        </p:nvSpPr>
        <p:spPr>
          <a:xfrm>
            <a:off x="4648200" y="1104902"/>
            <a:ext cx="4038600" cy="3489721"/>
          </a:xfrm>
        </p:spPr>
        <p:txBody>
          <a:bodyPr>
            <a:normAutofit/>
          </a:bodyPr>
          <a:lstStyle/>
          <a:p>
            <a:r>
              <a:rPr lang="en-US" dirty="0"/>
              <a:t>Average actual age of 30.3 years</a:t>
            </a:r>
          </a:p>
          <a:p>
            <a:r>
              <a:rPr lang="en-US" dirty="0"/>
              <a:t>Average predicted age of 31.8 years</a:t>
            </a:r>
          </a:p>
          <a:p>
            <a:r>
              <a:rPr lang="en-US" dirty="0"/>
              <a:t>Average brain age difference of 1.54 years</a:t>
            </a:r>
          </a:p>
        </p:txBody>
      </p:sp>
      <p:sp>
        <p:nvSpPr>
          <p:cNvPr id="4" name="Slide Number Placeholder 3"/>
          <p:cNvSpPr>
            <a:spLocks noGrp="1"/>
          </p:cNvSpPr>
          <p:nvPr>
            <p:ph type="sldNum" sz="quarter" idx="12"/>
          </p:nvPr>
        </p:nvSpPr>
        <p:spPr>
          <a:xfrm>
            <a:off x="6553200" y="4698999"/>
            <a:ext cx="2133600" cy="273844"/>
          </a:xfrm>
        </p:spPr>
        <p:txBody>
          <a:bodyPr anchor="ctr">
            <a:normAutofit/>
          </a:bodyPr>
          <a:lstStyle/>
          <a:p>
            <a:pPr>
              <a:lnSpc>
                <a:spcPct val="90000"/>
              </a:lnSpc>
              <a:spcAft>
                <a:spcPts val="600"/>
              </a:spcAft>
            </a:pPr>
            <a:fld id="{8A758EFE-665F-4341-B5B8-2DAEADA52F6C}" type="slidenum">
              <a:rPr lang="en-US" smtClean="0"/>
              <a:pPr>
                <a:lnSpc>
                  <a:spcPct val="90000"/>
                </a:lnSpc>
                <a:spcAft>
                  <a:spcPts val="600"/>
                </a:spcAft>
              </a:pPr>
              <a:t>10</a:t>
            </a:fld>
            <a:endParaRPr lang="en-US" dirty="0"/>
          </a:p>
        </p:txBody>
      </p:sp>
      <p:sp>
        <p:nvSpPr>
          <p:cNvPr id="2" name="Title 1"/>
          <p:cNvSpPr>
            <a:spLocks noGrp="1"/>
          </p:cNvSpPr>
          <p:nvPr>
            <p:ph type="title"/>
          </p:nvPr>
        </p:nvSpPr>
        <p:spPr>
          <a:xfrm>
            <a:off x="310152" y="15485"/>
            <a:ext cx="8229600" cy="693605"/>
          </a:xfrm>
        </p:spPr>
        <p:txBody>
          <a:bodyPr anchor="ctr">
            <a:normAutofit/>
          </a:bodyPr>
          <a:lstStyle/>
          <a:p>
            <a:r>
              <a:rPr lang="en-US" dirty="0"/>
              <a:t>Control Population Brain Age</a:t>
            </a:r>
          </a:p>
        </p:txBody>
      </p:sp>
      <p:graphicFrame>
        <p:nvGraphicFramePr>
          <p:cNvPr id="6" name="Chart 5">
            <a:extLst>
              <a:ext uri="{FF2B5EF4-FFF2-40B4-BE49-F238E27FC236}">
                <a16:creationId xmlns:a16="http://schemas.microsoft.com/office/drawing/2014/main" id="{78490E9B-00EF-544B-943D-36505B68BFE0}"/>
              </a:ext>
            </a:extLst>
          </p:cNvPr>
          <p:cNvGraphicFramePr>
            <a:graphicFrameLocks/>
          </p:cNvGraphicFramePr>
          <p:nvPr>
            <p:extLst>
              <p:ext uri="{D42A27DB-BD31-4B8C-83A1-F6EECF244321}">
                <p14:modId xmlns:p14="http://schemas.microsoft.com/office/powerpoint/2010/main" val="1712774568"/>
              </p:ext>
            </p:extLst>
          </p:nvPr>
        </p:nvGraphicFramePr>
        <p:xfrm>
          <a:off x="457200" y="1104904"/>
          <a:ext cx="4038600" cy="34897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487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0FBF8D6-D749-FE46-9EF8-85A6EEDA203E}"/>
              </a:ext>
            </a:extLst>
          </p:cNvPr>
          <p:cNvSpPr>
            <a:spLocks noGrp="1"/>
          </p:cNvSpPr>
          <p:nvPr>
            <p:ph sz="half" idx="2"/>
          </p:nvPr>
        </p:nvSpPr>
        <p:spPr>
          <a:xfrm>
            <a:off x="4648200" y="1104902"/>
            <a:ext cx="4038600" cy="3489721"/>
          </a:xfrm>
        </p:spPr>
        <p:txBody>
          <a:bodyPr>
            <a:normAutofit/>
          </a:bodyPr>
          <a:lstStyle/>
          <a:p>
            <a:r>
              <a:rPr lang="en-US" dirty="0"/>
              <a:t>Average actual age of 39.1 years</a:t>
            </a:r>
          </a:p>
          <a:p>
            <a:r>
              <a:rPr lang="en-US" dirty="0"/>
              <a:t>Average predicted age of 42.9 years</a:t>
            </a:r>
          </a:p>
          <a:p>
            <a:r>
              <a:rPr lang="en-US" dirty="0"/>
              <a:t>Average brain age difference of 3.78 years</a:t>
            </a:r>
          </a:p>
        </p:txBody>
      </p:sp>
      <p:sp>
        <p:nvSpPr>
          <p:cNvPr id="4" name="Slide Number Placeholder 3"/>
          <p:cNvSpPr>
            <a:spLocks noGrp="1"/>
          </p:cNvSpPr>
          <p:nvPr>
            <p:ph type="sldNum" sz="quarter" idx="12"/>
          </p:nvPr>
        </p:nvSpPr>
        <p:spPr>
          <a:xfrm>
            <a:off x="6553200" y="4698999"/>
            <a:ext cx="2133600" cy="273844"/>
          </a:xfrm>
        </p:spPr>
        <p:txBody>
          <a:bodyPr anchor="ctr">
            <a:normAutofit/>
          </a:bodyPr>
          <a:lstStyle/>
          <a:p>
            <a:pPr>
              <a:lnSpc>
                <a:spcPct val="90000"/>
              </a:lnSpc>
              <a:spcAft>
                <a:spcPts val="600"/>
              </a:spcAft>
            </a:pPr>
            <a:fld id="{8A758EFE-665F-4341-B5B8-2DAEADA52F6C}" type="slidenum">
              <a:rPr lang="en-US" smtClean="0"/>
              <a:pPr>
                <a:lnSpc>
                  <a:spcPct val="90000"/>
                </a:lnSpc>
                <a:spcAft>
                  <a:spcPts val="600"/>
                </a:spcAft>
              </a:pPr>
              <a:t>11</a:t>
            </a:fld>
            <a:endParaRPr lang="en-US" dirty="0"/>
          </a:p>
        </p:txBody>
      </p:sp>
      <p:sp>
        <p:nvSpPr>
          <p:cNvPr id="2" name="Title 1"/>
          <p:cNvSpPr>
            <a:spLocks noGrp="1"/>
          </p:cNvSpPr>
          <p:nvPr>
            <p:ph type="title"/>
          </p:nvPr>
        </p:nvSpPr>
        <p:spPr>
          <a:xfrm>
            <a:off x="310152" y="15485"/>
            <a:ext cx="8229600" cy="693605"/>
          </a:xfrm>
        </p:spPr>
        <p:txBody>
          <a:bodyPr anchor="ctr">
            <a:normAutofit/>
          </a:bodyPr>
          <a:lstStyle/>
          <a:p>
            <a:r>
              <a:rPr lang="en-US" dirty="0"/>
              <a:t>Epilepsy Population Brain Age</a:t>
            </a:r>
          </a:p>
        </p:txBody>
      </p:sp>
      <p:graphicFrame>
        <p:nvGraphicFramePr>
          <p:cNvPr id="7" name="Chart 6">
            <a:extLst>
              <a:ext uri="{FF2B5EF4-FFF2-40B4-BE49-F238E27FC236}">
                <a16:creationId xmlns:a16="http://schemas.microsoft.com/office/drawing/2014/main" id="{EF395062-91B1-424B-A143-A0BE2A1B0DF3}"/>
              </a:ext>
            </a:extLst>
          </p:cNvPr>
          <p:cNvGraphicFramePr>
            <a:graphicFrameLocks/>
          </p:cNvGraphicFramePr>
          <p:nvPr>
            <p:extLst>
              <p:ext uri="{D42A27DB-BD31-4B8C-83A1-F6EECF244321}">
                <p14:modId xmlns:p14="http://schemas.microsoft.com/office/powerpoint/2010/main" val="2174388562"/>
              </p:ext>
            </p:extLst>
          </p:nvPr>
        </p:nvGraphicFramePr>
        <p:xfrm>
          <a:off x="457200" y="1104904"/>
          <a:ext cx="4038600" cy="34897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9769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758EFE-665F-4341-B5B8-2DAEADA52F6C}" type="slidenum">
              <a:rPr lang="en-US" smtClean="0"/>
              <a:pPr/>
              <a:t>12</a:t>
            </a:fld>
            <a:endParaRPr lang="en-US" dirty="0"/>
          </a:p>
        </p:txBody>
      </p:sp>
      <p:sp>
        <p:nvSpPr>
          <p:cNvPr id="2" name="Title 1"/>
          <p:cNvSpPr>
            <a:spLocks noGrp="1"/>
          </p:cNvSpPr>
          <p:nvPr>
            <p:ph type="title"/>
          </p:nvPr>
        </p:nvSpPr>
        <p:spPr/>
        <p:txBody>
          <a:bodyPr>
            <a:normAutofit/>
          </a:bodyPr>
          <a:lstStyle/>
          <a:p>
            <a:r>
              <a:rPr lang="en-US" dirty="0"/>
              <a:t>Observations</a:t>
            </a:r>
          </a:p>
        </p:txBody>
      </p:sp>
      <p:sp>
        <p:nvSpPr>
          <p:cNvPr id="3" name="Content Placeholder 2"/>
          <p:cNvSpPr>
            <a:spLocks noGrp="1"/>
          </p:cNvSpPr>
          <p:nvPr>
            <p:ph idx="1"/>
          </p:nvPr>
        </p:nvSpPr>
        <p:spPr/>
        <p:txBody>
          <a:bodyPr/>
          <a:lstStyle/>
          <a:p>
            <a:r>
              <a:rPr lang="en-US" dirty="0"/>
              <a:t>Brain Age Difference between two populations was not statistically significant</a:t>
            </a:r>
          </a:p>
          <a:p>
            <a:r>
              <a:rPr lang="en-US" dirty="0"/>
              <a:t>Younger subjects tended to be overpredicted while older patients tended to be underpredicted</a:t>
            </a:r>
          </a:p>
          <a:p>
            <a:endParaRPr lang="en-US" dirty="0"/>
          </a:p>
        </p:txBody>
      </p:sp>
    </p:spTree>
    <p:extLst>
      <p:ext uri="{BB962C8B-B14F-4D97-AF65-F5344CB8AC3E}">
        <p14:creationId xmlns:p14="http://schemas.microsoft.com/office/powerpoint/2010/main" val="345175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54B0B8-1F34-7642-9AA0-8D03C1F36AFF}"/>
              </a:ext>
            </a:extLst>
          </p:cNvPr>
          <p:cNvSpPr>
            <a:spLocks noGrp="1"/>
          </p:cNvSpPr>
          <p:nvPr>
            <p:ph type="sldNum" sz="quarter" idx="12"/>
          </p:nvPr>
        </p:nvSpPr>
        <p:spPr/>
        <p:txBody>
          <a:bodyPr/>
          <a:lstStyle/>
          <a:p>
            <a:fld id="{8A758EFE-665F-4341-B5B8-2DAEADA52F6C}" type="slidenum">
              <a:rPr lang="en-US" smtClean="0"/>
              <a:pPr/>
              <a:t>13</a:t>
            </a:fld>
            <a:endParaRPr lang="en-US" dirty="0"/>
          </a:p>
        </p:txBody>
      </p:sp>
      <p:sp>
        <p:nvSpPr>
          <p:cNvPr id="3" name="Title 2">
            <a:extLst>
              <a:ext uri="{FF2B5EF4-FFF2-40B4-BE49-F238E27FC236}">
                <a16:creationId xmlns:a16="http://schemas.microsoft.com/office/drawing/2014/main" id="{9239AD10-1C05-714A-9610-E00E4794CAD8}"/>
              </a:ext>
            </a:extLst>
          </p:cNvPr>
          <p:cNvSpPr>
            <a:spLocks noGrp="1"/>
          </p:cNvSpPr>
          <p:nvPr>
            <p:ph type="title"/>
          </p:nvPr>
        </p:nvSpPr>
        <p:spPr/>
        <p:txBody>
          <a:bodyPr/>
          <a:lstStyle/>
          <a:p>
            <a:r>
              <a:rPr lang="en-US" dirty="0"/>
              <a:t>Regression to the Mean</a:t>
            </a:r>
          </a:p>
        </p:txBody>
      </p:sp>
      <p:sp>
        <p:nvSpPr>
          <p:cNvPr id="4" name="Content Placeholder 3">
            <a:extLst>
              <a:ext uri="{FF2B5EF4-FFF2-40B4-BE49-F238E27FC236}">
                <a16:creationId xmlns:a16="http://schemas.microsoft.com/office/drawing/2014/main" id="{829950A4-5AE3-D347-B0F7-1D9658579E48}"/>
              </a:ext>
            </a:extLst>
          </p:cNvPr>
          <p:cNvSpPr>
            <a:spLocks noGrp="1"/>
          </p:cNvSpPr>
          <p:nvPr>
            <p:ph idx="1"/>
          </p:nvPr>
        </p:nvSpPr>
        <p:spPr/>
        <p:txBody>
          <a:bodyPr/>
          <a:lstStyle/>
          <a:p>
            <a:r>
              <a:rPr lang="en-US" dirty="0"/>
              <a:t>Common statistical issue that if a sample point of a random variable is extreme, a future point will be closer to the mean or average on further measurements</a:t>
            </a:r>
          </a:p>
          <a:p>
            <a:r>
              <a:rPr lang="en-US" dirty="0"/>
              <a:t>Discussed techniques to fix for this issue but there are many statistical pitfalls to such analysis (Butler et. al 2020)</a:t>
            </a:r>
          </a:p>
        </p:txBody>
      </p:sp>
    </p:spTree>
    <p:extLst>
      <p:ext uri="{BB962C8B-B14F-4D97-AF65-F5344CB8AC3E}">
        <p14:creationId xmlns:p14="http://schemas.microsoft.com/office/powerpoint/2010/main" val="43763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close up of a map&#10;&#10;Description automatically generated">
            <a:extLst>
              <a:ext uri="{FF2B5EF4-FFF2-40B4-BE49-F238E27FC236}">
                <a16:creationId xmlns:a16="http://schemas.microsoft.com/office/drawing/2014/main" id="{C00654D2-8BED-BD47-B20C-632496EFDC0D}"/>
              </a:ext>
            </a:extLst>
          </p:cNvPr>
          <p:cNvPicPr>
            <a:picLocks noGrp="1" noChangeAspect="1"/>
          </p:cNvPicPr>
          <p:nvPr>
            <p:ph sz="half" idx="2"/>
          </p:nvPr>
        </p:nvPicPr>
        <p:blipFill>
          <a:blip r:embed="rId2"/>
          <a:stretch>
            <a:fillRect/>
          </a:stretch>
        </p:blipFill>
        <p:spPr>
          <a:xfrm>
            <a:off x="473167" y="1395529"/>
            <a:ext cx="3873500" cy="2679700"/>
          </a:xfrm>
        </p:spPr>
      </p:pic>
      <p:sp>
        <p:nvSpPr>
          <p:cNvPr id="4" name="Text Placeholder 3">
            <a:extLst>
              <a:ext uri="{FF2B5EF4-FFF2-40B4-BE49-F238E27FC236}">
                <a16:creationId xmlns:a16="http://schemas.microsoft.com/office/drawing/2014/main" id="{B50185EA-A042-7240-BEC6-CB0AED4E9ED5}"/>
              </a:ext>
            </a:extLst>
          </p:cNvPr>
          <p:cNvSpPr>
            <a:spLocks noGrp="1"/>
          </p:cNvSpPr>
          <p:nvPr>
            <p:ph type="body" sz="quarter" idx="3"/>
          </p:nvPr>
        </p:nvSpPr>
        <p:spPr>
          <a:xfrm>
            <a:off x="5725682" y="4219177"/>
            <a:ext cx="2814070" cy="375450"/>
          </a:xfrm>
        </p:spPr>
        <p:txBody>
          <a:bodyPr>
            <a:normAutofit/>
          </a:bodyPr>
          <a:lstStyle/>
          <a:p>
            <a:pPr algn="ctr"/>
            <a:r>
              <a:rPr lang="en-US" sz="1400" dirty="0"/>
              <a:t>Butler et.al 2020</a:t>
            </a:r>
          </a:p>
        </p:txBody>
      </p:sp>
      <p:pic>
        <p:nvPicPr>
          <p:cNvPr id="8" name="Content Placeholder 7">
            <a:extLst>
              <a:ext uri="{FF2B5EF4-FFF2-40B4-BE49-F238E27FC236}">
                <a16:creationId xmlns:a16="http://schemas.microsoft.com/office/drawing/2014/main" id="{7135FFD2-BEBE-0345-BAB3-1AF0D6401352}"/>
              </a:ext>
            </a:extLst>
          </p:cNvPr>
          <p:cNvPicPr>
            <a:picLocks noGrp="1" noChangeAspect="1"/>
          </p:cNvPicPr>
          <p:nvPr>
            <p:ph sz="quarter" idx="4"/>
          </p:nvPr>
        </p:nvPicPr>
        <p:blipFill>
          <a:blip r:embed="rId3"/>
          <a:stretch>
            <a:fillRect/>
          </a:stretch>
        </p:blipFill>
        <p:spPr>
          <a:xfrm>
            <a:off x="5404022" y="940133"/>
            <a:ext cx="2898973" cy="3279044"/>
          </a:xfrm>
          <a:prstGeom prst="rect">
            <a:avLst/>
          </a:prstGeom>
        </p:spPr>
      </p:pic>
      <p:sp>
        <p:nvSpPr>
          <p:cNvPr id="6" name="Slide Number Placeholder 5">
            <a:extLst>
              <a:ext uri="{FF2B5EF4-FFF2-40B4-BE49-F238E27FC236}">
                <a16:creationId xmlns:a16="http://schemas.microsoft.com/office/drawing/2014/main" id="{3221C861-8303-B04C-AD83-82FBEE6275E2}"/>
              </a:ext>
            </a:extLst>
          </p:cNvPr>
          <p:cNvSpPr>
            <a:spLocks noGrp="1"/>
          </p:cNvSpPr>
          <p:nvPr>
            <p:ph type="sldNum" sz="quarter" idx="12"/>
          </p:nvPr>
        </p:nvSpPr>
        <p:spPr/>
        <p:txBody>
          <a:bodyPr/>
          <a:lstStyle/>
          <a:p>
            <a:fld id="{8A758EFE-665F-4341-B5B8-2DAEADA52F6C}" type="slidenum">
              <a:rPr lang="en-US" smtClean="0"/>
              <a:pPr/>
              <a:t>14</a:t>
            </a:fld>
            <a:endParaRPr lang="en-US" dirty="0"/>
          </a:p>
        </p:txBody>
      </p:sp>
      <p:sp>
        <p:nvSpPr>
          <p:cNvPr id="7" name="Title 6">
            <a:extLst>
              <a:ext uri="{FF2B5EF4-FFF2-40B4-BE49-F238E27FC236}">
                <a16:creationId xmlns:a16="http://schemas.microsoft.com/office/drawing/2014/main" id="{23F386D9-1D93-AE4D-8AAB-FA1A85C1BDCE}"/>
              </a:ext>
            </a:extLst>
          </p:cNvPr>
          <p:cNvSpPr>
            <a:spLocks noGrp="1"/>
          </p:cNvSpPr>
          <p:nvPr>
            <p:ph type="title"/>
          </p:nvPr>
        </p:nvSpPr>
        <p:spPr/>
        <p:txBody>
          <a:bodyPr/>
          <a:lstStyle/>
          <a:p>
            <a:r>
              <a:rPr lang="en-US" dirty="0"/>
              <a:t>Correcting for Regression to the Mean</a:t>
            </a:r>
          </a:p>
        </p:txBody>
      </p:sp>
      <p:sp>
        <p:nvSpPr>
          <p:cNvPr id="11" name="Text Placeholder 3">
            <a:extLst>
              <a:ext uri="{FF2B5EF4-FFF2-40B4-BE49-F238E27FC236}">
                <a16:creationId xmlns:a16="http://schemas.microsoft.com/office/drawing/2014/main" id="{0B76563B-2F3B-B04D-99CB-29704DC61B67}"/>
              </a:ext>
            </a:extLst>
          </p:cNvPr>
          <p:cNvSpPr txBox="1">
            <a:spLocks/>
          </p:cNvSpPr>
          <p:nvPr/>
        </p:nvSpPr>
        <p:spPr>
          <a:xfrm>
            <a:off x="1132828" y="4182547"/>
            <a:ext cx="2814070" cy="375450"/>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Clr>
                <a:schemeClr val="tx1"/>
              </a:buClr>
              <a:buFont typeface="Arial"/>
              <a:buNone/>
              <a:defRPr sz="2400" b="0" kern="1200">
                <a:solidFill>
                  <a:schemeClr val="accent3"/>
                </a:solidFill>
                <a:latin typeface="Gill Sans"/>
                <a:ea typeface="+mn-ea"/>
                <a:cs typeface="Gill Sans"/>
              </a:defRPr>
            </a:lvl1pPr>
            <a:lvl2pPr marL="457200" indent="0" algn="l" defTabSz="457200" rtl="0" eaLnBrk="1" latinLnBrk="0" hangingPunct="1">
              <a:spcBef>
                <a:spcPct val="20000"/>
              </a:spcBef>
              <a:buClr>
                <a:schemeClr val="tx1"/>
              </a:buClr>
              <a:buFont typeface="Arial"/>
              <a:buNone/>
              <a:defRPr sz="2000" b="1" kern="1200">
                <a:solidFill>
                  <a:schemeClr val="accent6"/>
                </a:solidFill>
                <a:latin typeface="Gill Sans"/>
                <a:ea typeface="+mn-ea"/>
                <a:cs typeface="Gill Sans"/>
              </a:defRPr>
            </a:lvl2pPr>
            <a:lvl3pPr marL="914400" indent="0" algn="l" defTabSz="457200" rtl="0" eaLnBrk="1" latinLnBrk="0" hangingPunct="1">
              <a:spcBef>
                <a:spcPct val="20000"/>
              </a:spcBef>
              <a:buClr>
                <a:schemeClr val="tx1"/>
              </a:buClr>
              <a:buFont typeface="Arial"/>
              <a:buNone/>
              <a:defRPr sz="1800" b="1" kern="1200">
                <a:solidFill>
                  <a:schemeClr val="accent6"/>
                </a:solidFill>
                <a:latin typeface="Gill Sans"/>
                <a:ea typeface="+mn-ea"/>
                <a:cs typeface="Gill Sans"/>
              </a:defRPr>
            </a:lvl3pPr>
            <a:lvl4pPr marL="1371600" indent="0" algn="l" defTabSz="457200" rtl="0" eaLnBrk="1" latinLnBrk="0" hangingPunct="1">
              <a:spcBef>
                <a:spcPct val="20000"/>
              </a:spcBef>
              <a:buClr>
                <a:schemeClr val="tx1"/>
              </a:buClr>
              <a:buFont typeface="Arial"/>
              <a:buNone/>
              <a:defRPr sz="1600" b="1" kern="1200">
                <a:solidFill>
                  <a:schemeClr val="accent6"/>
                </a:solidFill>
                <a:latin typeface="Gill Sans"/>
                <a:ea typeface="+mn-ea"/>
                <a:cs typeface="Gill Sans"/>
              </a:defRPr>
            </a:lvl4pPr>
            <a:lvl5pPr marL="1828800" indent="0" algn="l" defTabSz="457200" rtl="0" eaLnBrk="1" latinLnBrk="0" hangingPunct="1">
              <a:spcBef>
                <a:spcPct val="20000"/>
              </a:spcBef>
              <a:buClr>
                <a:schemeClr val="tx1"/>
              </a:buClr>
              <a:buFont typeface="Arial"/>
              <a:buNone/>
              <a:defRPr sz="1600" b="1" kern="1200">
                <a:solidFill>
                  <a:schemeClr val="accent6"/>
                </a:solidFill>
                <a:latin typeface="Gill Sans"/>
                <a:ea typeface="+mn-ea"/>
                <a:cs typeface="Gill San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algn="ctr"/>
            <a:r>
              <a:rPr lang="en-US" sz="1400" dirty="0"/>
              <a:t>Liang et.al 2019</a:t>
            </a:r>
          </a:p>
        </p:txBody>
      </p:sp>
    </p:spTree>
    <p:extLst>
      <p:ext uri="{BB962C8B-B14F-4D97-AF65-F5344CB8AC3E}">
        <p14:creationId xmlns:p14="http://schemas.microsoft.com/office/powerpoint/2010/main" val="231371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54B0B8-1F34-7642-9AA0-8D03C1F36AFF}"/>
              </a:ext>
            </a:extLst>
          </p:cNvPr>
          <p:cNvSpPr>
            <a:spLocks noGrp="1"/>
          </p:cNvSpPr>
          <p:nvPr>
            <p:ph type="sldNum" sz="quarter" idx="12"/>
          </p:nvPr>
        </p:nvSpPr>
        <p:spPr/>
        <p:txBody>
          <a:bodyPr/>
          <a:lstStyle/>
          <a:p>
            <a:fld id="{8A758EFE-665F-4341-B5B8-2DAEADA52F6C}" type="slidenum">
              <a:rPr lang="en-US" smtClean="0"/>
              <a:pPr/>
              <a:t>15</a:t>
            </a:fld>
            <a:endParaRPr lang="en-US" dirty="0"/>
          </a:p>
        </p:txBody>
      </p:sp>
      <p:sp>
        <p:nvSpPr>
          <p:cNvPr id="3" name="Title 2">
            <a:extLst>
              <a:ext uri="{FF2B5EF4-FFF2-40B4-BE49-F238E27FC236}">
                <a16:creationId xmlns:a16="http://schemas.microsoft.com/office/drawing/2014/main" id="{9239AD10-1C05-714A-9610-E00E4794CAD8}"/>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829950A4-5AE3-D347-B0F7-1D9658579E48}"/>
              </a:ext>
            </a:extLst>
          </p:cNvPr>
          <p:cNvSpPr>
            <a:spLocks noGrp="1"/>
          </p:cNvSpPr>
          <p:nvPr>
            <p:ph idx="1"/>
          </p:nvPr>
        </p:nvSpPr>
        <p:spPr/>
        <p:txBody>
          <a:bodyPr/>
          <a:lstStyle/>
          <a:p>
            <a:r>
              <a:rPr lang="en-US" dirty="0"/>
              <a:t>Boiling down features such as gray matter volume to a single value (brain age) is not a good way to characterize epilepsy as brain age varies due to many other reasons</a:t>
            </a:r>
          </a:p>
          <a:p>
            <a:r>
              <a:rPr lang="en-US" dirty="0"/>
              <a:t>Unlikely to yield predictive insights for so many varied applications/different domains (epilepsy outcome,  Alzheimer’s)</a:t>
            </a:r>
          </a:p>
        </p:txBody>
      </p:sp>
    </p:spTree>
    <p:extLst>
      <p:ext uri="{BB962C8B-B14F-4D97-AF65-F5344CB8AC3E}">
        <p14:creationId xmlns:p14="http://schemas.microsoft.com/office/powerpoint/2010/main" val="220345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F0757-2D9F-3648-AA18-F93AF6EB843F}"/>
              </a:ext>
            </a:extLst>
          </p:cNvPr>
          <p:cNvSpPr>
            <a:spLocks noGrp="1"/>
          </p:cNvSpPr>
          <p:nvPr>
            <p:ph type="sldNum" sz="quarter" idx="12"/>
          </p:nvPr>
        </p:nvSpPr>
        <p:spPr/>
        <p:txBody>
          <a:bodyPr/>
          <a:lstStyle/>
          <a:p>
            <a:fld id="{8A758EFE-665F-4341-B5B8-2DAEADA52F6C}" type="slidenum">
              <a:rPr lang="en-US" smtClean="0"/>
              <a:pPr/>
              <a:t>16</a:t>
            </a:fld>
            <a:endParaRPr lang="en-US" dirty="0"/>
          </a:p>
        </p:txBody>
      </p:sp>
      <p:sp>
        <p:nvSpPr>
          <p:cNvPr id="3" name="Title 2">
            <a:extLst>
              <a:ext uri="{FF2B5EF4-FFF2-40B4-BE49-F238E27FC236}">
                <a16:creationId xmlns:a16="http://schemas.microsoft.com/office/drawing/2014/main" id="{FD0B9AA7-FBBF-8C4F-B787-BD49E3B975C2}"/>
              </a:ext>
            </a:extLst>
          </p:cNvPr>
          <p:cNvSpPr>
            <a:spLocks noGrp="1"/>
          </p:cNvSpPr>
          <p:nvPr>
            <p:ph type="title"/>
          </p:nvPr>
        </p:nvSpPr>
        <p:spPr/>
        <p:txBody>
          <a:bodyPr/>
          <a:lstStyle/>
          <a:p>
            <a:r>
              <a:rPr lang="en-US" dirty="0"/>
              <a:t>Research Shift</a:t>
            </a:r>
          </a:p>
        </p:txBody>
      </p:sp>
      <p:graphicFrame>
        <p:nvGraphicFramePr>
          <p:cNvPr id="8" name="Content Placeholder 7">
            <a:extLst>
              <a:ext uri="{FF2B5EF4-FFF2-40B4-BE49-F238E27FC236}">
                <a16:creationId xmlns:a16="http://schemas.microsoft.com/office/drawing/2014/main" id="{E68FFFE2-E632-EC4A-BD28-7EF53C700BB2}"/>
              </a:ext>
            </a:extLst>
          </p:cNvPr>
          <p:cNvGraphicFramePr>
            <a:graphicFrameLocks noGrp="1"/>
          </p:cNvGraphicFramePr>
          <p:nvPr>
            <p:ph idx="1"/>
            <p:extLst>
              <p:ext uri="{D42A27DB-BD31-4B8C-83A1-F6EECF244321}">
                <p14:modId xmlns:p14="http://schemas.microsoft.com/office/powerpoint/2010/main" val="3849812097"/>
              </p:ext>
            </p:extLst>
          </p:nvPr>
        </p:nvGraphicFramePr>
        <p:xfrm>
          <a:off x="904047" y="1106904"/>
          <a:ext cx="7335906" cy="1684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7">
            <a:extLst>
              <a:ext uri="{FF2B5EF4-FFF2-40B4-BE49-F238E27FC236}">
                <a16:creationId xmlns:a16="http://schemas.microsoft.com/office/drawing/2014/main" id="{4B8C2163-101C-1A45-81C9-E653019FA274}"/>
              </a:ext>
            </a:extLst>
          </p:cNvPr>
          <p:cNvGraphicFramePr>
            <a:graphicFrameLocks/>
          </p:cNvGraphicFramePr>
          <p:nvPr>
            <p:extLst>
              <p:ext uri="{D42A27DB-BD31-4B8C-83A1-F6EECF244321}">
                <p14:modId xmlns:p14="http://schemas.microsoft.com/office/powerpoint/2010/main" val="1056149015"/>
              </p:ext>
            </p:extLst>
          </p:nvPr>
        </p:nvGraphicFramePr>
        <p:xfrm>
          <a:off x="1812810" y="3189140"/>
          <a:ext cx="5224283" cy="11995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a:extLst>
              <a:ext uri="{FF2B5EF4-FFF2-40B4-BE49-F238E27FC236}">
                <a16:creationId xmlns:a16="http://schemas.microsoft.com/office/drawing/2014/main" id="{47FC741D-4171-EE44-BBA0-A6217D6308D3}"/>
              </a:ext>
            </a:extLst>
          </p:cNvPr>
          <p:cNvSpPr txBox="1"/>
          <p:nvPr/>
        </p:nvSpPr>
        <p:spPr>
          <a:xfrm>
            <a:off x="154004" y="1764449"/>
            <a:ext cx="625642" cy="369332"/>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8961C1A3-72C6-7244-AD63-C583E8D094BF}"/>
              </a:ext>
            </a:extLst>
          </p:cNvPr>
          <p:cNvSpPr txBox="1"/>
          <p:nvPr/>
        </p:nvSpPr>
        <p:spPr>
          <a:xfrm>
            <a:off x="154004" y="3560496"/>
            <a:ext cx="625642"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412531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7F40A8-55AC-8340-9E0E-F9030A0659C2}"/>
              </a:ext>
            </a:extLst>
          </p:cNvPr>
          <p:cNvSpPr>
            <a:spLocks noGrp="1"/>
          </p:cNvSpPr>
          <p:nvPr>
            <p:ph type="sldNum" sz="quarter" idx="12"/>
          </p:nvPr>
        </p:nvSpPr>
        <p:spPr/>
        <p:txBody>
          <a:bodyPr/>
          <a:lstStyle/>
          <a:p>
            <a:fld id="{8A758EFE-665F-4341-B5B8-2DAEADA52F6C}" type="slidenum">
              <a:rPr lang="en-US" smtClean="0"/>
              <a:pPr/>
              <a:t>17</a:t>
            </a:fld>
            <a:endParaRPr lang="en-US" dirty="0"/>
          </a:p>
        </p:txBody>
      </p:sp>
      <p:sp>
        <p:nvSpPr>
          <p:cNvPr id="3" name="Title 2">
            <a:extLst>
              <a:ext uri="{FF2B5EF4-FFF2-40B4-BE49-F238E27FC236}">
                <a16:creationId xmlns:a16="http://schemas.microsoft.com/office/drawing/2014/main" id="{324F654D-0A21-194E-BDE0-A14C28D4E847}"/>
              </a:ext>
            </a:extLst>
          </p:cNvPr>
          <p:cNvSpPr>
            <a:spLocks noGrp="1"/>
          </p:cNvSpPr>
          <p:nvPr>
            <p:ph type="title"/>
          </p:nvPr>
        </p:nvSpPr>
        <p:spPr/>
        <p:txBody>
          <a:bodyPr/>
          <a:lstStyle/>
          <a:p>
            <a:r>
              <a:rPr lang="en-US" dirty="0"/>
              <a:t>Future Direction</a:t>
            </a:r>
          </a:p>
        </p:txBody>
      </p:sp>
      <p:sp>
        <p:nvSpPr>
          <p:cNvPr id="4" name="Content Placeholder 3">
            <a:extLst>
              <a:ext uri="{FF2B5EF4-FFF2-40B4-BE49-F238E27FC236}">
                <a16:creationId xmlns:a16="http://schemas.microsoft.com/office/drawing/2014/main" id="{00169366-C9E2-6E42-9896-B145917E1DDB}"/>
              </a:ext>
            </a:extLst>
          </p:cNvPr>
          <p:cNvSpPr>
            <a:spLocks noGrp="1"/>
          </p:cNvSpPr>
          <p:nvPr>
            <p:ph idx="1"/>
          </p:nvPr>
        </p:nvSpPr>
        <p:spPr/>
        <p:txBody>
          <a:bodyPr/>
          <a:lstStyle/>
          <a:p>
            <a:r>
              <a:rPr lang="en-US" dirty="0"/>
              <a:t>Currently working on extracting and examining cortical thickness values across epilepsy patients with varying degree of surgical outcome</a:t>
            </a:r>
          </a:p>
          <a:p>
            <a:r>
              <a:rPr lang="en-US" dirty="0"/>
              <a:t>Aim to use cortical thickness as an estimator for whether a patient is a good surgical candidate</a:t>
            </a:r>
          </a:p>
        </p:txBody>
      </p:sp>
    </p:spTree>
    <p:extLst>
      <p:ext uri="{BB962C8B-B14F-4D97-AF65-F5344CB8AC3E}">
        <p14:creationId xmlns:p14="http://schemas.microsoft.com/office/powerpoint/2010/main" val="4466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1BAE68-B194-8C42-B967-B47D8BF054E5}"/>
              </a:ext>
            </a:extLst>
          </p:cNvPr>
          <p:cNvSpPr>
            <a:spLocks noGrp="1"/>
          </p:cNvSpPr>
          <p:nvPr>
            <p:ph type="body" sz="half" idx="2"/>
          </p:nvPr>
        </p:nvSpPr>
        <p:spPr/>
        <p:txBody>
          <a:bodyPr>
            <a:normAutofit fontScale="92500" lnSpcReduction="10000"/>
          </a:bodyPr>
          <a:lstStyle/>
          <a:p>
            <a:pPr algn="ctr"/>
            <a:r>
              <a:rPr lang="en-US" dirty="0"/>
              <a:t>Thank You!</a:t>
            </a:r>
          </a:p>
        </p:txBody>
      </p:sp>
      <p:sp>
        <p:nvSpPr>
          <p:cNvPr id="4" name="Slide Number Placeholder 3">
            <a:extLst>
              <a:ext uri="{FF2B5EF4-FFF2-40B4-BE49-F238E27FC236}">
                <a16:creationId xmlns:a16="http://schemas.microsoft.com/office/drawing/2014/main" id="{ECD14A54-DEEF-4B4B-BE28-905F64D89C18}"/>
              </a:ext>
            </a:extLst>
          </p:cNvPr>
          <p:cNvSpPr>
            <a:spLocks noGrp="1"/>
          </p:cNvSpPr>
          <p:nvPr>
            <p:ph type="sldNum" sz="quarter" idx="12"/>
          </p:nvPr>
        </p:nvSpPr>
        <p:spPr/>
        <p:txBody>
          <a:bodyPr/>
          <a:lstStyle/>
          <a:p>
            <a:fld id="{8A758EFE-665F-4341-B5B8-2DAEADA52F6C}" type="slidenum">
              <a:rPr lang="en-US" smtClean="0"/>
              <a:pPr/>
              <a:t>18</a:t>
            </a:fld>
            <a:endParaRPr lang="en-US" dirty="0"/>
          </a:p>
        </p:txBody>
      </p:sp>
    </p:spTree>
    <p:extLst>
      <p:ext uri="{BB962C8B-B14F-4D97-AF65-F5344CB8AC3E}">
        <p14:creationId xmlns:p14="http://schemas.microsoft.com/office/powerpoint/2010/main" val="129798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Motivating Research</a:t>
            </a:r>
          </a:p>
        </p:txBody>
      </p:sp>
    </p:spTree>
    <p:extLst>
      <p:ext uri="{BB962C8B-B14F-4D97-AF65-F5344CB8AC3E}">
        <p14:creationId xmlns:p14="http://schemas.microsoft.com/office/powerpoint/2010/main" val="159909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758EFE-665F-4341-B5B8-2DAEADA52F6C}" type="slidenum">
              <a:rPr lang="en-US" smtClean="0"/>
              <a:pPr/>
              <a:t>3</a:t>
            </a:fld>
            <a:endParaRPr lang="en-US" dirty="0"/>
          </a:p>
        </p:txBody>
      </p:sp>
      <p:sp>
        <p:nvSpPr>
          <p:cNvPr id="2" name="Title 1"/>
          <p:cNvSpPr>
            <a:spLocks noGrp="1"/>
          </p:cNvSpPr>
          <p:nvPr>
            <p:ph type="title"/>
          </p:nvPr>
        </p:nvSpPr>
        <p:spPr/>
        <p:txBody>
          <a:bodyPr>
            <a:normAutofit/>
          </a:bodyPr>
          <a:lstStyle/>
          <a:p>
            <a:r>
              <a:rPr lang="en-US" dirty="0"/>
              <a:t>Brain Age Definition</a:t>
            </a:r>
          </a:p>
        </p:txBody>
      </p:sp>
      <p:sp>
        <p:nvSpPr>
          <p:cNvPr id="3" name="Content Placeholder 2"/>
          <p:cNvSpPr>
            <a:spLocks noGrp="1"/>
          </p:cNvSpPr>
          <p:nvPr>
            <p:ph idx="1"/>
          </p:nvPr>
        </p:nvSpPr>
        <p:spPr/>
        <p:txBody>
          <a:bodyPr/>
          <a:lstStyle/>
          <a:p>
            <a:r>
              <a:rPr lang="en-US" dirty="0"/>
              <a:t>The predicted age of an individual derived using high- dimensional neuroimaging data in a machine learning framework.</a:t>
            </a:r>
          </a:p>
          <a:p>
            <a:r>
              <a:rPr lang="en-US" dirty="0"/>
              <a:t>Brain age potentially represents a biomarker of the underlying ‘age’ of the brain, whereby an ‘older’ brain in adults indicates increased risks of neurodegenerative diseases and mortality.</a:t>
            </a:r>
            <a:br>
              <a:rPr lang="en-US" dirty="0"/>
            </a:br>
            <a:endParaRPr lang="en-US" dirty="0"/>
          </a:p>
          <a:p>
            <a:endParaRPr lang="en-US" dirty="0"/>
          </a:p>
        </p:txBody>
      </p:sp>
    </p:spTree>
    <p:extLst>
      <p:ext uri="{BB962C8B-B14F-4D97-AF65-F5344CB8AC3E}">
        <p14:creationId xmlns:p14="http://schemas.microsoft.com/office/powerpoint/2010/main" val="148226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152" y="15485"/>
            <a:ext cx="8229600" cy="693605"/>
          </a:xfrm>
        </p:spPr>
        <p:txBody>
          <a:bodyPr anchor="ctr">
            <a:normAutofit/>
          </a:bodyPr>
          <a:lstStyle/>
          <a:p>
            <a:pPr>
              <a:lnSpc>
                <a:spcPct val="90000"/>
              </a:lnSpc>
            </a:pPr>
            <a:r>
              <a:rPr lang="en-US" sz="2500"/>
              <a:t>Predicting Age Using Neuroimaging – James H. Cole et al.</a:t>
            </a:r>
          </a:p>
        </p:txBody>
      </p:sp>
      <p:pic>
        <p:nvPicPr>
          <p:cNvPr id="4" name="Content Placeholder 4" descr="A picture containing clock&#10;&#10;Description automatically generated">
            <a:extLst>
              <a:ext uri="{FF2B5EF4-FFF2-40B4-BE49-F238E27FC236}">
                <a16:creationId xmlns:a16="http://schemas.microsoft.com/office/drawing/2014/main" id="{1231448E-29BE-B549-85A9-1FFC6BE45992}"/>
              </a:ext>
            </a:extLst>
          </p:cNvPr>
          <p:cNvPicPr>
            <a:picLocks noChangeAspect="1"/>
          </p:cNvPicPr>
          <p:nvPr/>
        </p:nvPicPr>
        <p:blipFill rotWithShape="1">
          <a:blip r:embed="rId2"/>
          <a:srcRect b="15779"/>
          <a:stretch/>
        </p:blipFill>
        <p:spPr>
          <a:xfrm>
            <a:off x="430464" y="902369"/>
            <a:ext cx="8229600" cy="3690798"/>
          </a:xfrm>
          <a:prstGeom prst="rect">
            <a:avLst/>
          </a:prstGeom>
          <a:noFill/>
        </p:spPr>
      </p:pic>
      <p:sp>
        <p:nvSpPr>
          <p:cNvPr id="2" name="Slide Number Placeholder 1"/>
          <p:cNvSpPr>
            <a:spLocks noGrp="1"/>
          </p:cNvSpPr>
          <p:nvPr>
            <p:ph type="sldNum" sz="quarter" idx="12"/>
          </p:nvPr>
        </p:nvSpPr>
        <p:spPr>
          <a:xfrm>
            <a:off x="6553200" y="4698999"/>
            <a:ext cx="2133600" cy="273844"/>
          </a:xfrm>
        </p:spPr>
        <p:txBody>
          <a:bodyPr anchor="ctr">
            <a:normAutofit/>
          </a:bodyPr>
          <a:lstStyle/>
          <a:p>
            <a:pPr>
              <a:lnSpc>
                <a:spcPct val="90000"/>
              </a:lnSpc>
              <a:spcAft>
                <a:spcPts val="600"/>
              </a:spcAft>
            </a:pPr>
            <a:fld id="{8A758EFE-665F-4341-B5B8-2DAEADA52F6C}" type="slidenum">
              <a:rPr lang="en-US" smtClean="0"/>
              <a:pPr>
                <a:lnSpc>
                  <a:spcPct val="90000"/>
                </a:lnSpc>
                <a:spcAft>
                  <a:spcPts val="600"/>
                </a:spcAft>
              </a:pPr>
              <a:t>4</a:t>
            </a:fld>
            <a:endParaRPr lang="en-US"/>
          </a:p>
        </p:txBody>
      </p:sp>
    </p:spTree>
    <p:extLst>
      <p:ext uri="{BB962C8B-B14F-4D97-AF65-F5344CB8AC3E}">
        <p14:creationId xmlns:p14="http://schemas.microsoft.com/office/powerpoint/2010/main" val="93780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Supervised Machine Learning Method</a:t>
            </a:r>
          </a:p>
        </p:txBody>
      </p:sp>
      <p:sp>
        <p:nvSpPr>
          <p:cNvPr id="3" name="Content Placeholder 2"/>
          <p:cNvSpPr>
            <a:spLocks noGrp="1"/>
          </p:cNvSpPr>
          <p:nvPr>
            <p:ph idx="1"/>
          </p:nvPr>
        </p:nvSpPr>
        <p:spPr>
          <a:xfrm>
            <a:off x="430464" y="1102407"/>
            <a:ext cx="8229600" cy="3490760"/>
          </a:xfrm>
        </p:spPr>
        <p:txBody>
          <a:bodyPr>
            <a:normAutofit fontScale="77500" lnSpcReduction="20000"/>
          </a:bodyPr>
          <a:lstStyle/>
          <a:p>
            <a:r>
              <a:rPr lang="en-US" dirty="0"/>
              <a:t>Neuroimaging data, usually T1-weighted structural MRI scans, from healthy individuals (training set) are labelled with the participants’ chronological age and put into a machine learning regression model. </a:t>
            </a:r>
          </a:p>
          <a:p>
            <a:r>
              <a:rPr lang="en-US" dirty="0"/>
              <a:t>To validate the accuracy of the model, a proportion of the participants’ images are left out of the model. </a:t>
            </a:r>
          </a:p>
          <a:p>
            <a:r>
              <a:rPr lang="en-US" dirty="0"/>
              <a:t>Assuming that the model is sufficiently accurate, the model is trained using the entire training set and the resulting model coefficients are applied to new participants’ brain scans (test set) to generate unbiased individual brain age predictions</a:t>
            </a:r>
          </a:p>
          <a:p>
            <a:r>
              <a:rPr lang="en-US" dirty="0"/>
              <a:t>The predicted brain age can then be compared with the chronological age of test-set participants</a:t>
            </a:r>
          </a:p>
        </p:txBody>
      </p:sp>
      <p:sp>
        <p:nvSpPr>
          <p:cNvPr id="4" name="Slide Number Placeholder 3"/>
          <p:cNvSpPr>
            <a:spLocks noGrp="1"/>
          </p:cNvSpPr>
          <p:nvPr>
            <p:ph type="sldNum" sz="quarter" idx="12"/>
          </p:nvPr>
        </p:nvSpPr>
        <p:spPr/>
        <p:txBody>
          <a:bodyPr/>
          <a:lstStyle/>
          <a:p>
            <a:fld id="{8A758EFE-665F-4341-B5B8-2DAEADA52F6C}" type="slidenum">
              <a:rPr lang="en-US" smtClean="0"/>
              <a:pPr/>
              <a:t>5</a:t>
            </a:fld>
            <a:endParaRPr lang="en-US" dirty="0"/>
          </a:p>
        </p:txBody>
      </p:sp>
    </p:spTree>
    <p:extLst>
      <p:ext uri="{BB962C8B-B14F-4D97-AF65-F5344CB8AC3E}">
        <p14:creationId xmlns:p14="http://schemas.microsoft.com/office/powerpoint/2010/main" val="413514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 Validation</a:t>
            </a:r>
          </a:p>
        </p:txBody>
      </p:sp>
    </p:spTree>
    <p:extLst>
      <p:ext uri="{BB962C8B-B14F-4D97-AF65-F5344CB8AC3E}">
        <p14:creationId xmlns:p14="http://schemas.microsoft.com/office/powerpoint/2010/main" val="188200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4698999"/>
            <a:ext cx="2133600" cy="273844"/>
          </a:xfrm>
        </p:spPr>
        <p:txBody>
          <a:bodyPr anchor="ctr">
            <a:normAutofit/>
          </a:bodyPr>
          <a:lstStyle/>
          <a:p>
            <a:pPr>
              <a:lnSpc>
                <a:spcPct val="90000"/>
              </a:lnSpc>
              <a:spcAft>
                <a:spcPts val="600"/>
              </a:spcAft>
            </a:pPr>
            <a:fld id="{8A758EFE-665F-4341-B5B8-2DAEADA52F6C}" type="slidenum">
              <a:rPr lang="en-US" smtClean="0"/>
              <a:pPr>
                <a:lnSpc>
                  <a:spcPct val="90000"/>
                </a:lnSpc>
                <a:spcAft>
                  <a:spcPts val="600"/>
                </a:spcAft>
              </a:pPr>
              <a:t>7</a:t>
            </a:fld>
            <a:endParaRPr lang="en-US"/>
          </a:p>
        </p:txBody>
      </p:sp>
      <p:sp>
        <p:nvSpPr>
          <p:cNvPr id="2" name="Title 1"/>
          <p:cNvSpPr>
            <a:spLocks noGrp="1"/>
          </p:cNvSpPr>
          <p:nvPr>
            <p:ph type="title"/>
          </p:nvPr>
        </p:nvSpPr>
        <p:spPr>
          <a:xfrm>
            <a:off x="310152" y="15485"/>
            <a:ext cx="8229600" cy="693605"/>
          </a:xfrm>
        </p:spPr>
        <p:txBody>
          <a:bodyPr anchor="ctr">
            <a:normAutofit/>
          </a:bodyPr>
          <a:lstStyle/>
          <a:p>
            <a:r>
              <a:rPr lang="en-US" dirty="0"/>
              <a:t>Validation on Healthy Population</a:t>
            </a:r>
          </a:p>
        </p:txBody>
      </p:sp>
      <p:graphicFrame>
        <p:nvGraphicFramePr>
          <p:cNvPr id="7" name="Chart 6">
            <a:extLst>
              <a:ext uri="{FF2B5EF4-FFF2-40B4-BE49-F238E27FC236}">
                <a16:creationId xmlns:a16="http://schemas.microsoft.com/office/drawing/2014/main" id="{990012FD-E6D7-C74D-A554-F50F5B14D58E}"/>
              </a:ext>
            </a:extLst>
          </p:cNvPr>
          <p:cNvGraphicFramePr>
            <a:graphicFrameLocks/>
          </p:cNvGraphicFramePr>
          <p:nvPr>
            <p:extLst>
              <p:ext uri="{D42A27DB-BD31-4B8C-83A1-F6EECF244321}">
                <p14:modId xmlns:p14="http://schemas.microsoft.com/office/powerpoint/2010/main" val="657613968"/>
              </p:ext>
            </p:extLst>
          </p:nvPr>
        </p:nvGraphicFramePr>
        <p:xfrm>
          <a:off x="430464" y="902369"/>
          <a:ext cx="8229600" cy="3690798"/>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2">
            <a:extLst>
              <a:ext uri="{FF2B5EF4-FFF2-40B4-BE49-F238E27FC236}">
                <a16:creationId xmlns:a16="http://schemas.microsoft.com/office/drawing/2014/main" id="{E0FBF8D6-D749-FE46-9EF8-85A6EEDA203E}"/>
              </a:ext>
            </a:extLst>
          </p:cNvPr>
          <p:cNvSpPr>
            <a:spLocks noGrp="1"/>
          </p:cNvSpPr>
          <p:nvPr>
            <p:ph idx="1"/>
          </p:nvPr>
        </p:nvSpPr>
        <p:spPr>
          <a:xfrm>
            <a:off x="3303900" y="4593167"/>
            <a:ext cx="7447520" cy="1067554"/>
          </a:xfrm>
        </p:spPr>
        <p:txBody>
          <a:bodyPr>
            <a:normAutofit/>
          </a:bodyPr>
          <a:lstStyle/>
          <a:p>
            <a:pPr marL="0" indent="0">
              <a:buNone/>
            </a:pPr>
            <a:r>
              <a:rPr lang="en-US" sz="1800" dirty="0"/>
              <a:t>Average error of 3.6 years</a:t>
            </a:r>
          </a:p>
        </p:txBody>
      </p:sp>
    </p:spTree>
    <p:extLst>
      <p:ext uri="{BB962C8B-B14F-4D97-AF65-F5344CB8AC3E}">
        <p14:creationId xmlns:p14="http://schemas.microsoft.com/office/powerpoint/2010/main" val="354451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Brain Age and Epilepsy</a:t>
            </a:r>
          </a:p>
        </p:txBody>
      </p:sp>
    </p:spTree>
    <p:extLst>
      <p:ext uri="{BB962C8B-B14F-4D97-AF65-F5344CB8AC3E}">
        <p14:creationId xmlns:p14="http://schemas.microsoft.com/office/powerpoint/2010/main" val="306043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758EFE-665F-4341-B5B8-2DAEADA52F6C}" type="slidenum">
              <a:rPr lang="en-US" smtClean="0"/>
              <a:pPr/>
              <a:t>9</a:t>
            </a:fld>
            <a:endParaRPr lang="en-US" dirty="0"/>
          </a:p>
        </p:txBody>
      </p:sp>
      <p:sp>
        <p:nvSpPr>
          <p:cNvPr id="2" name="Title 1"/>
          <p:cNvSpPr>
            <a:spLocks noGrp="1"/>
          </p:cNvSpPr>
          <p:nvPr>
            <p:ph type="title"/>
          </p:nvPr>
        </p:nvSpPr>
        <p:spPr/>
        <p:txBody>
          <a:bodyPr>
            <a:normAutofit fontScale="90000"/>
          </a:bodyPr>
          <a:lstStyle/>
          <a:p>
            <a:r>
              <a:rPr lang="en-US" dirty="0"/>
              <a:t>Brain Age Differences in Epilepsy Population</a:t>
            </a:r>
          </a:p>
        </p:txBody>
      </p:sp>
      <p:sp>
        <p:nvSpPr>
          <p:cNvPr id="3" name="Content Placeholder 2"/>
          <p:cNvSpPr>
            <a:spLocks noGrp="1"/>
          </p:cNvSpPr>
          <p:nvPr>
            <p:ph idx="1"/>
          </p:nvPr>
        </p:nvSpPr>
        <p:spPr/>
        <p:txBody>
          <a:bodyPr/>
          <a:lstStyle/>
          <a:p>
            <a:r>
              <a:rPr lang="en-US" dirty="0"/>
              <a:t>Aimed to assess whether brain age was different between healthy population and epilepsy surgical population</a:t>
            </a:r>
          </a:p>
          <a:p>
            <a:r>
              <a:rPr lang="en-US" dirty="0"/>
              <a:t>Explore the relationship between brain age, epilepsy subtype, and surgical outcome</a:t>
            </a:r>
          </a:p>
          <a:p>
            <a:endParaRPr lang="en-US" dirty="0"/>
          </a:p>
        </p:txBody>
      </p:sp>
    </p:spTree>
    <p:extLst>
      <p:ext uri="{BB962C8B-B14F-4D97-AF65-F5344CB8AC3E}">
        <p14:creationId xmlns:p14="http://schemas.microsoft.com/office/powerpoint/2010/main" val="2785247120"/>
      </p:ext>
    </p:extLst>
  </p:cSld>
  <p:clrMapOvr>
    <a:masterClrMapping/>
  </p:clrMapOvr>
</p:sld>
</file>

<file path=ppt/theme/theme1.xml><?xml version="1.0" encoding="utf-8"?>
<a:theme xmlns:a="http://schemas.openxmlformats.org/drawingml/2006/main" name="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429</TotalTime>
  <Words>524</Words>
  <Application>Microsoft Macintosh PowerPoint</Application>
  <PresentationFormat>On-screen Show (16:9)</PresentationFormat>
  <Paragraphs>74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vt:lpstr>
      <vt:lpstr>Gill Sans MT</vt:lpstr>
      <vt:lpstr>Office Theme</vt:lpstr>
      <vt:lpstr>Brain Age in Epilepsy</vt:lpstr>
      <vt:lpstr>Motivating Research</vt:lpstr>
      <vt:lpstr>Brain Age Definition</vt:lpstr>
      <vt:lpstr>Predicting Age Using Neuroimaging – James H. Cole et al.</vt:lpstr>
      <vt:lpstr>Supervised Machine Learning Method</vt:lpstr>
      <vt:lpstr>Model Validation</vt:lpstr>
      <vt:lpstr>Validation on Healthy Population</vt:lpstr>
      <vt:lpstr>Brain Age and Epilepsy</vt:lpstr>
      <vt:lpstr>Brain Age Differences in Epilepsy Population</vt:lpstr>
      <vt:lpstr>Control Population Brain Age</vt:lpstr>
      <vt:lpstr>Epilepsy Population Brain Age</vt:lpstr>
      <vt:lpstr>Observations</vt:lpstr>
      <vt:lpstr>Regression to the Mean</vt:lpstr>
      <vt:lpstr>Correcting for Regression to the Mean</vt:lpstr>
      <vt:lpstr>Conclusion</vt:lpstr>
      <vt:lpstr>Research Shift</vt:lpstr>
      <vt:lpstr>Future Direction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Penn Engineering Slides: Monitor (16:9)</dc:title>
  <dc:creator>Mathew, Kevin J</dc:creator>
  <cp:lastModifiedBy>Mathew, Kevin J</cp:lastModifiedBy>
  <cp:revision>10</cp:revision>
  <dcterms:created xsi:type="dcterms:W3CDTF">2020-08-24T23:21:32Z</dcterms:created>
  <dcterms:modified xsi:type="dcterms:W3CDTF">2020-08-26T02:47:50Z</dcterms:modified>
</cp:coreProperties>
</file>