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5"/>
  </p:notesMasterIdLst>
  <p:sldIdLst>
    <p:sldId id="256" r:id="rId2"/>
    <p:sldId id="257" r:id="rId3"/>
    <p:sldId id="267" r:id="rId4"/>
    <p:sldId id="268" r:id="rId5"/>
    <p:sldId id="269" r:id="rId6"/>
    <p:sldId id="271" r:id="rId7"/>
    <p:sldId id="270" r:id="rId8"/>
    <p:sldId id="272" r:id="rId9"/>
    <p:sldId id="273" r:id="rId10"/>
    <p:sldId id="262" r:id="rId11"/>
    <p:sldId id="266"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300" r:id="rId38"/>
    <p:sldId id="299" r:id="rId39"/>
    <p:sldId id="301" r:id="rId40"/>
    <p:sldId id="302" r:id="rId41"/>
    <p:sldId id="303" r:id="rId42"/>
    <p:sldId id="304" r:id="rId43"/>
    <p:sldId id="305" r:id="rId44"/>
    <p:sldId id="306" r:id="rId45"/>
    <p:sldId id="307" r:id="rId46"/>
    <p:sldId id="309" r:id="rId47"/>
    <p:sldId id="310" r:id="rId48"/>
    <p:sldId id="311" r:id="rId49"/>
    <p:sldId id="312" r:id="rId50"/>
    <p:sldId id="313" r:id="rId51"/>
    <p:sldId id="315" r:id="rId52"/>
    <p:sldId id="314" r:id="rId53"/>
    <p:sldId id="316" r:id="rId54"/>
    <p:sldId id="317" r:id="rId55"/>
    <p:sldId id="319" r:id="rId56"/>
    <p:sldId id="318" r:id="rId57"/>
    <p:sldId id="320" r:id="rId58"/>
    <p:sldId id="321" r:id="rId59"/>
    <p:sldId id="322" r:id="rId60"/>
    <p:sldId id="323" r:id="rId61"/>
    <p:sldId id="324" r:id="rId62"/>
    <p:sldId id="325" r:id="rId63"/>
    <p:sldId id="327" r:id="rId64"/>
    <p:sldId id="326" r:id="rId65"/>
    <p:sldId id="328" r:id="rId66"/>
    <p:sldId id="329" r:id="rId67"/>
    <p:sldId id="330" r:id="rId68"/>
    <p:sldId id="331" r:id="rId69"/>
    <p:sldId id="332" r:id="rId70"/>
    <p:sldId id="334" r:id="rId71"/>
    <p:sldId id="335" r:id="rId72"/>
    <p:sldId id="333"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 id="349" r:id="rId86"/>
    <p:sldId id="350" r:id="rId87"/>
    <p:sldId id="351" r:id="rId88"/>
    <p:sldId id="352" r:id="rId89"/>
    <p:sldId id="353" r:id="rId90"/>
    <p:sldId id="354" r:id="rId91"/>
    <p:sldId id="356" r:id="rId92"/>
    <p:sldId id="355" r:id="rId93"/>
    <p:sldId id="357" r:id="rId94"/>
    <p:sldId id="358" r:id="rId95"/>
    <p:sldId id="359" r:id="rId96"/>
    <p:sldId id="360" r:id="rId97"/>
    <p:sldId id="361" r:id="rId98"/>
    <p:sldId id="362" r:id="rId99"/>
    <p:sldId id="363" r:id="rId100"/>
    <p:sldId id="364" r:id="rId101"/>
    <p:sldId id="366" r:id="rId102"/>
    <p:sldId id="365" r:id="rId103"/>
    <p:sldId id="265" r:id="rId104"/>
  </p:sldIdLst>
  <p:sldSz cx="18288000" cy="10287000"/>
  <p:notesSz cx="6858000" cy="9144000"/>
  <p:embeddedFontLst>
    <p:embeddedFont>
      <p:font typeface="Nunito" pitchFamily="2" charset="0"/>
      <p:regular r:id="rId106"/>
      <p:bold r:id="rId107"/>
      <p:italic r:id="rId108"/>
      <p:boldItalic r:id="rId109"/>
    </p:embeddedFont>
    <p:embeddedFont>
      <p:font typeface="Open Sans 1" panose="020B0604020202020204" charset="0"/>
      <p:regular r:id="rId110"/>
    </p:embeddedFont>
    <p:embeddedFont>
      <p:font typeface="Open Sans 1 Bold" panose="020B0604020202020204" charset="0"/>
      <p:regular r:id="rId111"/>
    </p:embeddedFont>
    <p:embeddedFont>
      <p:font typeface="Ubuntu Bold" panose="020B0604020202020204" charset="0"/>
      <p:regular r:id="rId1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font" Target="fonts/font3.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fntdata"/><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5.fntdata"/><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7CC52-5EC4-4CA8-B763-87C539107176}"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8A0D02-7A91-4E14-A86E-224D2F74918E}" type="slidenum">
              <a:rPr lang="en-IN" smtClean="0"/>
              <a:t>‹#›</a:t>
            </a:fld>
            <a:endParaRPr lang="en-IN"/>
          </a:p>
        </p:txBody>
      </p:sp>
    </p:spTree>
    <p:extLst>
      <p:ext uri="{BB962C8B-B14F-4D97-AF65-F5344CB8AC3E}">
        <p14:creationId xmlns:p14="http://schemas.microsoft.com/office/powerpoint/2010/main" val="283899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8A0D02-7A91-4E14-A86E-224D2F74918E}" type="slidenum">
              <a:rPr lang="en-IN" smtClean="0"/>
              <a:t>65</a:t>
            </a:fld>
            <a:endParaRPr lang="en-IN"/>
          </a:p>
        </p:txBody>
      </p:sp>
    </p:spTree>
    <p:extLst>
      <p:ext uri="{BB962C8B-B14F-4D97-AF65-F5344CB8AC3E}">
        <p14:creationId xmlns:p14="http://schemas.microsoft.com/office/powerpoint/2010/main" val="3821461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4B22D-DF29-1465-36D7-84C17B383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03072B-85C5-4C9E-8ADE-1A2B4033B6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C342AA-E9A1-3146-8BAB-5EDA070CB36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678487-2B0E-876D-D962-E3859E14AA22}"/>
              </a:ext>
            </a:extLst>
          </p:cNvPr>
          <p:cNvSpPr>
            <a:spLocks noGrp="1"/>
          </p:cNvSpPr>
          <p:nvPr>
            <p:ph type="sldNum" sz="quarter" idx="5"/>
          </p:nvPr>
        </p:nvSpPr>
        <p:spPr/>
        <p:txBody>
          <a:bodyPr/>
          <a:lstStyle/>
          <a:p>
            <a:fld id="{D18A0D02-7A91-4E14-A86E-224D2F74918E}" type="slidenum">
              <a:rPr lang="en-IN" smtClean="0"/>
              <a:t>77</a:t>
            </a:fld>
            <a:endParaRPr lang="en-IN"/>
          </a:p>
        </p:txBody>
      </p:sp>
    </p:spTree>
    <p:extLst>
      <p:ext uri="{BB962C8B-B14F-4D97-AF65-F5344CB8AC3E}">
        <p14:creationId xmlns:p14="http://schemas.microsoft.com/office/powerpoint/2010/main" val="360318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76A37-9298-7968-484A-DE3B4D8191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946807-8BB3-0E7A-2B04-35B096D218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BD940-5F4E-C158-6879-D5FD2D37E91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1C116BC-79D3-3549-D1CE-03D9440F9697}"/>
              </a:ext>
            </a:extLst>
          </p:cNvPr>
          <p:cNvSpPr>
            <a:spLocks noGrp="1"/>
          </p:cNvSpPr>
          <p:nvPr>
            <p:ph type="sldNum" sz="quarter" idx="5"/>
          </p:nvPr>
        </p:nvSpPr>
        <p:spPr/>
        <p:txBody>
          <a:bodyPr/>
          <a:lstStyle/>
          <a:p>
            <a:fld id="{D18A0D02-7A91-4E14-A86E-224D2F74918E}" type="slidenum">
              <a:rPr lang="en-IN" smtClean="0"/>
              <a:t>78</a:t>
            </a:fld>
            <a:endParaRPr lang="en-IN"/>
          </a:p>
        </p:txBody>
      </p:sp>
    </p:spTree>
    <p:extLst>
      <p:ext uri="{BB962C8B-B14F-4D97-AF65-F5344CB8AC3E}">
        <p14:creationId xmlns:p14="http://schemas.microsoft.com/office/powerpoint/2010/main" val="2942380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A5A1B-C605-EE7B-594D-F2EE2DE448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5AAA91-096D-BF5B-8B26-3487CABC2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D9CB80-F343-5EF2-6DBC-2E7858BEAA3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5FDAD2C-61E9-1770-398A-8C88FA0B3AE5}"/>
              </a:ext>
            </a:extLst>
          </p:cNvPr>
          <p:cNvSpPr>
            <a:spLocks noGrp="1"/>
          </p:cNvSpPr>
          <p:nvPr>
            <p:ph type="sldNum" sz="quarter" idx="5"/>
          </p:nvPr>
        </p:nvSpPr>
        <p:spPr/>
        <p:txBody>
          <a:bodyPr/>
          <a:lstStyle/>
          <a:p>
            <a:fld id="{D18A0D02-7A91-4E14-A86E-224D2F74918E}" type="slidenum">
              <a:rPr lang="en-IN" smtClean="0"/>
              <a:t>79</a:t>
            </a:fld>
            <a:endParaRPr lang="en-IN"/>
          </a:p>
        </p:txBody>
      </p:sp>
    </p:spTree>
    <p:extLst>
      <p:ext uri="{BB962C8B-B14F-4D97-AF65-F5344CB8AC3E}">
        <p14:creationId xmlns:p14="http://schemas.microsoft.com/office/powerpoint/2010/main" val="3784695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E6003-C4B7-916C-4FB3-1619A2DB9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523B8D-9E24-AC89-93EB-42D2DBCA7D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ECF8C-E3EC-23F5-F9EE-A7EC4BAD783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B21EAA9-DE63-F40F-C912-6477B8938F2F}"/>
              </a:ext>
            </a:extLst>
          </p:cNvPr>
          <p:cNvSpPr>
            <a:spLocks noGrp="1"/>
          </p:cNvSpPr>
          <p:nvPr>
            <p:ph type="sldNum" sz="quarter" idx="5"/>
          </p:nvPr>
        </p:nvSpPr>
        <p:spPr/>
        <p:txBody>
          <a:bodyPr/>
          <a:lstStyle/>
          <a:p>
            <a:fld id="{D18A0D02-7A91-4E14-A86E-224D2F74918E}" type="slidenum">
              <a:rPr lang="en-IN" smtClean="0"/>
              <a:t>80</a:t>
            </a:fld>
            <a:endParaRPr lang="en-IN"/>
          </a:p>
        </p:txBody>
      </p:sp>
    </p:spTree>
    <p:extLst>
      <p:ext uri="{BB962C8B-B14F-4D97-AF65-F5344CB8AC3E}">
        <p14:creationId xmlns:p14="http://schemas.microsoft.com/office/powerpoint/2010/main" val="1208511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7EA95-4BF5-FE8A-39B9-C023EB7AEA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A996B4-F22F-B053-2667-F2FC21E73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C6D478-EF66-B0D2-A620-7A8392D9B5F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AFE0BB-0767-9C1F-ACEB-6B0C0CB562BC}"/>
              </a:ext>
            </a:extLst>
          </p:cNvPr>
          <p:cNvSpPr>
            <a:spLocks noGrp="1"/>
          </p:cNvSpPr>
          <p:nvPr>
            <p:ph type="sldNum" sz="quarter" idx="5"/>
          </p:nvPr>
        </p:nvSpPr>
        <p:spPr/>
        <p:txBody>
          <a:bodyPr/>
          <a:lstStyle/>
          <a:p>
            <a:fld id="{D18A0D02-7A91-4E14-A86E-224D2F74918E}" type="slidenum">
              <a:rPr lang="en-IN" smtClean="0"/>
              <a:t>81</a:t>
            </a:fld>
            <a:endParaRPr lang="en-IN"/>
          </a:p>
        </p:txBody>
      </p:sp>
    </p:spTree>
    <p:extLst>
      <p:ext uri="{BB962C8B-B14F-4D97-AF65-F5344CB8AC3E}">
        <p14:creationId xmlns:p14="http://schemas.microsoft.com/office/powerpoint/2010/main" val="2443040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328C3-B392-C2C0-05E1-F670DC55CA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5039D9-D740-73E5-59D7-70DD3550B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9F6BA2-3E36-036B-3CEC-15BF96B8551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7993FB0-B7C6-8774-9E36-639D75D17EF5}"/>
              </a:ext>
            </a:extLst>
          </p:cNvPr>
          <p:cNvSpPr>
            <a:spLocks noGrp="1"/>
          </p:cNvSpPr>
          <p:nvPr>
            <p:ph type="sldNum" sz="quarter" idx="5"/>
          </p:nvPr>
        </p:nvSpPr>
        <p:spPr/>
        <p:txBody>
          <a:bodyPr/>
          <a:lstStyle/>
          <a:p>
            <a:fld id="{D18A0D02-7A91-4E14-A86E-224D2F74918E}" type="slidenum">
              <a:rPr lang="en-IN" smtClean="0"/>
              <a:t>82</a:t>
            </a:fld>
            <a:endParaRPr lang="en-IN"/>
          </a:p>
        </p:txBody>
      </p:sp>
    </p:spTree>
    <p:extLst>
      <p:ext uri="{BB962C8B-B14F-4D97-AF65-F5344CB8AC3E}">
        <p14:creationId xmlns:p14="http://schemas.microsoft.com/office/powerpoint/2010/main" val="61415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AE3BD-AE3A-F6B8-E1D0-48AF4A8366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DE12E-34EA-68F4-B934-86820FA396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7D4F51-53FD-9D65-6AC1-95ECC94084A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350717F-8908-9B54-7826-3A99E6C456A4}"/>
              </a:ext>
            </a:extLst>
          </p:cNvPr>
          <p:cNvSpPr>
            <a:spLocks noGrp="1"/>
          </p:cNvSpPr>
          <p:nvPr>
            <p:ph type="sldNum" sz="quarter" idx="5"/>
          </p:nvPr>
        </p:nvSpPr>
        <p:spPr/>
        <p:txBody>
          <a:bodyPr/>
          <a:lstStyle/>
          <a:p>
            <a:fld id="{D18A0D02-7A91-4E14-A86E-224D2F74918E}" type="slidenum">
              <a:rPr lang="en-IN" smtClean="0"/>
              <a:t>83</a:t>
            </a:fld>
            <a:endParaRPr lang="en-IN"/>
          </a:p>
        </p:txBody>
      </p:sp>
    </p:spTree>
    <p:extLst>
      <p:ext uri="{BB962C8B-B14F-4D97-AF65-F5344CB8AC3E}">
        <p14:creationId xmlns:p14="http://schemas.microsoft.com/office/powerpoint/2010/main" val="1022657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C4673-13A2-1379-C184-2160B3F833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2A804D-4DFA-CF23-EDE4-7A79D12135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B98D30-D577-2845-6D86-58299EA85F4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557023-E07C-F067-0DB4-C9A00E4DCDD6}"/>
              </a:ext>
            </a:extLst>
          </p:cNvPr>
          <p:cNvSpPr>
            <a:spLocks noGrp="1"/>
          </p:cNvSpPr>
          <p:nvPr>
            <p:ph type="sldNum" sz="quarter" idx="5"/>
          </p:nvPr>
        </p:nvSpPr>
        <p:spPr/>
        <p:txBody>
          <a:bodyPr/>
          <a:lstStyle/>
          <a:p>
            <a:fld id="{D18A0D02-7A91-4E14-A86E-224D2F74918E}" type="slidenum">
              <a:rPr lang="en-IN" smtClean="0"/>
              <a:t>84</a:t>
            </a:fld>
            <a:endParaRPr lang="en-IN"/>
          </a:p>
        </p:txBody>
      </p:sp>
    </p:spTree>
    <p:extLst>
      <p:ext uri="{BB962C8B-B14F-4D97-AF65-F5344CB8AC3E}">
        <p14:creationId xmlns:p14="http://schemas.microsoft.com/office/powerpoint/2010/main" val="101179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50B9E-169D-8662-6353-38A6C56CC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C6CD2-9302-0184-1F95-41A3726A9E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E24944-CE80-15AA-902D-9E5C185EC6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E9EB95B-5A75-847D-AB7A-AB16E22FDE58}"/>
              </a:ext>
            </a:extLst>
          </p:cNvPr>
          <p:cNvSpPr>
            <a:spLocks noGrp="1"/>
          </p:cNvSpPr>
          <p:nvPr>
            <p:ph type="sldNum" sz="quarter" idx="5"/>
          </p:nvPr>
        </p:nvSpPr>
        <p:spPr/>
        <p:txBody>
          <a:bodyPr/>
          <a:lstStyle/>
          <a:p>
            <a:fld id="{D18A0D02-7A91-4E14-A86E-224D2F74918E}" type="slidenum">
              <a:rPr lang="en-IN" smtClean="0"/>
              <a:t>85</a:t>
            </a:fld>
            <a:endParaRPr lang="en-IN"/>
          </a:p>
        </p:txBody>
      </p:sp>
    </p:spTree>
    <p:extLst>
      <p:ext uri="{BB962C8B-B14F-4D97-AF65-F5344CB8AC3E}">
        <p14:creationId xmlns:p14="http://schemas.microsoft.com/office/powerpoint/2010/main" val="247807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54884-FFED-9E8E-CB68-15EB6789B3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077DF-E45B-2C9F-05B2-664ADE44FC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C0D3C9-2261-96D5-81D4-43B112F385E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9A99428-619E-727D-36DC-4AC38483E613}"/>
              </a:ext>
            </a:extLst>
          </p:cNvPr>
          <p:cNvSpPr>
            <a:spLocks noGrp="1"/>
          </p:cNvSpPr>
          <p:nvPr>
            <p:ph type="sldNum" sz="quarter" idx="5"/>
          </p:nvPr>
        </p:nvSpPr>
        <p:spPr/>
        <p:txBody>
          <a:bodyPr/>
          <a:lstStyle/>
          <a:p>
            <a:fld id="{D18A0D02-7A91-4E14-A86E-224D2F74918E}" type="slidenum">
              <a:rPr lang="en-IN" smtClean="0"/>
              <a:t>86</a:t>
            </a:fld>
            <a:endParaRPr lang="en-IN"/>
          </a:p>
        </p:txBody>
      </p:sp>
    </p:spTree>
    <p:extLst>
      <p:ext uri="{BB962C8B-B14F-4D97-AF65-F5344CB8AC3E}">
        <p14:creationId xmlns:p14="http://schemas.microsoft.com/office/powerpoint/2010/main" val="1823325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9288D-865B-7E79-67A4-81D1955A2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123426-BAB8-EDD0-FBEF-3A01C67C74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B906E1-355A-1088-FAF6-E23F9F862A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08D93E8-A52F-A75A-2366-0E73516F48C9}"/>
              </a:ext>
            </a:extLst>
          </p:cNvPr>
          <p:cNvSpPr>
            <a:spLocks noGrp="1"/>
          </p:cNvSpPr>
          <p:nvPr>
            <p:ph type="sldNum" sz="quarter" idx="5"/>
          </p:nvPr>
        </p:nvSpPr>
        <p:spPr/>
        <p:txBody>
          <a:bodyPr/>
          <a:lstStyle/>
          <a:p>
            <a:fld id="{D18A0D02-7A91-4E14-A86E-224D2F74918E}" type="slidenum">
              <a:rPr lang="en-IN" smtClean="0"/>
              <a:t>67</a:t>
            </a:fld>
            <a:endParaRPr lang="en-IN"/>
          </a:p>
        </p:txBody>
      </p:sp>
    </p:spTree>
    <p:extLst>
      <p:ext uri="{BB962C8B-B14F-4D97-AF65-F5344CB8AC3E}">
        <p14:creationId xmlns:p14="http://schemas.microsoft.com/office/powerpoint/2010/main" val="4001298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7C0DF-B362-5EAF-ED15-1FF78AE2B7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AA99F-0235-5FA5-3DB6-7EFC1F30E5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9B23B4-3E6E-18C5-8F12-B03BD6CB0A0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AF9C5B5-66DD-BFC4-D21F-57D79742B050}"/>
              </a:ext>
            </a:extLst>
          </p:cNvPr>
          <p:cNvSpPr>
            <a:spLocks noGrp="1"/>
          </p:cNvSpPr>
          <p:nvPr>
            <p:ph type="sldNum" sz="quarter" idx="5"/>
          </p:nvPr>
        </p:nvSpPr>
        <p:spPr/>
        <p:txBody>
          <a:bodyPr/>
          <a:lstStyle/>
          <a:p>
            <a:fld id="{D18A0D02-7A91-4E14-A86E-224D2F74918E}" type="slidenum">
              <a:rPr lang="en-IN" smtClean="0"/>
              <a:t>87</a:t>
            </a:fld>
            <a:endParaRPr lang="en-IN"/>
          </a:p>
        </p:txBody>
      </p:sp>
    </p:spTree>
    <p:extLst>
      <p:ext uri="{BB962C8B-B14F-4D97-AF65-F5344CB8AC3E}">
        <p14:creationId xmlns:p14="http://schemas.microsoft.com/office/powerpoint/2010/main" val="2783861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6CA0F-4880-A613-5AC6-923293551E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88911D-BF8E-A694-3DEA-6F59C7322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6DE58F-94A9-0014-83F4-F41F3EEB653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415463-6E79-57BF-452E-64DFD6D3C3BB}"/>
              </a:ext>
            </a:extLst>
          </p:cNvPr>
          <p:cNvSpPr>
            <a:spLocks noGrp="1"/>
          </p:cNvSpPr>
          <p:nvPr>
            <p:ph type="sldNum" sz="quarter" idx="5"/>
          </p:nvPr>
        </p:nvSpPr>
        <p:spPr/>
        <p:txBody>
          <a:bodyPr/>
          <a:lstStyle/>
          <a:p>
            <a:fld id="{D18A0D02-7A91-4E14-A86E-224D2F74918E}" type="slidenum">
              <a:rPr lang="en-IN" smtClean="0"/>
              <a:t>88</a:t>
            </a:fld>
            <a:endParaRPr lang="en-IN"/>
          </a:p>
        </p:txBody>
      </p:sp>
    </p:spTree>
    <p:extLst>
      <p:ext uri="{BB962C8B-B14F-4D97-AF65-F5344CB8AC3E}">
        <p14:creationId xmlns:p14="http://schemas.microsoft.com/office/powerpoint/2010/main" val="1161923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84B8-E353-63CC-E844-0B6F7AFC46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112DC3-C258-F7FA-6177-6ADC422637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A8B47-C136-3D38-BAFE-6481AAB5222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71A5EA2-0EAA-1E54-749F-1486B79745C4}"/>
              </a:ext>
            </a:extLst>
          </p:cNvPr>
          <p:cNvSpPr>
            <a:spLocks noGrp="1"/>
          </p:cNvSpPr>
          <p:nvPr>
            <p:ph type="sldNum" sz="quarter" idx="5"/>
          </p:nvPr>
        </p:nvSpPr>
        <p:spPr/>
        <p:txBody>
          <a:bodyPr/>
          <a:lstStyle/>
          <a:p>
            <a:fld id="{D18A0D02-7A91-4E14-A86E-224D2F74918E}" type="slidenum">
              <a:rPr lang="en-IN" smtClean="0"/>
              <a:t>89</a:t>
            </a:fld>
            <a:endParaRPr lang="en-IN"/>
          </a:p>
        </p:txBody>
      </p:sp>
    </p:spTree>
    <p:extLst>
      <p:ext uri="{BB962C8B-B14F-4D97-AF65-F5344CB8AC3E}">
        <p14:creationId xmlns:p14="http://schemas.microsoft.com/office/powerpoint/2010/main" val="2941759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9F84A-CCEF-2CEC-CBEA-EE427715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97E014-62D6-4223-B8EE-210E9AF8B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2AEA29-A303-4F93-B750-B7BD42FDB9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86320FF-EEE0-34D7-BBF5-AAF6890DB0A2}"/>
              </a:ext>
            </a:extLst>
          </p:cNvPr>
          <p:cNvSpPr>
            <a:spLocks noGrp="1"/>
          </p:cNvSpPr>
          <p:nvPr>
            <p:ph type="sldNum" sz="quarter" idx="5"/>
          </p:nvPr>
        </p:nvSpPr>
        <p:spPr/>
        <p:txBody>
          <a:bodyPr/>
          <a:lstStyle/>
          <a:p>
            <a:fld id="{D18A0D02-7A91-4E14-A86E-224D2F74918E}" type="slidenum">
              <a:rPr lang="en-IN" smtClean="0"/>
              <a:t>90</a:t>
            </a:fld>
            <a:endParaRPr lang="en-IN"/>
          </a:p>
        </p:txBody>
      </p:sp>
    </p:spTree>
    <p:extLst>
      <p:ext uri="{BB962C8B-B14F-4D97-AF65-F5344CB8AC3E}">
        <p14:creationId xmlns:p14="http://schemas.microsoft.com/office/powerpoint/2010/main" val="1812824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1E328-6B0B-364E-7F85-5AE717425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4F5CE8-2B8E-B11C-2556-13110E1ED6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533A11-995C-0E47-2CC9-F5EC17E5C6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347B0AC-3578-44EA-551B-8A2793BADB0F}"/>
              </a:ext>
            </a:extLst>
          </p:cNvPr>
          <p:cNvSpPr>
            <a:spLocks noGrp="1"/>
          </p:cNvSpPr>
          <p:nvPr>
            <p:ph type="sldNum" sz="quarter" idx="5"/>
          </p:nvPr>
        </p:nvSpPr>
        <p:spPr/>
        <p:txBody>
          <a:bodyPr/>
          <a:lstStyle/>
          <a:p>
            <a:fld id="{D18A0D02-7A91-4E14-A86E-224D2F74918E}" type="slidenum">
              <a:rPr lang="en-IN" smtClean="0"/>
              <a:t>91</a:t>
            </a:fld>
            <a:endParaRPr lang="en-IN"/>
          </a:p>
        </p:txBody>
      </p:sp>
    </p:spTree>
    <p:extLst>
      <p:ext uri="{BB962C8B-B14F-4D97-AF65-F5344CB8AC3E}">
        <p14:creationId xmlns:p14="http://schemas.microsoft.com/office/powerpoint/2010/main" val="1457208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D2F03-A392-B641-CE10-1F1DBFC4BE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376CAB-A252-F64B-7CA3-7BFCF40EA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229BA7-1A72-27ED-4F33-7D2B666F213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15DEF0A-242C-0FAF-7B4F-0D2BEC5C4F1D}"/>
              </a:ext>
            </a:extLst>
          </p:cNvPr>
          <p:cNvSpPr>
            <a:spLocks noGrp="1"/>
          </p:cNvSpPr>
          <p:nvPr>
            <p:ph type="sldNum" sz="quarter" idx="5"/>
          </p:nvPr>
        </p:nvSpPr>
        <p:spPr/>
        <p:txBody>
          <a:bodyPr/>
          <a:lstStyle/>
          <a:p>
            <a:fld id="{D18A0D02-7A91-4E14-A86E-224D2F74918E}" type="slidenum">
              <a:rPr lang="en-IN" smtClean="0"/>
              <a:t>92</a:t>
            </a:fld>
            <a:endParaRPr lang="en-IN"/>
          </a:p>
        </p:txBody>
      </p:sp>
    </p:spTree>
    <p:extLst>
      <p:ext uri="{BB962C8B-B14F-4D97-AF65-F5344CB8AC3E}">
        <p14:creationId xmlns:p14="http://schemas.microsoft.com/office/powerpoint/2010/main" val="2346183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80D8A-5D9E-4986-CC71-E99C2093CD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2774D3-2365-5977-68CD-5CA230647B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F1A51B-5D66-40D6-CF9E-D7618211B66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B7454CB-F4BA-B20C-6A23-D3AAAFA8DA7E}"/>
              </a:ext>
            </a:extLst>
          </p:cNvPr>
          <p:cNvSpPr>
            <a:spLocks noGrp="1"/>
          </p:cNvSpPr>
          <p:nvPr>
            <p:ph type="sldNum" sz="quarter" idx="5"/>
          </p:nvPr>
        </p:nvSpPr>
        <p:spPr/>
        <p:txBody>
          <a:bodyPr/>
          <a:lstStyle/>
          <a:p>
            <a:fld id="{D18A0D02-7A91-4E14-A86E-224D2F74918E}" type="slidenum">
              <a:rPr lang="en-IN" smtClean="0"/>
              <a:t>93</a:t>
            </a:fld>
            <a:endParaRPr lang="en-IN"/>
          </a:p>
        </p:txBody>
      </p:sp>
    </p:spTree>
    <p:extLst>
      <p:ext uri="{BB962C8B-B14F-4D97-AF65-F5344CB8AC3E}">
        <p14:creationId xmlns:p14="http://schemas.microsoft.com/office/powerpoint/2010/main" val="41551900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28FD1-9AD2-64A3-771B-7976A5BB8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6FB84F-5450-FE2E-3FDE-E8AB701E3A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73BA8B-14CD-8860-84E6-09A8365DA37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C42E9DC-7D00-9D79-93ED-085A2AB45575}"/>
              </a:ext>
            </a:extLst>
          </p:cNvPr>
          <p:cNvSpPr>
            <a:spLocks noGrp="1"/>
          </p:cNvSpPr>
          <p:nvPr>
            <p:ph type="sldNum" sz="quarter" idx="5"/>
          </p:nvPr>
        </p:nvSpPr>
        <p:spPr/>
        <p:txBody>
          <a:bodyPr/>
          <a:lstStyle/>
          <a:p>
            <a:fld id="{D18A0D02-7A91-4E14-A86E-224D2F74918E}" type="slidenum">
              <a:rPr lang="en-IN" smtClean="0"/>
              <a:t>94</a:t>
            </a:fld>
            <a:endParaRPr lang="en-IN"/>
          </a:p>
        </p:txBody>
      </p:sp>
    </p:spTree>
    <p:extLst>
      <p:ext uri="{BB962C8B-B14F-4D97-AF65-F5344CB8AC3E}">
        <p14:creationId xmlns:p14="http://schemas.microsoft.com/office/powerpoint/2010/main" val="1724056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0A944-4FEF-CC30-BE3B-498698EF3B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8D2756-A506-A6B5-9F15-652A66083F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63D46-77B4-9F1D-6FB2-7833A1037D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BE2E940-401B-86FE-0551-806219CC9CD8}"/>
              </a:ext>
            </a:extLst>
          </p:cNvPr>
          <p:cNvSpPr>
            <a:spLocks noGrp="1"/>
          </p:cNvSpPr>
          <p:nvPr>
            <p:ph type="sldNum" sz="quarter" idx="5"/>
          </p:nvPr>
        </p:nvSpPr>
        <p:spPr/>
        <p:txBody>
          <a:bodyPr/>
          <a:lstStyle/>
          <a:p>
            <a:fld id="{D18A0D02-7A91-4E14-A86E-224D2F74918E}" type="slidenum">
              <a:rPr lang="en-IN" smtClean="0"/>
              <a:t>95</a:t>
            </a:fld>
            <a:endParaRPr lang="en-IN"/>
          </a:p>
        </p:txBody>
      </p:sp>
    </p:spTree>
    <p:extLst>
      <p:ext uri="{BB962C8B-B14F-4D97-AF65-F5344CB8AC3E}">
        <p14:creationId xmlns:p14="http://schemas.microsoft.com/office/powerpoint/2010/main" val="35094224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7C387-262A-1712-9238-B81D946850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DC1186-FF65-E620-89E8-47BD1F3B33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9382E8-A2B6-64E6-56EE-984CACA9C35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7B86F89-947D-886D-9E09-EC5AA62338E0}"/>
              </a:ext>
            </a:extLst>
          </p:cNvPr>
          <p:cNvSpPr>
            <a:spLocks noGrp="1"/>
          </p:cNvSpPr>
          <p:nvPr>
            <p:ph type="sldNum" sz="quarter" idx="5"/>
          </p:nvPr>
        </p:nvSpPr>
        <p:spPr/>
        <p:txBody>
          <a:bodyPr/>
          <a:lstStyle/>
          <a:p>
            <a:fld id="{D18A0D02-7A91-4E14-A86E-224D2F74918E}" type="slidenum">
              <a:rPr lang="en-IN" smtClean="0"/>
              <a:t>96</a:t>
            </a:fld>
            <a:endParaRPr lang="en-IN"/>
          </a:p>
        </p:txBody>
      </p:sp>
    </p:spTree>
    <p:extLst>
      <p:ext uri="{BB962C8B-B14F-4D97-AF65-F5344CB8AC3E}">
        <p14:creationId xmlns:p14="http://schemas.microsoft.com/office/powerpoint/2010/main" val="2027353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138C7-068B-6888-4DE0-DDCA0A72F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AFCAB-84A2-4F2E-5A9C-D321DFCF2C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7230F-471F-92AB-3E8A-663D182A8BF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4CB7E47-652C-B6C6-1FFF-CD6B36C3D0AE}"/>
              </a:ext>
            </a:extLst>
          </p:cNvPr>
          <p:cNvSpPr>
            <a:spLocks noGrp="1"/>
          </p:cNvSpPr>
          <p:nvPr>
            <p:ph type="sldNum" sz="quarter" idx="5"/>
          </p:nvPr>
        </p:nvSpPr>
        <p:spPr/>
        <p:txBody>
          <a:bodyPr/>
          <a:lstStyle/>
          <a:p>
            <a:fld id="{D18A0D02-7A91-4E14-A86E-224D2F74918E}" type="slidenum">
              <a:rPr lang="en-IN" smtClean="0"/>
              <a:t>68</a:t>
            </a:fld>
            <a:endParaRPr lang="en-IN"/>
          </a:p>
        </p:txBody>
      </p:sp>
    </p:spTree>
    <p:extLst>
      <p:ext uri="{BB962C8B-B14F-4D97-AF65-F5344CB8AC3E}">
        <p14:creationId xmlns:p14="http://schemas.microsoft.com/office/powerpoint/2010/main" val="4205842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7B8F9-DAB9-1463-17BF-56DDD9256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663122-240C-18BA-B877-1A6ADF9EA7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6B7FDF-DA47-4889-B9EC-D8AE36793EF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866DD0C-3795-DAC9-0D5A-1843A016B9AA}"/>
              </a:ext>
            </a:extLst>
          </p:cNvPr>
          <p:cNvSpPr>
            <a:spLocks noGrp="1"/>
          </p:cNvSpPr>
          <p:nvPr>
            <p:ph type="sldNum" sz="quarter" idx="5"/>
          </p:nvPr>
        </p:nvSpPr>
        <p:spPr/>
        <p:txBody>
          <a:bodyPr/>
          <a:lstStyle/>
          <a:p>
            <a:fld id="{D18A0D02-7A91-4E14-A86E-224D2F74918E}" type="slidenum">
              <a:rPr lang="en-IN" smtClean="0"/>
              <a:t>97</a:t>
            </a:fld>
            <a:endParaRPr lang="en-IN"/>
          </a:p>
        </p:txBody>
      </p:sp>
    </p:spTree>
    <p:extLst>
      <p:ext uri="{BB962C8B-B14F-4D97-AF65-F5344CB8AC3E}">
        <p14:creationId xmlns:p14="http://schemas.microsoft.com/office/powerpoint/2010/main" val="3199254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6AA8D-73E7-7EBF-4E5F-4CA3AC622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C56EA4-9495-8BF5-9D4C-C5E56E8C4D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6AD8E-A7E8-9D10-F040-DC8DE89C306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DAE9FC-7AAA-B86D-F552-8F2392AE22D9}"/>
              </a:ext>
            </a:extLst>
          </p:cNvPr>
          <p:cNvSpPr>
            <a:spLocks noGrp="1"/>
          </p:cNvSpPr>
          <p:nvPr>
            <p:ph type="sldNum" sz="quarter" idx="5"/>
          </p:nvPr>
        </p:nvSpPr>
        <p:spPr/>
        <p:txBody>
          <a:bodyPr/>
          <a:lstStyle/>
          <a:p>
            <a:fld id="{D18A0D02-7A91-4E14-A86E-224D2F74918E}" type="slidenum">
              <a:rPr lang="en-IN" smtClean="0"/>
              <a:t>98</a:t>
            </a:fld>
            <a:endParaRPr lang="en-IN"/>
          </a:p>
        </p:txBody>
      </p:sp>
    </p:spTree>
    <p:extLst>
      <p:ext uri="{BB962C8B-B14F-4D97-AF65-F5344CB8AC3E}">
        <p14:creationId xmlns:p14="http://schemas.microsoft.com/office/powerpoint/2010/main" val="3815764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81167-8CD9-8B32-1AD7-A9B5103A0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76B82B-BD53-28A1-F0A6-510036FB7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6ED5F3-D14F-F50F-2BB7-C7E270A8A46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B8321C5-BD56-DBF6-5249-E6775DE9B037}"/>
              </a:ext>
            </a:extLst>
          </p:cNvPr>
          <p:cNvSpPr>
            <a:spLocks noGrp="1"/>
          </p:cNvSpPr>
          <p:nvPr>
            <p:ph type="sldNum" sz="quarter" idx="5"/>
          </p:nvPr>
        </p:nvSpPr>
        <p:spPr/>
        <p:txBody>
          <a:bodyPr/>
          <a:lstStyle/>
          <a:p>
            <a:fld id="{D18A0D02-7A91-4E14-A86E-224D2F74918E}" type="slidenum">
              <a:rPr lang="en-IN" smtClean="0"/>
              <a:t>99</a:t>
            </a:fld>
            <a:endParaRPr lang="en-IN"/>
          </a:p>
        </p:txBody>
      </p:sp>
    </p:spTree>
    <p:extLst>
      <p:ext uri="{BB962C8B-B14F-4D97-AF65-F5344CB8AC3E}">
        <p14:creationId xmlns:p14="http://schemas.microsoft.com/office/powerpoint/2010/main" val="2050832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05391-4CF5-2786-4584-AC9535753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A518FB-8D18-4C48-3B3F-DC5064A04A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060BB4-6809-17DF-4123-5B345DDB6A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DEF1C31-51A3-7074-B6C0-4454E63A7202}"/>
              </a:ext>
            </a:extLst>
          </p:cNvPr>
          <p:cNvSpPr>
            <a:spLocks noGrp="1"/>
          </p:cNvSpPr>
          <p:nvPr>
            <p:ph type="sldNum" sz="quarter" idx="5"/>
          </p:nvPr>
        </p:nvSpPr>
        <p:spPr/>
        <p:txBody>
          <a:bodyPr/>
          <a:lstStyle/>
          <a:p>
            <a:fld id="{D18A0D02-7A91-4E14-A86E-224D2F74918E}" type="slidenum">
              <a:rPr lang="en-IN" smtClean="0"/>
              <a:t>100</a:t>
            </a:fld>
            <a:endParaRPr lang="en-IN"/>
          </a:p>
        </p:txBody>
      </p:sp>
    </p:spTree>
    <p:extLst>
      <p:ext uri="{BB962C8B-B14F-4D97-AF65-F5344CB8AC3E}">
        <p14:creationId xmlns:p14="http://schemas.microsoft.com/office/powerpoint/2010/main" val="3337726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F5D8A-DC74-CD9A-2216-C98DE4D4CA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83BF0E-8F44-E79C-9542-16FF3D5A67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24ABC5-2BD2-F44E-6519-F92F710791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8AFA99D-04E1-00D9-81CA-2ACA67D31F2C}"/>
              </a:ext>
            </a:extLst>
          </p:cNvPr>
          <p:cNvSpPr>
            <a:spLocks noGrp="1"/>
          </p:cNvSpPr>
          <p:nvPr>
            <p:ph type="sldNum" sz="quarter" idx="5"/>
          </p:nvPr>
        </p:nvSpPr>
        <p:spPr/>
        <p:txBody>
          <a:bodyPr/>
          <a:lstStyle/>
          <a:p>
            <a:fld id="{D18A0D02-7A91-4E14-A86E-224D2F74918E}" type="slidenum">
              <a:rPr lang="en-IN" smtClean="0"/>
              <a:t>101</a:t>
            </a:fld>
            <a:endParaRPr lang="en-IN"/>
          </a:p>
        </p:txBody>
      </p:sp>
    </p:spTree>
    <p:extLst>
      <p:ext uri="{BB962C8B-B14F-4D97-AF65-F5344CB8AC3E}">
        <p14:creationId xmlns:p14="http://schemas.microsoft.com/office/powerpoint/2010/main" val="817107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36364-7BF3-A5AA-A74E-860DB3050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6A00B9-3DC2-BABD-EE22-F8F2096DB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F3E04C-224A-F8C0-BC89-EC6812FADB0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B0C93A9-509E-146A-CA5D-2E69E82BFA36}"/>
              </a:ext>
            </a:extLst>
          </p:cNvPr>
          <p:cNvSpPr>
            <a:spLocks noGrp="1"/>
          </p:cNvSpPr>
          <p:nvPr>
            <p:ph type="sldNum" sz="quarter" idx="5"/>
          </p:nvPr>
        </p:nvSpPr>
        <p:spPr/>
        <p:txBody>
          <a:bodyPr/>
          <a:lstStyle/>
          <a:p>
            <a:fld id="{D18A0D02-7A91-4E14-A86E-224D2F74918E}" type="slidenum">
              <a:rPr lang="en-IN" smtClean="0"/>
              <a:t>102</a:t>
            </a:fld>
            <a:endParaRPr lang="en-IN"/>
          </a:p>
        </p:txBody>
      </p:sp>
    </p:spTree>
    <p:extLst>
      <p:ext uri="{BB962C8B-B14F-4D97-AF65-F5344CB8AC3E}">
        <p14:creationId xmlns:p14="http://schemas.microsoft.com/office/powerpoint/2010/main" val="1095323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D26EE-C68D-A70C-A072-4EAFCD98E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03D915-E5EC-9703-A3E5-1BA7C8783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265610-85B0-BE48-B5DB-996C08009FF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87C093-8FD2-1188-72E0-E62D5683E2EA}"/>
              </a:ext>
            </a:extLst>
          </p:cNvPr>
          <p:cNvSpPr>
            <a:spLocks noGrp="1"/>
          </p:cNvSpPr>
          <p:nvPr>
            <p:ph type="sldNum" sz="quarter" idx="5"/>
          </p:nvPr>
        </p:nvSpPr>
        <p:spPr/>
        <p:txBody>
          <a:bodyPr/>
          <a:lstStyle/>
          <a:p>
            <a:fld id="{D18A0D02-7A91-4E14-A86E-224D2F74918E}" type="slidenum">
              <a:rPr lang="en-IN" smtClean="0"/>
              <a:t>70</a:t>
            </a:fld>
            <a:endParaRPr lang="en-IN"/>
          </a:p>
        </p:txBody>
      </p:sp>
    </p:spTree>
    <p:extLst>
      <p:ext uri="{BB962C8B-B14F-4D97-AF65-F5344CB8AC3E}">
        <p14:creationId xmlns:p14="http://schemas.microsoft.com/office/powerpoint/2010/main" val="390055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CB384-13A1-2DF9-8408-6F0A579444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B2DA07-94C7-6C71-24C0-4B707357F7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4A1AF-6F7B-AA2D-3EDA-3E9CEAA876E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E892E1E-9DF5-E02C-8847-EBD226FA5028}"/>
              </a:ext>
            </a:extLst>
          </p:cNvPr>
          <p:cNvSpPr>
            <a:spLocks noGrp="1"/>
          </p:cNvSpPr>
          <p:nvPr>
            <p:ph type="sldNum" sz="quarter" idx="5"/>
          </p:nvPr>
        </p:nvSpPr>
        <p:spPr/>
        <p:txBody>
          <a:bodyPr/>
          <a:lstStyle/>
          <a:p>
            <a:fld id="{D18A0D02-7A91-4E14-A86E-224D2F74918E}" type="slidenum">
              <a:rPr lang="en-IN" smtClean="0"/>
              <a:t>71</a:t>
            </a:fld>
            <a:endParaRPr lang="en-IN"/>
          </a:p>
        </p:txBody>
      </p:sp>
    </p:spTree>
    <p:extLst>
      <p:ext uri="{BB962C8B-B14F-4D97-AF65-F5344CB8AC3E}">
        <p14:creationId xmlns:p14="http://schemas.microsoft.com/office/powerpoint/2010/main" val="2702361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8689C-D872-20DB-32E9-AFA0517185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7B3F78-7EFF-7AB5-113C-042A38D5C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259502-11A5-D419-0B28-F7D156B27A8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86CEB71-4189-F554-C8C0-C2A4AB9DB3E1}"/>
              </a:ext>
            </a:extLst>
          </p:cNvPr>
          <p:cNvSpPr>
            <a:spLocks noGrp="1"/>
          </p:cNvSpPr>
          <p:nvPr>
            <p:ph type="sldNum" sz="quarter" idx="5"/>
          </p:nvPr>
        </p:nvSpPr>
        <p:spPr/>
        <p:txBody>
          <a:bodyPr/>
          <a:lstStyle/>
          <a:p>
            <a:fld id="{D18A0D02-7A91-4E14-A86E-224D2F74918E}" type="slidenum">
              <a:rPr lang="en-IN" smtClean="0"/>
              <a:t>73</a:t>
            </a:fld>
            <a:endParaRPr lang="en-IN"/>
          </a:p>
        </p:txBody>
      </p:sp>
    </p:spTree>
    <p:extLst>
      <p:ext uri="{BB962C8B-B14F-4D97-AF65-F5344CB8AC3E}">
        <p14:creationId xmlns:p14="http://schemas.microsoft.com/office/powerpoint/2010/main" val="208838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93417-B75F-B686-E66F-5852D419D4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0B5372-D1D7-F98F-BB18-73BB1A4014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F6E53F-2433-6F78-B698-80352ACCEB2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FF4A760-18ED-B389-969C-7419841C861D}"/>
              </a:ext>
            </a:extLst>
          </p:cNvPr>
          <p:cNvSpPr>
            <a:spLocks noGrp="1"/>
          </p:cNvSpPr>
          <p:nvPr>
            <p:ph type="sldNum" sz="quarter" idx="5"/>
          </p:nvPr>
        </p:nvSpPr>
        <p:spPr/>
        <p:txBody>
          <a:bodyPr/>
          <a:lstStyle/>
          <a:p>
            <a:fld id="{D18A0D02-7A91-4E14-A86E-224D2F74918E}" type="slidenum">
              <a:rPr lang="en-IN" smtClean="0"/>
              <a:t>74</a:t>
            </a:fld>
            <a:endParaRPr lang="en-IN"/>
          </a:p>
        </p:txBody>
      </p:sp>
    </p:spTree>
    <p:extLst>
      <p:ext uri="{BB962C8B-B14F-4D97-AF65-F5344CB8AC3E}">
        <p14:creationId xmlns:p14="http://schemas.microsoft.com/office/powerpoint/2010/main" val="1854556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0D727-73CD-966A-3730-B11B2052C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A04D-6951-5BBF-0177-6A209E450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E71C89-1C82-63FC-D42D-B0F15BAD74C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2BC2CDC-2E36-A0C3-7ED2-FEF2882D87A8}"/>
              </a:ext>
            </a:extLst>
          </p:cNvPr>
          <p:cNvSpPr>
            <a:spLocks noGrp="1"/>
          </p:cNvSpPr>
          <p:nvPr>
            <p:ph type="sldNum" sz="quarter" idx="5"/>
          </p:nvPr>
        </p:nvSpPr>
        <p:spPr/>
        <p:txBody>
          <a:bodyPr/>
          <a:lstStyle/>
          <a:p>
            <a:fld id="{D18A0D02-7A91-4E14-A86E-224D2F74918E}" type="slidenum">
              <a:rPr lang="en-IN" smtClean="0"/>
              <a:t>75</a:t>
            </a:fld>
            <a:endParaRPr lang="en-IN"/>
          </a:p>
        </p:txBody>
      </p:sp>
    </p:spTree>
    <p:extLst>
      <p:ext uri="{BB962C8B-B14F-4D97-AF65-F5344CB8AC3E}">
        <p14:creationId xmlns:p14="http://schemas.microsoft.com/office/powerpoint/2010/main" val="2140321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EDD95-0AFF-FEE1-73CB-935D834402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DBE29-DF20-971D-39EA-996441561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801F9F-5B18-99A3-B0C0-0E96B8C24A9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9D41B1C-4009-CF01-9F5A-00013A2CBBA3}"/>
              </a:ext>
            </a:extLst>
          </p:cNvPr>
          <p:cNvSpPr>
            <a:spLocks noGrp="1"/>
          </p:cNvSpPr>
          <p:nvPr>
            <p:ph type="sldNum" sz="quarter" idx="5"/>
          </p:nvPr>
        </p:nvSpPr>
        <p:spPr/>
        <p:txBody>
          <a:bodyPr/>
          <a:lstStyle/>
          <a:p>
            <a:fld id="{D18A0D02-7A91-4E14-A86E-224D2F74918E}" type="slidenum">
              <a:rPr lang="en-IN" smtClean="0"/>
              <a:t>76</a:t>
            </a:fld>
            <a:endParaRPr lang="en-IN"/>
          </a:p>
        </p:txBody>
      </p:sp>
    </p:spTree>
    <p:extLst>
      <p:ext uri="{BB962C8B-B14F-4D97-AF65-F5344CB8AC3E}">
        <p14:creationId xmlns:p14="http://schemas.microsoft.com/office/powerpoint/2010/main" val="2925895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5.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0.svg"/></Relationships>
</file>

<file path=ppt/slides/_rels/slide10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10.svg"/></Relationships>
</file>

<file path=ppt/slides/_rels/slide10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10.svg"/></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10.svg"/></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10.svg"/></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10.svg"/></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10.svg"/></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10.svg"/></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10.svg"/></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10.svg"/></Relationships>
</file>

<file path=ppt/slides/_rels/slide8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10.svg"/></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10.svg"/></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10.svg"/></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10.svg"/></Relationships>
</file>

<file path=ppt/slides/_rels/slide9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62.png"/><Relationship Id="rId4" Type="http://schemas.openxmlformats.org/officeDocument/2006/relationships/image" Target="../media/image10.svg"/></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31070"/>
            <a:ext cx="9873830" cy="11243492"/>
          </a:xfrm>
          <a:custGeom>
            <a:avLst/>
            <a:gdLst/>
            <a:ahLst/>
            <a:cxnLst/>
            <a:rect l="l" t="t" r="r" b="b"/>
            <a:pathLst>
              <a:path w="9873830" h="11243492">
                <a:moveTo>
                  <a:pt x="0" y="0"/>
                </a:moveTo>
                <a:lnTo>
                  <a:pt x="9873830" y="0"/>
                </a:lnTo>
                <a:lnTo>
                  <a:pt x="9873830" y="11243492"/>
                </a:lnTo>
                <a:lnTo>
                  <a:pt x="0" y="11243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886200" y="2645145"/>
            <a:ext cx="12799769" cy="4291061"/>
          </a:xfrm>
          <a:prstGeom prst="rect">
            <a:avLst/>
          </a:prstGeom>
        </p:spPr>
        <p:txBody>
          <a:bodyPr lIns="0" tIns="0" rIns="0" bIns="0" rtlCol="0" anchor="t">
            <a:spAutoFit/>
          </a:bodyPr>
          <a:lstStyle/>
          <a:p>
            <a:pPr algn="l">
              <a:lnSpc>
                <a:spcPts val="11141"/>
              </a:lnSpc>
            </a:pPr>
            <a:r>
              <a:rPr lang="en-US" sz="10128" b="1" dirty="0">
                <a:solidFill>
                  <a:srgbClr val="034383"/>
                </a:solidFill>
                <a:effectLst>
                  <a:outerShdw blurRad="38100" dist="38100" dir="2700000" algn="tl">
                    <a:srgbClr val="000000">
                      <a:alpha val="43137"/>
                    </a:srgbClr>
                  </a:outerShdw>
                </a:effectLst>
                <a:latin typeface="Ubuntu Bold"/>
                <a:ea typeface="Ubuntu Bold"/>
                <a:cs typeface="Ubuntu Bold"/>
                <a:sym typeface="Ubuntu Bold"/>
              </a:rPr>
              <a:t>SCHEMA REFINEMENT- NORMALIZATION</a:t>
            </a:r>
          </a:p>
        </p:txBody>
      </p:sp>
      <p:sp>
        <p:nvSpPr>
          <p:cNvPr id="4" name="Freeform 4"/>
          <p:cNvSpPr/>
          <p:nvPr/>
        </p:nvSpPr>
        <p:spPr>
          <a:xfrm rot="-5400000" flipV="1">
            <a:off x="12349317" y="4969873"/>
            <a:ext cx="6157558" cy="6157558"/>
          </a:xfrm>
          <a:custGeom>
            <a:avLst/>
            <a:gdLst/>
            <a:ahLst/>
            <a:cxnLst/>
            <a:rect l="l" t="t" r="r" b="b"/>
            <a:pathLst>
              <a:path w="6157558" h="6157558">
                <a:moveTo>
                  <a:pt x="0" y="6157558"/>
                </a:moveTo>
                <a:lnTo>
                  <a:pt x="6157558" y="6157558"/>
                </a:lnTo>
                <a:lnTo>
                  <a:pt x="6157558" y="0"/>
                </a:lnTo>
                <a:lnTo>
                  <a:pt x="0" y="0"/>
                </a:lnTo>
                <a:lnTo>
                  <a:pt x="0" y="6157558"/>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439436" y="7690693"/>
            <a:ext cx="8958668" cy="1002666"/>
          </a:xfrm>
          <a:prstGeom prst="rect">
            <a:avLst/>
          </a:prstGeom>
        </p:spPr>
        <p:txBody>
          <a:bodyPr lIns="0" tIns="0" rIns="0" bIns="0" rtlCol="0" anchor="t">
            <a:spAutoFit/>
          </a:bodyPr>
          <a:lstStyle/>
          <a:p>
            <a:pPr algn="l">
              <a:lnSpc>
                <a:spcPts val="8259"/>
              </a:lnSpc>
            </a:pPr>
            <a:r>
              <a:rPr lang="en-US" sz="5899" b="1" dirty="0">
                <a:solidFill>
                  <a:srgbClr val="4294CE"/>
                </a:solidFill>
                <a:effectLst>
                  <a:outerShdw blurRad="38100" dist="38100" dir="2700000" algn="tl">
                    <a:srgbClr val="000000">
                      <a:alpha val="43137"/>
                    </a:srgbClr>
                  </a:outerShdw>
                </a:effectLst>
                <a:latin typeface="Open Sans 1 Bold"/>
                <a:ea typeface="Open Sans 1 Bold"/>
                <a:cs typeface="Open Sans 1 Bold"/>
                <a:sym typeface="Open Sans 1 Bold"/>
              </a:rPr>
              <a:t>MODULE-4</a:t>
            </a:r>
          </a:p>
        </p:txBody>
      </p:sp>
      <p:sp>
        <p:nvSpPr>
          <p:cNvPr id="6" name="Freeform 6"/>
          <p:cNvSpPr/>
          <p:nvPr/>
        </p:nvSpPr>
        <p:spPr>
          <a:xfrm rot="-7572255">
            <a:off x="15686795" y="1003343"/>
            <a:ext cx="1361659" cy="1331950"/>
          </a:xfrm>
          <a:custGeom>
            <a:avLst/>
            <a:gdLst/>
            <a:ahLst/>
            <a:cxnLst/>
            <a:rect l="l" t="t" r="r" b="b"/>
            <a:pathLst>
              <a:path w="1361659" h="1331950">
                <a:moveTo>
                  <a:pt x="0" y="0"/>
                </a:moveTo>
                <a:lnTo>
                  <a:pt x="1361659" y="0"/>
                </a:lnTo>
                <a:lnTo>
                  <a:pt x="1361659" y="1331950"/>
                </a:lnTo>
                <a:lnTo>
                  <a:pt x="0" y="13319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176613"/>
            <a:ext cx="18288000" cy="1678559"/>
            <a:chOff x="0" y="-38100"/>
            <a:chExt cx="4459388" cy="442090"/>
          </a:xfrm>
        </p:grpSpPr>
        <p:sp>
          <p:nvSpPr>
            <p:cNvPr id="4" name="Freeform 4"/>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9F91F94E-4B29-E375-F975-8A90244AD125}"/>
              </a:ext>
            </a:extLst>
          </p:cNvPr>
          <p:cNvSpPr txBox="1"/>
          <p:nvPr/>
        </p:nvSpPr>
        <p:spPr>
          <a:xfrm>
            <a:off x="304800" y="1801255"/>
            <a:ext cx="17754600" cy="8240796"/>
          </a:xfrm>
          <a:prstGeom prst="rect">
            <a:avLst/>
          </a:prstGeom>
        </p:spPr>
        <p:txBody>
          <a:bodyPr wrap="square" lIns="0" tIns="0" rIns="0" bIns="0" rtlCol="0" anchor="t">
            <a:normAutofit/>
          </a:bodyPr>
          <a:lstStyle/>
          <a:p>
            <a:pPr marL="571500" indent="-571500" algn="just">
              <a:lnSpc>
                <a:spcPct val="150000"/>
              </a:lnSpc>
              <a:buFont typeface="Wingdings" panose="05000000000000000000" pitchFamily="2" charset="2"/>
              <a:buChar char="Ø"/>
            </a:pPr>
            <a:r>
              <a:rPr lang="en-US" sz="3600" b="1" kern="0" dirty="0">
                <a:effectLst/>
                <a:latin typeface="Arial" panose="020B0604020202020204" pitchFamily="34" charset="0"/>
                <a:ea typeface="Times New Roman" panose="02020603050405020304" pitchFamily="18" charset="0"/>
                <a:cs typeface="Arial" panose="020B0604020202020204" pitchFamily="34" charset="0"/>
              </a:rPr>
              <a:t>Schema Refinement </a:t>
            </a:r>
            <a:r>
              <a:rPr lang="en-US" sz="3600" kern="0" dirty="0">
                <a:effectLst/>
                <a:latin typeface="Arial" panose="020B0604020202020204" pitchFamily="34" charset="0"/>
                <a:ea typeface="Times New Roman" panose="02020603050405020304" pitchFamily="18" charset="0"/>
                <a:cs typeface="Arial" panose="020B0604020202020204" pitchFamily="34" charset="0"/>
              </a:rPr>
              <a:t>is a process in database design and development where a database schema (its structure, tables, and relationships) is improved to ensure better performance, consistency, and usability. </a:t>
            </a:r>
          </a:p>
          <a:p>
            <a:pPr marL="571500" indent="-571500" algn="just">
              <a:lnSpc>
                <a:spcPct val="150000"/>
              </a:lnSpc>
              <a:buFont typeface="Wingdings" panose="05000000000000000000" pitchFamily="2" charset="2"/>
              <a:buChar char="Ø"/>
            </a:pPr>
            <a:endParaRPr lang="en-US" sz="3600" kern="0" dirty="0">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r>
              <a:rPr lang="en-US" sz="3600" kern="0" dirty="0">
                <a:effectLst/>
                <a:latin typeface="Arial" panose="020B0604020202020204" pitchFamily="34" charset="0"/>
                <a:ea typeface="Times New Roman" panose="02020603050405020304" pitchFamily="18" charset="0"/>
                <a:cs typeface="Arial" panose="020B0604020202020204" pitchFamily="34" charset="0"/>
              </a:rPr>
              <a:t>The goal of schema refinement is to </a:t>
            </a:r>
            <a:r>
              <a:rPr lang="en-US" sz="3600" b="1" kern="0" dirty="0">
                <a:effectLst/>
                <a:latin typeface="Arial" panose="020B0604020202020204" pitchFamily="34" charset="0"/>
                <a:ea typeface="Times New Roman" panose="02020603050405020304" pitchFamily="18" charset="0"/>
                <a:cs typeface="Arial" panose="020B0604020202020204" pitchFamily="34" charset="0"/>
              </a:rPr>
              <a:t>eliminate redundancy, minimize anomalies, and optimize data storage</a:t>
            </a:r>
            <a:r>
              <a:rPr lang="en-US" sz="3600" kern="0" dirty="0">
                <a:effectLst/>
                <a:latin typeface="Arial" panose="020B0604020202020204" pitchFamily="34" charset="0"/>
                <a:ea typeface="Times New Roman" panose="02020603050405020304" pitchFamily="18" charset="0"/>
                <a:cs typeface="Arial" panose="020B0604020202020204" pitchFamily="34" charset="0"/>
              </a:rPr>
              <a:t> by organizing data logically. </a:t>
            </a:r>
          </a:p>
          <a:p>
            <a:pPr marL="571500" indent="-571500" algn="just">
              <a:lnSpc>
                <a:spcPct val="150000"/>
              </a:lnSpc>
              <a:buFont typeface="Wingdings" panose="05000000000000000000" pitchFamily="2" charset="2"/>
              <a:buChar char="Ø"/>
            </a:pPr>
            <a:endParaRPr lang="en-US" sz="3600" kern="0" dirty="0">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r>
              <a:rPr lang="en-US" sz="3600" kern="0" dirty="0">
                <a:effectLst/>
                <a:latin typeface="Arial" panose="020B0604020202020204" pitchFamily="34" charset="0"/>
                <a:ea typeface="Times New Roman" panose="02020603050405020304" pitchFamily="18" charset="0"/>
                <a:cs typeface="Arial" panose="020B0604020202020204" pitchFamily="34" charset="0"/>
              </a:rPr>
              <a:t>It often involves techniques like </a:t>
            </a:r>
            <a:r>
              <a:rPr lang="en-US" sz="3600" b="1" kern="0" dirty="0">
                <a:effectLst/>
                <a:latin typeface="Arial" panose="020B0604020202020204" pitchFamily="34" charset="0"/>
                <a:ea typeface="Times New Roman" panose="02020603050405020304" pitchFamily="18" charset="0"/>
                <a:cs typeface="Arial" panose="020B0604020202020204" pitchFamily="34" charset="0"/>
              </a:rPr>
              <a:t>normalization and restructuring relationships among tables.</a:t>
            </a:r>
            <a:r>
              <a:rPr lang="en-US" sz="3600" kern="0" dirty="0">
                <a:effectLst/>
                <a:latin typeface="Arial" panose="020B0604020202020204" pitchFamily="34" charset="0"/>
                <a:ea typeface="Times New Roman" panose="02020603050405020304" pitchFamily="18" charset="0"/>
                <a:cs typeface="Arial" panose="020B0604020202020204" pitchFamily="34" charset="0"/>
              </a:rPr>
              <a:t> This step is essential for maintaining data integrity and ensuring efficient database operations.</a:t>
            </a:r>
            <a:endParaRPr lang="en-US" sz="4000" dirty="0">
              <a:latin typeface="Arial" panose="020B0604020202020204" pitchFamily="34" charset="0"/>
              <a:ea typeface="Open Sans 1"/>
              <a:cs typeface="Arial" panose="020B0604020202020204" pitchFamily="34" charset="0"/>
              <a:sym typeface="Open Sans 1"/>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16C69-521C-0B5C-56B1-7E30FEB8AD9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78EC350-E9F1-CF12-5DFC-476EA4417F4D}"/>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6E28F8B-D313-0E2E-D49B-5465CAC9EBA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EA4EE51-CAD1-648F-38CD-212F6850976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0B3E7BA-66D4-49A9-0A42-6F13E66EBE25}"/>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F9FF76E8-D039-5727-F928-4F44D884D6FD}"/>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FIFTH NORMAL FORM</a:t>
            </a:r>
          </a:p>
        </p:txBody>
      </p:sp>
      <p:sp>
        <p:nvSpPr>
          <p:cNvPr id="6" name="TextBox 21">
            <a:extLst>
              <a:ext uri="{FF2B5EF4-FFF2-40B4-BE49-F238E27FC236}">
                <a16:creationId xmlns:a16="http://schemas.microsoft.com/office/drawing/2014/main" id="{CF925BF7-1130-B8A1-7D99-642C7FF5D05E}"/>
              </a:ext>
            </a:extLst>
          </p:cNvPr>
          <p:cNvSpPr txBox="1"/>
          <p:nvPr/>
        </p:nvSpPr>
        <p:spPr>
          <a:xfrm>
            <a:off x="342900" y="1815697"/>
            <a:ext cx="174879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DD1652A6-0049-A520-9013-E133346F2368}"/>
              </a:ext>
            </a:extLst>
          </p:cNvPr>
          <p:cNvPicPr>
            <a:picLocks noChangeAspect="1"/>
          </p:cNvPicPr>
          <p:nvPr/>
        </p:nvPicPr>
        <p:blipFill>
          <a:blip r:embed="rId5"/>
          <a:stretch>
            <a:fillRect/>
          </a:stretch>
        </p:blipFill>
        <p:spPr>
          <a:xfrm>
            <a:off x="152400" y="1815697"/>
            <a:ext cx="5005976" cy="8336397"/>
          </a:xfrm>
          <a:prstGeom prst="rect">
            <a:avLst/>
          </a:prstGeom>
        </p:spPr>
      </p:pic>
      <p:pic>
        <p:nvPicPr>
          <p:cNvPr id="11" name="Picture 10">
            <a:extLst>
              <a:ext uri="{FF2B5EF4-FFF2-40B4-BE49-F238E27FC236}">
                <a16:creationId xmlns:a16="http://schemas.microsoft.com/office/drawing/2014/main" id="{03D58F84-5D3E-A39D-9222-986023D29E76}"/>
              </a:ext>
            </a:extLst>
          </p:cNvPr>
          <p:cNvPicPr>
            <a:picLocks noChangeAspect="1"/>
          </p:cNvPicPr>
          <p:nvPr/>
        </p:nvPicPr>
        <p:blipFill>
          <a:blip r:embed="rId6"/>
          <a:stretch>
            <a:fillRect/>
          </a:stretch>
        </p:blipFill>
        <p:spPr>
          <a:xfrm>
            <a:off x="6019800" y="1929310"/>
            <a:ext cx="4876800" cy="7688132"/>
          </a:xfrm>
          <a:prstGeom prst="rect">
            <a:avLst/>
          </a:prstGeom>
        </p:spPr>
      </p:pic>
      <p:pic>
        <p:nvPicPr>
          <p:cNvPr id="13" name="Picture 12">
            <a:extLst>
              <a:ext uri="{FF2B5EF4-FFF2-40B4-BE49-F238E27FC236}">
                <a16:creationId xmlns:a16="http://schemas.microsoft.com/office/drawing/2014/main" id="{CF5589CA-92ED-2E4F-0614-1CA3E6EEC2EA}"/>
              </a:ext>
            </a:extLst>
          </p:cNvPr>
          <p:cNvPicPr>
            <a:picLocks noChangeAspect="1"/>
          </p:cNvPicPr>
          <p:nvPr/>
        </p:nvPicPr>
        <p:blipFill>
          <a:blip r:embed="rId7"/>
          <a:stretch>
            <a:fillRect/>
          </a:stretch>
        </p:blipFill>
        <p:spPr>
          <a:xfrm>
            <a:off x="11758024" y="1593767"/>
            <a:ext cx="5334000" cy="8684656"/>
          </a:xfrm>
          <a:prstGeom prst="rect">
            <a:avLst/>
          </a:prstGeom>
        </p:spPr>
      </p:pic>
    </p:spTree>
    <p:extLst>
      <p:ext uri="{BB962C8B-B14F-4D97-AF65-F5344CB8AC3E}">
        <p14:creationId xmlns:p14="http://schemas.microsoft.com/office/powerpoint/2010/main" val="4830573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30CC-B71F-122C-E489-F3B3740E1B8D}"/>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F4B1696-B4E5-C6C7-ED60-D1678EAF28D1}"/>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95F118F4-B441-C9CC-0D3B-1437750C23B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32FD8E0-B990-616E-AA9D-4EAEF6812211}"/>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26A61D0-26DD-9A23-4803-470C8C1431AF}"/>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9DAA8F71-5E61-59A4-9238-02325CB7F6B7}"/>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FIFTH NORMAL FORM</a:t>
            </a:r>
          </a:p>
        </p:txBody>
      </p:sp>
      <p:sp>
        <p:nvSpPr>
          <p:cNvPr id="6" name="TextBox 21">
            <a:extLst>
              <a:ext uri="{FF2B5EF4-FFF2-40B4-BE49-F238E27FC236}">
                <a16:creationId xmlns:a16="http://schemas.microsoft.com/office/drawing/2014/main" id="{DBE12BFA-728B-9F7C-F72C-29851E41FADC}"/>
              </a:ext>
            </a:extLst>
          </p:cNvPr>
          <p:cNvSpPr txBox="1"/>
          <p:nvPr/>
        </p:nvSpPr>
        <p:spPr>
          <a:xfrm>
            <a:off x="342900" y="1815697"/>
            <a:ext cx="174879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Here if we notice the newly composed table from R1 and R2 and the original table, an extra tuple is added that did not exist in the original data, This breaks the second rule of 5NF i.e. non-loss decomposition.</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Here we will decompose the given table in another relation R3 where it will have 2 columns i.e. subject and teacher.</a:t>
            </a:r>
          </a:p>
        </p:txBody>
      </p:sp>
    </p:spTree>
    <p:extLst>
      <p:ext uri="{BB962C8B-B14F-4D97-AF65-F5344CB8AC3E}">
        <p14:creationId xmlns:p14="http://schemas.microsoft.com/office/powerpoint/2010/main" val="32752072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80F58-7AA9-BF21-79F7-D799BA03C1B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DD7E7FC-7909-101B-CFA1-56841DF869B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1C6D2289-0BFC-FC85-5A9F-C40356811AF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EE9DBDF-8129-563E-C1D4-FDFF8FD2024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7B075E8-AF75-44F9-6141-D8AB0958052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84A6931F-5B6B-6CAC-BE09-70BB9DFAEC0E}"/>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FIFTH NORMAL FORM</a:t>
            </a:r>
          </a:p>
        </p:txBody>
      </p:sp>
      <p:sp>
        <p:nvSpPr>
          <p:cNvPr id="6" name="TextBox 21">
            <a:extLst>
              <a:ext uri="{FF2B5EF4-FFF2-40B4-BE49-F238E27FC236}">
                <a16:creationId xmlns:a16="http://schemas.microsoft.com/office/drawing/2014/main" id="{EE41E2C0-A633-3693-D5CE-24DEF0BC8B38}"/>
              </a:ext>
            </a:extLst>
          </p:cNvPr>
          <p:cNvSpPr txBox="1"/>
          <p:nvPr/>
        </p:nvSpPr>
        <p:spPr>
          <a:xfrm>
            <a:off x="342900" y="1815697"/>
            <a:ext cx="174879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p:txBody>
      </p:sp>
      <p:pic>
        <p:nvPicPr>
          <p:cNvPr id="10" name="Picture 9">
            <a:extLst>
              <a:ext uri="{FF2B5EF4-FFF2-40B4-BE49-F238E27FC236}">
                <a16:creationId xmlns:a16="http://schemas.microsoft.com/office/drawing/2014/main" id="{4242BF10-367E-3334-24F7-4FED550D58EA}"/>
              </a:ext>
            </a:extLst>
          </p:cNvPr>
          <p:cNvPicPr>
            <a:picLocks noChangeAspect="1"/>
          </p:cNvPicPr>
          <p:nvPr/>
        </p:nvPicPr>
        <p:blipFill>
          <a:blip r:embed="rId5"/>
          <a:stretch>
            <a:fillRect/>
          </a:stretch>
        </p:blipFill>
        <p:spPr>
          <a:xfrm>
            <a:off x="6058264" y="1808077"/>
            <a:ext cx="5005976" cy="8147377"/>
          </a:xfrm>
          <a:prstGeom prst="rect">
            <a:avLst/>
          </a:prstGeom>
        </p:spPr>
      </p:pic>
      <p:pic>
        <p:nvPicPr>
          <p:cNvPr id="16" name="Picture 15">
            <a:extLst>
              <a:ext uri="{FF2B5EF4-FFF2-40B4-BE49-F238E27FC236}">
                <a16:creationId xmlns:a16="http://schemas.microsoft.com/office/drawing/2014/main" id="{658204EE-5A71-D6BC-7288-14BE6483FD27}"/>
              </a:ext>
            </a:extLst>
          </p:cNvPr>
          <p:cNvPicPr>
            <a:picLocks noChangeAspect="1"/>
          </p:cNvPicPr>
          <p:nvPr/>
        </p:nvPicPr>
        <p:blipFill>
          <a:blip r:embed="rId6"/>
          <a:stretch>
            <a:fillRect/>
          </a:stretch>
        </p:blipFill>
        <p:spPr>
          <a:xfrm>
            <a:off x="11353800" y="1501946"/>
            <a:ext cx="6172200" cy="8668820"/>
          </a:xfrm>
          <a:prstGeom prst="rect">
            <a:avLst/>
          </a:prstGeom>
        </p:spPr>
      </p:pic>
      <p:pic>
        <p:nvPicPr>
          <p:cNvPr id="17" name="Picture 16">
            <a:extLst>
              <a:ext uri="{FF2B5EF4-FFF2-40B4-BE49-F238E27FC236}">
                <a16:creationId xmlns:a16="http://schemas.microsoft.com/office/drawing/2014/main" id="{F5B56A24-0CAA-D164-19C6-1D546A0744F8}"/>
              </a:ext>
            </a:extLst>
          </p:cNvPr>
          <p:cNvPicPr>
            <a:picLocks noChangeAspect="1"/>
          </p:cNvPicPr>
          <p:nvPr/>
        </p:nvPicPr>
        <p:blipFill>
          <a:blip r:embed="rId7"/>
          <a:stretch>
            <a:fillRect/>
          </a:stretch>
        </p:blipFill>
        <p:spPr>
          <a:xfrm>
            <a:off x="419464" y="1509566"/>
            <a:ext cx="5334000" cy="8684656"/>
          </a:xfrm>
          <a:prstGeom prst="rect">
            <a:avLst/>
          </a:prstGeom>
        </p:spPr>
      </p:pic>
    </p:spTree>
    <p:extLst>
      <p:ext uri="{BB962C8B-B14F-4D97-AF65-F5344CB8AC3E}">
        <p14:creationId xmlns:p14="http://schemas.microsoft.com/office/powerpoint/2010/main" val="13076595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31070"/>
            <a:ext cx="9873830" cy="11243492"/>
          </a:xfrm>
          <a:custGeom>
            <a:avLst/>
            <a:gdLst/>
            <a:ahLst/>
            <a:cxnLst/>
            <a:rect l="l" t="t" r="r" b="b"/>
            <a:pathLst>
              <a:path w="9873830" h="11243492">
                <a:moveTo>
                  <a:pt x="0" y="0"/>
                </a:moveTo>
                <a:lnTo>
                  <a:pt x="9873830" y="0"/>
                </a:lnTo>
                <a:lnTo>
                  <a:pt x="9873830" y="11243492"/>
                </a:lnTo>
                <a:lnTo>
                  <a:pt x="0" y="112434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8414170" y="0"/>
            <a:ext cx="9873830" cy="11243492"/>
          </a:xfrm>
          <a:custGeom>
            <a:avLst/>
            <a:gdLst/>
            <a:ahLst/>
            <a:cxnLst/>
            <a:rect l="l" t="t" r="r" b="b"/>
            <a:pathLst>
              <a:path w="9873830" h="11243492">
                <a:moveTo>
                  <a:pt x="9873830" y="11243492"/>
                </a:moveTo>
                <a:lnTo>
                  <a:pt x="0" y="11243492"/>
                </a:lnTo>
                <a:lnTo>
                  <a:pt x="0" y="0"/>
                </a:lnTo>
                <a:lnTo>
                  <a:pt x="9873830" y="0"/>
                </a:lnTo>
                <a:lnTo>
                  <a:pt x="9873830" y="11243492"/>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182694" y="4305179"/>
            <a:ext cx="11922611" cy="3385542"/>
          </a:xfrm>
          <a:prstGeom prst="rect">
            <a:avLst/>
          </a:prstGeom>
        </p:spPr>
        <p:txBody>
          <a:bodyPr lIns="0" tIns="0" rIns="0" bIns="0" rtlCol="0" anchor="t">
            <a:spAutoFit/>
          </a:bodyPr>
          <a:lstStyle/>
          <a:p>
            <a:pPr algn="ctr">
              <a:lnSpc>
                <a:spcPts val="13231"/>
              </a:lnSpc>
            </a:pPr>
            <a:r>
              <a:rPr lang="en-US" sz="12028" b="1" dirty="0">
                <a:solidFill>
                  <a:srgbClr val="034383"/>
                </a:solidFill>
                <a:effectLst>
                  <a:outerShdw blurRad="38100" dist="38100" dir="2700000" algn="tl">
                    <a:srgbClr val="000000">
                      <a:alpha val="43137"/>
                    </a:srgbClr>
                  </a:outerShdw>
                </a:effectLst>
                <a:latin typeface="Ubuntu Bold"/>
                <a:ea typeface="Ubuntu Bold"/>
                <a:cs typeface="Ubuntu Bold"/>
                <a:sym typeface="Ubuntu Bold"/>
              </a:rPr>
              <a:t>END OF MODULE-4</a:t>
            </a:r>
          </a:p>
        </p:txBody>
      </p:sp>
      <p:sp>
        <p:nvSpPr>
          <p:cNvPr id="5" name="Freeform 5"/>
          <p:cNvSpPr/>
          <p:nvPr/>
        </p:nvSpPr>
        <p:spPr>
          <a:xfrm rot="-7572255">
            <a:off x="8463171" y="2001467"/>
            <a:ext cx="1361659" cy="1331950"/>
          </a:xfrm>
          <a:custGeom>
            <a:avLst/>
            <a:gdLst/>
            <a:ahLst/>
            <a:cxnLst/>
            <a:rect l="l" t="t" r="r" b="b"/>
            <a:pathLst>
              <a:path w="1361659" h="1331950">
                <a:moveTo>
                  <a:pt x="0" y="0"/>
                </a:moveTo>
                <a:lnTo>
                  <a:pt x="1361658" y="0"/>
                </a:lnTo>
                <a:lnTo>
                  <a:pt x="1361658" y="1331950"/>
                </a:lnTo>
                <a:lnTo>
                  <a:pt x="0" y="13319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4C1EF-D440-8B3F-E5BE-C23B004ABAC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25913C2C-90F6-30E3-1DA7-94CA9E4B5E2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CBD67E59-28A7-7B44-687C-01A52650D1A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140ED7D-FE14-4E3C-5C90-CD46593C5481}"/>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BDBFAFDE-F7CD-76C4-CBE0-441A2B1E1014}"/>
              </a:ext>
            </a:extLst>
          </p:cNvPr>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909CE1C6-B205-B966-0EF3-9452D95F6A03}"/>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9FEECBB9-78EF-6DC7-DC67-692B53C8A20C}"/>
              </a:ext>
            </a:extLst>
          </p:cNvPr>
          <p:cNvSpPr txBox="1"/>
          <p:nvPr/>
        </p:nvSpPr>
        <p:spPr>
          <a:xfrm>
            <a:off x="304800" y="1801255"/>
            <a:ext cx="17754600" cy="8240796"/>
          </a:xfrm>
          <a:prstGeom prst="rect">
            <a:avLst/>
          </a:prstGeom>
        </p:spPr>
        <p:txBody>
          <a:bodyPr wrap="square" lIns="0" tIns="0" rIns="0" bIns="0" rtlCol="0" anchor="t">
            <a:normAutofit fontScale="92500" lnSpcReduction="20000"/>
          </a:bodyPr>
          <a:lstStyle/>
          <a:p>
            <a:pPr marL="571500" indent="-571500" algn="just">
              <a:lnSpc>
                <a:spcPct val="150000"/>
              </a:lnSpc>
              <a:buFont typeface="Wingdings" panose="05000000000000000000" pitchFamily="2" charset="2"/>
              <a:buChar char="Ø"/>
            </a:pPr>
            <a:r>
              <a:rPr lang="en-US" sz="4300" b="1" kern="0" dirty="0">
                <a:effectLst/>
                <a:latin typeface="Arial" panose="020B0604020202020204" pitchFamily="34" charset="0"/>
                <a:ea typeface="Times New Roman" panose="02020603050405020304" pitchFamily="18" charset="0"/>
                <a:cs typeface="Arial" panose="020B0604020202020204" pitchFamily="34" charset="0"/>
              </a:rPr>
              <a:t>Normalization: </a:t>
            </a:r>
            <a:r>
              <a:rPr lang="en-US" sz="4300" kern="0" dirty="0">
                <a:effectLst/>
                <a:latin typeface="Arial" panose="020B0604020202020204" pitchFamily="34" charset="0"/>
                <a:ea typeface="Times New Roman" panose="02020603050405020304" pitchFamily="18" charset="0"/>
                <a:cs typeface="Arial" panose="020B0604020202020204" pitchFamily="34" charset="0"/>
              </a:rPr>
              <a:t>split the tables into small tables which will contain less number of attributes in such a way that table design must not contain any problem of inserting, deleting, updating anomalies and guarantees no redundancy.</a:t>
            </a:r>
          </a:p>
          <a:p>
            <a:pPr marL="571500" indent="-571500" algn="just">
              <a:lnSpc>
                <a:spcPct val="150000"/>
              </a:lnSpc>
              <a:buFont typeface="Wingdings" panose="05000000000000000000" pitchFamily="2" charset="2"/>
              <a:buChar char="Ø"/>
            </a:pPr>
            <a:endParaRPr lang="en-US" sz="4300" kern="0" dirty="0">
              <a:effectLst/>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endParaRPr lang="en-US" sz="4300" kern="0" dirty="0">
              <a:effectLst/>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r>
              <a:rPr lang="en-US" sz="4300" kern="0" dirty="0">
                <a:effectLst/>
                <a:latin typeface="Arial" panose="020B0604020202020204" pitchFamily="34" charset="0"/>
                <a:ea typeface="Times New Roman" panose="02020603050405020304" pitchFamily="18" charset="0"/>
                <a:cs typeface="Arial" panose="020B0604020202020204" pitchFamily="34" charset="0"/>
              </a:rPr>
              <a:t>Normalization or Schema Refinement is a technique of </a:t>
            </a:r>
            <a:r>
              <a:rPr lang="en-US" sz="4300" b="1" kern="0" dirty="0">
                <a:effectLst/>
                <a:latin typeface="Arial" panose="020B0604020202020204" pitchFamily="34" charset="0"/>
                <a:ea typeface="Times New Roman" panose="02020603050405020304" pitchFamily="18" charset="0"/>
                <a:cs typeface="Arial" panose="020B0604020202020204" pitchFamily="34" charset="0"/>
              </a:rPr>
              <a:t>organizing the data in the database</a:t>
            </a:r>
            <a:r>
              <a:rPr lang="en-US" sz="4300" kern="0" dirty="0">
                <a:effectLst/>
                <a:latin typeface="Arial" panose="020B0604020202020204" pitchFamily="34" charset="0"/>
                <a:ea typeface="Times New Roman" panose="02020603050405020304" pitchFamily="18" charset="0"/>
                <a:cs typeface="Arial" panose="020B0604020202020204" pitchFamily="34" charset="0"/>
              </a:rPr>
              <a:t>. It is a systematic approach of decomposing tables to </a:t>
            </a:r>
            <a:r>
              <a:rPr lang="en-US" sz="4300" b="1" kern="0" dirty="0">
                <a:effectLst/>
                <a:latin typeface="Arial" panose="020B0604020202020204" pitchFamily="34" charset="0"/>
                <a:ea typeface="Times New Roman" panose="02020603050405020304" pitchFamily="18" charset="0"/>
                <a:cs typeface="Arial" panose="020B0604020202020204" pitchFamily="34" charset="0"/>
              </a:rPr>
              <a:t>eliminate data redundancy and undesirable characteristics like Insertion, Update and Deletion Anomalies.</a:t>
            </a:r>
          </a:p>
          <a:p>
            <a:pPr marL="571500" indent="-571500" algn="just">
              <a:lnSpc>
                <a:spcPct val="150000"/>
              </a:lnSpc>
              <a:buFont typeface="Wingdings" panose="05000000000000000000" pitchFamily="2" charset="2"/>
              <a:buChar char="Ø"/>
            </a:pPr>
            <a:endParaRPr lang="en-US" sz="40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4029308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58CA9-1C49-1472-5FAB-89249A53BA9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49DF4CD0-BE31-F739-8D74-C13B02403CBD}"/>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C0005297-0986-F3F4-74B5-E23701E945B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9A53BE6-50B4-98E3-B435-2147E3E2C0B2}"/>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8683ED4-FEA7-CF4A-41F4-523987509DF1}"/>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D9914E8-39BF-0A1A-2DDD-E222F6DC4F51}"/>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A00A6CDD-88B3-DC98-4177-30A6E67F4BD5}"/>
              </a:ext>
            </a:extLst>
          </p:cNvPr>
          <p:cNvSpPr txBox="1"/>
          <p:nvPr/>
        </p:nvSpPr>
        <p:spPr>
          <a:xfrm>
            <a:off x="304800" y="1801255"/>
            <a:ext cx="17754600" cy="8240796"/>
          </a:xfrm>
          <a:prstGeom prst="rect">
            <a:avLst/>
          </a:prstGeom>
        </p:spPr>
        <p:txBody>
          <a:bodyPr wrap="square" lIns="0" tIns="0" rIns="0" bIns="0" rtlCol="0" anchor="t">
            <a:normAutofit fontScale="92500" lnSpcReduction="10000"/>
          </a:bodyPr>
          <a:lstStyle/>
          <a:p>
            <a:pPr algn="just">
              <a:lnSpc>
                <a:spcPct val="150000"/>
              </a:lnSpc>
            </a:pPr>
            <a:r>
              <a:rPr lang="en-US" sz="4000" b="1" kern="0" dirty="0">
                <a:effectLst/>
                <a:latin typeface="Arial" panose="020B0604020202020204" pitchFamily="34" charset="0"/>
                <a:ea typeface="Times New Roman" panose="02020603050405020304" pitchFamily="18" charset="0"/>
                <a:cs typeface="Arial" panose="020B0604020202020204" pitchFamily="34" charset="0"/>
              </a:rPr>
              <a:t>PURPOSE OF NORMALIZATION</a:t>
            </a:r>
          </a:p>
          <a:p>
            <a:pPr marL="571500" indent="-571500" algn="just">
              <a:lnSpc>
                <a:spcPct val="150000"/>
              </a:lnSpc>
              <a:buFont typeface="Wingdings" panose="05000000000000000000" pitchFamily="2" charset="2"/>
              <a:buChar char="Ø"/>
            </a:pPr>
            <a:r>
              <a:rPr lang="en-US" sz="4000" kern="0" dirty="0">
                <a:effectLst/>
                <a:latin typeface="Arial" panose="020B0604020202020204" pitchFamily="34" charset="0"/>
                <a:ea typeface="Times New Roman" panose="02020603050405020304" pitchFamily="18" charset="0"/>
                <a:cs typeface="Arial" panose="020B0604020202020204" pitchFamily="34" charset="0"/>
              </a:rPr>
              <a:t>Minimize the redundancy in data.</a:t>
            </a:r>
          </a:p>
          <a:p>
            <a:pPr marL="571500" indent="-571500" algn="just">
              <a:lnSpc>
                <a:spcPct val="150000"/>
              </a:lnSpc>
              <a:buFont typeface="Wingdings" panose="05000000000000000000" pitchFamily="2" charset="2"/>
              <a:buChar char="Ø"/>
            </a:pPr>
            <a:endParaRPr lang="en-US" sz="4000" kern="0" dirty="0">
              <a:effectLst/>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r>
              <a:rPr lang="en-US" sz="4000" kern="0" dirty="0">
                <a:effectLst/>
                <a:latin typeface="Arial" panose="020B0604020202020204" pitchFamily="34" charset="0"/>
                <a:ea typeface="Times New Roman" panose="02020603050405020304" pitchFamily="18" charset="0"/>
                <a:cs typeface="Arial" panose="020B0604020202020204" pitchFamily="34" charset="0"/>
              </a:rPr>
              <a:t>Remove insert, update, and delete anomalies during the database activities.</a:t>
            </a:r>
          </a:p>
          <a:p>
            <a:pPr marL="571500" indent="-571500" algn="just">
              <a:lnSpc>
                <a:spcPct val="150000"/>
              </a:lnSpc>
              <a:buFont typeface="Wingdings" panose="05000000000000000000" pitchFamily="2" charset="2"/>
              <a:buChar char="Ø"/>
            </a:pPr>
            <a:endParaRPr lang="en-US" sz="4000" kern="0" dirty="0">
              <a:effectLst/>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r>
              <a:rPr lang="en-US" sz="4000" kern="0" dirty="0">
                <a:effectLst/>
                <a:latin typeface="Arial" panose="020B0604020202020204" pitchFamily="34" charset="0"/>
                <a:ea typeface="Times New Roman" panose="02020603050405020304" pitchFamily="18" charset="0"/>
                <a:cs typeface="Arial" panose="020B0604020202020204" pitchFamily="34" charset="0"/>
              </a:rPr>
              <a:t>Reduce the need to organize the data when it is modified or enhanced.</a:t>
            </a:r>
          </a:p>
          <a:p>
            <a:pPr marL="571500" indent="-571500" algn="just">
              <a:lnSpc>
                <a:spcPct val="150000"/>
              </a:lnSpc>
              <a:buFont typeface="Wingdings" panose="05000000000000000000" pitchFamily="2" charset="2"/>
              <a:buChar char="Ø"/>
            </a:pPr>
            <a:endParaRPr lang="en-US" sz="4000" kern="0" dirty="0">
              <a:effectLst/>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r>
              <a:rPr lang="en-US" sz="4000" kern="0" dirty="0">
                <a:effectLst/>
                <a:latin typeface="Arial" panose="020B0604020202020204" pitchFamily="34" charset="0"/>
                <a:ea typeface="Times New Roman" panose="02020603050405020304" pitchFamily="18" charset="0"/>
                <a:cs typeface="Arial" panose="020B0604020202020204" pitchFamily="34" charset="0"/>
              </a:rPr>
              <a:t>Normalization reduces a complex user view to a set of small and sub groups of fields or relations. This process helps to design a logical data model known as conceptual data model.</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1903768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1DFA0-EA79-025D-1C65-83B3AA8E038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5BB748A-0F74-38FB-9A4F-844F071B0608}"/>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00162418-2988-4813-45FB-794BE5F09C6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370CE910-6C14-5702-F4B8-10A7A5AFDAF2}"/>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2A70BE7-A689-E6A3-05C8-6D3B1213A34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B476E65D-4EA4-693B-ADD6-A7CBF9B35744}"/>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6701E132-0290-A9ED-3999-5CDFE6F879E1}"/>
              </a:ext>
            </a:extLst>
          </p:cNvPr>
          <p:cNvSpPr txBox="1"/>
          <p:nvPr/>
        </p:nvSpPr>
        <p:spPr>
          <a:xfrm>
            <a:off x="304800" y="1801255"/>
            <a:ext cx="17754600" cy="8240796"/>
          </a:xfrm>
          <a:prstGeom prst="rect">
            <a:avLst/>
          </a:prstGeom>
        </p:spPr>
        <p:txBody>
          <a:bodyPr wrap="square" lIns="0" tIns="0" rIns="0" bIns="0" rtlCol="0" anchor="t">
            <a:normAutofit fontScale="92500"/>
          </a:bodyPr>
          <a:lstStyle/>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Functional Dependency </a:t>
            </a:r>
            <a:r>
              <a:rPr lang="en-US" sz="4400" dirty="0">
                <a:latin typeface="Arial" panose="020B0604020202020204" pitchFamily="34" charset="0"/>
                <a:ea typeface="Open Sans 1"/>
                <a:cs typeface="Arial" panose="020B0604020202020204" pitchFamily="34" charset="0"/>
              </a:rPr>
              <a:t>in DBMS is an important concept that describes the </a:t>
            </a:r>
            <a:r>
              <a:rPr lang="en-US" sz="4400" b="1" dirty="0">
                <a:latin typeface="Arial" panose="020B0604020202020204" pitchFamily="34" charset="0"/>
                <a:ea typeface="Open Sans 1"/>
                <a:cs typeface="Arial" panose="020B0604020202020204" pitchFamily="34" charset="0"/>
              </a:rPr>
              <a:t>relationship between attributes </a:t>
            </a:r>
            <a:r>
              <a:rPr lang="en-US" sz="4400" dirty="0">
                <a:latin typeface="Arial" panose="020B0604020202020204" pitchFamily="34" charset="0"/>
                <a:ea typeface="Open Sans 1"/>
                <a:cs typeface="Arial" panose="020B0604020202020204" pitchFamily="34" charset="0"/>
              </a:rPr>
              <a:t>(columns) in a table. </a:t>
            </a:r>
          </a:p>
          <a:p>
            <a:pPr marL="571500" indent="-571500" algn="just">
              <a:lnSpc>
                <a:spcPct val="150000"/>
              </a:lnSpc>
              <a:buFont typeface="Wingdings" panose="05000000000000000000" pitchFamily="2" charset="2"/>
              <a:buChar char="Ø"/>
            </a:pPr>
            <a:endParaRPr lang="en-US" sz="4000" dirty="0">
              <a:solidFill>
                <a:srgbClr val="273239"/>
              </a:solidFill>
              <a:latin typeface="Nunito" pitchFamily="2"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sym typeface="Open Sans 1"/>
              </a:rPr>
              <a:t>A functional dependency (FD) exists between two attributes when the value of one attribute, </a:t>
            </a:r>
            <a:r>
              <a:rPr lang="en-US" sz="4400" b="1" dirty="0">
                <a:latin typeface="Arial" panose="020B0604020202020204" pitchFamily="34" charset="0"/>
                <a:ea typeface="Open Sans 1"/>
                <a:cs typeface="Arial" panose="020B0604020202020204" pitchFamily="34" charset="0"/>
                <a:sym typeface="Open Sans 1"/>
              </a:rPr>
              <a:t>the determinant </a:t>
            </a:r>
            <a:r>
              <a:rPr lang="en-US" sz="4400" dirty="0">
                <a:latin typeface="Arial" panose="020B0604020202020204" pitchFamily="34" charset="0"/>
                <a:ea typeface="Open Sans 1"/>
                <a:cs typeface="Arial" panose="020B0604020202020204" pitchFamily="34" charset="0"/>
                <a:sym typeface="Open Sans 1"/>
              </a:rPr>
              <a:t>determines the value of another attribute</a:t>
            </a:r>
            <a:r>
              <a:rPr lang="en-US" sz="4400" b="1" dirty="0">
                <a:latin typeface="Arial" panose="020B0604020202020204" pitchFamily="34" charset="0"/>
                <a:ea typeface="Open Sans 1"/>
                <a:cs typeface="Arial" panose="020B0604020202020204" pitchFamily="34" charset="0"/>
                <a:sym typeface="Open Sans 1"/>
              </a:rPr>
              <a:t>, the dependent.</a:t>
            </a:r>
          </a:p>
          <a:p>
            <a:pPr marL="571500" indent="-571500" algn="just">
              <a:lnSpc>
                <a:spcPct val="150000"/>
              </a:lnSpc>
              <a:buFont typeface="Wingdings" panose="05000000000000000000" pitchFamily="2" charset="2"/>
              <a:buChar char="Ø"/>
            </a:pPr>
            <a:endParaRPr lang="en-US" sz="4400" b="1" dirty="0">
              <a:latin typeface="Arial" panose="020B0604020202020204" pitchFamily="34"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sym typeface="Open Sans 1"/>
              </a:rPr>
              <a:t>If attribute A functionally determines attribute B, </a:t>
            </a:r>
            <a:r>
              <a:rPr lang="en-US" sz="4400" dirty="0">
                <a:latin typeface="Arial" panose="020B0604020202020204" pitchFamily="34" charset="0"/>
                <a:ea typeface="Open Sans 1"/>
                <a:cs typeface="Arial" panose="020B0604020202020204" pitchFamily="34" charset="0"/>
                <a:sym typeface="Open Sans 1"/>
              </a:rPr>
              <a:t>we write this as the </a:t>
            </a:r>
            <a:r>
              <a:rPr lang="en-US" sz="4400" b="1" dirty="0">
                <a:latin typeface="Arial" panose="020B0604020202020204" pitchFamily="34" charset="0"/>
                <a:ea typeface="Open Sans 1"/>
                <a:cs typeface="Arial" panose="020B0604020202020204" pitchFamily="34" charset="0"/>
                <a:sym typeface="Open Sans 1"/>
              </a:rPr>
              <a:t>A→B.</a:t>
            </a:r>
          </a:p>
        </p:txBody>
      </p:sp>
    </p:spTree>
    <p:extLst>
      <p:ext uri="{BB962C8B-B14F-4D97-AF65-F5344CB8AC3E}">
        <p14:creationId xmlns:p14="http://schemas.microsoft.com/office/powerpoint/2010/main" val="706040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3C1E-E4B7-137C-F026-CD08D595442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02102FB-01CE-F3DF-D147-1559B7DE931A}"/>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5DFD5462-0F82-5B8E-B9C2-2123A2004E7B}"/>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C2FFFC56-EDC3-79E2-7432-BF32D3C1FDA4}"/>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46884480-8E30-64BA-5C37-8DD82007FB3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FED1E1CE-2006-AB19-4434-A378AEC882DE}"/>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EF7AFF25-6E4A-712D-B066-7FD2D3E44410}"/>
              </a:ext>
            </a:extLst>
          </p:cNvPr>
          <p:cNvSpPr txBox="1"/>
          <p:nvPr/>
        </p:nvSpPr>
        <p:spPr>
          <a:xfrm>
            <a:off x="304800" y="1801255"/>
            <a:ext cx="17754600" cy="8240796"/>
          </a:xfrm>
          <a:prstGeom prst="rect">
            <a:avLst/>
          </a:prstGeom>
        </p:spPr>
        <p:txBody>
          <a:bodyPr wrap="square" lIns="0" tIns="0" rIns="0" bIns="0" rtlCol="0" anchor="t">
            <a:normAutofit/>
          </a:bodyPr>
          <a:lstStyle/>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sym typeface="Open Sans 1"/>
              </a:rPr>
              <a:t>EXAMPLE</a:t>
            </a:r>
          </a:p>
        </p:txBody>
      </p:sp>
      <p:pic>
        <p:nvPicPr>
          <p:cNvPr id="7" name="Picture 6">
            <a:extLst>
              <a:ext uri="{FF2B5EF4-FFF2-40B4-BE49-F238E27FC236}">
                <a16:creationId xmlns:a16="http://schemas.microsoft.com/office/drawing/2014/main" id="{E9BB4858-F338-A06C-C5BB-02CCBA04A2A3}"/>
              </a:ext>
            </a:extLst>
          </p:cNvPr>
          <p:cNvPicPr>
            <a:picLocks noChangeAspect="1"/>
          </p:cNvPicPr>
          <p:nvPr/>
        </p:nvPicPr>
        <p:blipFill>
          <a:blip r:embed="rId4"/>
          <a:stretch>
            <a:fillRect/>
          </a:stretch>
        </p:blipFill>
        <p:spPr>
          <a:xfrm>
            <a:off x="5166724" y="1633019"/>
            <a:ext cx="10439400" cy="8519614"/>
          </a:xfrm>
          <a:prstGeom prst="rect">
            <a:avLst/>
          </a:prstGeom>
        </p:spPr>
      </p:pic>
    </p:spTree>
    <p:extLst>
      <p:ext uri="{BB962C8B-B14F-4D97-AF65-F5344CB8AC3E}">
        <p14:creationId xmlns:p14="http://schemas.microsoft.com/office/powerpoint/2010/main" val="133576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1BF1-5AE7-66E1-0E47-2DA92F76E41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0B2693B-B311-1BF4-4765-C96FF432F0BA}"/>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8630E0EE-255E-CEDC-1A44-2DFF1E96FE1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A9537E2-5A87-BC8A-D272-1A116A74C0A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14BB52CD-2D71-9141-2C0C-A35C9E3904B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98ECF59-C4CE-15BC-360E-9C8C71E95171}"/>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CE046AAE-AC79-1E8E-70CA-9C8E674789B2}"/>
              </a:ext>
            </a:extLst>
          </p:cNvPr>
          <p:cNvSpPr txBox="1"/>
          <p:nvPr/>
        </p:nvSpPr>
        <p:spPr>
          <a:xfrm>
            <a:off x="304800" y="1801255"/>
            <a:ext cx="17754600" cy="8240796"/>
          </a:xfrm>
          <a:prstGeom prst="rect">
            <a:avLst/>
          </a:prstGeom>
        </p:spPr>
        <p:txBody>
          <a:bodyPr wrap="square" lIns="0" tIns="0" rIns="0" bIns="0" rtlCol="0" anchor="t">
            <a:normAutofit/>
          </a:bodyPr>
          <a:lstStyle/>
          <a:p>
            <a:pPr algn="ctr">
              <a:lnSpc>
                <a:spcPct val="150000"/>
              </a:lnSpc>
            </a:pPr>
            <a:r>
              <a:rPr lang="en-US" sz="4800" b="1" dirty="0" err="1">
                <a:latin typeface="Arial" panose="020B0604020202020204" pitchFamily="34" charset="0"/>
                <a:ea typeface="Open Sans 1"/>
                <a:cs typeface="Arial" panose="020B0604020202020204" pitchFamily="34" charset="0"/>
              </a:rPr>
              <a:t>roll_no</a:t>
            </a:r>
            <a:r>
              <a:rPr lang="en-US" sz="4800" b="1" dirty="0">
                <a:latin typeface="Arial" panose="020B0604020202020204" pitchFamily="34" charset="0"/>
                <a:ea typeface="Open Sans 1"/>
                <a:cs typeface="Arial" panose="020B0604020202020204" pitchFamily="34" charset="0"/>
              </a:rPr>
              <a:t> → { name, </a:t>
            </a:r>
            <a:r>
              <a:rPr lang="en-US" sz="4800" b="1" dirty="0" err="1">
                <a:latin typeface="Arial" panose="020B0604020202020204" pitchFamily="34" charset="0"/>
                <a:ea typeface="Open Sans 1"/>
                <a:cs typeface="Arial" panose="020B0604020202020204" pitchFamily="34" charset="0"/>
              </a:rPr>
              <a:t>dept_name</a:t>
            </a:r>
            <a:r>
              <a:rPr lang="en-US" sz="4800" b="1" dirty="0">
                <a:latin typeface="Arial" panose="020B0604020202020204" pitchFamily="34" charset="0"/>
                <a:ea typeface="Open Sans 1"/>
                <a:cs typeface="Arial" panose="020B0604020202020204" pitchFamily="34" charset="0"/>
              </a:rPr>
              <a:t>, </a:t>
            </a:r>
            <a:r>
              <a:rPr lang="en-US" sz="4800" b="1" dirty="0" err="1">
                <a:latin typeface="Arial" panose="020B0604020202020204" pitchFamily="34" charset="0"/>
                <a:ea typeface="Open Sans 1"/>
                <a:cs typeface="Arial" panose="020B0604020202020204" pitchFamily="34" charset="0"/>
              </a:rPr>
              <a:t>dept_building</a:t>
            </a:r>
            <a:r>
              <a:rPr lang="en-US" sz="4800" b="1" dirty="0">
                <a:latin typeface="Arial" panose="020B0604020202020204" pitchFamily="34" charset="0"/>
                <a:ea typeface="Open Sans 1"/>
                <a:cs typeface="Arial" panose="020B0604020202020204" pitchFamily="34" charset="0"/>
              </a:rPr>
              <a:t> }</a:t>
            </a:r>
          </a:p>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 </a:t>
            </a:r>
            <a:r>
              <a:rPr lang="en-US" sz="4400" dirty="0">
                <a:latin typeface="Arial" panose="020B0604020202020204" pitchFamily="34" charset="0"/>
                <a:ea typeface="Open Sans 1"/>
                <a:cs typeface="Arial" panose="020B0604020202020204" pitchFamily="34" charset="0"/>
              </a:rPr>
              <a:t>Here, </a:t>
            </a:r>
            <a:r>
              <a:rPr lang="en-US" sz="4400" dirty="0" err="1">
                <a:latin typeface="Arial" panose="020B0604020202020204" pitchFamily="34" charset="0"/>
                <a:ea typeface="Open Sans 1"/>
                <a:cs typeface="Arial" panose="020B0604020202020204" pitchFamily="34" charset="0"/>
              </a:rPr>
              <a:t>roll_no</a:t>
            </a:r>
            <a:r>
              <a:rPr lang="en-US" sz="4400" dirty="0">
                <a:latin typeface="Arial" panose="020B0604020202020204" pitchFamily="34" charset="0"/>
                <a:ea typeface="Open Sans 1"/>
                <a:cs typeface="Arial" panose="020B0604020202020204" pitchFamily="34" charset="0"/>
              </a:rPr>
              <a:t> can determine values of fields name, </a:t>
            </a:r>
            <a:r>
              <a:rPr lang="en-US" sz="4400" dirty="0" err="1">
                <a:latin typeface="Arial" panose="020B0604020202020204" pitchFamily="34" charset="0"/>
                <a:ea typeface="Open Sans 1"/>
                <a:cs typeface="Arial" panose="020B0604020202020204" pitchFamily="34" charset="0"/>
              </a:rPr>
              <a:t>dept_name</a:t>
            </a:r>
            <a:r>
              <a:rPr lang="en-US" sz="4400" dirty="0">
                <a:latin typeface="Arial" panose="020B0604020202020204" pitchFamily="34" charset="0"/>
                <a:ea typeface="Open Sans 1"/>
                <a:cs typeface="Arial" panose="020B0604020202020204" pitchFamily="34" charset="0"/>
              </a:rPr>
              <a:t> and </a:t>
            </a:r>
            <a:r>
              <a:rPr lang="en-US" sz="4400" dirty="0" err="1">
                <a:latin typeface="Arial" panose="020B0604020202020204" pitchFamily="34" charset="0"/>
                <a:ea typeface="Open Sans 1"/>
                <a:cs typeface="Arial" panose="020B0604020202020204" pitchFamily="34" charset="0"/>
              </a:rPr>
              <a:t>dept_building</a:t>
            </a:r>
            <a:r>
              <a:rPr lang="en-US" sz="4400" dirty="0">
                <a:latin typeface="Arial" panose="020B0604020202020204" pitchFamily="34" charset="0"/>
                <a:ea typeface="Open Sans 1"/>
                <a:cs typeface="Arial" panose="020B0604020202020204" pitchFamily="34" charset="0"/>
              </a:rPr>
              <a:t>, hence a valid Functional dependency.</a:t>
            </a:r>
          </a:p>
          <a:p>
            <a:pPr marL="571500" indent="-571500" algn="just">
              <a:lnSpc>
                <a:spcPct val="150000"/>
              </a:lnSpc>
              <a:buFont typeface="Wingdings" panose="05000000000000000000" pitchFamily="2" charset="2"/>
              <a:buChar char="Ø"/>
            </a:pPr>
            <a:endParaRPr lang="en-US" sz="4400" b="1"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Ø"/>
            </a:pPr>
            <a:endParaRPr lang="en-US" sz="4400" b="1" dirty="0">
              <a:latin typeface="Arial" panose="020B0604020202020204" pitchFamily="34" charset="0"/>
              <a:ea typeface="Open Sans 1"/>
              <a:cs typeface="Arial" panose="020B0604020202020204" pitchFamily="34" charset="0"/>
            </a:endParaRPr>
          </a:p>
          <a:p>
            <a:pPr algn="ctr">
              <a:lnSpc>
                <a:spcPct val="150000"/>
              </a:lnSpc>
            </a:pPr>
            <a:r>
              <a:rPr lang="en-US" sz="4800" b="1" dirty="0" err="1">
                <a:latin typeface="Arial" panose="020B0604020202020204" pitchFamily="34" charset="0"/>
                <a:ea typeface="Open Sans 1"/>
                <a:cs typeface="Arial" panose="020B0604020202020204" pitchFamily="34" charset="0"/>
              </a:rPr>
              <a:t>roll_no</a:t>
            </a:r>
            <a:r>
              <a:rPr lang="en-US" sz="4800" b="1" dirty="0">
                <a:latin typeface="Arial" panose="020B0604020202020204" pitchFamily="34" charset="0"/>
                <a:ea typeface="Open Sans 1"/>
                <a:cs typeface="Arial" panose="020B0604020202020204" pitchFamily="34" charset="0"/>
              </a:rPr>
              <a:t> → </a:t>
            </a:r>
            <a:r>
              <a:rPr lang="en-US" sz="4800" b="1" dirty="0" err="1">
                <a:latin typeface="Arial" panose="020B0604020202020204" pitchFamily="34" charset="0"/>
                <a:ea typeface="Open Sans 1"/>
                <a:cs typeface="Arial" panose="020B0604020202020204" pitchFamily="34" charset="0"/>
              </a:rPr>
              <a:t>dept_name</a:t>
            </a:r>
            <a:r>
              <a:rPr lang="en-US" sz="4800" b="1" dirty="0">
                <a:latin typeface="Arial" panose="020B0604020202020204" pitchFamily="34" charset="0"/>
                <a:ea typeface="Open Sans 1"/>
                <a:cs typeface="Arial" panose="020B0604020202020204" pitchFamily="34" charset="0"/>
              </a:rPr>
              <a:t>  </a:t>
            </a: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Since, </a:t>
            </a:r>
            <a:r>
              <a:rPr lang="en-US" sz="4400" dirty="0" err="1">
                <a:latin typeface="Arial" panose="020B0604020202020204" pitchFamily="34" charset="0"/>
                <a:ea typeface="Open Sans 1"/>
                <a:cs typeface="Arial" panose="020B0604020202020204" pitchFamily="34" charset="0"/>
              </a:rPr>
              <a:t>roll_no</a:t>
            </a:r>
            <a:r>
              <a:rPr lang="en-US" sz="4400" dirty="0">
                <a:latin typeface="Arial" panose="020B0604020202020204" pitchFamily="34" charset="0"/>
                <a:ea typeface="Open Sans 1"/>
                <a:cs typeface="Arial" panose="020B0604020202020204" pitchFamily="34" charset="0"/>
              </a:rPr>
              <a:t> can determine whole set of {name, </a:t>
            </a:r>
            <a:r>
              <a:rPr lang="en-US" sz="4400" dirty="0" err="1">
                <a:latin typeface="Arial" panose="020B0604020202020204" pitchFamily="34" charset="0"/>
                <a:ea typeface="Open Sans 1"/>
                <a:cs typeface="Arial" panose="020B0604020202020204" pitchFamily="34" charset="0"/>
              </a:rPr>
              <a:t>dept_name</a:t>
            </a:r>
            <a:r>
              <a:rPr lang="en-US" sz="4400" dirty="0">
                <a:latin typeface="Arial" panose="020B0604020202020204" pitchFamily="34" charset="0"/>
                <a:ea typeface="Open Sans 1"/>
                <a:cs typeface="Arial" panose="020B0604020202020204" pitchFamily="34" charset="0"/>
              </a:rPr>
              <a:t>, </a:t>
            </a:r>
            <a:r>
              <a:rPr lang="en-US" sz="4400" dirty="0" err="1">
                <a:latin typeface="Arial" panose="020B0604020202020204" pitchFamily="34" charset="0"/>
                <a:ea typeface="Open Sans 1"/>
                <a:cs typeface="Arial" panose="020B0604020202020204" pitchFamily="34" charset="0"/>
              </a:rPr>
              <a:t>dept_building</a:t>
            </a:r>
            <a:r>
              <a:rPr lang="en-US" sz="4400" dirty="0">
                <a:latin typeface="Arial" panose="020B0604020202020204" pitchFamily="34" charset="0"/>
                <a:ea typeface="Open Sans 1"/>
                <a:cs typeface="Arial" panose="020B0604020202020204" pitchFamily="34" charset="0"/>
              </a:rPr>
              <a:t>}, it can determine its subset </a:t>
            </a:r>
            <a:r>
              <a:rPr lang="en-US" sz="4400" dirty="0" err="1">
                <a:latin typeface="Arial" panose="020B0604020202020204" pitchFamily="34" charset="0"/>
                <a:ea typeface="Open Sans 1"/>
                <a:cs typeface="Arial" panose="020B0604020202020204" pitchFamily="34" charset="0"/>
              </a:rPr>
              <a:t>dept_name</a:t>
            </a:r>
            <a:r>
              <a:rPr lang="en-US" sz="4400" dirty="0">
                <a:latin typeface="Arial" panose="020B0604020202020204" pitchFamily="34" charset="0"/>
                <a:ea typeface="Open Sans 1"/>
                <a:cs typeface="Arial" panose="020B0604020202020204" pitchFamily="34" charset="0"/>
              </a:rPr>
              <a:t> also.</a:t>
            </a:r>
          </a:p>
        </p:txBody>
      </p:sp>
    </p:spTree>
    <p:extLst>
      <p:ext uri="{BB962C8B-B14F-4D97-AF65-F5344CB8AC3E}">
        <p14:creationId xmlns:p14="http://schemas.microsoft.com/office/powerpoint/2010/main" val="332550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528C0-F3A9-E001-D550-23BBFB0A4E36}"/>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BF1908D-AEC2-3B28-544E-FBD12E3F4056}"/>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774B0716-9ECD-23C4-7FE6-12D4A6C92169}"/>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C734829-8F10-E302-EA5B-DEAC26B0BED4}"/>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533974A-ADB8-F024-698E-725D2565586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7DAC9E3C-D27C-3C73-761A-70D92E33635E}"/>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A6EF2481-CEE6-DE45-7C7E-2B30CD3854D0}"/>
              </a:ext>
            </a:extLst>
          </p:cNvPr>
          <p:cNvSpPr txBox="1"/>
          <p:nvPr/>
        </p:nvSpPr>
        <p:spPr>
          <a:xfrm>
            <a:off x="304800" y="1801255"/>
            <a:ext cx="17754600" cy="8240796"/>
          </a:xfrm>
          <a:prstGeom prst="rect">
            <a:avLst/>
          </a:prstGeom>
        </p:spPr>
        <p:txBody>
          <a:bodyPr wrap="square" lIns="0" tIns="0" rIns="0" bIns="0" rtlCol="0" anchor="t">
            <a:normAutofit/>
          </a:bodyPr>
          <a:lstStyle/>
          <a:p>
            <a:pPr algn="ctr">
              <a:lnSpc>
                <a:spcPct val="150000"/>
              </a:lnSpc>
            </a:pPr>
            <a:r>
              <a:rPr lang="en-US" sz="4800" b="1" dirty="0" err="1">
                <a:latin typeface="Arial" panose="020B0604020202020204" pitchFamily="34" charset="0"/>
                <a:ea typeface="Open Sans 1"/>
                <a:cs typeface="Arial" panose="020B0604020202020204" pitchFamily="34" charset="0"/>
              </a:rPr>
              <a:t>dept_name</a:t>
            </a:r>
            <a:r>
              <a:rPr lang="en-US" sz="4800" b="1" dirty="0">
                <a:latin typeface="Arial" panose="020B0604020202020204" pitchFamily="34" charset="0"/>
                <a:ea typeface="Open Sans 1"/>
                <a:cs typeface="Arial" panose="020B0604020202020204" pitchFamily="34" charset="0"/>
              </a:rPr>
              <a:t> → </a:t>
            </a:r>
            <a:r>
              <a:rPr lang="en-US" sz="4800" b="1" dirty="0" err="1">
                <a:latin typeface="Arial" panose="020B0604020202020204" pitchFamily="34" charset="0"/>
                <a:ea typeface="Open Sans 1"/>
                <a:cs typeface="Arial" panose="020B0604020202020204" pitchFamily="34" charset="0"/>
              </a:rPr>
              <a:t>dept_building</a:t>
            </a:r>
            <a:endParaRPr lang="en-US" sz="4800" b="1"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Ø"/>
            </a:pPr>
            <a:r>
              <a:rPr lang="en-US" sz="4400" dirty="0" err="1">
                <a:latin typeface="Arial" panose="020B0604020202020204" pitchFamily="34" charset="0"/>
                <a:ea typeface="Open Sans 1"/>
                <a:cs typeface="Arial" panose="020B0604020202020204" pitchFamily="34" charset="0"/>
              </a:rPr>
              <a:t>Dept_name</a:t>
            </a:r>
            <a:r>
              <a:rPr lang="en-US" sz="4400" dirty="0">
                <a:latin typeface="Arial" panose="020B0604020202020204" pitchFamily="34" charset="0"/>
                <a:ea typeface="Open Sans 1"/>
                <a:cs typeface="Arial" panose="020B0604020202020204" pitchFamily="34" charset="0"/>
              </a:rPr>
              <a:t> can identify the </a:t>
            </a:r>
            <a:r>
              <a:rPr lang="en-US" sz="4400" dirty="0" err="1">
                <a:latin typeface="Arial" panose="020B0604020202020204" pitchFamily="34" charset="0"/>
                <a:ea typeface="Open Sans 1"/>
                <a:cs typeface="Arial" panose="020B0604020202020204" pitchFamily="34" charset="0"/>
              </a:rPr>
              <a:t>dept_building</a:t>
            </a:r>
            <a:r>
              <a:rPr lang="en-US" sz="4400" dirty="0">
                <a:latin typeface="Arial" panose="020B0604020202020204" pitchFamily="34" charset="0"/>
                <a:ea typeface="Open Sans 1"/>
                <a:cs typeface="Arial" panose="020B0604020202020204" pitchFamily="34" charset="0"/>
              </a:rPr>
              <a:t> accurately, since departments with different </a:t>
            </a:r>
            <a:r>
              <a:rPr lang="en-US" sz="4400" dirty="0" err="1">
                <a:latin typeface="Arial" panose="020B0604020202020204" pitchFamily="34" charset="0"/>
                <a:ea typeface="Open Sans 1"/>
                <a:cs typeface="Arial" panose="020B0604020202020204" pitchFamily="34" charset="0"/>
              </a:rPr>
              <a:t>dept_name</a:t>
            </a:r>
            <a:r>
              <a:rPr lang="en-US" sz="4400" dirty="0">
                <a:latin typeface="Arial" panose="020B0604020202020204" pitchFamily="34" charset="0"/>
                <a:ea typeface="Open Sans 1"/>
                <a:cs typeface="Arial" panose="020B0604020202020204" pitchFamily="34" charset="0"/>
              </a:rPr>
              <a:t> will also have a different </a:t>
            </a:r>
            <a:r>
              <a:rPr lang="en-US" sz="4400" dirty="0" err="1">
                <a:latin typeface="Arial" panose="020B0604020202020204" pitchFamily="34" charset="0"/>
                <a:ea typeface="Open Sans 1"/>
                <a:cs typeface="Arial" panose="020B0604020202020204" pitchFamily="34" charset="0"/>
              </a:rPr>
              <a:t>dept_building</a:t>
            </a:r>
            <a:r>
              <a:rPr lang="en-US" sz="4400" dirty="0">
                <a:latin typeface="Arial" panose="020B0604020202020204" pitchFamily="34" charset="0"/>
                <a:ea typeface="Open Sans 1"/>
                <a:cs typeface="Arial" panose="020B0604020202020204" pitchFamily="34" charset="0"/>
              </a:rPr>
              <a:t>.</a:t>
            </a:r>
          </a:p>
          <a:p>
            <a:pPr marL="571500" indent="-571500" algn="just">
              <a:lnSpc>
                <a:spcPct val="150000"/>
              </a:lnSpc>
              <a:buFont typeface="Wingdings" panose="05000000000000000000" pitchFamily="2" charset="2"/>
              <a:buChar char="Ø"/>
            </a:pPr>
            <a:endParaRPr lang="en-US" sz="4400" b="1" dirty="0">
              <a:latin typeface="Arial" panose="020B0604020202020204" pitchFamily="34" charset="0"/>
              <a:ea typeface="Open Sans 1"/>
              <a:cs typeface="Arial" panose="020B0604020202020204" pitchFamily="34" charset="0"/>
            </a:endParaRPr>
          </a:p>
          <a:p>
            <a:pPr algn="just">
              <a:lnSpc>
                <a:spcPct val="150000"/>
              </a:lnSpc>
            </a:pPr>
            <a:r>
              <a:rPr lang="en-US" sz="4400" dirty="0">
                <a:latin typeface="Arial" panose="020B0604020202020204" pitchFamily="34" charset="0"/>
                <a:ea typeface="Open Sans 1"/>
                <a:cs typeface="Arial" panose="020B0604020202020204" pitchFamily="34" charset="0"/>
              </a:rPr>
              <a:t>More valid functional dependencies: </a:t>
            </a:r>
          </a:p>
          <a:p>
            <a:pPr marL="571500" indent="-571500" algn="just">
              <a:lnSpc>
                <a:spcPct val="150000"/>
              </a:lnSpc>
              <a:buFont typeface="Wingdings" panose="05000000000000000000" pitchFamily="2" charset="2"/>
              <a:buChar char="Ø"/>
            </a:pPr>
            <a:r>
              <a:rPr lang="en-US" sz="4400" b="1" dirty="0" err="1">
                <a:latin typeface="Arial" panose="020B0604020202020204" pitchFamily="34" charset="0"/>
                <a:ea typeface="Open Sans 1"/>
                <a:cs typeface="Arial" panose="020B0604020202020204" pitchFamily="34" charset="0"/>
              </a:rPr>
              <a:t>roll_no</a:t>
            </a:r>
            <a:r>
              <a:rPr lang="en-US" sz="4400" b="1" dirty="0">
                <a:latin typeface="Arial" panose="020B0604020202020204" pitchFamily="34" charset="0"/>
                <a:ea typeface="Open Sans 1"/>
                <a:cs typeface="Arial" panose="020B0604020202020204" pitchFamily="34" charset="0"/>
              </a:rPr>
              <a:t> → name, </a:t>
            </a:r>
          </a:p>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a:t>
            </a:r>
            <a:r>
              <a:rPr lang="en-US" sz="4400" b="1" dirty="0" err="1">
                <a:latin typeface="Arial" panose="020B0604020202020204" pitchFamily="34" charset="0"/>
                <a:ea typeface="Open Sans 1"/>
                <a:cs typeface="Arial" panose="020B0604020202020204" pitchFamily="34" charset="0"/>
              </a:rPr>
              <a:t>roll_no</a:t>
            </a:r>
            <a:r>
              <a:rPr lang="en-US" sz="4400" b="1" dirty="0">
                <a:latin typeface="Arial" panose="020B0604020202020204" pitchFamily="34" charset="0"/>
                <a:ea typeface="Open Sans 1"/>
                <a:cs typeface="Arial" panose="020B0604020202020204" pitchFamily="34" charset="0"/>
              </a:rPr>
              <a:t>, name} ⇢ {</a:t>
            </a:r>
            <a:r>
              <a:rPr lang="en-US" sz="4400" b="1" dirty="0" err="1">
                <a:latin typeface="Arial" panose="020B0604020202020204" pitchFamily="34" charset="0"/>
                <a:ea typeface="Open Sans 1"/>
                <a:cs typeface="Arial" panose="020B0604020202020204" pitchFamily="34" charset="0"/>
              </a:rPr>
              <a:t>dept_name</a:t>
            </a:r>
            <a:r>
              <a:rPr lang="en-US" sz="4400" b="1" dirty="0">
                <a:latin typeface="Arial" panose="020B0604020202020204" pitchFamily="34" charset="0"/>
                <a:ea typeface="Open Sans 1"/>
                <a:cs typeface="Arial" panose="020B0604020202020204" pitchFamily="34" charset="0"/>
              </a:rPr>
              <a:t>, </a:t>
            </a:r>
            <a:r>
              <a:rPr lang="en-US" sz="4400" b="1" dirty="0" err="1">
                <a:latin typeface="Arial" panose="020B0604020202020204" pitchFamily="34" charset="0"/>
                <a:ea typeface="Open Sans 1"/>
                <a:cs typeface="Arial" panose="020B0604020202020204" pitchFamily="34" charset="0"/>
              </a:rPr>
              <a:t>dept_building</a:t>
            </a:r>
            <a:r>
              <a:rPr lang="en-US" sz="4400" b="1" dirty="0">
                <a:latin typeface="Arial" panose="020B0604020202020204" pitchFamily="34" charset="0"/>
                <a:ea typeface="Open Sans 1"/>
                <a:cs typeface="Arial" panose="020B0604020202020204" pitchFamily="34" charset="0"/>
              </a:rPr>
              <a:t>}, etc.</a:t>
            </a:r>
            <a:endParaRPr lang="en-US" sz="4400" b="1"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368281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50C9E-D8DB-5D29-CD79-5A0FFA7FAD71}"/>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28C0BDB-DFF0-52F1-A27B-E62E77BCD36C}"/>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5852DA26-05E4-FC89-C18E-4B9F1605D14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1262893E-CFE4-26B9-C93B-FEDFD6DBE82E}"/>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2A84D794-71D7-547E-F7F0-B1608891AA31}"/>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7DB270F2-5108-DD6A-1B3A-515AD3E97A82}"/>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A7A4C5C3-A138-1715-0C98-383355E54166}"/>
              </a:ext>
            </a:extLst>
          </p:cNvPr>
          <p:cNvSpPr txBox="1"/>
          <p:nvPr/>
        </p:nvSpPr>
        <p:spPr>
          <a:xfrm>
            <a:off x="304800" y="1801255"/>
            <a:ext cx="17754600" cy="8240796"/>
          </a:xfrm>
          <a:prstGeom prst="rect">
            <a:avLst/>
          </a:prstGeom>
        </p:spPr>
        <p:txBody>
          <a:bodyPr wrap="square" lIns="0" tIns="0" rIns="0" bIns="0" rtlCol="0" anchor="t">
            <a:normAutofit fontScale="92500" lnSpcReduction="10000"/>
          </a:bodyPr>
          <a:lstStyle/>
          <a:p>
            <a:pPr algn="just">
              <a:lnSpc>
                <a:spcPct val="150000"/>
              </a:lnSpc>
            </a:pPr>
            <a:r>
              <a:rPr lang="en-US" sz="4400" b="1" dirty="0">
                <a:latin typeface="Arial" panose="020B0604020202020204" pitchFamily="34" charset="0"/>
                <a:ea typeface="Open Sans 1"/>
                <a:cs typeface="Arial" panose="020B0604020202020204" pitchFamily="34" charset="0"/>
              </a:rPr>
              <a:t>Invalid Functional Dependencies</a:t>
            </a:r>
          </a:p>
          <a:p>
            <a:pPr algn="ctr">
              <a:lnSpc>
                <a:spcPct val="150000"/>
              </a:lnSpc>
            </a:pPr>
            <a:r>
              <a:rPr lang="en-US" sz="4800" b="1" dirty="0">
                <a:latin typeface="Arial" panose="020B0604020202020204" pitchFamily="34" charset="0"/>
                <a:ea typeface="Open Sans 1"/>
                <a:cs typeface="Arial" panose="020B0604020202020204" pitchFamily="34" charset="0"/>
              </a:rPr>
              <a:t>name → </a:t>
            </a:r>
            <a:r>
              <a:rPr lang="en-US" sz="4800" b="1" dirty="0" err="1">
                <a:latin typeface="Arial" panose="020B0604020202020204" pitchFamily="34" charset="0"/>
                <a:ea typeface="Open Sans 1"/>
                <a:cs typeface="Arial" panose="020B0604020202020204" pitchFamily="34" charset="0"/>
              </a:rPr>
              <a:t>dept_name</a:t>
            </a:r>
            <a:r>
              <a:rPr lang="en-US" sz="4800" b="1" dirty="0">
                <a:latin typeface="Arial" panose="020B0604020202020204" pitchFamily="34" charset="0"/>
                <a:ea typeface="Open Sans 1"/>
                <a:cs typeface="Arial" panose="020B0604020202020204" pitchFamily="34" charset="0"/>
              </a:rPr>
              <a:t>   </a:t>
            </a: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Students with the same name can have different </a:t>
            </a:r>
            <a:r>
              <a:rPr lang="en-US" sz="4400" dirty="0" err="1">
                <a:latin typeface="Arial" panose="020B0604020202020204" pitchFamily="34" charset="0"/>
                <a:ea typeface="Open Sans 1"/>
                <a:cs typeface="Arial" panose="020B0604020202020204" pitchFamily="34" charset="0"/>
              </a:rPr>
              <a:t>dept_name</a:t>
            </a:r>
            <a:r>
              <a:rPr lang="en-US" sz="4400" dirty="0">
                <a:latin typeface="Arial" panose="020B0604020202020204" pitchFamily="34" charset="0"/>
                <a:ea typeface="Open Sans 1"/>
                <a:cs typeface="Arial" panose="020B0604020202020204" pitchFamily="34" charset="0"/>
              </a:rPr>
              <a:t>, hence this is not a valid functional dependency.</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endParaRPr>
          </a:p>
          <a:p>
            <a:pPr algn="ctr">
              <a:lnSpc>
                <a:spcPct val="150000"/>
              </a:lnSpc>
            </a:pPr>
            <a:r>
              <a:rPr lang="en-US" sz="4800" b="1" dirty="0" err="1">
                <a:latin typeface="Arial" panose="020B0604020202020204" pitchFamily="34" charset="0"/>
                <a:ea typeface="Open Sans 1"/>
                <a:cs typeface="Arial" panose="020B0604020202020204" pitchFamily="34" charset="0"/>
              </a:rPr>
              <a:t>dept_building</a:t>
            </a:r>
            <a:r>
              <a:rPr lang="en-US" sz="4800" b="1" dirty="0">
                <a:latin typeface="Arial" panose="020B0604020202020204" pitchFamily="34" charset="0"/>
                <a:ea typeface="Open Sans 1"/>
                <a:cs typeface="Arial" panose="020B0604020202020204" pitchFamily="34" charset="0"/>
              </a:rPr>
              <a:t> → </a:t>
            </a:r>
            <a:r>
              <a:rPr lang="en-US" sz="4800" b="1" dirty="0" err="1">
                <a:latin typeface="Arial" panose="020B0604020202020204" pitchFamily="34" charset="0"/>
                <a:ea typeface="Open Sans 1"/>
                <a:cs typeface="Arial" panose="020B0604020202020204" pitchFamily="34" charset="0"/>
              </a:rPr>
              <a:t>dept_name</a:t>
            </a:r>
            <a:r>
              <a:rPr lang="en-US" sz="4800" b="1" dirty="0">
                <a:latin typeface="Arial" panose="020B0604020202020204" pitchFamily="34" charset="0"/>
                <a:ea typeface="Open Sans 1"/>
                <a:cs typeface="Arial" panose="020B0604020202020204" pitchFamily="34" charset="0"/>
              </a:rPr>
              <a:t>    </a:t>
            </a: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There can be multiple departments in the same building. Example, in the above table departments ME and EC are in the same building B2, hence </a:t>
            </a:r>
            <a:r>
              <a:rPr lang="en-US" sz="4400" dirty="0" err="1">
                <a:latin typeface="Arial" panose="020B0604020202020204" pitchFamily="34" charset="0"/>
                <a:ea typeface="Open Sans 1"/>
                <a:cs typeface="Arial" panose="020B0604020202020204" pitchFamily="34" charset="0"/>
              </a:rPr>
              <a:t>dept_building</a:t>
            </a:r>
            <a:r>
              <a:rPr lang="en-US" sz="4400" dirty="0">
                <a:latin typeface="Arial" panose="020B0604020202020204" pitchFamily="34" charset="0"/>
                <a:ea typeface="Open Sans 1"/>
                <a:cs typeface="Arial" panose="020B0604020202020204" pitchFamily="34" charset="0"/>
              </a:rPr>
              <a:t> → </a:t>
            </a:r>
            <a:r>
              <a:rPr lang="en-US" sz="4400" dirty="0" err="1">
                <a:latin typeface="Arial" panose="020B0604020202020204" pitchFamily="34" charset="0"/>
                <a:ea typeface="Open Sans 1"/>
                <a:cs typeface="Arial" panose="020B0604020202020204" pitchFamily="34" charset="0"/>
              </a:rPr>
              <a:t>dept_name</a:t>
            </a:r>
            <a:r>
              <a:rPr lang="en-US" sz="4400" dirty="0">
                <a:latin typeface="Arial" panose="020B0604020202020204" pitchFamily="34" charset="0"/>
                <a:ea typeface="Open Sans 1"/>
                <a:cs typeface="Arial" panose="020B0604020202020204" pitchFamily="34" charset="0"/>
              </a:rPr>
              <a:t> is an invalid functional dependency.</a:t>
            </a:r>
            <a:endParaRPr lang="en-US" sz="4400" b="1"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19315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CDA84-EFEC-16B9-DC19-4E91C8037C70}"/>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C5E38AFD-9D7C-FA87-EB62-9DE4A0B13CF4}"/>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771F8F61-F683-381B-04C0-73368E452B5E}"/>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1BF0045A-6705-4ED5-2CD9-6077B7A8C47B}"/>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C78DC8A-6CD4-7BA8-778A-11FD0BA4022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5B6FD403-74E6-CDBC-A6C2-71160DF160BD}"/>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B3E7FFB3-6546-26C0-ACE1-7357794A7872}"/>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Types of Functional Dependencies in DBMS</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Trivial functional dependency</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Non-Trivial functional dependency</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Multivalued functional dependency</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Transitive functional dependency</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246798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769DF-DF8A-71DB-7B72-4FFC9285314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6916B72-9A66-FA9A-46B2-4CDC2C1FF7B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D048446F-60F4-0B2A-2CC3-C6020BA2F6A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565D8397-F5BE-1488-DA48-A8F341565D5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197FD34B-526F-14F6-264D-F35BECF73553}"/>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FCEDED36-C7F3-C421-62AD-A30B1D7744F3}"/>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9E38D006-71A0-DD7C-85A7-3A8507C1C280}"/>
              </a:ext>
            </a:extLst>
          </p:cNvPr>
          <p:cNvSpPr txBox="1"/>
          <p:nvPr/>
        </p:nvSpPr>
        <p:spPr>
          <a:xfrm>
            <a:off x="304800" y="1801255"/>
            <a:ext cx="17754600" cy="8240796"/>
          </a:xfrm>
          <a:prstGeom prst="rect">
            <a:avLst/>
          </a:prstGeom>
        </p:spPr>
        <p:txBody>
          <a:bodyPr wrap="square" lIns="0" tIns="0" rIns="0" bIns="0" rtlCol="0" anchor="t">
            <a:normAutofit fontScale="92500"/>
          </a:bodyPr>
          <a:lstStyle/>
          <a:p>
            <a:pPr algn="just">
              <a:lnSpc>
                <a:spcPct val="150000"/>
              </a:lnSpc>
            </a:pPr>
            <a:r>
              <a:rPr lang="en-US" sz="4400" b="1" dirty="0">
                <a:latin typeface="Arial" panose="020B0604020202020204" pitchFamily="34" charset="0"/>
                <a:ea typeface="Open Sans 1"/>
                <a:cs typeface="Arial" panose="020B0604020202020204" pitchFamily="34" charset="0"/>
              </a:rPr>
              <a:t>TRIVIAL FUNCTIONAL DEPENDENCY</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In Trivial Functional Dependency, </a:t>
            </a:r>
            <a:r>
              <a:rPr lang="en-US" sz="4400" b="1" dirty="0">
                <a:latin typeface="Arial" panose="020B0604020202020204" pitchFamily="34" charset="0"/>
                <a:ea typeface="Open Sans 1"/>
                <a:cs typeface="Arial" panose="020B0604020202020204" pitchFamily="34" charset="0"/>
              </a:rPr>
              <a:t>a dependent is always a subset of the determinant. </a:t>
            </a:r>
            <a:r>
              <a:rPr lang="en-US" sz="4400" dirty="0">
                <a:latin typeface="Arial" panose="020B0604020202020204" pitchFamily="34" charset="0"/>
                <a:ea typeface="Open Sans 1"/>
                <a:cs typeface="Arial" panose="020B0604020202020204" pitchFamily="34" charset="0"/>
              </a:rPr>
              <a:t>i.e. If X → Y and Y is the subset of X, then it is called trivial functional dependency.</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Symbolically: A→B is trivial functional dependency if B is a subset of A.</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The following dependencies are also trivial: A→A &amp; B→B</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288190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0694" y="-166154"/>
            <a:ext cx="10631517" cy="10631517"/>
          </a:xfrm>
          <a:custGeom>
            <a:avLst/>
            <a:gdLst/>
            <a:ahLst/>
            <a:cxnLst/>
            <a:rect l="l" t="t" r="r" b="b"/>
            <a:pathLst>
              <a:path w="10631517" h="10631517">
                <a:moveTo>
                  <a:pt x="0" y="0"/>
                </a:moveTo>
                <a:lnTo>
                  <a:pt x="10631517" y="0"/>
                </a:lnTo>
                <a:lnTo>
                  <a:pt x="10631517" y="10631517"/>
                </a:lnTo>
                <a:lnTo>
                  <a:pt x="0" y="1063151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10800000">
            <a:off x="7897177" y="-178363"/>
            <a:ext cx="10631517" cy="10631517"/>
          </a:xfrm>
          <a:custGeom>
            <a:avLst/>
            <a:gdLst/>
            <a:ahLst/>
            <a:cxnLst/>
            <a:rect l="l" t="t" r="r" b="b"/>
            <a:pathLst>
              <a:path w="10631517" h="10631517">
                <a:moveTo>
                  <a:pt x="0" y="0"/>
                </a:moveTo>
                <a:lnTo>
                  <a:pt x="10631517" y="0"/>
                </a:lnTo>
                <a:lnTo>
                  <a:pt x="10631517" y="10631517"/>
                </a:lnTo>
                <a:lnTo>
                  <a:pt x="0" y="1063151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grpSp>
        <p:nvGrpSpPr>
          <p:cNvPr id="4" name="Group 4"/>
          <p:cNvGrpSpPr/>
          <p:nvPr/>
        </p:nvGrpSpPr>
        <p:grpSpPr>
          <a:xfrm rot="-10800000">
            <a:off x="6938080" y="8246207"/>
            <a:ext cx="6064231" cy="1370341"/>
            <a:chOff x="0" y="0"/>
            <a:chExt cx="1597164" cy="360913"/>
          </a:xfrm>
        </p:grpSpPr>
        <p:sp>
          <p:nvSpPr>
            <p:cNvPr id="5" name="Freeform 5"/>
            <p:cNvSpPr/>
            <p:nvPr/>
          </p:nvSpPr>
          <p:spPr>
            <a:xfrm>
              <a:off x="0" y="0"/>
              <a:ext cx="1597164" cy="360913"/>
            </a:xfrm>
            <a:custGeom>
              <a:avLst/>
              <a:gdLst/>
              <a:ahLst/>
              <a:cxnLst/>
              <a:rect l="l" t="t" r="r" b="b"/>
              <a:pathLst>
                <a:path w="1597164" h="360913">
                  <a:moveTo>
                    <a:pt x="0" y="0"/>
                  </a:moveTo>
                  <a:lnTo>
                    <a:pt x="1597164" y="0"/>
                  </a:lnTo>
                  <a:lnTo>
                    <a:pt x="1597164" y="360913"/>
                  </a:lnTo>
                  <a:lnTo>
                    <a:pt x="0" y="360913"/>
                  </a:lnTo>
                  <a:close/>
                </a:path>
              </a:pathLst>
            </a:custGeom>
            <a:solidFill>
              <a:srgbClr val="FFFFFF"/>
            </a:solidFill>
          </p:spPr>
        </p:sp>
        <p:sp>
          <p:nvSpPr>
            <p:cNvPr id="6" name="TextBox 6"/>
            <p:cNvSpPr txBox="1"/>
            <p:nvPr/>
          </p:nvSpPr>
          <p:spPr>
            <a:xfrm>
              <a:off x="0" y="-38100"/>
              <a:ext cx="1597164" cy="399013"/>
            </a:xfrm>
            <a:prstGeom prst="rect">
              <a:avLst/>
            </a:prstGeom>
          </p:spPr>
          <p:txBody>
            <a:bodyPr lIns="50800" tIns="50800" rIns="50800" bIns="50800" rtlCol="0" anchor="ctr"/>
            <a:lstStyle/>
            <a:p>
              <a:pPr algn="ctr">
                <a:lnSpc>
                  <a:spcPts val="3295"/>
                </a:lnSpc>
              </a:pPr>
              <a:endParaRPr/>
            </a:p>
          </p:txBody>
        </p:sp>
      </p:grpSp>
      <p:grpSp>
        <p:nvGrpSpPr>
          <p:cNvPr id="7" name="Group 7"/>
          <p:cNvGrpSpPr/>
          <p:nvPr/>
        </p:nvGrpSpPr>
        <p:grpSpPr>
          <a:xfrm rot="-10800000">
            <a:off x="-1456230" y="9616548"/>
            <a:ext cx="9626215" cy="1370341"/>
            <a:chOff x="0" y="0"/>
            <a:chExt cx="2535300" cy="360913"/>
          </a:xfrm>
        </p:grpSpPr>
        <p:sp>
          <p:nvSpPr>
            <p:cNvPr id="8" name="Freeform 8"/>
            <p:cNvSpPr/>
            <p:nvPr/>
          </p:nvSpPr>
          <p:spPr>
            <a:xfrm>
              <a:off x="0" y="0"/>
              <a:ext cx="2535300" cy="360913"/>
            </a:xfrm>
            <a:custGeom>
              <a:avLst/>
              <a:gdLst/>
              <a:ahLst/>
              <a:cxnLst/>
              <a:rect l="l" t="t" r="r" b="b"/>
              <a:pathLst>
                <a:path w="2535300" h="360913">
                  <a:moveTo>
                    <a:pt x="0" y="0"/>
                  </a:moveTo>
                  <a:lnTo>
                    <a:pt x="2535300" y="0"/>
                  </a:lnTo>
                  <a:lnTo>
                    <a:pt x="2535300" y="360913"/>
                  </a:lnTo>
                  <a:lnTo>
                    <a:pt x="0" y="360913"/>
                  </a:lnTo>
                  <a:close/>
                </a:path>
              </a:pathLst>
            </a:custGeom>
            <a:solidFill>
              <a:srgbClr val="034383"/>
            </a:solidFill>
          </p:spPr>
        </p:sp>
        <p:sp>
          <p:nvSpPr>
            <p:cNvPr id="9" name="TextBox 9"/>
            <p:cNvSpPr txBox="1"/>
            <p:nvPr/>
          </p:nvSpPr>
          <p:spPr>
            <a:xfrm>
              <a:off x="0" y="-38100"/>
              <a:ext cx="2535300" cy="399013"/>
            </a:xfrm>
            <a:prstGeom prst="rect">
              <a:avLst/>
            </a:prstGeom>
          </p:spPr>
          <p:txBody>
            <a:bodyPr lIns="50800" tIns="50800" rIns="50800" bIns="50800" rtlCol="0" anchor="ctr"/>
            <a:lstStyle/>
            <a:p>
              <a:pPr algn="ctr">
                <a:lnSpc>
                  <a:spcPts val="3295"/>
                </a:lnSpc>
              </a:pPr>
              <a:endParaRPr/>
            </a:p>
          </p:txBody>
        </p:sp>
      </p:grpSp>
      <p:grpSp>
        <p:nvGrpSpPr>
          <p:cNvPr id="10" name="Group 10"/>
          <p:cNvGrpSpPr/>
          <p:nvPr/>
        </p:nvGrpSpPr>
        <p:grpSpPr>
          <a:xfrm>
            <a:off x="5285690" y="634608"/>
            <a:ext cx="6064231" cy="1370341"/>
            <a:chOff x="0" y="0"/>
            <a:chExt cx="1597164" cy="360913"/>
          </a:xfrm>
        </p:grpSpPr>
        <p:sp>
          <p:nvSpPr>
            <p:cNvPr id="11" name="Freeform 11"/>
            <p:cNvSpPr/>
            <p:nvPr/>
          </p:nvSpPr>
          <p:spPr>
            <a:xfrm>
              <a:off x="0" y="0"/>
              <a:ext cx="1597164" cy="360913"/>
            </a:xfrm>
            <a:custGeom>
              <a:avLst/>
              <a:gdLst/>
              <a:ahLst/>
              <a:cxnLst/>
              <a:rect l="l" t="t" r="r" b="b"/>
              <a:pathLst>
                <a:path w="1597164" h="360913">
                  <a:moveTo>
                    <a:pt x="0" y="0"/>
                  </a:moveTo>
                  <a:lnTo>
                    <a:pt x="1597164" y="0"/>
                  </a:lnTo>
                  <a:lnTo>
                    <a:pt x="1597164" y="360913"/>
                  </a:lnTo>
                  <a:lnTo>
                    <a:pt x="0" y="360913"/>
                  </a:lnTo>
                  <a:close/>
                </a:path>
              </a:pathLst>
            </a:custGeom>
            <a:solidFill>
              <a:srgbClr val="FFFFFF"/>
            </a:solidFill>
          </p:spPr>
          <p:txBody>
            <a:bodyPr/>
            <a:lstStyle/>
            <a:p>
              <a:endParaRPr lang="en-IN" dirty="0"/>
            </a:p>
          </p:txBody>
        </p:sp>
        <p:sp>
          <p:nvSpPr>
            <p:cNvPr id="12" name="TextBox 12"/>
            <p:cNvSpPr txBox="1"/>
            <p:nvPr/>
          </p:nvSpPr>
          <p:spPr>
            <a:xfrm>
              <a:off x="0" y="-38100"/>
              <a:ext cx="1597164" cy="399013"/>
            </a:xfrm>
            <a:prstGeom prst="rect">
              <a:avLst/>
            </a:prstGeom>
          </p:spPr>
          <p:txBody>
            <a:bodyPr lIns="50800" tIns="50800" rIns="50800" bIns="50800" rtlCol="0" anchor="ctr"/>
            <a:lstStyle/>
            <a:p>
              <a:pPr algn="ctr">
                <a:lnSpc>
                  <a:spcPts val="3295"/>
                </a:lnSpc>
              </a:pPr>
              <a:endParaRPr/>
            </a:p>
          </p:txBody>
        </p:sp>
      </p:grpSp>
      <p:grpSp>
        <p:nvGrpSpPr>
          <p:cNvPr id="13" name="Group 13"/>
          <p:cNvGrpSpPr/>
          <p:nvPr/>
        </p:nvGrpSpPr>
        <p:grpSpPr>
          <a:xfrm>
            <a:off x="10118015" y="-699889"/>
            <a:ext cx="9626215" cy="1370341"/>
            <a:chOff x="0" y="0"/>
            <a:chExt cx="2535300" cy="360913"/>
          </a:xfrm>
        </p:grpSpPr>
        <p:sp>
          <p:nvSpPr>
            <p:cNvPr id="14" name="Freeform 14"/>
            <p:cNvSpPr/>
            <p:nvPr/>
          </p:nvSpPr>
          <p:spPr>
            <a:xfrm>
              <a:off x="0" y="0"/>
              <a:ext cx="2535300" cy="360913"/>
            </a:xfrm>
            <a:custGeom>
              <a:avLst/>
              <a:gdLst/>
              <a:ahLst/>
              <a:cxnLst/>
              <a:rect l="l" t="t" r="r" b="b"/>
              <a:pathLst>
                <a:path w="2535300" h="360913">
                  <a:moveTo>
                    <a:pt x="0" y="0"/>
                  </a:moveTo>
                  <a:lnTo>
                    <a:pt x="2535300" y="0"/>
                  </a:lnTo>
                  <a:lnTo>
                    <a:pt x="2535300" y="360913"/>
                  </a:lnTo>
                  <a:lnTo>
                    <a:pt x="0" y="360913"/>
                  </a:lnTo>
                  <a:close/>
                </a:path>
              </a:pathLst>
            </a:custGeom>
            <a:solidFill>
              <a:srgbClr val="034383"/>
            </a:solidFill>
          </p:spPr>
        </p:sp>
        <p:sp>
          <p:nvSpPr>
            <p:cNvPr id="15" name="TextBox 15"/>
            <p:cNvSpPr txBox="1"/>
            <p:nvPr/>
          </p:nvSpPr>
          <p:spPr>
            <a:xfrm>
              <a:off x="0" y="-38100"/>
              <a:ext cx="2535300" cy="399013"/>
            </a:xfrm>
            <a:prstGeom prst="rect">
              <a:avLst/>
            </a:prstGeom>
          </p:spPr>
          <p:txBody>
            <a:bodyPr lIns="50800" tIns="50800" rIns="50800" bIns="50800" rtlCol="0" anchor="ctr"/>
            <a:lstStyle/>
            <a:p>
              <a:pPr algn="ctr">
                <a:lnSpc>
                  <a:spcPts val="3295"/>
                </a:lnSpc>
              </a:pPr>
              <a:endParaRPr/>
            </a:p>
          </p:txBody>
        </p:sp>
      </p:grpSp>
      <p:sp>
        <p:nvSpPr>
          <p:cNvPr id="20" name="TextBox 20"/>
          <p:cNvSpPr txBox="1"/>
          <p:nvPr/>
        </p:nvSpPr>
        <p:spPr>
          <a:xfrm>
            <a:off x="6681641" y="700515"/>
            <a:ext cx="4519759" cy="949206"/>
          </a:xfrm>
          <a:prstGeom prst="rect">
            <a:avLst/>
          </a:prstGeom>
        </p:spPr>
        <p:txBody>
          <a:bodyPr wrap="square" lIns="0" tIns="0" rIns="0" bIns="0" rtlCol="0" anchor="t">
            <a:spAutoFit/>
          </a:bodyPr>
          <a:lstStyle/>
          <a:p>
            <a:pPr algn="l">
              <a:lnSpc>
                <a:spcPts val="7150"/>
              </a:lnSpc>
            </a:pPr>
            <a:r>
              <a:rPr lang="en-US" sz="6500" b="1" u="sng" dirty="0">
                <a:solidFill>
                  <a:srgbClr val="034383"/>
                </a:solidFill>
                <a:effectLst>
                  <a:outerShdw blurRad="38100" dist="38100" dir="2700000" algn="tl">
                    <a:srgbClr val="000000">
                      <a:alpha val="43137"/>
                    </a:srgbClr>
                  </a:outerShdw>
                </a:effectLst>
                <a:latin typeface="Ubuntu Bold"/>
                <a:ea typeface="Ubuntu Bold"/>
                <a:cs typeface="Ubuntu Bold"/>
                <a:sym typeface="Ubuntu Bold"/>
              </a:rPr>
              <a:t>SYLLABUS</a:t>
            </a:r>
          </a:p>
        </p:txBody>
      </p:sp>
      <p:sp>
        <p:nvSpPr>
          <p:cNvPr id="21" name="TextBox 21"/>
          <p:cNvSpPr txBox="1"/>
          <p:nvPr/>
        </p:nvSpPr>
        <p:spPr>
          <a:xfrm>
            <a:off x="2160560" y="1420362"/>
            <a:ext cx="14449923" cy="8219045"/>
          </a:xfrm>
          <a:prstGeom prst="rect">
            <a:avLst/>
          </a:prstGeom>
        </p:spPr>
        <p:txBody>
          <a:bodyPr wrap="square" lIns="0" tIns="0" rIns="0" bIns="0" rtlCol="0" anchor="t">
            <a:spAutoFit/>
          </a:bodyPr>
          <a:lstStyle/>
          <a:p>
            <a:pPr marL="571500" indent="-571500" algn="just">
              <a:lnSpc>
                <a:spcPct val="150000"/>
              </a:lnSpc>
              <a:buFont typeface="Wingdings" panose="05000000000000000000" pitchFamily="2" charset="2"/>
              <a:buChar char="Ø"/>
            </a:pPr>
            <a:r>
              <a:rPr lang="en-US" sz="3600" b="1" kern="0" dirty="0">
                <a:solidFill>
                  <a:srgbClr val="C00000"/>
                </a:solidFill>
                <a:effectLst/>
                <a:latin typeface="Times New Roman" panose="02020603050405020304" pitchFamily="18" charset="0"/>
                <a:ea typeface="Times New Roman" panose="02020603050405020304" pitchFamily="18" charset="0"/>
              </a:rPr>
              <a:t>Purpose of Normalization or Schema </a:t>
            </a:r>
            <a:r>
              <a:rPr lang="en-US" sz="3600" b="1" kern="0" dirty="0">
                <a:solidFill>
                  <a:srgbClr val="C00000"/>
                </a:solidFill>
                <a:latin typeface="Times New Roman" panose="02020603050405020304" pitchFamily="18" charset="0"/>
                <a:ea typeface="Times New Roman" panose="02020603050405020304" pitchFamily="18" charset="0"/>
              </a:rPr>
              <a:t>R</a:t>
            </a:r>
            <a:r>
              <a:rPr lang="en-US" sz="3600" b="1" kern="0" dirty="0">
                <a:solidFill>
                  <a:srgbClr val="C00000"/>
                </a:solidFill>
                <a:effectLst/>
                <a:latin typeface="Times New Roman" panose="02020603050405020304" pitchFamily="18" charset="0"/>
                <a:ea typeface="Times New Roman" panose="02020603050405020304" pitchFamily="18" charset="0"/>
              </a:rPr>
              <a:t>efinement</a:t>
            </a:r>
          </a:p>
          <a:p>
            <a:pPr marL="571500" indent="-571500" algn="just">
              <a:lnSpc>
                <a:spcPct val="150000"/>
              </a:lnSpc>
              <a:buFont typeface="Wingdings" panose="05000000000000000000" pitchFamily="2" charset="2"/>
              <a:buChar char="Ø"/>
            </a:pPr>
            <a:r>
              <a:rPr lang="en-US" sz="3600" b="1" kern="0" dirty="0">
                <a:solidFill>
                  <a:srgbClr val="C00000"/>
                </a:solidFill>
                <a:latin typeface="Times New Roman" panose="02020603050405020304" pitchFamily="18" charset="0"/>
                <a:ea typeface="Times New Roman" panose="02020603050405020304" pitchFamily="18" charset="0"/>
              </a:rPr>
              <a:t>C</a:t>
            </a:r>
            <a:r>
              <a:rPr lang="en-US" sz="3600" b="1" kern="0" dirty="0">
                <a:solidFill>
                  <a:srgbClr val="C00000"/>
                </a:solidFill>
                <a:effectLst/>
                <a:latin typeface="Times New Roman" panose="02020603050405020304" pitchFamily="18" charset="0"/>
                <a:ea typeface="Times New Roman" panose="02020603050405020304" pitchFamily="18" charset="0"/>
              </a:rPr>
              <a:t>oncept of Functional </a:t>
            </a:r>
            <a:r>
              <a:rPr lang="en-US" sz="3600" b="1" kern="0" dirty="0">
                <a:solidFill>
                  <a:srgbClr val="C00000"/>
                </a:solidFill>
                <a:latin typeface="Times New Roman" panose="02020603050405020304" pitchFamily="18" charset="0"/>
                <a:ea typeface="Times New Roman" panose="02020603050405020304" pitchFamily="18" charset="0"/>
              </a:rPr>
              <a:t>D</a:t>
            </a:r>
            <a:r>
              <a:rPr lang="en-US" sz="3600" b="1" kern="0" dirty="0">
                <a:solidFill>
                  <a:srgbClr val="C00000"/>
                </a:solidFill>
                <a:effectLst/>
                <a:latin typeface="Times New Roman" panose="02020603050405020304" pitchFamily="18" charset="0"/>
                <a:ea typeface="Times New Roman" panose="02020603050405020304" pitchFamily="18" charset="0"/>
              </a:rPr>
              <a:t>ependency</a:t>
            </a:r>
          </a:p>
          <a:p>
            <a:pPr marL="571500" indent="-571500" algn="just">
              <a:lnSpc>
                <a:spcPct val="150000"/>
              </a:lnSpc>
              <a:buFont typeface="Wingdings" panose="05000000000000000000" pitchFamily="2" charset="2"/>
              <a:buChar char="Ø"/>
            </a:pPr>
            <a:r>
              <a:rPr lang="en-US" sz="3600" b="1" kern="0" dirty="0">
                <a:solidFill>
                  <a:srgbClr val="C00000"/>
                </a:solidFill>
                <a:latin typeface="Times New Roman" panose="02020603050405020304" pitchFamily="18" charset="0"/>
                <a:ea typeface="Times New Roman" panose="02020603050405020304" pitchFamily="18" charset="0"/>
              </a:rPr>
              <a:t>N</a:t>
            </a:r>
            <a:r>
              <a:rPr lang="en-US" sz="3600" b="1" kern="0" dirty="0">
                <a:solidFill>
                  <a:srgbClr val="C00000"/>
                </a:solidFill>
                <a:effectLst/>
                <a:latin typeface="Times New Roman" panose="02020603050405020304" pitchFamily="18" charset="0"/>
                <a:ea typeface="Times New Roman" panose="02020603050405020304" pitchFamily="18" charset="0"/>
              </a:rPr>
              <a:t>ormal </a:t>
            </a:r>
            <a:r>
              <a:rPr lang="en-US" sz="3600" b="1" kern="0" dirty="0">
                <a:solidFill>
                  <a:srgbClr val="C00000"/>
                </a:solidFill>
                <a:latin typeface="Times New Roman" panose="02020603050405020304" pitchFamily="18" charset="0"/>
                <a:ea typeface="Times New Roman" panose="02020603050405020304" pitchFamily="18" charset="0"/>
              </a:rPr>
              <a:t>F</a:t>
            </a:r>
            <a:r>
              <a:rPr lang="en-US" sz="3600" b="1" kern="0" dirty="0">
                <a:solidFill>
                  <a:srgbClr val="C00000"/>
                </a:solidFill>
                <a:effectLst/>
                <a:latin typeface="Times New Roman" panose="02020603050405020304" pitchFamily="18" charset="0"/>
                <a:ea typeface="Times New Roman" panose="02020603050405020304" pitchFamily="18" charset="0"/>
              </a:rPr>
              <a:t>orms based on Functional </a:t>
            </a:r>
            <a:r>
              <a:rPr lang="en-US" sz="3600" b="1" kern="0" dirty="0">
                <a:solidFill>
                  <a:srgbClr val="C00000"/>
                </a:solidFill>
                <a:latin typeface="Times New Roman" panose="02020603050405020304" pitchFamily="18" charset="0"/>
                <a:ea typeface="Times New Roman" panose="02020603050405020304" pitchFamily="18" charset="0"/>
              </a:rPr>
              <a:t>D</a:t>
            </a:r>
            <a:r>
              <a:rPr lang="en-US" sz="3600" b="1" kern="0" dirty="0">
                <a:solidFill>
                  <a:srgbClr val="C00000"/>
                </a:solidFill>
                <a:effectLst/>
                <a:latin typeface="Times New Roman" panose="02020603050405020304" pitchFamily="18" charset="0"/>
                <a:ea typeface="Times New Roman" panose="02020603050405020304" pitchFamily="18" charset="0"/>
              </a:rPr>
              <a:t>ependency </a:t>
            </a:r>
          </a:p>
          <a:p>
            <a:pPr marL="571500" indent="-571500" algn="just">
              <a:lnSpc>
                <a:spcPct val="150000"/>
              </a:lnSpc>
              <a:buFont typeface="Wingdings" panose="05000000000000000000" pitchFamily="2" charset="2"/>
              <a:buChar char="Ø"/>
            </a:pPr>
            <a:r>
              <a:rPr lang="en-US" sz="3600" b="1" kern="0" dirty="0">
                <a:solidFill>
                  <a:srgbClr val="C00000"/>
                </a:solidFill>
                <a:effectLst/>
                <a:latin typeface="Times New Roman" panose="02020603050405020304" pitchFamily="18" charset="0"/>
                <a:ea typeface="Times New Roman" panose="02020603050405020304" pitchFamily="18" charset="0"/>
              </a:rPr>
              <a:t>Loss less join and Dependency </a:t>
            </a:r>
            <a:r>
              <a:rPr lang="en-US" sz="3600" b="1" kern="0" dirty="0">
                <a:solidFill>
                  <a:srgbClr val="C00000"/>
                </a:solidFill>
                <a:latin typeface="Times New Roman" panose="02020603050405020304" pitchFamily="18" charset="0"/>
                <a:ea typeface="Times New Roman" panose="02020603050405020304" pitchFamily="18" charset="0"/>
              </a:rPr>
              <a:t>P</a:t>
            </a:r>
            <a:r>
              <a:rPr lang="en-US" sz="3600" b="1" kern="0" dirty="0">
                <a:solidFill>
                  <a:srgbClr val="C00000"/>
                </a:solidFill>
                <a:effectLst/>
                <a:latin typeface="Times New Roman" panose="02020603050405020304" pitchFamily="18" charset="0"/>
                <a:ea typeface="Times New Roman" panose="02020603050405020304" pitchFamily="18" charset="0"/>
              </a:rPr>
              <a:t>reserving </a:t>
            </a:r>
            <a:r>
              <a:rPr lang="en-US" sz="3600" b="1" kern="0" dirty="0">
                <a:solidFill>
                  <a:srgbClr val="C00000"/>
                </a:solidFill>
                <a:latin typeface="Times New Roman" panose="02020603050405020304" pitchFamily="18" charset="0"/>
                <a:ea typeface="Times New Roman" panose="02020603050405020304" pitchFamily="18" charset="0"/>
              </a:rPr>
              <a:t>D</a:t>
            </a:r>
            <a:r>
              <a:rPr lang="en-US" sz="3600" b="1" kern="0" dirty="0">
                <a:solidFill>
                  <a:srgbClr val="C00000"/>
                </a:solidFill>
                <a:effectLst/>
                <a:latin typeface="Times New Roman" panose="02020603050405020304" pitchFamily="18" charset="0"/>
                <a:ea typeface="Times New Roman" panose="02020603050405020304" pitchFamily="18" charset="0"/>
              </a:rPr>
              <a:t>ecomposition </a:t>
            </a:r>
          </a:p>
          <a:p>
            <a:pPr marL="571500" indent="-571500" algn="just">
              <a:lnSpc>
                <a:spcPct val="150000"/>
              </a:lnSpc>
              <a:buFont typeface="Wingdings" panose="05000000000000000000" pitchFamily="2" charset="2"/>
              <a:buChar char="Ø"/>
            </a:pPr>
            <a:r>
              <a:rPr lang="en-US" sz="3600" b="1" kern="0" dirty="0">
                <a:solidFill>
                  <a:srgbClr val="C00000"/>
                </a:solidFill>
                <a:effectLst/>
                <a:latin typeface="Times New Roman" panose="02020603050405020304" pitchFamily="18" charset="0"/>
                <a:ea typeface="Times New Roman" panose="02020603050405020304" pitchFamily="18" charset="0"/>
              </a:rPr>
              <a:t>1NF, 2NF and 3NF</a:t>
            </a:r>
          </a:p>
          <a:p>
            <a:pPr marL="571500" indent="-571500" algn="just">
              <a:lnSpc>
                <a:spcPct val="150000"/>
              </a:lnSpc>
              <a:buFont typeface="Wingdings" panose="05000000000000000000" pitchFamily="2" charset="2"/>
              <a:buChar char="Ø"/>
            </a:pPr>
            <a:r>
              <a:rPr lang="en-US" sz="3600" b="1" kern="0" dirty="0">
                <a:solidFill>
                  <a:srgbClr val="C00000"/>
                </a:solidFill>
                <a:latin typeface="Times New Roman" panose="02020603050405020304" pitchFamily="18" charset="0"/>
                <a:ea typeface="Times New Roman" panose="02020603050405020304" pitchFamily="18" charset="0"/>
              </a:rPr>
              <a:t>C</a:t>
            </a:r>
            <a:r>
              <a:rPr lang="en-US" sz="3600" b="1" kern="0" dirty="0">
                <a:solidFill>
                  <a:srgbClr val="C00000"/>
                </a:solidFill>
                <a:effectLst/>
                <a:latin typeface="Times New Roman" panose="02020603050405020304" pitchFamily="18" charset="0"/>
                <a:ea typeface="Times New Roman" panose="02020603050405020304" pitchFamily="18" charset="0"/>
              </a:rPr>
              <a:t>oncept of Surrogate </a:t>
            </a:r>
            <a:r>
              <a:rPr lang="en-US" sz="3600" b="1" kern="0" dirty="0">
                <a:solidFill>
                  <a:srgbClr val="C00000"/>
                </a:solidFill>
                <a:latin typeface="Times New Roman" panose="02020603050405020304" pitchFamily="18" charset="0"/>
                <a:ea typeface="Times New Roman" panose="02020603050405020304" pitchFamily="18" charset="0"/>
              </a:rPr>
              <a:t>K</a:t>
            </a:r>
            <a:r>
              <a:rPr lang="en-US" sz="3600" b="1" kern="0" dirty="0">
                <a:solidFill>
                  <a:srgbClr val="C00000"/>
                </a:solidFill>
                <a:effectLst/>
                <a:latin typeface="Times New Roman" panose="02020603050405020304" pitchFamily="18" charset="0"/>
                <a:ea typeface="Times New Roman" panose="02020603050405020304" pitchFamily="18" charset="0"/>
              </a:rPr>
              <a:t>ey</a:t>
            </a:r>
          </a:p>
          <a:p>
            <a:pPr marL="571500" indent="-571500" algn="just">
              <a:lnSpc>
                <a:spcPct val="150000"/>
              </a:lnSpc>
              <a:buFont typeface="Wingdings" panose="05000000000000000000" pitchFamily="2" charset="2"/>
              <a:buChar char="Ø"/>
            </a:pPr>
            <a:r>
              <a:rPr lang="en-US" sz="3600" b="1" kern="0" dirty="0">
                <a:solidFill>
                  <a:srgbClr val="C00000"/>
                </a:solidFill>
                <a:effectLst/>
                <a:latin typeface="Times New Roman" panose="02020603050405020304" pitchFamily="18" charset="0"/>
                <a:ea typeface="Times New Roman" panose="02020603050405020304" pitchFamily="18" charset="0"/>
              </a:rPr>
              <a:t>Boyce - Codd normal form (BCNF)</a:t>
            </a:r>
          </a:p>
          <a:p>
            <a:pPr marL="571500" indent="-571500" algn="just">
              <a:lnSpc>
                <a:spcPct val="150000"/>
              </a:lnSpc>
              <a:buFont typeface="Wingdings" panose="05000000000000000000" pitchFamily="2" charset="2"/>
              <a:buChar char="Ø"/>
            </a:pPr>
            <a:r>
              <a:rPr lang="en-US" sz="3600" b="1" kern="0" dirty="0">
                <a:solidFill>
                  <a:srgbClr val="C00000"/>
                </a:solidFill>
                <a:effectLst/>
                <a:latin typeface="Times New Roman" panose="02020603050405020304" pitchFamily="18" charset="0"/>
                <a:ea typeface="Times New Roman" panose="02020603050405020304" pitchFamily="18" charset="0"/>
              </a:rPr>
              <a:t>Multi Valued Dependencies</a:t>
            </a:r>
          </a:p>
          <a:p>
            <a:pPr marL="571500" indent="-571500" algn="just">
              <a:lnSpc>
                <a:spcPct val="150000"/>
              </a:lnSpc>
              <a:buFont typeface="Wingdings" panose="05000000000000000000" pitchFamily="2" charset="2"/>
              <a:buChar char="Ø"/>
            </a:pPr>
            <a:r>
              <a:rPr lang="en-US" sz="3600" b="1" kern="0" dirty="0">
                <a:solidFill>
                  <a:srgbClr val="C00000"/>
                </a:solidFill>
                <a:effectLst/>
                <a:latin typeface="Times New Roman" panose="02020603050405020304" pitchFamily="18" charset="0"/>
                <a:ea typeface="Times New Roman" panose="02020603050405020304" pitchFamily="18" charset="0"/>
              </a:rPr>
              <a:t>Fourth normal form(4NF)</a:t>
            </a:r>
            <a:endParaRPr lang="en-US" sz="3600" b="1" kern="0" dirty="0">
              <a:solidFill>
                <a:srgbClr val="C00000"/>
              </a:solidFill>
              <a:latin typeface="Times New Roman" panose="02020603050405020304" pitchFamily="18" charset="0"/>
              <a:ea typeface="Times New Roman" panose="02020603050405020304" pitchFamily="18" charset="0"/>
            </a:endParaRPr>
          </a:p>
          <a:p>
            <a:pPr marL="571500" indent="-571500" algn="just">
              <a:lnSpc>
                <a:spcPct val="150000"/>
              </a:lnSpc>
              <a:buFont typeface="Wingdings" panose="05000000000000000000" pitchFamily="2" charset="2"/>
              <a:buChar char="Ø"/>
            </a:pPr>
            <a:r>
              <a:rPr lang="en-US" sz="3600" b="1" kern="0" dirty="0">
                <a:solidFill>
                  <a:srgbClr val="C00000"/>
                </a:solidFill>
                <a:effectLst/>
                <a:latin typeface="Times New Roman" panose="02020603050405020304" pitchFamily="18" charset="0"/>
                <a:ea typeface="Times New Roman" panose="02020603050405020304" pitchFamily="18" charset="0"/>
              </a:rPr>
              <a:t>Fifth Normal Form (5NF)</a:t>
            </a:r>
            <a:endParaRPr lang="en-US" sz="4000" b="1" dirty="0">
              <a:solidFill>
                <a:srgbClr val="C00000"/>
              </a:solidFill>
              <a:latin typeface="Open Sans 1"/>
              <a:ea typeface="Open Sans 1"/>
              <a:cs typeface="Open Sans 1"/>
              <a:sym typeface="Open Sans 1"/>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96202-6F0E-CAB7-0422-035BDF26C510}"/>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281EB23-A81A-7F82-0074-290EC402C9FB}"/>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3F63854-8C49-A271-50FF-CDA0B4B7940B}"/>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5A84E43D-D440-934B-5F94-D052CB1FC6A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5227B5C7-C9C2-F3D3-2F1F-9FCE892E016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4DD78569-056D-B4C9-4879-BCFCCE5E8889}"/>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1934689D-28C8-171D-2C78-8CAABD89304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TRIVIAL FUNCTIONAL DEPENDENCY</a:t>
            </a:r>
          </a:p>
          <a:p>
            <a:pPr algn="l" rtl="0" fontAlgn="base">
              <a:spcAft>
                <a:spcPts val="750"/>
              </a:spcAft>
              <a:buNone/>
            </a:pPr>
            <a:r>
              <a:rPr lang="en-US" sz="4400" b="1" i="0" dirty="0">
                <a:solidFill>
                  <a:srgbClr val="273239"/>
                </a:solidFill>
                <a:effectLst/>
                <a:latin typeface="Nunito" pitchFamily="2" charset="0"/>
              </a:rPr>
              <a:t>Example 1 </a:t>
            </a:r>
            <a:r>
              <a:rPr lang="en-US" sz="4400" b="0"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US" sz="4400" b="0" i="0" dirty="0">
                <a:solidFill>
                  <a:srgbClr val="273239"/>
                </a:solidFill>
                <a:effectLst/>
                <a:latin typeface="Nunito" pitchFamily="2" charset="0"/>
              </a:rPr>
              <a:t>ABC -&gt; AB</a:t>
            </a:r>
          </a:p>
          <a:p>
            <a:pPr algn="l" fontAlgn="base">
              <a:spcAft>
                <a:spcPts val="1800"/>
              </a:spcAft>
              <a:buFont typeface="Arial" panose="020B0604020202020204" pitchFamily="34" charset="0"/>
              <a:buChar char="•"/>
            </a:pPr>
            <a:r>
              <a:rPr lang="en-US" sz="4400" b="0" i="0" dirty="0">
                <a:solidFill>
                  <a:srgbClr val="273239"/>
                </a:solidFill>
                <a:effectLst/>
                <a:latin typeface="Nunito" pitchFamily="2" charset="0"/>
              </a:rPr>
              <a:t>ABC -&gt; A</a:t>
            </a:r>
          </a:p>
          <a:p>
            <a:pPr algn="l" fontAlgn="base">
              <a:spcAft>
                <a:spcPts val="1800"/>
              </a:spcAft>
              <a:buFont typeface="Arial" panose="020B0604020202020204" pitchFamily="34" charset="0"/>
              <a:buChar char="•"/>
            </a:pPr>
            <a:r>
              <a:rPr lang="en-US" sz="4400" b="0" i="0" dirty="0">
                <a:solidFill>
                  <a:srgbClr val="273239"/>
                </a:solidFill>
                <a:effectLst/>
                <a:latin typeface="Nunito" pitchFamily="2" charset="0"/>
              </a:rPr>
              <a:t>ABC -&gt; ABC</a:t>
            </a:r>
          </a:p>
          <a:p>
            <a:pPr algn="l" fontAlgn="base">
              <a:spcAft>
                <a:spcPts val="1800"/>
              </a:spcAft>
              <a:buFont typeface="Arial" panose="020B0604020202020204" pitchFamily="34" charset="0"/>
              <a:buChar char="•"/>
            </a:pPr>
            <a:endParaRPr lang="en-US" sz="4400" dirty="0">
              <a:solidFill>
                <a:srgbClr val="273239"/>
              </a:solidFill>
              <a:latin typeface="Nunito" pitchFamily="2" charset="0"/>
            </a:endParaRPr>
          </a:p>
          <a:p>
            <a:pPr algn="l" fontAlgn="base">
              <a:spcAft>
                <a:spcPts val="1800"/>
              </a:spcAft>
              <a:buFont typeface="Arial" panose="020B0604020202020204" pitchFamily="34" charset="0"/>
              <a:buChar char="•"/>
            </a:pPr>
            <a:endParaRPr lang="en-US" sz="4400" b="0" i="0" dirty="0">
              <a:solidFill>
                <a:srgbClr val="273239"/>
              </a:solidFill>
              <a:effectLst/>
              <a:latin typeface="Nunito" pitchFamily="2" charset="0"/>
            </a:endParaRPr>
          </a:p>
          <a:p>
            <a:pPr algn="l" fontAlgn="base">
              <a:spcAft>
                <a:spcPts val="1800"/>
              </a:spcAft>
              <a:buFont typeface="Arial" panose="020B0604020202020204" pitchFamily="34" charset="0"/>
              <a:buChar char="•"/>
            </a:pPr>
            <a:endParaRPr lang="en-US" sz="4400" dirty="0">
              <a:solidFill>
                <a:srgbClr val="273239"/>
              </a:solidFill>
              <a:latin typeface="Nunito" pitchFamily="2" charset="0"/>
            </a:endParaRPr>
          </a:p>
          <a:p>
            <a:pPr algn="l" fontAlgn="base">
              <a:spcAft>
                <a:spcPts val="1800"/>
              </a:spcAft>
              <a:buFont typeface="Arial" panose="020B0604020202020204" pitchFamily="34" charset="0"/>
              <a:buChar char="•"/>
            </a:pPr>
            <a:r>
              <a:rPr lang="en-US" sz="4400" b="0" i="0" dirty="0">
                <a:solidFill>
                  <a:srgbClr val="273239"/>
                </a:solidFill>
                <a:effectLst/>
                <a:latin typeface="Nunito" pitchFamily="2" charset="0"/>
              </a:rPr>
              <a:t>Here, {</a:t>
            </a:r>
            <a:r>
              <a:rPr lang="en-US" sz="4400" b="0" i="0" dirty="0" err="1">
                <a:solidFill>
                  <a:srgbClr val="273239"/>
                </a:solidFill>
                <a:effectLst/>
                <a:latin typeface="Nunito" pitchFamily="2" charset="0"/>
              </a:rPr>
              <a:t>roll_no</a:t>
            </a:r>
            <a:r>
              <a:rPr lang="en-US" sz="4400" b="0" i="0" dirty="0">
                <a:solidFill>
                  <a:srgbClr val="273239"/>
                </a:solidFill>
                <a:effectLst/>
                <a:latin typeface="Nunito" pitchFamily="2" charset="0"/>
              </a:rPr>
              <a:t>, name} → name is a trivial functional dependency,</a:t>
            </a:r>
          </a:p>
          <a:p>
            <a:pPr algn="just">
              <a:lnSpc>
                <a:spcPct val="150000"/>
              </a:lnSpc>
            </a:pPr>
            <a:endParaRPr lang="en-US" sz="4400" b="1" dirty="0">
              <a:latin typeface="Arial" panose="020B0604020202020204" pitchFamily="34" charset="0"/>
              <a:ea typeface="Open Sans 1"/>
              <a:cs typeface="Arial" panose="020B0604020202020204" pitchFamily="34" charset="0"/>
            </a:endParaRPr>
          </a:p>
        </p:txBody>
      </p:sp>
      <p:pic>
        <p:nvPicPr>
          <p:cNvPr id="7" name="Picture 6">
            <a:extLst>
              <a:ext uri="{FF2B5EF4-FFF2-40B4-BE49-F238E27FC236}">
                <a16:creationId xmlns:a16="http://schemas.microsoft.com/office/drawing/2014/main" id="{8A7DE06A-AA92-412F-A62A-6091BB846696}"/>
              </a:ext>
            </a:extLst>
          </p:cNvPr>
          <p:cNvPicPr>
            <a:picLocks noChangeAspect="1"/>
          </p:cNvPicPr>
          <p:nvPr/>
        </p:nvPicPr>
        <p:blipFill>
          <a:blip r:embed="rId4"/>
          <a:stretch>
            <a:fillRect/>
          </a:stretch>
        </p:blipFill>
        <p:spPr>
          <a:xfrm>
            <a:off x="9853613" y="2789433"/>
            <a:ext cx="5094055" cy="5688692"/>
          </a:xfrm>
          <a:prstGeom prst="rect">
            <a:avLst/>
          </a:prstGeom>
        </p:spPr>
      </p:pic>
    </p:spTree>
    <p:extLst>
      <p:ext uri="{BB962C8B-B14F-4D97-AF65-F5344CB8AC3E}">
        <p14:creationId xmlns:p14="http://schemas.microsoft.com/office/powerpoint/2010/main" val="233744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DFAE5-16C1-C6DF-69BF-3FFC9BCF37A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F956875-60BF-E2A6-72BA-F0B3B3F53EE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8027E54C-5D12-689D-A263-3AA90C71945E}"/>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72DB7260-2150-1A81-5318-9B27B028293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2B1E7AB-E122-3F8A-87C0-F77B6B7D526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553B6D5C-01ED-163B-FB30-EA0B9CAAB907}"/>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79D0DFDD-FD92-8725-9BCA-D3A7C4B323A0}"/>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NON-TRIVIAL FUNCTIONAL DEPENDENCY</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In Non-trivial functional dependency, the dependent is strictly not a subset of the determinant. i.e. If X → Y and Y is not a subset of X, then it is called Non-trivial functional dependency.</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algn="just">
              <a:lnSpc>
                <a:spcPct val="150000"/>
              </a:lnSpc>
            </a:pPr>
            <a:r>
              <a:rPr lang="en-US" sz="4400" dirty="0">
                <a:latin typeface="Arial" panose="020B0604020202020204" pitchFamily="34" charset="0"/>
                <a:ea typeface="Open Sans 1"/>
                <a:cs typeface="Arial" panose="020B0604020202020204" pitchFamily="34" charset="0"/>
              </a:rPr>
              <a:t>Example 1 :</a:t>
            </a: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Id -&gt; Name</a:t>
            </a: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Name -&gt; DOB</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62702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EB348-86FF-C5BA-9D8A-D15C087561E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C245D906-F22B-BDB8-8BC8-3CDCAE7E156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FF19305-5738-01D0-0C79-FD60BF91E9DF}"/>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964A0141-3B58-40E6-5F36-7D6F9D482622}"/>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5865433A-3933-F2B4-4274-F7F1E1DC724A}"/>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414DC022-7933-6BBB-287F-47A65565E3A5}"/>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669B1DD1-16C1-FCC8-B94D-9D16C9CB6A01}"/>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SEMI NON-TRIVIAL FUNCTIONAL DEPENDENCY</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A semi non-trivial functional dependency occurs when part of the dependent attribute (right-hand side) is included in the determinant (left-hand side), but not all of it. This is a middle ground between trivial and non-trivial functional dependencies. </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X -&gt; Y is called semi non-trivial when X intersect Y is not NULL. </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734656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00E11-D3DF-0332-CC1B-7046C54898C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4B27F2C-5612-2CD1-5609-C8CF647E9D9B}"/>
              </a:ext>
            </a:extLst>
          </p:cNvPr>
          <p:cNvPicPr>
            <a:picLocks noChangeAspect="1"/>
          </p:cNvPicPr>
          <p:nvPr/>
        </p:nvPicPr>
        <p:blipFill>
          <a:blip r:embed="rId2"/>
          <a:stretch>
            <a:fillRect/>
          </a:stretch>
        </p:blipFill>
        <p:spPr>
          <a:xfrm>
            <a:off x="11277600" y="2476500"/>
            <a:ext cx="6143626" cy="3653643"/>
          </a:xfrm>
          <a:prstGeom prst="rect">
            <a:avLst/>
          </a:prstGeom>
        </p:spPr>
      </p:pic>
      <p:grpSp>
        <p:nvGrpSpPr>
          <p:cNvPr id="3" name="Group 3">
            <a:extLst>
              <a:ext uri="{FF2B5EF4-FFF2-40B4-BE49-F238E27FC236}">
                <a16:creationId xmlns:a16="http://schemas.microsoft.com/office/drawing/2014/main" id="{DA7A53E5-4129-9819-A098-82EDF4BD2FD8}"/>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ECC199ED-0996-396C-8279-02597F904650}"/>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0C511429-044A-B4DC-5E88-CF0865EBB38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7ED1FD5B-DAD1-349D-DDFB-9B28AD8AED0F}"/>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A704180-41E1-C657-F24C-2DB0FE070177}"/>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16" name="TextBox 21">
            <a:extLst>
              <a:ext uri="{FF2B5EF4-FFF2-40B4-BE49-F238E27FC236}">
                <a16:creationId xmlns:a16="http://schemas.microsoft.com/office/drawing/2014/main" id="{2E3B0535-E849-1392-EB8F-F464B961FBCF}"/>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SEMI NON-TRIVIAL FUNCTIONAL DEPENDENCY</a:t>
            </a:r>
          </a:p>
          <a:p>
            <a:pPr algn="just">
              <a:lnSpc>
                <a:spcPct val="150000"/>
              </a:lnSpc>
            </a:pPr>
            <a:r>
              <a:rPr lang="en-US" sz="4400" b="1" dirty="0">
                <a:latin typeface="Arial" panose="020B0604020202020204" pitchFamily="34" charset="0"/>
                <a:ea typeface="Open Sans 1"/>
                <a:cs typeface="Arial" panose="020B0604020202020204" pitchFamily="34" charset="0"/>
                <a:sym typeface="Open Sans 1"/>
              </a:rPr>
              <a:t>{</a:t>
            </a:r>
            <a:r>
              <a:rPr lang="en-US" sz="4400" b="1" dirty="0" err="1">
                <a:latin typeface="Arial" panose="020B0604020202020204" pitchFamily="34" charset="0"/>
                <a:ea typeface="Open Sans 1"/>
                <a:cs typeface="Arial" panose="020B0604020202020204" pitchFamily="34" charset="0"/>
                <a:sym typeface="Open Sans 1"/>
              </a:rPr>
              <a:t>StudentID,CourseID</a:t>
            </a:r>
            <a:r>
              <a:rPr lang="en-US" sz="4400" b="1" dirty="0">
                <a:latin typeface="Arial" panose="020B0604020202020204" pitchFamily="34" charset="0"/>
                <a:ea typeface="Open Sans 1"/>
                <a:cs typeface="Arial" panose="020B0604020202020204" pitchFamily="34" charset="0"/>
                <a:sym typeface="Open Sans 1"/>
              </a:rPr>
              <a:t>}→</a:t>
            </a:r>
            <a:r>
              <a:rPr lang="en-US" sz="4400" b="1" dirty="0" err="1">
                <a:latin typeface="Arial" panose="020B0604020202020204" pitchFamily="34" charset="0"/>
                <a:ea typeface="Open Sans 1"/>
                <a:cs typeface="Arial" panose="020B0604020202020204" pitchFamily="34" charset="0"/>
                <a:sym typeface="Open Sans 1"/>
              </a:rPr>
              <a:t>CourseID</a:t>
            </a:r>
            <a:endParaRPr lang="en-US" sz="4400" b="1" dirty="0">
              <a:latin typeface="Arial" panose="020B0604020202020204" pitchFamily="34" charset="0"/>
              <a:ea typeface="Open Sans 1"/>
              <a:cs typeface="Arial" panose="020B0604020202020204" pitchFamily="34" charset="0"/>
              <a:sym typeface="Open Sans 1"/>
            </a:endParaRPr>
          </a:p>
          <a:p>
            <a:pPr algn="just">
              <a:lnSpc>
                <a:spcPct val="150000"/>
              </a:lnSpc>
            </a:pPr>
            <a:r>
              <a:rPr lang="en-US" sz="4400" dirty="0">
                <a:latin typeface="Arial" panose="020B0604020202020204" pitchFamily="34" charset="0"/>
                <a:ea typeface="Open Sans 1"/>
                <a:cs typeface="Arial" panose="020B0604020202020204" pitchFamily="34" charset="0"/>
                <a:sym typeface="Open Sans 1"/>
              </a:rPr>
              <a:t>This is semi non-trivial because</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sym typeface="Open Sans 1"/>
              </a:rPr>
              <a:t>Part of the dependent attribute (</a:t>
            </a:r>
            <a:r>
              <a:rPr lang="en-US" sz="4400" dirty="0" err="1">
                <a:latin typeface="Arial" panose="020B0604020202020204" pitchFamily="34" charset="0"/>
                <a:ea typeface="Open Sans 1"/>
                <a:cs typeface="Arial" panose="020B0604020202020204" pitchFamily="34" charset="0"/>
                <a:sym typeface="Open Sans 1"/>
              </a:rPr>
              <a:t>Course_ID</a:t>
            </a:r>
            <a:r>
              <a:rPr lang="en-US" sz="4400" dirty="0">
                <a:latin typeface="Arial" panose="020B0604020202020204" pitchFamily="34" charset="0"/>
                <a:ea typeface="Open Sans 1"/>
                <a:cs typeface="Arial" panose="020B0604020202020204" pitchFamily="34" charset="0"/>
                <a:sym typeface="Open Sans 1"/>
              </a:rPr>
              <a:t>) is already included in the determinant ({</a:t>
            </a:r>
            <a:r>
              <a:rPr lang="en-US" sz="4400" dirty="0" err="1">
                <a:latin typeface="Arial" panose="020B0604020202020204" pitchFamily="34" charset="0"/>
                <a:ea typeface="Open Sans 1"/>
                <a:cs typeface="Arial" panose="020B0604020202020204" pitchFamily="34" charset="0"/>
                <a:sym typeface="Open Sans 1"/>
              </a:rPr>
              <a:t>Student_ID</a:t>
            </a:r>
            <a:r>
              <a:rPr lang="en-US" sz="4400" dirty="0">
                <a:latin typeface="Arial" panose="020B0604020202020204" pitchFamily="34" charset="0"/>
                <a:ea typeface="Open Sans 1"/>
                <a:cs typeface="Arial" panose="020B0604020202020204" pitchFamily="34" charset="0"/>
                <a:sym typeface="Open Sans 1"/>
              </a:rPr>
              <a:t>, </a:t>
            </a:r>
            <a:r>
              <a:rPr lang="en-US" sz="4400" dirty="0" err="1">
                <a:latin typeface="Arial" panose="020B0604020202020204" pitchFamily="34" charset="0"/>
                <a:ea typeface="Open Sans 1"/>
                <a:cs typeface="Arial" panose="020B0604020202020204" pitchFamily="34" charset="0"/>
                <a:sym typeface="Open Sans 1"/>
              </a:rPr>
              <a:t>Course_ID</a:t>
            </a:r>
            <a:r>
              <a:rPr lang="en-US" sz="4400" dirty="0">
                <a:latin typeface="Arial" panose="020B0604020202020204" pitchFamily="34" charset="0"/>
                <a:ea typeface="Open Sans 1"/>
                <a:cs typeface="Arial" panose="020B0604020202020204" pitchFamily="34" charset="0"/>
                <a:sym typeface="Open Sans 1"/>
              </a:rPr>
              <a:t>}).</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sym typeface="Open Sans 1"/>
              </a:rPr>
              <a:t>However, the dependency is not completely trivial because {</a:t>
            </a:r>
            <a:r>
              <a:rPr lang="en-US" sz="4400" dirty="0" err="1">
                <a:latin typeface="Arial" panose="020B0604020202020204" pitchFamily="34" charset="0"/>
                <a:ea typeface="Open Sans 1"/>
                <a:cs typeface="Arial" panose="020B0604020202020204" pitchFamily="34" charset="0"/>
                <a:sym typeface="Open Sans 1"/>
              </a:rPr>
              <a:t>StudentID</a:t>
            </a:r>
            <a:r>
              <a:rPr lang="en-US" sz="4400" dirty="0">
                <a:latin typeface="Arial" panose="020B0604020202020204" pitchFamily="34" charset="0"/>
                <a:ea typeface="Open Sans 1"/>
                <a:cs typeface="Arial" panose="020B0604020202020204" pitchFamily="34" charset="0"/>
                <a:sym typeface="Open Sans 1"/>
              </a:rPr>
              <a:t>}→</a:t>
            </a:r>
            <a:r>
              <a:rPr lang="en-US" sz="4400" dirty="0" err="1">
                <a:latin typeface="Arial" panose="020B0604020202020204" pitchFamily="34" charset="0"/>
                <a:ea typeface="Open Sans 1"/>
                <a:cs typeface="Arial" panose="020B0604020202020204" pitchFamily="34" charset="0"/>
                <a:sym typeface="Open Sans 1"/>
              </a:rPr>
              <a:t>CourseID</a:t>
            </a:r>
            <a:r>
              <a:rPr lang="en-US" sz="4400" dirty="0">
                <a:latin typeface="Arial" panose="020B0604020202020204" pitchFamily="34" charset="0"/>
                <a:ea typeface="Open Sans 1"/>
                <a:cs typeface="Arial" panose="020B0604020202020204" pitchFamily="34" charset="0"/>
                <a:sym typeface="Open Sans 1"/>
              </a:rPr>
              <a:t> is not implied directly.</a:t>
            </a:r>
          </a:p>
        </p:txBody>
      </p:sp>
    </p:spTree>
    <p:extLst>
      <p:ext uri="{BB962C8B-B14F-4D97-AF65-F5344CB8AC3E}">
        <p14:creationId xmlns:p14="http://schemas.microsoft.com/office/powerpoint/2010/main" val="865218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BF976-0201-A9D5-8F51-54C24272331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A203B00-AD76-6DB7-DA3C-57A799085B3C}"/>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2BEB1CA6-F441-624B-AE20-7A1C0F274C09}"/>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D595767-A15C-13B6-AD7A-B7C95BD9C25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487CC60-8258-4444-A543-5A069495F7B3}"/>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52563DB6-135A-F4EC-34F9-C583B0BBCC6D}"/>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C180CA46-3EB6-6F1D-EB00-D887F97FF1DE}"/>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MULTI VALUED FUNCTIONAL DEPENDENCY</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In Multivalued functional dependency, </a:t>
            </a:r>
            <a:r>
              <a:rPr lang="en-US" sz="4400" b="1" dirty="0">
                <a:latin typeface="Arial" panose="020B0604020202020204" pitchFamily="34" charset="0"/>
                <a:ea typeface="Open Sans 1"/>
                <a:cs typeface="Arial" panose="020B0604020202020204" pitchFamily="34" charset="0"/>
              </a:rPr>
              <a:t>entities of the dependent set are not dependent on each other. </a:t>
            </a:r>
            <a:r>
              <a:rPr lang="en-US" sz="4400" dirty="0">
                <a:latin typeface="Arial" panose="020B0604020202020204" pitchFamily="34" charset="0"/>
                <a:ea typeface="Open Sans 1"/>
                <a:cs typeface="Arial" panose="020B0604020202020204" pitchFamily="34" charset="0"/>
              </a:rPr>
              <a:t>i.e. If a → {b, c} and there exists no functional dependency between b and c, then it is called a multivalued functional dependency.</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1751535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B3B8D-2A8F-C6DB-C179-652D4F2EB20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8E15EBDD-B4DD-CCE7-97DC-0D8618000873}"/>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7F73CDBD-2B2B-4B84-CE4C-2F87B3117D8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99002297-FBAB-4652-3F3F-96ABACAA49FF}"/>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1A4ABD35-F597-051E-2E90-98CB6888EBA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039596B1-5E8F-907B-63BE-DA8C54A079D5}"/>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E5E10515-CD6C-2D0B-73A0-1396C8AC9084}"/>
              </a:ext>
            </a:extLst>
          </p:cNvPr>
          <p:cNvSpPr txBox="1"/>
          <p:nvPr/>
        </p:nvSpPr>
        <p:spPr>
          <a:xfrm>
            <a:off x="304800" y="1801255"/>
            <a:ext cx="17754600" cy="8240796"/>
          </a:xfrm>
          <a:prstGeom prst="rect">
            <a:avLst/>
          </a:prstGeom>
        </p:spPr>
        <p:txBody>
          <a:bodyPr wrap="square" lIns="0" tIns="0" rIns="0" bIns="0" rtlCol="0" anchor="t">
            <a:normAutofit fontScale="55000" lnSpcReduction="20000"/>
          </a:bodyPr>
          <a:lstStyle/>
          <a:p>
            <a:pPr algn="just">
              <a:lnSpc>
                <a:spcPct val="150000"/>
              </a:lnSpc>
            </a:pPr>
            <a:r>
              <a:rPr lang="en-US" sz="4400" b="1" dirty="0">
                <a:latin typeface="Arial" panose="020B0604020202020204" pitchFamily="34" charset="0"/>
                <a:ea typeface="Open Sans 1"/>
                <a:cs typeface="Arial" panose="020B0604020202020204" pitchFamily="34" charset="0"/>
              </a:rPr>
              <a:t>MULTI VALUED FUNCTIONAL DEPENDENCY</a:t>
            </a:r>
          </a:p>
          <a:p>
            <a:pPr algn="just">
              <a:lnSpc>
                <a:spcPct val="150000"/>
              </a:lnSpc>
            </a:pPr>
            <a:r>
              <a:rPr lang="en-US" sz="4400" dirty="0">
                <a:latin typeface="Arial" panose="020B0604020202020204" pitchFamily="34" charset="0"/>
                <a:ea typeface="Open Sans 1"/>
                <a:cs typeface="Arial" panose="020B0604020202020204" pitchFamily="34" charset="0"/>
              </a:rPr>
              <a:t>In this table:</a:t>
            </a:r>
          </a:p>
          <a:p>
            <a:pPr algn="just">
              <a:lnSpc>
                <a:spcPct val="150000"/>
              </a:lnSpc>
            </a:pPr>
            <a:r>
              <a:rPr lang="en-US" sz="4400" dirty="0">
                <a:latin typeface="Arial" panose="020B0604020202020204" pitchFamily="34" charset="0"/>
                <a:ea typeface="Open Sans 1"/>
                <a:cs typeface="Arial" panose="020B0604020202020204" pitchFamily="34" charset="0"/>
              </a:rPr>
              <a:t>X: </a:t>
            </a:r>
            <a:r>
              <a:rPr lang="en-US" sz="4400" dirty="0" err="1">
                <a:latin typeface="Arial" panose="020B0604020202020204" pitchFamily="34" charset="0"/>
                <a:ea typeface="Open Sans 1"/>
                <a:cs typeface="Arial" panose="020B0604020202020204" pitchFamily="34" charset="0"/>
              </a:rPr>
              <a:t>bike_model</a:t>
            </a:r>
            <a:endParaRPr lang="en-US" sz="4400" dirty="0">
              <a:latin typeface="Arial" panose="020B0604020202020204" pitchFamily="34" charset="0"/>
              <a:ea typeface="Open Sans 1"/>
              <a:cs typeface="Arial" panose="020B0604020202020204" pitchFamily="34" charset="0"/>
            </a:endParaRPr>
          </a:p>
          <a:p>
            <a:pPr algn="just">
              <a:lnSpc>
                <a:spcPct val="150000"/>
              </a:lnSpc>
            </a:pPr>
            <a:r>
              <a:rPr lang="en-US" sz="4400" dirty="0">
                <a:latin typeface="Arial" panose="020B0604020202020204" pitchFamily="34" charset="0"/>
                <a:ea typeface="Open Sans 1"/>
                <a:cs typeface="Arial" panose="020B0604020202020204" pitchFamily="34" charset="0"/>
              </a:rPr>
              <a:t>Y: color</a:t>
            </a:r>
          </a:p>
          <a:p>
            <a:pPr algn="just">
              <a:lnSpc>
                <a:spcPct val="150000"/>
              </a:lnSpc>
            </a:pPr>
            <a:r>
              <a:rPr lang="en-US" sz="4400" dirty="0">
                <a:latin typeface="Arial" panose="020B0604020202020204" pitchFamily="34" charset="0"/>
                <a:ea typeface="Open Sans 1"/>
                <a:cs typeface="Arial" panose="020B0604020202020204" pitchFamily="34" charset="0"/>
              </a:rPr>
              <a:t>Z: </a:t>
            </a:r>
            <a:r>
              <a:rPr lang="en-US" sz="4400" dirty="0" err="1">
                <a:latin typeface="Arial" panose="020B0604020202020204" pitchFamily="34" charset="0"/>
                <a:ea typeface="Open Sans 1"/>
                <a:cs typeface="Arial" panose="020B0604020202020204" pitchFamily="34" charset="0"/>
              </a:rPr>
              <a:t>manuf_year</a:t>
            </a:r>
            <a:endParaRPr lang="en-US" sz="4400" dirty="0">
              <a:latin typeface="Arial" panose="020B0604020202020204" pitchFamily="34" charset="0"/>
              <a:ea typeface="Open Sans 1"/>
              <a:cs typeface="Arial" panose="020B0604020202020204" pitchFamily="34" charset="0"/>
            </a:endParaRPr>
          </a:p>
          <a:p>
            <a:pPr algn="just">
              <a:lnSpc>
                <a:spcPct val="150000"/>
              </a:lnSpc>
            </a:pPr>
            <a:r>
              <a:rPr lang="en-US" sz="4400" dirty="0">
                <a:latin typeface="Arial" panose="020B0604020202020204" pitchFamily="34" charset="0"/>
                <a:ea typeface="Open Sans 1"/>
                <a:cs typeface="Arial" panose="020B0604020202020204" pitchFamily="34" charset="0"/>
              </a:rPr>
              <a:t>For each bike model (</a:t>
            </a:r>
            <a:r>
              <a:rPr lang="en-US" sz="4400" dirty="0" err="1">
                <a:latin typeface="Arial" panose="020B0604020202020204" pitchFamily="34" charset="0"/>
                <a:ea typeface="Open Sans 1"/>
                <a:cs typeface="Arial" panose="020B0604020202020204" pitchFamily="34" charset="0"/>
              </a:rPr>
              <a:t>bike_model</a:t>
            </a:r>
            <a:r>
              <a:rPr lang="en-US" sz="4400" dirty="0">
                <a:latin typeface="Arial" panose="020B0604020202020204" pitchFamily="34" charset="0"/>
                <a:ea typeface="Open Sans 1"/>
                <a:cs typeface="Arial" panose="020B0604020202020204" pitchFamily="34" charset="0"/>
              </a:rPr>
              <a:t>):</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There is a group of colors (color) and a group of manufacturing years (</a:t>
            </a:r>
            <a:r>
              <a:rPr lang="en-US" sz="4400" dirty="0" err="1">
                <a:latin typeface="Arial" panose="020B0604020202020204" pitchFamily="34" charset="0"/>
                <a:ea typeface="Open Sans 1"/>
                <a:cs typeface="Arial" panose="020B0604020202020204" pitchFamily="34" charset="0"/>
              </a:rPr>
              <a:t>manuf_year</a:t>
            </a:r>
            <a:r>
              <a:rPr lang="en-US" sz="4400" dirty="0">
                <a:latin typeface="Arial" panose="020B0604020202020204" pitchFamily="34" charset="0"/>
                <a:ea typeface="Open Sans 1"/>
                <a:cs typeface="Arial" panose="020B0604020202020204" pitchFamily="34" charset="0"/>
              </a:rPr>
              <a:t>).</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The colors do not depend on the manufacturing year, and </a:t>
            </a:r>
          </a:p>
          <a:p>
            <a:pPr algn="just">
              <a:lnSpc>
                <a:spcPct val="150000"/>
              </a:lnSpc>
            </a:pPr>
            <a:r>
              <a:rPr lang="en-US" sz="4400" dirty="0">
                <a:latin typeface="Arial" panose="020B0604020202020204" pitchFamily="34" charset="0"/>
                <a:ea typeface="Open Sans 1"/>
                <a:cs typeface="Arial" panose="020B0604020202020204" pitchFamily="34" charset="0"/>
              </a:rPr>
              <a:t>	the manufacturing year does not depend on the colors. They are independent.</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The sets of color and </a:t>
            </a:r>
            <a:r>
              <a:rPr lang="en-US" sz="4400" dirty="0" err="1">
                <a:latin typeface="Arial" panose="020B0604020202020204" pitchFamily="34" charset="0"/>
                <a:ea typeface="Open Sans 1"/>
                <a:cs typeface="Arial" panose="020B0604020202020204" pitchFamily="34" charset="0"/>
              </a:rPr>
              <a:t>manuf_year</a:t>
            </a:r>
            <a:r>
              <a:rPr lang="en-US" sz="4400" dirty="0">
                <a:latin typeface="Arial" panose="020B0604020202020204" pitchFamily="34" charset="0"/>
                <a:ea typeface="Open Sans 1"/>
                <a:cs typeface="Arial" panose="020B0604020202020204" pitchFamily="34" charset="0"/>
              </a:rPr>
              <a:t> are linked only to </a:t>
            </a:r>
            <a:r>
              <a:rPr lang="en-US" sz="4400" dirty="0" err="1">
                <a:latin typeface="Arial" panose="020B0604020202020204" pitchFamily="34" charset="0"/>
                <a:ea typeface="Open Sans 1"/>
                <a:cs typeface="Arial" panose="020B0604020202020204" pitchFamily="34" charset="0"/>
              </a:rPr>
              <a:t>bike_model</a:t>
            </a:r>
            <a:r>
              <a:rPr lang="en-US" sz="4400" dirty="0">
                <a:latin typeface="Arial" panose="020B0604020202020204" pitchFamily="34" charset="0"/>
                <a:ea typeface="Open Sans 1"/>
                <a:cs typeface="Arial" panose="020B0604020202020204" pitchFamily="34" charset="0"/>
              </a:rPr>
              <a:t>.</a:t>
            </a:r>
            <a:endParaRPr lang="en-US" sz="4400" dirty="0">
              <a:latin typeface="Arial" panose="020B0604020202020204" pitchFamily="34" charset="0"/>
              <a:ea typeface="Open Sans 1"/>
              <a:cs typeface="Arial" panose="020B0604020202020204" pitchFamily="34" charset="0"/>
              <a:sym typeface="Open Sans 1"/>
            </a:endParaRPr>
          </a:p>
        </p:txBody>
      </p:sp>
      <p:pic>
        <p:nvPicPr>
          <p:cNvPr id="8" name="Picture 7">
            <a:extLst>
              <a:ext uri="{FF2B5EF4-FFF2-40B4-BE49-F238E27FC236}">
                <a16:creationId xmlns:a16="http://schemas.microsoft.com/office/drawing/2014/main" id="{5DD03D3D-AEB3-C245-3BAD-B21F8742103C}"/>
              </a:ext>
            </a:extLst>
          </p:cNvPr>
          <p:cNvPicPr>
            <a:picLocks noChangeAspect="1"/>
          </p:cNvPicPr>
          <p:nvPr/>
        </p:nvPicPr>
        <p:blipFill>
          <a:blip r:embed="rId4"/>
          <a:stretch>
            <a:fillRect/>
          </a:stretch>
        </p:blipFill>
        <p:spPr>
          <a:xfrm>
            <a:off x="12268200" y="1632082"/>
            <a:ext cx="5638800" cy="8516632"/>
          </a:xfrm>
          <a:prstGeom prst="rect">
            <a:avLst/>
          </a:prstGeom>
        </p:spPr>
      </p:pic>
    </p:spTree>
    <p:extLst>
      <p:ext uri="{BB962C8B-B14F-4D97-AF65-F5344CB8AC3E}">
        <p14:creationId xmlns:p14="http://schemas.microsoft.com/office/powerpoint/2010/main" val="3346048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4D839-D1FB-20E8-8642-C814E923837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12AE0F5-5F5C-3047-037A-E6F0903E0CA6}"/>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87C114D6-925E-654D-A4A9-478D457336CD}"/>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6E782CF2-F183-FD35-0886-2C991B530EC8}"/>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47E0022-E58E-1B01-9E12-38BDFAC66AAB}"/>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78758530-14A2-56B2-CC25-601E6D665DF7}"/>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938ACCD1-48BB-9CBE-B55D-15C86782A7D4}"/>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TRANSITIVE FUNCTIONAL DEPENDENCY</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In transitive functional dependency, dependent is indirectly dependent on determinant. i.e. If a → b &amp; b → c, then according to axiom of transitivity, a → c. This is a transitive functional dependency.</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1118098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81AFD-61E1-30BC-F21C-EE3866A62901}"/>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BED46A1-0500-96B3-E88F-279B71B4A347}"/>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B00D5B22-E7C7-9F97-F433-274884677468}"/>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539FCADB-42E5-3024-24E7-41345A119BF6}"/>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C8A89EC6-9A34-490F-C0D4-DC6F80D3003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6EB97552-CCAB-2E75-4FE3-4CC0F8AE0D79}"/>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5ED68C03-F67C-6D5B-75EA-29749AE40361}"/>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EXAMPLE</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Here, </a:t>
            </a:r>
            <a:r>
              <a:rPr lang="en-US" sz="4400" b="1" dirty="0" err="1">
                <a:latin typeface="Arial" panose="020B0604020202020204" pitchFamily="34" charset="0"/>
                <a:ea typeface="Open Sans 1"/>
                <a:cs typeface="Arial" panose="020B0604020202020204" pitchFamily="34" charset="0"/>
              </a:rPr>
              <a:t>enrol_no</a:t>
            </a:r>
            <a:r>
              <a:rPr lang="en-US" sz="4400" b="1" dirty="0">
                <a:latin typeface="Arial" panose="020B0604020202020204" pitchFamily="34" charset="0"/>
                <a:ea typeface="Open Sans 1"/>
                <a:cs typeface="Arial" panose="020B0604020202020204" pitchFamily="34" charset="0"/>
              </a:rPr>
              <a:t> → dept </a:t>
            </a:r>
            <a:r>
              <a:rPr lang="en-US" sz="4400" dirty="0">
                <a:latin typeface="Arial" panose="020B0604020202020204" pitchFamily="34" charset="0"/>
                <a:ea typeface="Open Sans 1"/>
                <a:cs typeface="Arial" panose="020B0604020202020204" pitchFamily="34" charset="0"/>
              </a:rPr>
              <a:t>and </a:t>
            </a:r>
            <a:r>
              <a:rPr lang="en-US" sz="4400" b="1" dirty="0">
                <a:latin typeface="Arial" panose="020B0604020202020204" pitchFamily="34" charset="0"/>
                <a:ea typeface="Open Sans 1"/>
                <a:cs typeface="Arial" panose="020B0604020202020204" pitchFamily="34" charset="0"/>
              </a:rPr>
              <a:t>dept → </a:t>
            </a:r>
            <a:r>
              <a:rPr lang="en-US" sz="4400" b="1" dirty="0" err="1">
                <a:latin typeface="Arial" panose="020B0604020202020204" pitchFamily="34" charset="0"/>
                <a:ea typeface="Open Sans 1"/>
                <a:cs typeface="Arial" panose="020B0604020202020204" pitchFamily="34" charset="0"/>
              </a:rPr>
              <a:t>building_no</a:t>
            </a:r>
            <a:r>
              <a:rPr lang="en-US" sz="4400" b="1" dirty="0">
                <a:latin typeface="Arial" panose="020B0604020202020204" pitchFamily="34" charset="0"/>
                <a:ea typeface="Open Sans 1"/>
                <a:cs typeface="Arial" panose="020B0604020202020204" pitchFamily="34" charset="0"/>
              </a:rPr>
              <a:t>.</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According to the axiom of transitivity, </a:t>
            </a:r>
            <a:r>
              <a:rPr lang="en-US" sz="4400" b="1" dirty="0" err="1">
                <a:latin typeface="Arial" panose="020B0604020202020204" pitchFamily="34" charset="0"/>
                <a:ea typeface="Open Sans 1"/>
                <a:cs typeface="Arial" panose="020B0604020202020204" pitchFamily="34" charset="0"/>
              </a:rPr>
              <a:t>enrol_no</a:t>
            </a:r>
            <a:r>
              <a:rPr lang="en-US" sz="4400" b="1" dirty="0">
                <a:latin typeface="Arial" panose="020B0604020202020204" pitchFamily="34" charset="0"/>
                <a:ea typeface="Open Sans 1"/>
                <a:cs typeface="Arial" panose="020B0604020202020204" pitchFamily="34" charset="0"/>
              </a:rPr>
              <a:t> → </a:t>
            </a:r>
            <a:r>
              <a:rPr lang="en-US" sz="4400" b="1" dirty="0" err="1">
                <a:latin typeface="Arial" panose="020B0604020202020204" pitchFamily="34" charset="0"/>
                <a:ea typeface="Open Sans 1"/>
                <a:cs typeface="Arial" panose="020B0604020202020204" pitchFamily="34" charset="0"/>
              </a:rPr>
              <a:t>building_no</a:t>
            </a:r>
            <a:r>
              <a:rPr lang="en-US" sz="4400" b="1" dirty="0">
                <a:latin typeface="Arial" panose="020B0604020202020204" pitchFamily="34" charset="0"/>
                <a:ea typeface="Open Sans 1"/>
                <a:cs typeface="Arial" panose="020B0604020202020204" pitchFamily="34" charset="0"/>
              </a:rPr>
              <a:t> </a:t>
            </a:r>
            <a:r>
              <a:rPr lang="en-US" sz="4400" dirty="0">
                <a:latin typeface="Arial" panose="020B0604020202020204" pitchFamily="34" charset="0"/>
                <a:ea typeface="Open Sans 1"/>
                <a:cs typeface="Arial" panose="020B0604020202020204" pitchFamily="34" charset="0"/>
              </a:rPr>
              <a:t>is a valid functional dependency. </a:t>
            </a:r>
            <a:endParaRPr lang="en-US" sz="4400" dirty="0">
              <a:latin typeface="Arial" panose="020B0604020202020204" pitchFamily="34" charset="0"/>
              <a:ea typeface="Open Sans 1"/>
              <a:cs typeface="Arial" panose="020B0604020202020204" pitchFamily="34" charset="0"/>
              <a:sym typeface="Open Sans 1"/>
            </a:endParaRPr>
          </a:p>
        </p:txBody>
      </p:sp>
      <p:pic>
        <p:nvPicPr>
          <p:cNvPr id="8" name="Picture 7">
            <a:extLst>
              <a:ext uri="{FF2B5EF4-FFF2-40B4-BE49-F238E27FC236}">
                <a16:creationId xmlns:a16="http://schemas.microsoft.com/office/drawing/2014/main" id="{339B9663-0B05-8025-73C4-B414C7F73336}"/>
              </a:ext>
            </a:extLst>
          </p:cNvPr>
          <p:cNvPicPr>
            <a:picLocks noChangeAspect="1"/>
          </p:cNvPicPr>
          <p:nvPr/>
        </p:nvPicPr>
        <p:blipFill>
          <a:blip r:embed="rId4"/>
          <a:stretch>
            <a:fillRect/>
          </a:stretch>
        </p:blipFill>
        <p:spPr>
          <a:xfrm>
            <a:off x="9525000" y="4762500"/>
            <a:ext cx="6781800" cy="5444105"/>
          </a:xfrm>
          <a:prstGeom prst="rect">
            <a:avLst/>
          </a:prstGeom>
        </p:spPr>
      </p:pic>
    </p:spTree>
    <p:extLst>
      <p:ext uri="{BB962C8B-B14F-4D97-AF65-F5344CB8AC3E}">
        <p14:creationId xmlns:p14="http://schemas.microsoft.com/office/powerpoint/2010/main" val="4134495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6400A-CEAA-815A-343B-6CB2C193018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5EE4666-BD18-039C-46A9-3100CEE6CFA3}"/>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03D7712E-CB78-C322-A15C-FFD8E45FC03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FFD9A37-529B-982F-D20D-6A28DA0B88C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8939FA0F-6495-7549-96C1-8FCB8CE38297}"/>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CBD8442B-67D9-0EC5-F24A-59C8EAF5955A}"/>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8C16EB99-76FB-DCC3-F946-24C6D5628ED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FULLY FUNCTIONAL DEPENDENCY</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In full functional dependency an attribute or a set of attributes uniquely determines another attribute or set of attributes. </a:t>
            </a:r>
          </a:p>
          <a:p>
            <a:pPr marL="571500" indent="-571500" algn="just">
              <a:lnSpc>
                <a:spcPct val="150000"/>
              </a:lnSpc>
              <a:buFont typeface="Wingdings" panose="05000000000000000000" pitchFamily="2" charset="2"/>
              <a:buChar char="v"/>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If a relation R has attributes X, Y, Z with the dependencies X-&gt;Y and X-&gt;Z which states that those dependencies are fully functional.</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45217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C0F1C-AC65-1C43-32A7-D99F37156B3C}"/>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5406A7A-AEDB-FABD-160C-06E7CF74C884}"/>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C000D9D-972A-8FCB-CEA9-8BC2F194D318}"/>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ED490E5-EF36-6E63-7774-6DC4C218569F}"/>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884CD11-8598-8E03-B557-7F39812D62FA}"/>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0F3A9576-3EC7-8EEC-8274-A3F5118EC43B}"/>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4D5BCF12-AC41-0114-B790-28644DE186FD}"/>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PARTIAL FUNCTIONAL DEPENDENCY</a:t>
            </a:r>
          </a:p>
          <a:p>
            <a:pPr marL="571500" indent="-571500" algn="just">
              <a:lnSpc>
                <a:spcPct val="150000"/>
              </a:lnSpc>
              <a:buFont typeface="Wingdings" panose="05000000000000000000" pitchFamily="2" charset="2"/>
              <a:buChar char="v"/>
            </a:pPr>
            <a:r>
              <a:rPr lang="en-US" sz="4400" dirty="0">
                <a:latin typeface="Arial" panose="020B0604020202020204" pitchFamily="34" charset="0"/>
                <a:ea typeface="Open Sans 1"/>
                <a:cs typeface="Arial" panose="020B0604020202020204" pitchFamily="34" charset="0"/>
              </a:rPr>
              <a:t>In partial functional dependency a non key attribute depends on a part of the composite key, rather than the whole key. If a relation R has attributes X, Y, Z where X and Y are the composite key and Z is non key attribute. Then X-&gt;Z is a partial functional dependency in RBDMS.</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2542775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427AF-3F82-3C4E-AEF7-AE86389C4E3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5962E13-E7D2-B86B-0C37-2D9B7768B835}"/>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8B7482AA-5121-B7A0-9D52-AB03A7DB8798}"/>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9873C96-ADEC-F98D-4114-47DDAF0A191A}"/>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C9F981B1-F5CB-DA1B-9C35-B2AF187C903D}"/>
              </a:ext>
            </a:extLst>
          </p:cNvPr>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4C9D2EF1-4420-E219-B34C-AD9C699EAE12}"/>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AE004531-DE57-35AF-5AFD-B072A7D68864}"/>
              </a:ext>
            </a:extLst>
          </p:cNvPr>
          <p:cNvSpPr txBox="1"/>
          <p:nvPr/>
        </p:nvSpPr>
        <p:spPr>
          <a:xfrm>
            <a:off x="304800" y="1801255"/>
            <a:ext cx="17754600" cy="8240796"/>
          </a:xfrm>
          <a:prstGeom prst="rect">
            <a:avLst/>
          </a:prstGeom>
        </p:spPr>
        <p:txBody>
          <a:bodyPr wrap="square" lIns="0" tIns="0" rIns="0" bIns="0" rtlCol="0" anchor="t">
            <a:normAutofit/>
          </a:bodyPr>
          <a:lstStyle/>
          <a:p>
            <a:pPr marL="571500" indent="-571500" algn="just">
              <a:lnSpc>
                <a:spcPct val="150000"/>
              </a:lnSpc>
              <a:buFont typeface="Wingdings" panose="05000000000000000000" pitchFamily="2" charset="2"/>
              <a:buChar char="Ø"/>
            </a:pPr>
            <a:r>
              <a:rPr lang="en-US" sz="4300" b="1" kern="0" dirty="0">
                <a:effectLst/>
                <a:latin typeface="Arial" panose="020B0604020202020204" pitchFamily="34" charset="0"/>
                <a:ea typeface="Times New Roman" panose="02020603050405020304" pitchFamily="18" charset="0"/>
                <a:cs typeface="Arial" panose="020B0604020202020204" pitchFamily="34" charset="0"/>
              </a:rPr>
              <a:t>Redundancy </a:t>
            </a:r>
            <a:r>
              <a:rPr lang="en-US" sz="4300" kern="0" dirty="0">
                <a:effectLst/>
                <a:latin typeface="Arial" panose="020B0604020202020204" pitchFamily="34" charset="0"/>
                <a:ea typeface="Times New Roman" panose="02020603050405020304" pitchFamily="18" charset="0"/>
                <a:cs typeface="Arial" panose="020B0604020202020204" pitchFamily="34" charset="0"/>
              </a:rPr>
              <a:t>refers to </a:t>
            </a:r>
            <a:r>
              <a:rPr lang="en-US" sz="4300" b="1" kern="0" dirty="0">
                <a:effectLst/>
                <a:latin typeface="Arial" panose="020B0604020202020204" pitchFamily="34" charset="0"/>
                <a:ea typeface="Times New Roman" panose="02020603050405020304" pitchFamily="18" charset="0"/>
                <a:cs typeface="Arial" panose="020B0604020202020204" pitchFamily="34" charset="0"/>
              </a:rPr>
              <a:t>repetition of same data or duplicate copies</a:t>
            </a:r>
            <a:r>
              <a:rPr lang="en-US" sz="4300" kern="0" dirty="0">
                <a:effectLst/>
                <a:latin typeface="Arial" panose="020B0604020202020204" pitchFamily="34" charset="0"/>
                <a:ea typeface="Times New Roman" panose="02020603050405020304" pitchFamily="18" charset="0"/>
                <a:cs typeface="Arial" panose="020B0604020202020204" pitchFamily="34" charset="0"/>
              </a:rPr>
              <a:t> of same data stored in different locations.</a:t>
            </a:r>
          </a:p>
          <a:p>
            <a:pPr marL="571500" indent="-571500" algn="just">
              <a:lnSpc>
                <a:spcPct val="150000"/>
              </a:lnSpc>
              <a:buFont typeface="Wingdings" panose="05000000000000000000" pitchFamily="2" charset="2"/>
              <a:buChar char="Ø"/>
            </a:pPr>
            <a:endParaRPr lang="en-US" sz="4300" b="1" kern="0" dirty="0">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endParaRPr lang="en-US" sz="4300" b="1" kern="0" dirty="0">
              <a:effectLst/>
              <a:latin typeface="Arial" panose="020B0604020202020204" pitchFamily="34" charset="0"/>
              <a:ea typeface="Times New Roman" panose="02020603050405020304" pitchFamily="18" charset="0"/>
              <a:cs typeface="Arial" panose="020B0604020202020204" pitchFamily="34" charset="0"/>
            </a:endParaRPr>
          </a:p>
          <a:p>
            <a:pPr marL="571500" indent="-571500" algn="just">
              <a:lnSpc>
                <a:spcPct val="150000"/>
              </a:lnSpc>
              <a:buFont typeface="Wingdings" panose="05000000000000000000" pitchFamily="2" charset="2"/>
              <a:buChar char="Ø"/>
            </a:pPr>
            <a:r>
              <a:rPr lang="en-US" sz="4300" b="1" kern="0" dirty="0">
                <a:effectLst/>
                <a:latin typeface="Arial" panose="020B0604020202020204" pitchFamily="34" charset="0"/>
                <a:ea typeface="Times New Roman" panose="02020603050405020304" pitchFamily="18" charset="0"/>
                <a:cs typeface="Arial" panose="020B0604020202020204" pitchFamily="34" charset="0"/>
              </a:rPr>
              <a:t>Anomalies </a:t>
            </a:r>
            <a:r>
              <a:rPr lang="en-US" sz="4300" kern="0" dirty="0">
                <a:effectLst/>
                <a:latin typeface="Arial" panose="020B0604020202020204" pitchFamily="34" charset="0"/>
                <a:ea typeface="Times New Roman" panose="02020603050405020304" pitchFamily="18" charset="0"/>
                <a:cs typeface="Arial" panose="020B0604020202020204" pitchFamily="34" charset="0"/>
              </a:rPr>
              <a:t>refers to the </a:t>
            </a:r>
            <a:r>
              <a:rPr lang="en-US" sz="4300" b="1" kern="0" dirty="0">
                <a:effectLst/>
                <a:latin typeface="Arial" panose="020B0604020202020204" pitchFamily="34" charset="0"/>
                <a:ea typeface="Times New Roman" panose="02020603050405020304" pitchFamily="18" charset="0"/>
                <a:cs typeface="Arial" panose="020B0604020202020204" pitchFamily="34" charset="0"/>
              </a:rPr>
              <a:t>problems occurred after poorly planned and normalized databases </a:t>
            </a:r>
            <a:r>
              <a:rPr lang="en-US" sz="4300" kern="0" dirty="0">
                <a:effectLst/>
                <a:latin typeface="Arial" panose="020B0604020202020204" pitchFamily="34" charset="0"/>
                <a:ea typeface="Times New Roman" panose="02020603050405020304" pitchFamily="18" charset="0"/>
                <a:cs typeface="Arial" panose="020B0604020202020204" pitchFamily="34" charset="0"/>
              </a:rPr>
              <a:t>where all the data is stored in one table which is sometimes called a flat file database.</a:t>
            </a:r>
            <a:endParaRPr lang="en-US" sz="40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3238742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29A69-6D02-2A44-84A4-FB1D998E062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2B5C10A-D309-1F6F-1257-BBCFC78DD797}"/>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EB4B73D8-C25C-2BB2-AE95-1493328E82E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FD04B73-D15D-0340-DFC6-42AF7376FA45}"/>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5A9C53FF-B7F0-BE41-9E29-88DFD1AFE131}"/>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8EA59301-F5E9-ACB4-8C75-7FFDC2365568}"/>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10DA7E8B-90EB-2406-9B4A-321017830DDA}"/>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Armstrong’s Axioms in Functional Dependency</a:t>
            </a: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Axioms is a set of inference rules used to infer all the functional dependencies on a relational database.</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sym typeface="Open Sans 1"/>
              </a:rPr>
              <a:t>The term </a:t>
            </a:r>
            <a:r>
              <a:rPr lang="en-US" sz="4400" b="1" dirty="0">
                <a:latin typeface="Arial" panose="020B0604020202020204" pitchFamily="34" charset="0"/>
                <a:ea typeface="Open Sans 1"/>
                <a:cs typeface="Arial" panose="020B0604020202020204" pitchFamily="34" charset="0"/>
                <a:sym typeface="Open Sans 1"/>
              </a:rPr>
              <a:t>Armstrong Axioms </a:t>
            </a:r>
            <a:r>
              <a:rPr lang="en-US" sz="4400" dirty="0">
                <a:latin typeface="Arial" panose="020B0604020202020204" pitchFamily="34" charset="0"/>
                <a:ea typeface="Open Sans 1"/>
                <a:cs typeface="Arial" panose="020B0604020202020204" pitchFamily="34" charset="0"/>
                <a:sym typeface="Open Sans 1"/>
              </a:rPr>
              <a:t>refers to the </a:t>
            </a:r>
            <a:r>
              <a:rPr lang="en-US" sz="4400" b="1" dirty="0">
                <a:latin typeface="Arial" panose="020B0604020202020204" pitchFamily="34" charset="0"/>
                <a:ea typeface="Open Sans 1"/>
                <a:cs typeface="Arial" panose="020B0604020202020204" pitchFamily="34" charset="0"/>
                <a:sym typeface="Open Sans 1"/>
              </a:rPr>
              <a:t>sound and complete set of inference rules or axioms</a:t>
            </a:r>
            <a:r>
              <a:rPr lang="en-US" sz="4400" dirty="0">
                <a:latin typeface="Arial" panose="020B0604020202020204" pitchFamily="34" charset="0"/>
                <a:ea typeface="Open Sans 1"/>
                <a:cs typeface="Arial" panose="020B0604020202020204" pitchFamily="34" charset="0"/>
                <a:sym typeface="Open Sans 1"/>
              </a:rPr>
              <a:t>, introduced by </a:t>
            </a:r>
            <a:r>
              <a:rPr lang="en-US" sz="4400" b="1" dirty="0">
                <a:latin typeface="Arial" panose="020B0604020202020204" pitchFamily="34" charset="0"/>
                <a:ea typeface="Open Sans 1"/>
                <a:cs typeface="Arial" panose="020B0604020202020204" pitchFamily="34" charset="0"/>
                <a:sym typeface="Open Sans 1"/>
              </a:rPr>
              <a:t>William W. Armstrong</a:t>
            </a:r>
            <a:r>
              <a:rPr lang="en-US" sz="4400" dirty="0">
                <a:latin typeface="Arial" panose="020B0604020202020204" pitchFamily="34" charset="0"/>
                <a:ea typeface="Open Sans 1"/>
                <a:cs typeface="Arial" panose="020B0604020202020204" pitchFamily="34" charset="0"/>
                <a:sym typeface="Open Sans 1"/>
              </a:rPr>
              <a:t>, that is used to </a:t>
            </a:r>
            <a:r>
              <a:rPr lang="en-US" sz="4400" b="1" dirty="0">
                <a:latin typeface="Arial" panose="020B0604020202020204" pitchFamily="34" charset="0"/>
                <a:ea typeface="Open Sans 1"/>
                <a:cs typeface="Arial" panose="020B0604020202020204" pitchFamily="34" charset="0"/>
                <a:sym typeface="Open Sans 1"/>
              </a:rPr>
              <a:t>test the logical implication </a:t>
            </a:r>
            <a:r>
              <a:rPr lang="en-US" sz="4400" dirty="0">
                <a:latin typeface="Arial" panose="020B0604020202020204" pitchFamily="34" charset="0"/>
                <a:ea typeface="Open Sans 1"/>
                <a:cs typeface="Arial" panose="020B0604020202020204" pitchFamily="34" charset="0"/>
                <a:sym typeface="Open Sans 1"/>
              </a:rPr>
              <a:t>of functional dependencies.</a:t>
            </a:r>
          </a:p>
        </p:txBody>
      </p:sp>
    </p:spTree>
    <p:extLst>
      <p:ext uri="{BB962C8B-B14F-4D97-AF65-F5344CB8AC3E}">
        <p14:creationId xmlns:p14="http://schemas.microsoft.com/office/powerpoint/2010/main" val="2791226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895A0-A38B-0F93-D2D0-6B3E89ECBFA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F19FB60-A863-5C9E-397E-E7A323C0A30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2D49A84F-63BA-FC70-7F6A-578FEC76FACB}"/>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50DF253-F9CC-0DDB-EDD8-84EA89F431B7}"/>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82E9F3AC-2CDD-CC32-C821-1E30E5C19C9A}"/>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13359CB6-D3F2-CEA2-96B5-DE4B1FA64097}"/>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D59FCD53-AEEF-9972-5136-0CAEC0E036C8}"/>
              </a:ext>
            </a:extLst>
          </p:cNvPr>
          <p:cNvSpPr txBox="1"/>
          <p:nvPr/>
        </p:nvSpPr>
        <p:spPr>
          <a:xfrm>
            <a:off x="304800" y="1801255"/>
            <a:ext cx="17754600" cy="8240796"/>
          </a:xfrm>
          <a:prstGeom prst="rect">
            <a:avLst/>
          </a:prstGeom>
        </p:spPr>
        <p:txBody>
          <a:bodyPr wrap="square" lIns="0" tIns="0" rIns="0" bIns="0" rtlCol="0" anchor="t">
            <a:normAutofit fontScale="85000" lnSpcReduction="20000"/>
          </a:bodyPr>
          <a:lstStyle/>
          <a:p>
            <a:pPr algn="just">
              <a:lnSpc>
                <a:spcPct val="150000"/>
              </a:lnSpc>
            </a:pPr>
            <a:r>
              <a:rPr lang="en-US" sz="4400" b="1" dirty="0">
                <a:latin typeface="Arial" panose="020B0604020202020204" pitchFamily="34" charset="0"/>
                <a:ea typeface="Open Sans 1"/>
                <a:cs typeface="Arial" panose="020B0604020202020204" pitchFamily="34" charset="0"/>
              </a:rPr>
              <a:t>Axioms </a:t>
            </a:r>
          </a:p>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Axiom of Reflexivity: </a:t>
            </a:r>
            <a:r>
              <a:rPr lang="en-US" sz="4400" dirty="0">
                <a:latin typeface="Arial" panose="020B0604020202020204" pitchFamily="34" charset="0"/>
                <a:ea typeface="Open Sans 1"/>
                <a:cs typeface="Arial" panose="020B0604020202020204" pitchFamily="34" charset="0"/>
              </a:rPr>
              <a:t>If A is a set of attributes and B is a subset of A, then A holds B. If B⊆A then A→B. This property is trivial property.</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Axiom of Augmentation: </a:t>
            </a:r>
            <a:r>
              <a:rPr lang="en-US" sz="4400" dirty="0">
                <a:latin typeface="Arial" panose="020B0604020202020204" pitchFamily="34" charset="0"/>
                <a:ea typeface="Open Sans 1"/>
                <a:cs typeface="Arial" panose="020B0604020202020204" pitchFamily="34" charset="0"/>
              </a:rPr>
              <a:t>If A→B holds and Y is the attribute set, then AY→BY also holds. That is adding attributes to dependencies, does not change the basic dependencies. If A→B, then AC→BC for any C.</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Axiom of Transitivity: </a:t>
            </a:r>
            <a:r>
              <a:rPr lang="en-US" sz="4400" dirty="0">
                <a:latin typeface="Arial" panose="020B0604020202020204" pitchFamily="34" charset="0"/>
                <a:ea typeface="Open Sans 1"/>
                <a:cs typeface="Arial" panose="020B0604020202020204" pitchFamily="34" charset="0"/>
              </a:rPr>
              <a:t>Same as the transitive rule in algebra, if A→B holds and B→C holds, then A→C also holds. A→B is called A functionally determines B. If X→Y and Y→Z, then X→Z.</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2267464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C7AF8-DA79-DEDB-37DA-1274D53F229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02ED3E3-8293-BE6C-E1AB-B54FFE193E2A}"/>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90056880-5E40-7204-739F-A336BD98453D}"/>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5DEE654-4BAF-28CA-9F11-9A1F3A1B667B}"/>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6FE2729D-91F1-12B8-34E3-A7F3A87E878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D0F347EA-ED19-FFD2-B954-7D7E1552E3E0}"/>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B74B4EEC-609B-C8D1-551E-3758157C2421}"/>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err="1">
                <a:latin typeface="Arial" panose="020B0604020202020204" pitchFamily="34" charset="0"/>
                <a:ea typeface="Open Sans 1"/>
                <a:cs typeface="Arial" panose="020B0604020202020204" pitchFamily="34" charset="0"/>
              </a:rPr>
              <a:t>Additioanl</a:t>
            </a:r>
            <a:r>
              <a:rPr lang="en-US" sz="4400" b="1" dirty="0">
                <a:latin typeface="Arial" panose="020B0604020202020204" pitchFamily="34" charset="0"/>
                <a:ea typeface="Open Sans 1"/>
                <a:cs typeface="Arial" panose="020B0604020202020204" pitchFamily="34" charset="0"/>
              </a:rPr>
              <a:t> Rules </a:t>
            </a: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Armstrong's Axioms are </a:t>
            </a:r>
            <a:r>
              <a:rPr lang="en-US" sz="4400" b="1" dirty="0">
                <a:latin typeface="Arial" panose="020B0604020202020204" pitchFamily="34" charset="0"/>
                <a:ea typeface="Open Sans 1"/>
                <a:cs typeface="Arial" panose="020B0604020202020204" pitchFamily="34" charset="0"/>
              </a:rPr>
              <a:t>sound</a:t>
            </a:r>
            <a:r>
              <a:rPr lang="en-US" sz="4400" dirty="0">
                <a:latin typeface="Arial" panose="020B0604020202020204" pitchFamily="34" charset="0"/>
                <a:ea typeface="Open Sans 1"/>
                <a:cs typeface="Arial" panose="020B0604020202020204" pitchFamily="34" charset="0"/>
              </a:rPr>
              <a:t> in that they generate only FDs in       </a:t>
            </a:r>
          </a:p>
          <a:p>
            <a:pPr algn="just">
              <a:lnSpc>
                <a:spcPct val="150000"/>
              </a:lnSpc>
            </a:pPr>
            <a:r>
              <a:rPr lang="en-US" sz="4400" dirty="0">
                <a:latin typeface="Arial" panose="020B0604020202020204" pitchFamily="34" charset="0"/>
                <a:ea typeface="Open Sans 1"/>
                <a:cs typeface="Arial" panose="020B0604020202020204" pitchFamily="34" charset="0"/>
              </a:rPr>
              <a:t>    when applied to a set F of FDs. They are complete in that repeated application of these rules will generate all FDs in the closure</a:t>
            </a: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It is convenient to use some additional rules while reasoning about</a:t>
            </a:r>
          </a:p>
        </p:txBody>
      </p:sp>
      <p:pic>
        <p:nvPicPr>
          <p:cNvPr id="8" name="Picture 7">
            <a:extLst>
              <a:ext uri="{FF2B5EF4-FFF2-40B4-BE49-F238E27FC236}">
                <a16:creationId xmlns:a16="http://schemas.microsoft.com/office/drawing/2014/main" id="{074D2B2F-FB8E-A38A-FA05-159D15EE9DDF}"/>
              </a:ext>
            </a:extLst>
          </p:cNvPr>
          <p:cNvPicPr>
            <a:picLocks noChangeAspect="1"/>
          </p:cNvPicPr>
          <p:nvPr/>
        </p:nvPicPr>
        <p:blipFill>
          <a:blip r:embed="rId4"/>
          <a:stretch>
            <a:fillRect/>
          </a:stretch>
        </p:blipFill>
        <p:spPr>
          <a:xfrm>
            <a:off x="16874208" y="2964417"/>
            <a:ext cx="872208" cy="708669"/>
          </a:xfrm>
          <a:prstGeom prst="rect">
            <a:avLst/>
          </a:prstGeom>
        </p:spPr>
      </p:pic>
      <p:pic>
        <p:nvPicPr>
          <p:cNvPr id="11" name="Picture 10">
            <a:extLst>
              <a:ext uri="{FF2B5EF4-FFF2-40B4-BE49-F238E27FC236}">
                <a16:creationId xmlns:a16="http://schemas.microsoft.com/office/drawing/2014/main" id="{D3BD85A4-0D72-3E3D-A45E-4EF9F060DA16}"/>
              </a:ext>
            </a:extLst>
          </p:cNvPr>
          <p:cNvPicPr>
            <a:picLocks noChangeAspect="1"/>
          </p:cNvPicPr>
          <p:nvPr/>
        </p:nvPicPr>
        <p:blipFill>
          <a:blip r:embed="rId4"/>
          <a:stretch>
            <a:fillRect/>
          </a:stretch>
        </p:blipFill>
        <p:spPr>
          <a:xfrm>
            <a:off x="15392400" y="4914900"/>
            <a:ext cx="965993" cy="784869"/>
          </a:xfrm>
          <a:prstGeom prst="rect">
            <a:avLst/>
          </a:prstGeom>
        </p:spPr>
      </p:pic>
      <p:pic>
        <p:nvPicPr>
          <p:cNvPr id="13" name="Picture 12">
            <a:extLst>
              <a:ext uri="{FF2B5EF4-FFF2-40B4-BE49-F238E27FC236}">
                <a16:creationId xmlns:a16="http://schemas.microsoft.com/office/drawing/2014/main" id="{351B7556-521D-3FD7-DB96-3D129DED54CD}"/>
              </a:ext>
            </a:extLst>
          </p:cNvPr>
          <p:cNvPicPr>
            <a:picLocks noChangeAspect="1"/>
          </p:cNvPicPr>
          <p:nvPr/>
        </p:nvPicPr>
        <p:blipFill>
          <a:blip r:embed="rId4"/>
          <a:stretch>
            <a:fillRect/>
          </a:stretch>
        </p:blipFill>
        <p:spPr>
          <a:xfrm>
            <a:off x="17541229" y="6057900"/>
            <a:ext cx="731531" cy="594369"/>
          </a:xfrm>
          <a:prstGeom prst="rect">
            <a:avLst/>
          </a:prstGeom>
        </p:spPr>
      </p:pic>
      <p:pic>
        <p:nvPicPr>
          <p:cNvPr id="15" name="Picture 14">
            <a:extLst>
              <a:ext uri="{FF2B5EF4-FFF2-40B4-BE49-F238E27FC236}">
                <a16:creationId xmlns:a16="http://schemas.microsoft.com/office/drawing/2014/main" id="{3B091B83-F533-CCBE-4276-59734442A536}"/>
              </a:ext>
            </a:extLst>
          </p:cNvPr>
          <p:cNvPicPr>
            <a:picLocks noChangeAspect="1"/>
          </p:cNvPicPr>
          <p:nvPr/>
        </p:nvPicPr>
        <p:blipFill>
          <a:blip r:embed="rId5"/>
          <a:stretch>
            <a:fillRect/>
          </a:stretch>
        </p:blipFill>
        <p:spPr>
          <a:xfrm>
            <a:off x="1242424" y="7200900"/>
            <a:ext cx="15529549" cy="2487281"/>
          </a:xfrm>
          <a:prstGeom prst="rect">
            <a:avLst/>
          </a:prstGeom>
        </p:spPr>
      </p:pic>
    </p:spTree>
    <p:extLst>
      <p:ext uri="{BB962C8B-B14F-4D97-AF65-F5344CB8AC3E}">
        <p14:creationId xmlns:p14="http://schemas.microsoft.com/office/powerpoint/2010/main" val="69593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214D0-0F6F-440D-4750-A415E4BF9E10}"/>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CF98AE0-3134-7295-6C7C-48F17083C125}"/>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70B97CE0-F444-FF92-A5E9-644B2AC225C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9EF0253-1662-35F6-75DC-A6C52126C30B}"/>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10F8375-5558-004C-2524-50BBB2F5452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8927F25-352E-509F-05D5-F1A7A7A2F750}"/>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B4ACC9D7-4761-A201-A802-0CC71D6EE1D2}"/>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Example</a:t>
            </a:r>
          </a:p>
        </p:txBody>
      </p:sp>
      <p:pic>
        <p:nvPicPr>
          <p:cNvPr id="10" name="Picture 9">
            <a:extLst>
              <a:ext uri="{FF2B5EF4-FFF2-40B4-BE49-F238E27FC236}">
                <a16:creationId xmlns:a16="http://schemas.microsoft.com/office/drawing/2014/main" id="{DD25C26A-E6D1-C2B8-3E34-442FB364E6B4}"/>
              </a:ext>
            </a:extLst>
          </p:cNvPr>
          <p:cNvPicPr>
            <a:picLocks noChangeAspect="1"/>
          </p:cNvPicPr>
          <p:nvPr/>
        </p:nvPicPr>
        <p:blipFill>
          <a:blip r:embed="rId4"/>
          <a:stretch>
            <a:fillRect/>
          </a:stretch>
        </p:blipFill>
        <p:spPr>
          <a:xfrm>
            <a:off x="330200" y="3155538"/>
            <a:ext cx="17598207" cy="5035962"/>
          </a:xfrm>
          <a:prstGeom prst="rect">
            <a:avLst/>
          </a:prstGeom>
        </p:spPr>
      </p:pic>
    </p:spTree>
    <p:extLst>
      <p:ext uri="{BB962C8B-B14F-4D97-AF65-F5344CB8AC3E}">
        <p14:creationId xmlns:p14="http://schemas.microsoft.com/office/powerpoint/2010/main" val="3854605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2167D-4ED7-401F-5B49-5C86863D0B9C}"/>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CDA1444-FF67-2FF0-00BB-22445E896393}"/>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A460526-B7B7-B998-E816-5B4DC069DB1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A7518D85-A3C2-FF28-DE17-4CDCB6DDC9FF}"/>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EB9B4BFB-268D-BCA7-767A-A5B9EF9C08C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C122E355-32AA-D81C-2CC0-E2DF26A3C9C1}"/>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FUNCTIONAL DEPENDENCY</a:t>
            </a:r>
          </a:p>
        </p:txBody>
      </p:sp>
      <p:sp>
        <p:nvSpPr>
          <p:cNvPr id="6" name="TextBox 21">
            <a:extLst>
              <a:ext uri="{FF2B5EF4-FFF2-40B4-BE49-F238E27FC236}">
                <a16:creationId xmlns:a16="http://schemas.microsoft.com/office/drawing/2014/main" id="{A59509F9-274D-9AC5-5A53-73DFA131B19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Example</a:t>
            </a:r>
          </a:p>
        </p:txBody>
      </p:sp>
      <p:pic>
        <p:nvPicPr>
          <p:cNvPr id="8" name="Picture 7">
            <a:extLst>
              <a:ext uri="{FF2B5EF4-FFF2-40B4-BE49-F238E27FC236}">
                <a16:creationId xmlns:a16="http://schemas.microsoft.com/office/drawing/2014/main" id="{11256992-E9E5-6675-70EB-2DFD8FD7575B}"/>
              </a:ext>
            </a:extLst>
          </p:cNvPr>
          <p:cNvPicPr>
            <a:picLocks noChangeAspect="1"/>
          </p:cNvPicPr>
          <p:nvPr/>
        </p:nvPicPr>
        <p:blipFill>
          <a:blip r:embed="rId4"/>
          <a:stretch>
            <a:fillRect/>
          </a:stretch>
        </p:blipFill>
        <p:spPr>
          <a:xfrm>
            <a:off x="228600" y="2739116"/>
            <a:ext cx="17754600" cy="6680459"/>
          </a:xfrm>
          <a:prstGeom prst="rect">
            <a:avLst/>
          </a:prstGeom>
        </p:spPr>
      </p:pic>
    </p:spTree>
    <p:extLst>
      <p:ext uri="{BB962C8B-B14F-4D97-AF65-F5344CB8AC3E}">
        <p14:creationId xmlns:p14="http://schemas.microsoft.com/office/powerpoint/2010/main" val="2706109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709B-76A7-3DC5-2852-0D8B9151FCB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C173924-60C4-AE22-5AC8-9588E7A4D19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D5AD28FE-371B-32A6-5E37-10AA6D0F316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57007243-AE94-4644-8BE1-5B266B5EF39E}"/>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80A3DC78-2E3E-FDC2-1A57-19F0982D2DE0}"/>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6F1AB041-6495-6CCF-4F17-9EC5786238AD}"/>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64893D65-D298-76FA-8924-EADB9E0B23D1}"/>
              </a:ext>
            </a:extLst>
          </p:cNvPr>
          <p:cNvSpPr txBox="1"/>
          <p:nvPr/>
        </p:nvSpPr>
        <p:spPr>
          <a:xfrm>
            <a:off x="304800" y="1801255"/>
            <a:ext cx="17754600" cy="8240796"/>
          </a:xfrm>
          <a:prstGeom prst="rect">
            <a:avLst/>
          </a:prstGeom>
        </p:spPr>
        <p:txBody>
          <a:bodyPr wrap="square" lIns="0" tIns="0" rIns="0" bIns="0" rtlCol="0" anchor="t">
            <a:normAutofit fontScale="92500" lnSpcReduction="10000"/>
          </a:bodyPr>
          <a:lstStyle/>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Given a relation schema, we need to decide whether it is a good design or whether we </a:t>
            </a:r>
            <a:r>
              <a:rPr lang="en-US" sz="4400" b="1" dirty="0">
                <a:latin typeface="Arial" panose="020B0604020202020204" pitchFamily="34" charset="0"/>
                <a:ea typeface="Open Sans 1"/>
                <a:cs typeface="Arial" panose="020B0604020202020204" pitchFamily="34" charset="0"/>
              </a:rPr>
              <a:t>need to decompose it into smaller relations. </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Such a decision must be guided by an understanding of </a:t>
            </a:r>
            <a:r>
              <a:rPr lang="en-US" sz="4400" b="1" dirty="0">
                <a:latin typeface="Arial" panose="020B0604020202020204" pitchFamily="34" charset="0"/>
                <a:ea typeface="Open Sans 1"/>
                <a:cs typeface="Arial" panose="020B0604020202020204" pitchFamily="34" charset="0"/>
              </a:rPr>
              <a:t>what problems</a:t>
            </a:r>
            <a:r>
              <a:rPr lang="en-US" sz="4400" dirty="0">
                <a:latin typeface="Arial" panose="020B0604020202020204" pitchFamily="34" charset="0"/>
                <a:ea typeface="Open Sans 1"/>
                <a:cs typeface="Arial" panose="020B0604020202020204" pitchFamily="34" charset="0"/>
              </a:rPr>
              <a:t>, if any, </a:t>
            </a:r>
            <a:r>
              <a:rPr lang="en-US" sz="4400" b="1" dirty="0">
                <a:latin typeface="Arial" panose="020B0604020202020204" pitchFamily="34" charset="0"/>
                <a:ea typeface="Open Sans 1"/>
                <a:cs typeface="Arial" panose="020B0604020202020204" pitchFamily="34" charset="0"/>
              </a:rPr>
              <a:t>arise from the current schema</a:t>
            </a:r>
            <a:r>
              <a:rPr lang="en-US" sz="4400" dirty="0">
                <a:latin typeface="Arial" panose="020B0604020202020204" pitchFamily="34" charset="0"/>
                <a:ea typeface="Open Sans 1"/>
                <a:cs typeface="Arial" panose="020B0604020202020204" pitchFamily="34" charset="0"/>
              </a:rPr>
              <a:t>. To provide such guidance, several normal forms have been proposed. </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If a relation schema is in one of these normal forms, we know that certain kinds of problems cannot arise.</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3248338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8E7CF-D9E1-C1D8-4AFC-4CF1AA271F0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B152447-8E8A-D452-78DB-E1589EEE407C}"/>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F6A9411-C961-B56F-65A3-833B1FCB163E}"/>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8D3F6B5C-6DA1-B0D9-05F5-4CDFA209B766}"/>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E1E47FD0-FCAD-37B0-7AC3-C9356A3F4F9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DC8BC213-4ABD-FD90-5806-DD993C123BC1}"/>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19E46957-FBB1-08A3-E99F-234376CD14B8}"/>
              </a:ext>
            </a:extLst>
          </p:cNvPr>
          <p:cNvSpPr txBox="1"/>
          <p:nvPr/>
        </p:nvSpPr>
        <p:spPr>
          <a:xfrm>
            <a:off x="304800" y="1801255"/>
            <a:ext cx="17754600" cy="8240796"/>
          </a:xfrm>
          <a:prstGeom prst="rect">
            <a:avLst/>
          </a:prstGeom>
        </p:spPr>
        <p:txBody>
          <a:bodyPr wrap="square" lIns="0" tIns="0" rIns="0" bIns="0" rtlCol="0" anchor="t">
            <a:normAutofit fontScale="85000" lnSpcReduction="10000"/>
          </a:bodyPr>
          <a:lstStyle/>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Redundancy </a:t>
            </a:r>
            <a:r>
              <a:rPr lang="en-US" sz="4400" dirty="0">
                <a:latin typeface="Arial" panose="020B0604020202020204" pitchFamily="34" charset="0"/>
                <a:ea typeface="Open Sans 1"/>
                <a:cs typeface="Arial" panose="020B0604020202020204" pitchFamily="34" charset="0"/>
              </a:rPr>
              <a:t>in relation may cause </a:t>
            </a:r>
            <a:r>
              <a:rPr lang="en-US" sz="4400" b="1" dirty="0">
                <a:latin typeface="Arial" panose="020B0604020202020204" pitchFamily="34" charset="0"/>
                <a:ea typeface="Open Sans 1"/>
                <a:cs typeface="Arial" panose="020B0604020202020204" pitchFamily="34" charset="0"/>
              </a:rPr>
              <a:t>insertion, deletion and update anomalies.</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sym typeface="Open Sans 1"/>
              </a:rPr>
              <a:t>Normalization</a:t>
            </a:r>
            <a:r>
              <a:rPr lang="en-US" sz="4400" dirty="0">
                <a:latin typeface="Arial" panose="020B0604020202020204" pitchFamily="34" charset="0"/>
                <a:ea typeface="Open Sans 1"/>
                <a:cs typeface="Arial" panose="020B0604020202020204" pitchFamily="34" charset="0"/>
                <a:sym typeface="Open Sans 1"/>
              </a:rPr>
              <a:t> is a systematic approach to </a:t>
            </a:r>
            <a:r>
              <a:rPr lang="en-US" sz="4400" b="1" dirty="0">
                <a:latin typeface="Arial" panose="020B0604020202020204" pitchFamily="34" charset="0"/>
                <a:ea typeface="Open Sans 1"/>
                <a:cs typeface="Arial" panose="020B0604020202020204" pitchFamily="34" charset="0"/>
                <a:sym typeface="Open Sans 1"/>
              </a:rPr>
              <a:t>organize data in a database to eliminate redundancy, avoid anomalies and ensure data consistency. </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sym typeface="Open Sans 1"/>
              </a:rPr>
              <a:t>The process involves </a:t>
            </a:r>
            <a:r>
              <a:rPr lang="en-US" sz="4400" b="1" dirty="0">
                <a:latin typeface="Arial" panose="020B0604020202020204" pitchFamily="34" charset="0"/>
                <a:ea typeface="Open Sans 1"/>
                <a:cs typeface="Arial" panose="020B0604020202020204" pitchFamily="34" charset="0"/>
                <a:sym typeface="Open Sans 1"/>
              </a:rPr>
              <a:t>breaking down large tables into smaller, well-structured ones and defining relationships between them. </a:t>
            </a:r>
          </a:p>
          <a:p>
            <a:pPr marL="571500" indent="-571500" algn="just">
              <a:lnSpc>
                <a:spcPct val="150000"/>
              </a:lnSpc>
              <a:buFont typeface="Wingdings" panose="05000000000000000000" pitchFamily="2" charset="2"/>
              <a:buChar char="Ø"/>
            </a:pPr>
            <a:endParaRPr lang="en-US" sz="4400" dirty="0">
              <a:latin typeface="Arial" panose="020B0604020202020204" pitchFamily="34"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sym typeface="Open Sans 1"/>
              </a:rPr>
              <a:t>This not only reduces the chances of storing duplicate data but also improves the overall efficiency of the database.</a:t>
            </a:r>
          </a:p>
        </p:txBody>
      </p:sp>
    </p:spTree>
    <p:extLst>
      <p:ext uri="{BB962C8B-B14F-4D97-AF65-F5344CB8AC3E}">
        <p14:creationId xmlns:p14="http://schemas.microsoft.com/office/powerpoint/2010/main" val="4067491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0CA29-A4C8-DB9B-9F1E-6CF7895860A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85602592-FC7C-9025-C9D0-F1856308628A}"/>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19EA0375-35D0-0ABD-7D1A-F4DBA3229FDA}"/>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A0270AE0-F4FD-AB78-1983-3718C85D7ACA}"/>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269D5F1C-88B8-41CA-8EFD-2B89ED3CA19F}"/>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6865E73A-CD14-0E31-CCA2-2826DE7AEE3C}"/>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3CD01E43-D4F7-8B50-648A-3809D7C6C7EF}"/>
              </a:ext>
            </a:extLst>
          </p:cNvPr>
          <p:cNvSpPr txBox="1"/>
          <p:nvPr/>
        </p:nvSpPr>
        <p:spPr>
          <a:xfrm>
            <a:off x="304800" y="1801255"/>
            <a:ext cx="17754600" cy="8240796"/>
          </a:xfrm>
          <a:prstGeom prst="rect">
            <a:avLst/>
          </a:prstGeom>
        </p:spPr>
        <p:txBody>
          <a:bodyPr wrap="square" lIns="0" tIns="0" rIns="0" bIns="0" rtlCol="0" anchor="t">
            <a:normAutofit fontScale="77500" lnSpcReduction="20000"/>
          </a:bodyPr>
          <a:lstStyle/>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The normal forms based on FDs are </a:t>
            </a:r>
          </a:p>
          <a:p>
            <a:pPr marL="1028700" lvl="1"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First Normal Form (1NF)</a:t>
            </a:r>
          </a:p>
          <a:p>
            <a:pPr marL="1028700" lvl="1"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Second Normal Form (2NF)</a:t>
            </a:r>
          </a:p>
          <a:p>
            <a:pPr marL="1028700" lvl="1"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Third Normal Form (3NF)</a:t>
            </a:r>
          </a:p>
          <a:p>
            <a:pPr marL="1028700" lvl="1"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Boyce-Codd normal form (BCNF)</a:t>
            </a:r>
          </a:p>
          <a:p>
            <a:pPr marL="1028700" lvl="1"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Fourth Normal Form (4NF)</a:t>
            </a:r>
          </a:p>
          <a:p>
            <a:pPr marL="1028700" lvl="1" indent="-571500" algn="just">
              <a:lnSpc>
                <a:spcPct val="150000"/>
              </a:lnSpc>
              <a:buFont typeface="Wingdings" panose="05000000000000000000" pitchFamily="2" charset="2"/>
              <a:buChar char="Ø"/>
            </a:pPr>
            <a:r>
              <a:rPr lang="en-US" sz="4400" b="1" dirty="0">
                <a:latin typeface="Arial" panose="020B0604020202020204" pitchFamily="34" charset="0"/>
                <a:ea typeface="Open Sans 1"/>
                <a:cs typeface="Arial" panose="020B0604020202020204" pitchFamily="34" charset="0"/>
              </a:rPr>
              <a:t>Fifth Normal Form (5NF)</a:t>
            </a:r>
          </a:p>
          <a:p>
            <a:pPr marL="571500" indent="-571500" algn="just">
              <a:lnSpc>
                <a:spcPct val="150000"/>
              </a:lnSpc>
              <a:buFont typeface="Wingdings" panose="05000000000000000000" pitchFamily="2" charset="2"/>
              <a:buChar char="Ø"/>
            </a:pPr>
            <a:endParaRPr lang="en-US" sz="4400" b="1" dirty="0">
              <a:latin typeface="Arial" panose="020B0604020202020204" pitchFamily="34" charset="0"/>
              <a:ea typeface="Open Sans 1"/>
              <a:cs typeface="Arial" panose="020B0604020202020204" pitchFamily="34" charset="0"/>
            </a:endParaRPr>
          </a:p>
          <a:p>
            <a:pPr marL="571500" indent="-571500" algn="just">
              <a:lnSpc>
                <a:spcPct val="150000"/>
              </a:lnSpc>
              <a:buFont typeface="Wingdings" panose="05000000000000000000" pitchFamily="2" charset="2"/>
              <a:buChar char="Ø"/>
            </a:pPr>
            <a:r>
              <a:rPr lang="en-US" sz="4400" dirty="0">
                <a:latin typeface="Arial" panose="020B0604020202020204" pitchFamily="34" charset="0"/>
                <a:ea typeface="Open Sans 1"/>
                <a:cs typeface="Arial" panose="020B0604020202020204" pitchFamily="34" charset="0"/>
              </a:rPr>
              <a:t>These forms have increasingly restrictive requirements: </a:t>
            </a:r>
          </a:p>
          <a:p>
            <a:pPr algn="just">
              <a:lnSpc>
                <a:spcPct val="150000"/>
              </a:lnSpc>
            </a:pPr>
            <a:r>
              <a:rPr lang="en-US" sz="4400" b="1" dirty="0">
                <a:latin typeface="Arial" panose="020B0604020202020204" pitchFamily="34" charset="0"/>
                <a:ea typeface="Open Sans 1"/>
                <a:cs typeface="Arial" panose="020B0604020202020204" pitchFamily="34" charset="0"/>
              </a:rPr>
              <a:t>Every relation in BCNF is also in 3NF, every relation in 3NF is also in 2NF, and every relation in 2NF is in 1NF. A relation in BCNF is considered fully normalized.</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2294180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115D9-D567-F0E4-7068-C92D330A7F3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7E1851F-4921-39D5-8529-486B950E030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BC958255-A622-BF72-8A61-DA7FDFF7FAC0}"/>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7F49B580-97B0-7D45-C3AC-FA955998C1B6}"/>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B838D20-A351-62B3-6810-A9D0CC8865D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44721101-551A-DB4C-85FB-F575A934C5FD}"/>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pic>
        <p:nvPicPr>
          <p:cNvPr id="11" name="Picture 10">
            <a:extLst>
              <a:ext uri="{FF2B5EF4-FFF2-40B4-BE49-F238E27FC236}">
                <a16:creationId xmlns:a16="http://schemas.microsoft.com/office/drawing/2014/main" id="{B7F644F8-3CB9-4492-2EC1-74E529302D4A}"/>
              </a:ext>
            </a:extLst>
          </p:cNvPr>
          <p:cNvPicPr>
            <a:picLocks noChangeAspect="1"/>
          </p:cNvPicPr>
          <p:nvPr/>
        </p:nvPicPr>
        <p:blipFill>
          <a:blip r:embed="rId4"/>
          <a:stretch>
            <a:fillRect/>
          </a:stretch>
        </p:blipFill>
        <p:spPr>
          <a:xfrm>
            <a:off x="3886200" y="1501946"/>
            <a:ext cx="9144000" cy="8519362"/>
          </a:xfrm>
          <a:prstGeom prst="rect">
            <a:avLst/>
          </a:prstGeom>
        </p:spPr>
      </p:pic>
    </p:spTree>
    <p:extLst>
      <p:ext uri="{BB962C8B-B14F-4D97-AF65-F5344CB8AC3E}">
        <p14:creationId xmlns:p14="http://schemas.microsoft.com/office/powerpoint/2010/main" val="1543807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CD582-6DFD-43BE-5F9F-D298F5B2850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8D5B2EB-B83B-CDB7-AF82-F38A62D7930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226E520D-5339-6AF1-4F78-F19A63269A1A}"/>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4ABEC35-6916-4102-2965-1E922FF4F29B}"/>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3D5266A-3B40-181E-E583-E65D945C5B8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7BA40ACF-DC05-6AE2-AADA-44AFDABA9DC4}"/>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92DBB5F1-BF55-B4D9-86C8-57219B9F3DC7}"/>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dirty="0">
                <a:latin typeface="Arial" panose="020B0604020202020204" pitchFamily="34" charset="0"/>
                <a:ea typeface="Open Sans 1"/>
                <a:cs typeface="Arial" panose="020B0604020202020204" pitchFamily="34" charset="0"/>
              </a:rPr>
              <a:t>These forms have increasingly restrictive requirements: </a:t>
            </a:r>
          </a:p>
          <a:p>
            <a:pPr marL="571500" indent="-571500" algn="just">
              <a:lnSpc>
                <a:spcPct val="150000"/>
              </a:lnSpc>
              <a:buFont typeface="Arial" panose="020B0604020202020204" pitchFamily="34" charset="0"/>
              <a:buChar char="•"/>
            </a:pPr>
            <a:r>
              <a:rPr lang="en-US" sz="4400" b="1" dirty="0">
                <a:latin typeface="Arial" panose="020B0604020202020204" pitchFamily="34" charset="0"/>
                <a:ea typeface="Open Sans 1"/>
                <a:cs typeface="Arial" panose="020B0604020202020204" pitchFamily="34" charset="0"/>
              </a:rPr>
              <a:t>Every relation in BCNF is also in 3NF, </a:t>
            </a:r>
          </a:p>
          <a:p>
            <a:pPr marL="571500" indent="-571500" algn="just">
              <a:lnSpc>
                <a:spcPct val="150000"/>
              </a:lnSpc>
              <a:buFont typeface="Arial" panose="020B0604020202020204" pitchFamily="34" charset="0"/>
              <a:buChar char="•"/>
            </a:pPr>
            <a:r>
              <a:rPr lang="en-US" sz="4400" b="1" dirty="0">
                <a:latin typeface="Arial" panose="020B0604020202020204" pitchFamily="34" charset="0"/>
                <a:ea typeface="Open Sans 1"/>
                <a:cs typeface="Arial" panose="020B0604020202020204" pitchFamily="34" charset="0"/>
              </a:rPr>
              <a:t>Every relation in 3NF is also in 2NF, and </a:t>
            </a:r>
          </a:p>
          <a:p>
            <a:pPr marL="571500" indent="-571500" algn="just">
              <a:lnSpc>
                <a:spcPct val="150000"/>
              </a:lnSpc>
              <a:buFont typeface="Arial" panose="020B0604020202020204" pitchFamily="34" charset="0"/>
              <a:buChar char="•"/>
            </a:pPr>
            <a:r>
              <a:rPr lang="en-US" sz="4400" b="1" dirty="0">
                <a:latin typeface="Arial" panose="020B0604020202020204" pitchFamily="34" charset="0"/>
                <a:ea typeface="Open Sans 1"/>
                <a:cs typeface="Arial" panose="020B0604020202020204" pitchFamily="34" charset="0"/>
              </a:rPr>
              <a:t>Every relation in 2NF is in 1NF. </a:t>
            </a:r>
          </a:p>
          <a:p>
            <a:pPr algn="just">
              <a:lnSpc>
                <a:spcPct val="150000"/>
              </a:lnSpc>
            </a:pPr>
            <a:endParaRPr lang="en-US" sz="4400" b="1"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400" b="1" dirty="0">
                <a:latin typeface="Arial" panose="020B0604020202020204" pitchFamily="34" charset="0"/>
                <a:ea typeface="Open Sans 1"/>
                <a:cs typeface="Arial" panose="020B0604020202020204" pitchFamily="34" charset="0"/>
              </a:rPr>
              <a:t>A relation in BCNF is considered fully normalized.</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269519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8A138-6859-A39E-6AAA-1D84EF7CDED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49FAF42-05E2-986E-835B-A5D4B178D7FA}"/>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B6C53F85-2C68-4CA6-C961-42743BDEB19C}"/>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1503A6CE-9256-BBAD-8738-8A0C8BC3CA5B}"/>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693B196-EE71-45D5-4EA8-27D3C3D5A864}"/>
              </a:ext>
            </a:extLst>
          </p:cNvPr>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B1F3C8FE-4549-A0A1-2FE4-027D610ADE80}"/>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59270284-901A-CFF9-A972-8AC460E2AE65}"/>
              </a:ext>
            </a:extLst>
          </p:cNvPr>
          <p:cNvSpPr txBox="1"/>
          <p:nvPr/>
        </p:nvSpPr>
        <p:spPr>
          <a:xfrm>
            <a:off x="304800" y="1801255"/>
            <a:ext cx="17754600" cy="8240796"/>
          </a:xfrm>
          <a:prstGeom prst="rect">
            <a:avLst/>
          </a:prstGeom>
        </p:spPr>
        <p:txBody>
          <a:bodyPr wrap="square" lIns="0" tIns="0" rIns="0" bIns="0" rtlCol="0" anchor="t">
            <a:normAutofit fontScale="77500" lnSpcReduction="20000"/>
          </a:bodyPr>
          <a:lstStyle/>
          <a:p>
            <a:pPr algn="just">
              <a:lnSpc>
                <a:spcPct val="150000"/>
              </a:lnSpc>
            </a:pPr>
            <a:r>
              <a:rPr lang="en-US" sz="4300" b="1" kern="0" dirty="0">
                <a:effectLst/>
                <a:latin typeface="Arial" panose="020B0604020202020204" pitchFamily="34" charset="0"/>
                <a:ea typeface="Times New Roman" panose="02020603050405020304" pitchFamily="18" charset="0"/>
                <a:cs typeface="Arial" panose="020B0604020202020204" pitchFamily="34" charset="0"/>
              </a:rPr>
              <a:t>Problems Caused by Redundancy and Anomalies</a:t>
            </a:r>
          </a:p>
          <a:p>
            <a:pPr algn="just">
              <a:lnSpc>
                <a:spcPct val="150000"/>
              </a:lnSpc>
            </a:pPr>
            <a:r>
              <a:rPr lang="en-US" sz="4000" dirty="0">
                <a:latin typeface="Arial" panose="020B0604020202020204" pitchFamily="34" charset="0"/>
                <a:ea typeface="Open Sans 1"/>
                <a:cs typeface="Arial" panose="020B0604020202020204" pitchFamily="34" charset="0"/>
                <a:sym typeface="Open Sans 1"/>
              </a:rPr>
              <a:t>Storing the same information redundantly, that is, in more than one place within a database, can lead to several problems:</a:t>
            </a:r>
          </a:p>
          <a:p>
            <a:pPr marL="571500" indent="-571500" algn="just">
              <a:lnSpc>
                <a:spcPct val="150000"/>
              </a:lnSpc>
              <a:buFont typeface="Wingdings" panose="05000000000000000000" pitchFamily="2" charset="2"/>
              <a:buChar char="Ø"/>
            </a:pPr>
            <a:r>
              <a:rPr lang="en-US" sz="4000" b="1" dirty="0">
                <a:latin typeface="Arial" panose="020B0604020202020204" pitchFamily="34" charset="0"/>
                <a:ea typeface="Open Sans 1"/>
                <a:cs typeface="Arial" panose="020B0604020202020204" pitchFamily="34" charset="0"/>
                <a:sym typeface="Open Sans 1"/>
              </a:rPr>
              <a:t>Redundant Storage: </a:t>
            </a:r>
            <a:r>
              <a:rPr lang="en-US" sz="4000" dirty="0">
                <a:latin typeface="Arial" panose="020B0604020202020204" pitchFamily="34" charset="0"/>
                <a:ea typeface="Open Sans 1"/>
                <a:cs typeface="Arial" panose="020B0604020202020204" pitchFamily="34" charset="0"/>
                <a:sym typeface="Open Sans 1"/>
              </a:rPr>
              <a:t>Some information is stored repeatedly.</a:t>
            </a:r>
          </a:p>
          <a:p>
            <a:pPr marL="571500" indent="-571500" algn="just">
              <a:lnSpc>
                <a:spcPct val="150000"/>
              </a:lnSpc>
              <a:buFont typeface="Wingdings" panose="05000000000000000000" pitchFamily="2" charset="2"/>
              <a:buChar char="Ø"/>
            </a:pPr>
            <a:endParaRPr lang="en-US" sz="4000" dirty="0">
              <a:latin typeface="Arial" panose="020B0604020202020204" pitchFamily="34"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Ø"/>
            </a:pPr>
            <a:r>
              <a:rPr lang="en-US" sz="4000" b="1" dirty="0">
                <a:latin typeface="Arial" panose="020B0604020202020204" pitchFamily="34" charset="0"/>
                <a:ea typeface="Open Sans 1"/>
                <a:cs typeface="Arial" panose="020B0604020202020204" pitchFamily="34" charset="0"/>
                <a:sym typeface="Open Sans 1"/>
              </a:rPr>
              <a:t>Update Anomalies: </a:t>
            </a:r>
            <a:r>
              <a:rPr lang="en-US" sz="4000" dirty="0">
                <a:latin typeface="Arial" panose="020B0604020202020204" pitchFamily="34" charset="0"/>
                <a:ea typeface="Open Sans 1"/>
                <a:cs typeface="Arial" panose="020B0604020202020204" pitchFamily="34" charset="0"/>
                <a:sym typeface="Open Sans 1"/>
              </a:rPr>
              <a:t>If one copy of such repeated data is updated, an inconsistency is created unless all copies are similarly updated.</a:t>
            </a:r>
          </a:p>
          <a:p>
            <a:pPr marL="571500" indent="-571500" algn="just">
              <a:lnSpc>
                <a:spcPct val="150000"/>
              </a:lnSpc>
              <a:buFont typeface="Wingdings" panose="05000000000000000000" pitchFamily="2" charset="2"/>
              <a:buChar char="Ø"/>
            </a:pPr>
            <a:endParaRPr lang="en-US" sz="4000" dirty="0">
              <a:latin typeface="Arial" panose="020B0604020202020204" pitchFamily="34"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Ø"/>
            </a:pPr>
            <a:r>
              <a:rPr lang="en-US" sz="4000" b="1" dirty="0">
                <a:latin typeface="Arial" panose="020B0604020202020204" pitchFamily="34" charset="0"/>
                <a:ea typeface="Open Sans 1"/>
                <a:cs typeface="Arial" panose="020B0604020202020204" pitchFamily="34" charset="0"/>
                <a:sym typeface="Open Sans 1"/>
              </a:rPr>
              <a:t>Insertion Anomalies: </a:t>
            </a:r>
            <a:r>
              <a:rPr lang="en-US" sz="4000" dirty="0">
                <a:latin typeface="Arial" panose="020B0604020202020204" pitchFamily="34" charset="0"/>
                <a:ea typeface="Open Sans 1"/>
                <a:cs typeface="Arial" panose="020B0604020202020204" pitchFamily="34" charset="0"/>
                <a:sym typeface="Open Sans 1"/>
              </a:rPr>
              <a:t>It may not be possible to store some information unless some other information is stored as well.</a:t>
            </a:r>
          </a:p>
          <a:p>
            <a:pPr marL="571500" indent="-571500" algn="just">
              <a:lnSpc>
                <a:spcPct val="150000"/>
              </a:lnSpc>
              <a:buFont typeface="Wingdings" panose="05000000000000000000" pitchFamily="2" charset="2"/>
              <a:buChar char="Ø"/>
            </a:pPr>
            <a:endParaRPr lang="en-US" sz="4000" dirty="0">
              <a:latin typeface="Arial" panose="020B0604020202020204" pitchFamily="34" charset="0"/>
              <a:ea typeface="Open Sans 1"/>
              <a:cs typeface="Arial" panose="020B0604020202020204" pitchFamily="34" charset="0"/>
              <a:sym typeface="Open Sans 1"/>
            </a:endParaRPr>
          </a:p>
          <a:p>
            <a:pPr marL="571500" indent="-571500" algn="just">
              <a:lnSpc>
                <a:spcPct val="150000"/>
              </a:lnSpc>
              <a:buFont typeface="Wingdings" panose="05000000000000000000" pitchFamily="2" charset="2"/>
              <a:buChar char="Ø"/>
            </a:pPr>
            <a:r>
              <a:rPr lang="en-US" sz="4000" b="1" dirty="0">
                <a:latin typeface="Arial" panose="020B0604020202020204" pitchFamily="34" charset="0"/>
                <a:ea typeface="Open Sans 1"/>
                <a:cs typeface="Arial" panose="020B0604020202020204" pitchFamily="34" charset="0"/>
                <a:sym typeface="Open Sans 1"/>
              </a:rPr>
              <a:t>Deletion Anomalies: </a:t>
            </a:r>
            <a:r>
              <a:rPr lang="en-US" sz="4000" dirty="0">
                <a:latin typeface="Arial" panose="020B0604020202020204" pitchFamily="34" charset="0"/>
                <a:ea typeface="Open Sans 1"/>
                <a:cs typeface="Arial" panose="020B0604020202020204" pitchFamily="34" charset="0"/>
                <a:sym typeface="Open Sans 1"/>
              </a:rPr>
              <a:t>It may not be possible to delete some information without losing some other information as well.</a:t>
            </a:r>
          </a:p>
        </p:txBody>
      </p:sp>
    </p:spTree>
    <p:extLst>
      <p:ext uri="{BB962C8B-B14F-4D97-AF65-F5344CB8AC3E}">
        <p14:creationId xmlns:p14="http://schemas.microsoft.com/office/powerpoint/2010/main" val="2655322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B9FCE-846C-96FD-3DFF-D64A913276D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F436B9E-E87B-CF83-4BF9-88EDA324A225}"/>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C0E68AD3-6BCD-FB52-7180-5FDD329E63B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C4EAFB47-EBC0-FA51-BE6A-39FEE887643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A1389466-D7F7-DB0D-C7EC-C6627FC1932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D94E0B36-A7D3-3328-3AF0-28E8417EC4CA}"/>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84D6101F-BD9D-73FB-A49B-7674881AB1DD}"/>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First Normal Form (1NF)</a:t>
            </a: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This is the most basic level of normalization. </a:t>
            </a:r>
          </a:p>
          <a:p>
            <a:pPr marL="571500" indent="-571500" algn="just">
              <a:lnSpc>
                <a:spcPct val="150000"/>
              </a:lnSpc>
              <a:buFont typeface="Arial" panose="020B0604020202020204" pitchFamily="34" charset="0"/>
              <a:buChar char="•"/>
            </a:pPr>
            <a:endParaRPr lang="en-US" sz="4400" b="1"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In 1NF</a:t>
            </a:r>
            <a:r>
              <a:rPr lang="en-US" sz="4400" b="1" dirty="0">
                <a:latin typeface="Arial" panose="020B0604020202020204" pitchFamily="34" charset="0"/>
                <a:ea typeface="Open Sans 1"/>
                <a:cs typeface="Arial" panose="020B0604020202020204" pitchFamily="34" charset="0"/>
              </a:rPr>
              <a:t>, each table cell should contain only a single value, and each column should have a unique name. </a:t>
            </a:r>
          </a:p>
          <a:p>
            <a:pPr marL="571500" indent="-571500" algn="just">
              <a:lnSpc>
                <a:spcPct val="150000"/>
              </a:lnSpc>
              <a:buFont typeface="Arial" panose="020B0604020202020204" pitchFamily="34" charset="0"/>
              <a:buChar char="•"/>
            </a:pPr>
            <a:endParaRPr lang="en-US" sz="4400" b="1"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The first normal form helps </a:t>
            </a:r>
            <a:r>
              <a:rPr lang="en-US" sz="4400" b="1" dirty="0">
                <a:latin typeface="Arial" panose="020B0604020202020204" pitchFamily="34" charset="0"/>
                <a:ea typeface="Open Sans 1"/>
                <a:cs typeface="Arial" panose="020B0604020202020204" pitchFamily="34" charset="0"/>
              </a:rPr>
              <a:t>to eliminate duplicate data and simplify queries.</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2816622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39123-75FD-045C-79A6-E4E40389266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7E33CAC-6637-C6DD-EDCF-C9A3CFA9017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E938E926-DF1C-8585-43DE-D28690BC982D}"/>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32303D5D-164F-8B6C-4E29-8367EE57A356}"/>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02B4F871-0678-4C27-DBC9-B96146176CD3}"/>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581AFF1-B252-C553-8BB0-4369DA955537}"/>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BF04A348-1FDE-BC8E-1C5F-68E00ADD4312}"/>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Second Normal Form (2NF)</a:t>
            </a: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2NF eliminates redundant data by requiring </a:t>
            </a:r>
            <a:r>
              <a:rPr lang="en-US" sz="4400" b="1" dirty="0">
                <a:latin typeface="Arial" panose="020B0604020202020204" pitchFamily="34" charset="0"/>
                <a:ea typeface="Open Sans 1"/>
                <a:cs typeface="Arial" panose="020B0604020202020204" pitchFamily="34" charset="0"/>
              </a:rPr>
              <a:t>that each non-key attribute be dependent on the primary key. </a:t>
            </a:r>
          </a:p>
          <a:p>
            <a:pPr marL="571500" indent="-571500" algn="just">
              <a:lnSpc>
                <a:spcPct val="150000"/>
              </a:lnSpc>
              <a:buFont typeface="Arial" panose="020B0604020202020204" pitchFamily="34" charset="0"/>
              <a:buChar char="•"/>
            </a:pPr>
            <a:endParaRPr lang="en-US" sz="4400" b="1"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This means that </a:t>
            </a:r>
            <a:r>
              <a:rPr lang="en-US" sz="4400" b="1" dirty="0">
                <a:latin typeface="Arial" panose="020B0604020202020204" pitchFamily="34" charset="0"/>
                <a:ea typeface="Open Sans 1"/>
                <a:cs typeface="Arial" panose="020B0604020202020204" pitchFamily="34" charset="0"/>
              </a:rPr>
              <a:t>each column should be directly related to the primary key, </a:t>
            </a:r>
            <a:r>
              <a:rPr lang="en-US" sz="4400" dirty="0">
                <a:latin typeface="Arial" panose="020B0604020202020204" pitchFamily="34" charset="0"/>
                <a:ea typeface="Open Sans 1"/>
                <a:cs typeface="Arial" panose="020B0604020202020204" pitchFamily="34" charset="0"/>
              </a:rPr>
              <a:t>and not to other columns.</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2119930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00E6B-7913-4496-8039-A46C95857D4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581AA2C-E9A2-4904-7DDB-D918CB53F480}"/>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DA4F108D-9750-325D-5349-67F20424AF5A}"/>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3C5B4D51-EA95-B5BD-5089-CCB4F18426C6}"/>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BCF802F5-2AB1-0489-F979-0FADDEDF683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9F709DE-B740-C8CA-A727-CE990BF9F7DC}"/>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2E9844B8-EB95-1468-E87B-91A4ADF17229}"/>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Third Normal Form (3NF)</a:t>
            </a: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3NF builds on 2NF by requiring that all </a:t>
            </a:r>
            <a:r>
              <a:rPr lang="en-US" sz="4400" b="1" dirty="0">
                <a:latin typeface="Arial" panose="020B0604020202020204" pitchFamily="34" charset="0"/>
                <a:ea typeface="Open Sans 1"/>
                <a:cs typeface="Arial" panose="020B0604020202020204" pitchFamily="34" charset="0"/>
              </a:rPr>
              <a:t>non-key attributes are independent of each other. </a:t>
            </a:r>
          </a:p>
          <a:p>
            <a:pPr marL="571500" indent="-571500" algn="just">
              <a:lnSpc>
                <a:spcPct val="150000"/>
              </a:lnSpc>
              <a:buFont typeface="Arial" panose="020B0604020202020204" pitchFamily="34" charset="0"/>
              <a:buChar char="•"/>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This means that </a:t>
            </a:r>
            <a:r>
              <a:rPr lang="en-US" sz="4400" b="1" dirty="0">
                <a:latin typeface="Arial" panose="020B0604020202020204" pitchFamily="34" charset="0"/>
                <a:ea typeface="Open Sans 1"/>
                <a:cs typeface="Arial" panose="020B0604020202020204" pitchFamily="34" charset="0"/>
              </a:rPr>
              <a:t>each column should be directly related to the primary key, </a:t>
            </a:r>
            <a:r>
              <a:rPr lang="en-US" sz="4400" dirty="0">
                <a:latin typeface="Arial" panose="020B0604020202020204" pitchFamily="34" charset="0"/>
                <a:ea typeface="Open Sans 1"/>
                <a:cs typeface="Arial" panose="020B0604020202020204" pitchFamily="34" charset="0"/>
              </a:rPr>
              <a:t>and not to any other columns in the same table.</a:t>
            </a:r>
            <a:endParaRPr lang="en-US" sz="4400"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12973432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FFB-AB45-B69E-CC60-3D8F86F97CB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BD2FD79-EB57-7563-C6BA-46EE31F91D50}"/>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B2D283BB-C336-D9F4-9759-EDA3B4ACC93B}"/>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3AF1E8D9-95B0-3A53-3958-AD1CD832264B}"/>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B922BD02-BDC1-6AF8-73AD-E6C500CC9CE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8C679F9-C164-F2F6-6640-393878C7B093}"/>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0633E3F9-379B-E499-E684-7211BA57049E}"/>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Boyce-Codd Normal Form (BCNF)</a:t>
            </a: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BCNF is a stricter form of 3NF that ensures that </a:t>
            </a:r>
            <a:r>
              <a:rPr lang="en-US" sz="4400" b="1" dirty="0">
                <a:latin typeface="Arial" panose="020B0604020202020204" pitchFamily="34" charset="0"/>
                <a:ea typeface="Open Sans 1"/>
                <a:cs typeface="Arial" panose="020B0604020202020204" pitchFamily="34" charset="0"/>
              </a:rPr>
              <a:t>each determinant in a table is a candidate key. </a:t>
            </a:r>
          </a:p>
          <a:p>
            <a:pPr marL="571500" indent="-571500" algn="just">
              <a:lnSpc>
                <a:spcPct val="150000"/>
              </a:lnSpc>
              <a:buFont typeface="Arial" panose="020B0604020202020204" pitchFamily="34" charset="0"/>
              <a:buChar char="•"/>
            </a:pPr>
            <a:endParaRPr lang="en-US" sz="44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In other words, BCNF ensures that </a:t>
            </a:r>
            <a:r>
              <a:rPr lang="en-US" sz="4400" b="1" dirty="0">
                <a:latin typeface="Arial" panose="020B0604020202020204" pitchFamily="34" charset="0"/>
                <a:ea typeface="Open Sans 1"/>
                <a:cs typeface="Arial" panose="020B0604020202020204" pitchFamily="34" charset="0"/>
              </a:rPr>
              <a:t>each non-key attribute is dependent only on the candidate key.</a:t>
            </a:r>
            <a:endParaRPr lang="en-US" sz="4400" b="1"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1874772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CE8CD-9A2A-1474-6882-1D49E19C013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CB0E468-9940-1579-A292-EC3E19D98E03}"/>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F81E0C7-2F5E-D05D-496B-1ACC123CC6CD}"/>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8F1BCD89-E5DA-BAAF-B645-46769BD8E18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1916D52-B016-AC82-E32B-7F3C8B0EBE1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E5FC506-8E0A-5101-5B23-D25C0C567D7B}"/>
              </a:ext>
            </a:extLst>
          </p:cNvPr>
          <p:cNvSpPr txBox="1"/>
          <p:nvPr/>
        </p:nvSpPr>
        <p:spPr>
          <a:xfrm>
            <a:off x="1981200" y="396965"/>
            <a:ext cx="15744826" cy="949206"/>
          </a:xfrm>
          <a:prstGeom prst="rect">
            <a:avLst/>
          </a:prstGeom>
        </p:spPr>
        <p:txBody>
          <a:bodyPr wrap="square" lIns="0" tIns="0" rIns="0" bIns="0" rtlCol="0" anchor="t">
            <a:spAutoFit/>
          </a:bodyPr>
          <a:lstStyle/>
          <a:p>
            <a:pPr algn="ctr">
              <a:lnSpc>
                <a:spcPts val="7150"/>
              </a:lnSpc>
            </a:pPr>
            <a:r>
              <a:rPr lang="en-US" sz="8000" b="1" dirty="0">
                <a:solidFill>
                  <a:schemeClr val="bg1">
                    <a:lumMod val="95000"/>
                  </a:schemeClr>
                </a:solidFill>
                <a:latin typeface="Ubuntu Bold"/>
                <a:ea typeface="Ubuntu Bold"/>
                <a:cs typeface="Ubuntu Bold"/>
                <a:sym typeface="Ubuntu Bold"/>
              </a:rPr>
              <a:t>NORMAL FORMS</a:t>
            </a:r>
          </a:p>
        </p:txBody>
      </p:sp>
      <p:sp>
        <p:nvSpPr>
          <p:cNvPr id="6" name="TextBox 21">
            <a:extLst>
              <a:ext uri="{FF2B5EF4-FFF2-40B4-BE49-F238E27FC236}">
                <a16:creationId xmlns:a16="http://schemas.microsoft.com/office/drawing/2014/main" id="{C1FD169F-C3B3-0B04-94AA-79E9DFBAF11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400" b="1" dirty="0">
                <a:latin typeface="Arial" panose="020B0604020202020204" pitchFamily="34" charset="0"/>
                <a:ea typeface="Open Sans 1"/>
                <a:cs typeface="Arial" panose="020B0604020202020204" pitchFamily="34" charset="0"/>
              </a:rPr>
              <a:t>Fourth Normal Form (4NF)</a:t>
            </a: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4NF is a further refinement of BCNF that ensures that a </a:t>
            </a:r>
            <a:r>
              <a:rPr lang="en-US" sz="4400" b="1" dirty="0">
                <a:latin typeface="Arial" panose="020B0604020202020204" pitchFamily="34" charset="0"/>
                <a:ea typeface="Open Sans 1"/>
                <a:cs typeface="Arial" panose="020B0604020202020204" pitchFamily="34" charset="0"/>
              </a:rPr>
              <a:t>table does not contain any multi-valued dependencies.</a:t>
            </a:r>
          </a:p>
          <a:p>
            <a:pPr marL="571500" indent="-571500" algn="just">
              <a:lnSpc>
                <a:spcPct val="150000"/>
              </a:lnSpc>
              <a:buFont typeface="Arial" panose="020B0604020202020204" pitchFamily="34" charset="0"/>
              <a:buChar char="•"/>
            </a:pPr>
            <a:endParaRPr lang="en-US" sz="4400" dirty="0">
              <a:latin typeface="Arial" panose="020B0604020202020204" pitchFamily="34" charset="0"/>
              <a:ea typeface="Open Sans 1"/>
              <a:cs typeface="Arial" panose="020B0604020202020204" pitchFamily="34" charset="0"/>
            </a:endParaRPr>
          </a:p>
          <a:p>
            <a:pPr algn="just">
              <a:lnSpc>
                <a:spcPct val="150000"/>
              </a:lnSpc>
            </a:pPr>
            <a:r>
              <a:rPr lang="en-US" sz="4400" b="1" dirty="0">
                <a:latin typeface="Arial" panose="020B0604020202020204" pitchFamily="34" charset="0"/>
                <a:ea typeface="Open Sans 1"/>
                <a:cs typeface="Arial" panose="020B0604020202020204" pitchFamily="34" charset="0"/>
              </a:rPr>
              <a:t>Fifth Normal Form (5NF)</a:t>
            </a:r>
          </a:p>
          <a:p>
            <a:pPr marL="571500" indent="-571500" algn="just">
              <a:lnSpc>
                <a:spcPct val="150000"/>
              </a:lnSpc>
              <a:buFont typeface="Arial" panose="020B0604020202020204" pitchFamily="34" charset="0"/>
              <a:buChar char="•"/>
            </a:pPr>
            <a:r>
              <a:rPr lang="en-US" sz="4400" dirty="0">
                <a:latin typeface="Arial" panose="020B0604020202020204" pitchFamily="34" charset="0"/>
                <a:ea typeface="Open Sans 1"/>
                <a:cs typeface="Arial" panose="020B0604020202020204" pitchFamily="34" charset="0"/>
              </a:rPr>
              <a:t>5NF is the highest level of normalization and </a:t>
            </a:r>
            <a:r>
              <a:rPr lang="en-US" sz="4400" b="1" dirty="0">
                <a:latin typeface="Arial" panose="020B0604020202020204" pitchFamily="34" charset="0"/>
                <a:ea typeface="Open Sans 1"/>
                <a:cs typeface="Arial" panose="020B0604020202020204" pitchFamily="34" charset="0"/>
              </a:rPr>
              <a:t>involves decomposing a table into smaller tables </a:t>
            </a:r>
            <a:r>
              <a:rPr lang="en-US" sz="4400" dirty="0">
                <a:latin typeface="Arial" panose="020B0604020202020204" pitchFamily="34" charset="0"/>
                <a:ea typeface="Open Sans 1"/>
                <a:cs typeface="Arial" panose="020B0604020202020204" pitchFamily="34" charset="0"/>
              </a:rPr>
              <a:t>to remove data redundancy and improve data integrity.</a:t>
            </a:r>
            <a:endParaRPr lang="en-US" sz="4400" b="1" dirty="0">
              <a:latin typeface="Arial" panose="020B0604020202020204" pitchFamily="34" charset="0"/>
              <a:ea typeface="Open Sans 1"/>
              <a:cs typeface="Arial" panose="020B0604020202020204" pitchFamily="34" charset="0"/>
              <a:sym typeface="Open Sans 1"/>
            </a:endParaRPr>
          </a:p>
        </p:txBody>
      </p:sp>
    </p:spTree>
    <p:extLst>
      <p:ext uri="{BB962C8B-B14F-4D97-AF65-F5344CB8AC3E}">
        <p14:creationId xmlns:p14="http://schemas.microsoft.com/office/powerpoint/2010/main" val="982728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04971-5DFD-D54E-F3D4-14E51FAB1CD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2ED191D4-8011-539A-1735-790010A82F8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EFFA6FBD-0C62-5FF9-6C77-46B642151E39}"/>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1EE1BEE2-63EA-81C6-FD97-A7C951008AE2}"/>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C9EF699E-8049-516E-97E8-92D1FEEE1625}"/>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B8BB4C34-1576-8875-B07E-45FE7545BC54}"/>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D7D860E3-49F3-C034-6B7C-9F26F7319BCE}"/>
              </a:ext>
            </a:extLst>
          </p:cNvPr>
          <p:cNvSpPr txBox="1"/>
          <p:nvPr/>
        </p:nvSpPr>
        <p:spPr>
          <a:xfrm>
            <a:off x="304800" y="1801255"/>
            <a:ext cx="17754600" cy="8240796"/>
          </a:xfrm>
          <a:prstGeom prst="rect">
            <a:avLst/>
          </a:prstGeom>
        </p:spPr>
        <p:txBody>
          <a:bodyPr wrap="square" lIns="0" tIns="0" rIns="0" bIns="0" rtlCol="0" anchor="t">
            <a:normAutofit lnSpcReduction="10000"/>
          </a:bodyPr>
          <a:lstStyle/>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If a </a:t>
            </a:r>
            <a:r>
              <a:rPr lang="en-US" sz="4800" b="1" dirty="0">
                <a:latin typeface="Arial" panose="020B0604020202020204" pitchFamily="34" charset="0"/>
                <a:ea typeface="Open Sans 1"/>
                <a:cs typeface="Arial" panose="020B0604020202020204" pitchFamily="34" charset="0"/>
              </a:rPr>
              <a:t>relation schema is not in one of these normal forms</a:t>
            </a:r>
            <a:r>
              <a:rPr lang="en-US" sz="4800" dirty="0">
                <a:latin typeface="Arial" panose="020B0604020202020204" pitchFamily="34" charset="0"/>
                <a:ea typeface="Open Sans 1"/>
                <a:cs typeface="Arial" panose="020B0604020202020204" pitchFamily="34" charset="0"/>
              </a:rPr>
              <a:t>, the FDs that cause a violation can give us insight into the potential problems. </a:t>
            </a:r>
          </a:p>
          <a:p>
            <a:pPr marL="571500" indent="-5715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main technique for </a:t>
            </a:r>
            <a:r>
              <a:rPr lang="en-US" sz="4800" b="1" dirty="0">
                <a:latin typeface="Arial" panose="020B0604020202020204" pitchFamily="34" charset="0"/>
                <a:ea typeface="Open Sans 1"/>
                <a:cs typeface="Arial" panose="020B0604020202020204" pitchFamily="34" charset="0"/>
              </a:rPr>
              <a:t>addressing such redundancy-related problems is decomposing a relation schema </a:t>
            </a:r>
            <a:r>
              <a:rPr lang="en-US" sz="4800" dirty="0">
                <a:latin typeface="Arial" panose="020B0604020202020204" pitchFamily="34" charset="0"/>
                <a:ea typeface="Open Sans 1"/>
                <a:cs typeface="Arial" panose="020B0604020202020204" pitchFamily="34" charset="0"/>
              </a:rPr>
              <a:t>into relation schemas with fewer attributes.</a:t>
            </a:r>
          </a:p>
          <a:p>
            <a:pPr algn="just">
              <a:lnSpc>
                <a:spcPct val="150000"/>
              </a:lnSpc>
            </a:pPr>
            <a:endParaRPr lang="en-US" sz="4400"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3495388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47352-CACB-A0E4-09D7-56933ED7317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789331F-18E1-046C-60FE-C9BE07A9CDA5}"/>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8D85521-8D4E-0398-B5C1-FD51AA2645BF}"/>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1374681A-E38D-1116-0244-1AC4EC1D7A79}"/>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78BCE294-2DCD-ACC0-7C35-71A827FDBEA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DF1604DB-4D26-13A6-292A-E76618A942B1}"/>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F88DF341-87FE-CCC4-24CF-D31E3DFFFB3B}"/>
              </a:ext>
            </a:extLst>
          </p:cNvPr>
          <p:cNvSpPr txBox="1"/>
          <p:nvPr/>
        </p:nvSpPr>
        <p:spPr>
          <a:xfrm>
            <a:off x="304800" y="1801255"/>
            <a:ext cx="17754600" cy="8240796"/>
          </a:xfrm>
          <a:prstGeom prst="rect">
            <a:avLst/>
          </a:prstGeom>
        </p:spPr>
        <p:txBody>
          <a:bodyPr wrap="square" lIns="0" tIns="0" rIns="0" bIns="0" rtlCol="0" anchor="t">
            <a:normAutofit/>
          </a:bodyPr>
          <a:lstStyle/>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 A </a:t>
            </a:r>
            <a:r>
              <a:rPr lang="en-US" sz="4800" b="1" dirty="0">
                <a:latin typeface="Arial" panose="020B0604020202020204" pitchFamily="34" charset="0"/>
                <a:ea typeface="Open Sans 1"/>
                <a:cs typeface="Arial" panose="020B0604020202020204" pitchFamily="34" charset="0"/>
              </a:rPr>
              <a:t>decomposition</a:t>
            </a:r>
            <a:r>
              <a:rPr lang="en-US" sz="4800" dirty="0">
                <a:latin typeface="Arial" panose="020B0604020202020204" pitchFamily="34" charset="0"/>
                <a:ea typeface="Open Sans 1"/>
                <a:cs typeface="Arial" panose="020B0604020202020204" pitchFamily="34" charset="0"/>
              </a:rPr>
              <a:t> of a relation schema R consists of </a:t>
            </a:r>
            <a:r>
              <a:rPr lang="en-US" sz="4800" b="1" dirty="0">
                <a:latin typeface="Arial" panose="020B0604020202020204" pitchFamily="34" charset="0"/>
                <a:ea typeface="Open Sans 1"/>
                <a:cs typeface="Arial" panose="020B0604020202020204" pitchFamily="34" charset="0"/>
              </a:rPr>
              <a:t>replacing the relation schema by two (or more) relation schemas that each contain a subset of the attributes of R and together include all attributes in R. </a:t>
            </a:r>
          </a:p>
          <a:p>
            <a:pPr marL="571500" indent="-5715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Intuitively, we want to store the information in any given instance of R by </a:t>
            </a:r>
            <a:r>
              <a:rPr lang="en-US" sz="4800" b="1" dirty="0">
                <a:latin typeface="Arial" panose="020B0604020202020204" pitchFamily="34" charset="0"/>
                <a:ea typeface="Open Sans 1"/>
                <a:cs typeface="Arial" panose="020B0604020202020204" pitchFamily="34" charset="0"/>
              </a:rPr>
              <a:t>storing projections of the instance. </a:t>
            </a:r>
            <a:endParaRPr lang="en-US" sz="44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346128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B8C37-5B3E-A229-F847-395006CDB6F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871E31BF-F64D-6014-84B9-D312C60D4938}"/>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CE931C9F-0A95-CAE8-5B2E-105E62309BDD}"/>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F4B2D8E-5E7C-1C61-77EB-CD2C58AD02D5}"/>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86833DB-B681-F62E-8EBB-594202382C64}"/>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0E146C0-EEAF-1DE6-5BAE-D961028664B7}"/>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C5C815A1-CFE0-6322-8E98-45F52B4E5661}"/>
              </a:ext>
            </a:extLst>
          </p:cNvPr>
          <p:cNvSpPr txBox="1"/>
          <p:nvPr/>
        </p:nvSpPr>
        <p:spPr>
          <a:xfrm>
            <a:off x="304800" y="1801255"/>
            <a:ext cx="17754600" cy="8240796"/>
          </a:xfrm>
          <a:prstGeom prst="rect">
            <a:avLst/>
          </a:prstGeom>
        </p:spPr>
        <p:txBody>
          <a:bodyPr wrap="square" lIns="0" tIns="0" rIns="0" bIns="0" rtlCol="0" anchor="t">
            <a:normAutofit fontScale="77500" lnSpcReduction="20000"/>
          </a:bodyPr>
          <a:lstStyle/>
          <a:p>
            <a:pPr algn="just">
              <a:lnSpc>
                <a:spcPct val="150000"/>
              </a:lnSpc>
            </a:pPr>
            <a:r>
              <a:rPr lang="en-US" sz="4800" b="1" dirty="0">
                <a:latin typeface="Arial" panose="020B0604020202020204" pitchFamily="34" charset="0"/>
                <a:ea typeface="Open Sans 1"/>
                <a:cs typeface="Arial" panose="020B0604020202020204" pitchFamily="34" charset="0"/>
              </a:rPr>
              <a:t>LOSSLESS-JOIN DECOMPOSITION</a:t>
            </a:r>
          </a:p>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Let R be a relation schema and let F be a set of FDs over R. </a:t>
            </a:r>
          </a:p>
          <a:p>
            <a:pPr marL="571500" indent="-5715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 decomposition of R into two schemas with attribute sets X and Y is said to be a lossless-join decomposition with respect to F if for every instance r of R that satisfies the dependencies in F, </a:t>
            </a:r>
          </a:p>
          <a:p>
            <a:pPr marL="571500" indent="-5715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t>
            </a:r>
          </a:p>
          <a:p>
            <a:pPr marL="571500" indent="-571500" algn="just">
              <a:lnSpc>
                <a:spcPct val="150000"/>
              </a:lnSpc>
              <a:buFont typeface="Arial" panose="020B0604020202020204" pitchFamily="34" charset="0"/>
              <a:buChar char="•"/>
            </a:pPr>
            <a:endParaRPr lang="en-US" sz="4400" b="1"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B7C6CCDD-713C-E157-211A-FEE561A09DA0}"/>
              </a:ext>
            </a:extLst>
          </p:cNvPr>
          <p:cNvPicPr>
            <a:picLocks noChangeAspect="1"/>
          </p:cNvPicPr>
          <p:nvPr/>
        </p:nvPicPr>
        <p:blipFill>
          <a:blip r:embed="rId4"/>
          <a:stretch>
            <a:fillRect/>
          </a:stretch>
        </p:blipFill>
        <p:spPr>
          <a:xfrm>
            <a:off x="7893005" y="5524500"/>
            <a:ext cx="7753395" cy="922028"/>
          </a:xfrm>
          <a:prstGeom prst="rect">
            <a:avLst/>
          </a:prstGeom>
        </p:spPr>
      </p:pic>
      <p:pic>
        <p:nvPicPr>
          <p:cNvPr id="11" name="Picture 10">
            <a:extLst>
              <a:ext uri="{FF2B5EF4-FFF2-40B4-BE49-F238E27FC236}">
                <a16:creationId xmlns:a16="http://schemas.microsoft.com/office/drawing/2014/main" id="{067BD178-CDD5-900A-61A7-932F4B836867}"/>
              </a:ext>
            </a:extLst>
          </p:cNvPr>
          <p:cNvPicPr>
            <a:picLocks noChangeAspect="1"/>
          </p:cNvPicPr>
          <p:nvPr/>
        </p:nvPicPr>
        <p:blipFill>
          <a:blip r:embed="rId5"/>
          <a:stretch>
            <a:fillRect/>
          </a:stretch>
        </p:blipFill>
        <p:spPr>
          <a:xfrm>
            <a:off x="1242423" y="6923882"/>
            <a:ext cx="16553807" cy="2639217"/>
          </a:xfrm>
          <a:prstGeom prst="rect">
            <a:avLst/>
          </a:prstGeom>
        </p:spPr>
      </p:pic>
    </p:spTree>
    <p:extLst>
      <p:ext uri="{BB962C8B-B14F-4D97-AF65-F5344CB8AC3E}">
        <p14:creationId xmlns:p14="http://schemas.microsoft.com/office/powerpoint/2010/main" val="6639577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34F65-E9DD-0AC4-D6CA-AF65701122D5}"/>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6D1480C-F49A-0E5E-6A5B-983A3BA97FA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491C688-0B8E-B2F0-444B-66B7F6BECF9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603FCC87-B60A-8321-9D58-F158892175B1}"/>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DCD0C120-A7CE-8D14-8F6B-8DFB1C2AC71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72922362-D0D7-4881-72E9-BBF430918111}"/>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30C6885A-ADFB-ED8A-31A6-B1A3503AE062}"/>
              </a:ext>
            </a:extLst>
          </p:cNvPr>
          <p:cNvSpPr txBox="1"/>
          <p:nvPr/>
        </p:nvSpPr>
        <p:spPr>
          <a:xfrm>
            <a:off x="304800" y="1801255"/>
            <a:ext cx="17754600" cy="8240796"/>
          </a:xfrm>
          <a:prstGeom prst="rect">
            <a:avLst/>
          </a:prstGeom>
        </p:spPr>
        <p:txBody>
          <a:bodyPr wrap="square" lIns="0" tIns="0" rIns="0" bIns="0" rtlCol="0" anchor="t">
            <a:normAutofit/>
          </a:bodyPr>
          <a:lstStyle/>
          <a:p>
            <a:pPr marL="571500" indent="-571500" algn="just">
              <a:lnSpc>
                <a:spcPct val="150000"/>
              </a:lnSpc>
              <a:buFont typeface="Arial" panose="020B0604020202020204" pitchFamily="34" charset="0"/>
              <a:buChar char="•"/>
            </a:pPr>
            <a:endParaRPr lang="en-US" sz="4400" b="1" dirty="0">
              <a:latin typeface="Arial" panose="020B0604020202020204" pitchFamily="34" charset="0"/>
              <a:ea typeface="Open Sans 1"/>
              <a:cs typeface="Arial" panose="020B0604020202020204" pitchFamily="34" charset="0"/>
            </a:endParaRPr>
          </a:p>
        </p:txBody>
      </p:sp>
      <p:pic>
        <p:nvPicPr>
          <p:cNvPr id="25" name="Picture 24">
            <a:extLst>
              <a:ext uri="{FF2B5EF4-FFF2-40B4-BE49-F238E27FC236}">
                <a16:creationId xmlns:a16="http://schemas.microsoft.com/office/drawing/2014/main" id="{EC5E1B6F-40C0-4097-1EE7-F740AE1A4C8A}"/>
              </a:ext>
            </a:extLst>
          </p:cNvPr>
          <p:cNvPicPr>
            <a:picLocks noChangeAspect="1"/>
          </p:cNvPicPr>
          <p:nvPr/>
        </p:nvPicPr>
        <p:blipFill>
          <a:blip r:embed="rId4"/>
          <a:stretch>
            <a:fillRect/>
          </a:stretch>
        </p:blipFill>
        <p:spPr>
          <a:xfrm>
            <a:off x="194355" y="3507853"/>
            <a:ext cx="4580985" cy="5032145"/>
          </a:xfrm>
          <a:prstGeom prst="rect">
            <a:avLst/>
          </a:prstGeom>
        </p:spPr>
      </p:pic>
      <p:pic>
        <p:nvPicPr>
          <p:cNvPr id="27" name="Picture 26">
            <a:extLst>
              <a:ext uri="{FF2B5EF4-FFF2-40B4-BE49-F238E27FC236}">
                <a16:creationId xmlns:a16="http://schemas.microsoft.com/office/drawing/2014/main" id="{9F485108-81BA-5037-8D16-FC78DFDD17BB}"/>
              </a:ext>
            </a:extLst>
          </p:cNvPr>
          <p:cNvPicPr>
            <a:picLocks noChangeAspect="1"/>
          </p:cNvPicPr>
          <p:nvPr/>
        </p:nvPicPr>
        <p:blipFill>
          <a:blip r:embed="rId5"/>
          <a:stretch>
            <a:fillRect/>
          </a:stretch>
        </p:blipFill>
        <p:spPr>
          <a:xfrm>
            <a:off x="5087789" y="1527346"/>
            <a:ext cx="7903049" cy="5032145"/>
          </a:xfrm>
          <a:prstGeom prst="rect">
            <a:avLst/>
          </a:prstGeom>
        </p:spPr>
      </p:pic>
      <p:pic>
        <p:nvPicPr>
          <p:cNvPr id="29" name="Picture 28">
            <a:extLst>
              <a:ext uri="{FF2B5EF4-FFF2-40B4-BE49-F238E27FC236}">
                <a16:creationId xmlns:a16="http://schemas.microsoft.com/office/drawing/2014/main" id="{FD8AF6BE-61B2-8664-5CBD-AD948821A7A8}"/>
              </a:ext>
            </a:extLst>
          </p:cNvPr>
          <p:cNvPicPr>
            <a:picLocks noChangeAspect="1"/>
          </p:cNvPicPr>
          <p:nvPr/>
        </p:nvPicPr>
        <p:blipFill>
          <a:blip r:embed="rId6"/>
          <a:stretch>
            <a:fillRect/>
          </a:stretch>
        </p:blipFill>
        <p:spPr>
          <a:xfrm>
            <a:off x="12990838" y="2400300"/>
            <a:ext cx="4992362" cy="6629400"/>
          </a:xfrm>
          <a:prstGeom prst="rect">
            <a:avLst/>
          </a:prstGeom>
        </p:spPr>
      </p:pic>
    </p:spTree>
    <p:extLst>
      <p:ext uri="{BB962C8B-B14F-4D97-AF65-F5344CB8AC3E}">
        <p14:creationId xmlns:p14="http://schemas.microsoft.com/office/powerpoint/2010/main" val="2731331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A8D53-222F-3515-DC70-A4F1BFB007C5}"/>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40B95E1-D70F-8A18-65B4-1BBA368870F5}"/>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1222EC6E-6EE4-5236-E8EC-125FA0C062D2}"/>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8C436A90-CC54-1993-41B4-8EAD2A9C9D4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145F8E70-EFD2-E47E-A36F-2A8E5C2523F0}"/>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07FD5CF8-ACB2-BB5B-4C37-D909DBD8C345}"/>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D06D62E0-2F5D-5E7A-9539-D5FAE448239D}"/>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LOSSLESS-JOIN DECOMPOSITION</a:t>
            </a:r>
          </a:p>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In particular, suppose that the tuples in r denote relationships. We can no longer tell that the relationships</a:t>
            </a:r>
          </a:p>
          <a:p>
            <a:pPr algn="just">
              <a:lnSpc>
                <a:spcPct val="150000"/>
              </a:lnSpc>
            </a:pPr>
            <a:r>
              <a:rPr lang="en-US" sz="4800" dirty="0">
                <a:latin typeface="Arial" panose="020B0604020202020204" pitchFamily="34" charset="0"/>
                <a:ea typeface="Open Sans 1"/>
                <a:cs typeface="Arial" panose="020B0604020202020204" pitchFamily="34" charset="0"/>
              </a:rPr>
              <a:t>			</a:t>
            </a:r>
            <a:r>
              <a:rPr lang="en-US" sz="4800" b="1" dirty="0">
                <a:latin typeface="Arial" panose="020B0604020202020204" pitchFamily="34" charset="0"/>
                <a:ea typeface="Open Sans 1"/>
                <a:cs typeface="Arial" panose="020B0604020202020204" pitchFamily="34" charset="0"/>
              </a:rPr>
              <a:t> (s1; p1; d3) and (s3; p1; d1) do not hold.</a:t>
            </a:r>
            <a:endParaRPr lang="en-US" sz="44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72494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FC9EE-69E2-0B3A-459F-4E30F254DFE7}"/>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8FFE246-E30A-6C6E-CAD5-EC2156BB327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39B3794-1BC6-3054-3002-06CB664F1C3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FF96ABA-BACC-7144-788B-40EC29EDD88F}"/>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64EB69A7-20B3-713B-98A0-33E45AF6D0ED}"/>
              </a:ext>
            </a:extLst>
          </p:cNvPr>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C1F8A37-8469-3F8F-DC2E-E9295BF62EE1}"/>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B5F249BE-30F2-0286-CD7E-53A70017652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300" b="1" kern="0" dirty="0">
                <a:effectLst/>
                <a:latin typeface="Arial" panose="020B0604020202020204" pitchFamily="34" charset="0"/>
                <a:ea typeface="Times New Roman" panose="02020603050405020304" pitchFamily="18" charset="0"/>
                <a:cs typeface="Arial" panose="020B0604020202020204" pitchFamily="34" charset="0"/>
              </a:rPr>
              <a:t>Problems Caused by Redundancy and Anomalies</a:t>
            </a:r>
          </a:p>
        </p:txBody>
      </p:sp>
      <p:pic>
        <p:nvPicPr>
          <p:cNvPr id="7" name="Picture 6">
            <a:extLst>
              <a:ext uri="{FF2B5EF4-FFF2-40B4-BE49-F238E27FC236}">
                <a16:creationId xmlns:a16="http://schemas.microsoft.com/office/drawing/2014/main" id="{73F35839-73EF-A57B-98B0-4A9EB363F457}"/>
              </a:ext>
            </a:extLst>
          </p:cNvPr>
          <p:cNvPicPr>
            <a:picLocks noChangeAspect="1"/>
          </p:cNvPicPr>
          <p:nvPr/>
        </p:nvPicPr>
        <p:blipFill>
          <a:blip r:embed="rId4"/>
          <a:stretch>
            <a:fillRect/>
          </a:stretch>
        </p:blipFill>
        <p:spPr>
          <a:xfrm>
            <a:off x="3429000" y="2685459"/>
            <a:ext cx="9829800" cy="7655901"/>
          </a:xfrm>
          <a:prstGeom prst="rect">
            <a:avLst/>
          </a:prstGeom>
        </p:spPr>
      </p:pic>
    </p:spTree>
    <p:extLst>
      <p:ext uri="{BB962C8B-B14F-4D97-AF65-F5344CB8AC3E}">
        <p14:creationId xmlns:p14="http://schemas.microsoft.com/office/powerpoint/2010/main" val="6388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1354B-F549-D4F9-D818-2609F652D156}"/>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555321DC-E700-036F-3739-EB56408FFC6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DCB3F1B1-A949-1754-867C-00CFFDD78FBD}"/>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5077D15-B904-EEF1-4E92-09A51050BB0F}"/>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FB097DD-A745-720A-00FF-13EB7C446821}"/>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0F9D1800-C6B6-A8CF-D02B-FF07B2360AF4}"/>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82813869-F7EB-17CD-B067-F0F4CEB3B6A4}"/>
              </a:ext>
            </a:extLst>
          </p:cNvPr>
          <p:cNvSpPr txBox="1"/>
          <p:nvPr/>
        </p:nvSpPr>
        <p:spPr>
          <a:xfrm>
            <a:off x="304800" y="1801255"/>
            <a:ext cx="17754600" cy="8240796"/>
          </a:xfrm>
          <a:prstGeom prst="rect">
            <a:avLst/>
          </a:prstGeom>
        </p:spPr>
        <p:txBody>
          <a:bodyPr wrap="square" lIns="0" tIns="0" rIns="0" bIns="0" rtlCol="0" anchor="t">
            <a:normAutofit fontScale="77500" lnSpcReduction="20000"/>
          </a:bodyPr>
          <a:lstStyle/>
          <a:p>
            <a:pPr algn="just">
              <a:lnSpc>
                <a:spcPct val="150000"/>
              </a:lnSpc>
            </a:pPr>
            <a:r>
              <a:rPr lang="en-US" sz="4800" b="1" dirty="0">
                <a:latin typeface="Arial" panose="020B0604020202020204" pitchFamily="34" charset="0"/>
                <a:ea typeface="Open Sans 1"/>
                <a:cs typeface="Arial" panose="020B0604020202020204" pitchFamily="34" charset="0"/>
              </a:rPr>
              <a:t>LOSSLESS-JOIN DECOMPOSITION</a:t>
            </a:r>
          </a:p>
          <a:p>
            <a:pPr algn="just">
              <a:lnSpc>
                <a:spcPct val="150000"/>
              </a:lnSpc>
            </a:pPr>
            <a:endParaRPr lang="en-US" sz="4800" b="1" dirty="0">
              <a:latin typeface="Arial" panose="020B0604020202020204" pitchFamily="34" charset="0"/>
              <a:ea typeface="Open Sans 1"/>
              <a:cs typeface="Arial" panose="020B0604020202020204" pitchFamily="34" charset="0"/>
            </a:endParaRPr>
          </a:p>
          <a:p>
            <a:pPr algn="just">
              <a:lnSpc>
                <a:spcPct val="150000"/>
              </a:lnSpc>
            </a:pPr>
            <a:endParaRPr lang="en-US" sz="4800" b="1" dirty="0">
              <a:latin typeface="Arial" panose="020B0604020202020204" pitchFamily="34" charset="0"/>
              <a:ea typeface="Open Sans 1"/>
              <a:cs typeface="Arial" panose="020B0604020202020204" pitchFamily="34" charset="0"/>
            </a:endParaRPr>
          </a:p>
          <a:p>
            <a:pPr algn="just">
              <a:lnSpc>
                <a:spcPct val="150000"/>
              </a:lnSpc>
            </a:pPr>
            <a:endParaRPr lang="en-US" sz="4800" b="1" dirty="0">
              <a:latin typeface="Arial" panose="020B0604020202020204" pitchFamily="34" charset="0"/>
              <a:ea typeface="Open Sans 1"/>
              <a:cs typeface="Arial" panose="020B0604020202020204" pitchFamily="34" charset="0"/>
            </a:endParaRPr>
          </a:p>
          <a:p>
            <a:pPr algn="just">
              <a:lnSpc>
                <a:spcPct val="150000"/>
              </a:lnSpc>
            </a:pPr>
            <a:endParaRPr lang="en-US" sz="4800" b="1" dirty="0">
              <a:latin typeface="Arial" panose="020B0604020202020204" pitchFamily="34" charset="0"/>
              <a:ea typeface="Open Sans 1"/>
              <a:cs typeface="Arial" panose="020B0604020202020204" pitchFamily="34" charset="0"/>
            </a:endParaRPr>
          </a:p>
          <a:p>
            <a:pPr algn="just">
              <a:lnSpc>
                <a:spcPct val="150000"/>
              </a:lnSpc>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In other words, </a:t>
            </a:r>
            <a:r>
              <a:rPr lang="en-US" sz="4800" b="1" dirty="0">
                <a:latin typeface="Arial" panose="020B0604020202020204" pitchFamily="34" charset="0"/>
                <a:ea typeface="Open Sans 1"/>
                <a:cs typeface="Arial" panose="020B0604020202020204" pitchFamily="34" charset="0"/>
              </a:rPr>
              <a:t>the attributes common to R1 and R2 must contain a key for either R1 or R2. </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If a relation is decomposed into two relations, </a:t>
            </a:r>
            <a:r>
              <a:rPr lang="en-US" sz="4800" b="1" dirty="0">
                <a:latin typeface="Arial" panose="020B0604020202020204" pitchFamily="34" charset="0"/>
                <a:ea typeface="Open Sans 1"/>
                <a:cs typeface="Arial" panose="020B0604020202020204" pitchFamily="34" charset="0"/>
              </a:rPr>
              <a:t>this test is a necessary and sufficient condition for the decomposition to be lossless-join.</a:t>
            </a:r>
          </a:p>
        </p:txBody>
      </p:sp>
      <p:pic>
        <p:nvPicPr>
          <p:cNvPr id="8" name="Picture 7">
            <a:extLst>
              <a:ext uri="{FF2B5EF4-FFF2-40B4-BE49-F238E27FC236}">
                <a16:creationId xmlns:a16="http://schemas.microsoft.com/office/drawing/2014/main" id="{57BDC9EB-A868-53ED-4970-B0E3DB91A013}"/>
              </a:ext>
            </a:extLst>
          </p:cNvPr>
          <p:cNvPicPr>
            <a:picLocks noChangeAspect="1"/>
          </p:cNvPicPr>
          <p:nvPr/>
        </p:nvPicPr>
        <p:blipFill>
          <a:blip r:embed="rId4"/>
          <a:stretch>
            <a:fillRect/>
          </a:stretch>
        </p:blipFill>
        <p:spPr>
          <a:xfrm>
            <a:off x="2132512" y="2552700"/>
            <a:ext cx="14022976" cy="3431584"/>
          </a:xfrm>
          <a:prstGeom prst="rect">
            <a:avLst/>
          </a:prstGeom>
        </p:spPr>
      </p:pic>
    </p:spTree>
    <p:extLst>
      <p:ext uri="{BB962C8B-B14F-4D97-AF65-F5344CB8AC3E}">
        <p14:creationId xmlns:p14="http://schemas.microsoft.com/office/powerpoint/2010/main" val="2762337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53776-B700-9090-8E5C-E96C32C7BC4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202A8275-BD9C-D234-590F-DAE21B0687D0}"/>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7D17F357-5639-4C99-A449-8E0284787060}"/>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3E4E45E-74B2-30DC-588F-789A74B2C6DF}"/>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E8AD883A-AC30-E07A-5A07-E69FD5DB12B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CCA9C8CD-002F-F923-8945-BC1A5529355C}"/>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B62162AC-5ED3-9491-1999-F1CC0C62551A}"/>
              </a:ext>
            </a:extLst>
          </p:cNvPr>
          <p:cNvSpPr txBox="1"/>
          <p:nvPr/>
        </p:nvSpPr>
        <p:spPr>
          <a:xfrm>
            <a:off x="304800" y="1801255"/>
            <a:ext cx="17754600" cy="8240796"/>
          </a:xfrm>
          <a:prstGeom prst="rect">
            <a:avLst/>
          </a:prstGeom>
        </p:spPr>
        <p:txBody>
          <a:bodyPr wrap="square" lIns="0" tIns="0" rIns="0" bIns="0" rtlCol="0" anchor="t">
            <a:normAutofit fontScale="77500" lnSpcReduction="20000"/>
          </a:bodyPr>
          <a:lstStyle/>
          <a:p>
            <a:pPr algn="just">
              <a:lnSpc>
                <a:spcPct val="150000"/>
              </a:lnSpc>
            </a:pPr>
            <a:r>
              <a:rPr lang="en-US" sz="4800" b="1" dirty="0">
                <a:latin typeface="Arial" panose="020B0604020202020204" pitchFamily="34" charset="0"/>
                <a:ea typeface="Open Sans 1"/>
                <a:cs typeface="Arial" panose="020B0604020202020204" pitchFamily="34" charset="0"/>
              </a:rPr>
              <a:t>LOSSLESS-JOIN DECOMPOSITION</a:t>
            </a:r>
          </a:p>
          <a:p>
            <a:pPr algn="just">
              <a:lnSpc>
                <a:spcPct val="150000"/>
              </a:lnSpc>
            </a:pPr>
            <a:r>
              <a:rPr lang="en-US" sz="4800" dirty="0">
                <a:latin typeface="Arial" panose="020B0604020202020204" pitchFamily="34" charset="0"/>
                <a:ea typeface="Open Sans 1"/>
                <a:cs typeface="Arial" panose="020B0604020202020204" pitchFamily="34" charset="0"/>
              </a:rPr>
              <a:t>To check for lossless join decomposition the following conditions must hold: </a:t>
            </a:r>
          </a:p>
          <a:p>
            <a:pPr marL="914400" indent="-914400" algn="just">
              <a:lnSpc>
                <a:spcPct val="150000"/>
              </a:lnSpc>
              <a:buAutoNum type="arabicPeriod"/>
            </a:pPr>
            <a:r>
              <a:rPr lang="en-US" sz="4800" dirty="0">
                <a:latin typeface="Arial" panose="020B0604020202020204" pitchFamily="34" charset="0"/>
                <a:ea typeface="Open Sans 1"/>
                <a:cs typeface="Arial" panose="020B0604020202020204" pitchFamily="34" charset="0"/>
              </a:rPr>
              <a:t>The Union of Attributes of R1 and R2 must be equal to the attribute of R. Each attribute of R must be either in R1 or in R2.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(R1) U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(R2) =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a:t>
            </a:r>
          </a:p>
          <a:p>
            <a:pPr marL="914400" indent="-914400" algn="just">
              <a:lnSpc>
                <a:spcPct val="150000"/>
              </a:lnSpc>
              <a:buAutoNum type="arabicPeriod"/>
            </a:pPr>
            <a:endParaRPr lang="en-US" sz="4800" b="1" dirty="0">
              <a:latin typeface="Arial" panose="020B0604020202020204" pitchFamily="34" charset="0"/>
              <a:ea typeface="Open Sans 1"/>
              <a:cs typeface="Arial" panose="020B0604020202020204" pitchFamily="34" charset="0"/>
            </a:endParaRPr>
          </a:p>
          <a:p>
            <a:pPr algn="just">
              <a:lnSpc>
                <a:spcPct val="150000"/>
              </a:lnSpc>
            </a:pPr>
            <a:r>
              <a:rPr lang="en-US" sz="4800" dirty="0">
                <a:latin typeface="Arial" panose="020B0604020202020204" pitchFamily="34" charset="0"/>
                <a:ea typeface="Open Sans 1"/>
                <a:cs typeface="Arial" panose="020B0604020202020204" pitchFamily="34" charset="0"/>
              </a:rPr>
              <a:t>2. The intersection of Attributes of R1 and R2 must not be NULL.</a:t>
            </a:r>
          </a:p>
          <a:p>
            <a:pPr algn="ctr">
              <a:lnSpc>
                <a:spcPct val="150000"/>
              </a:lnSpc>
            </a:pPr>
            <a:r>
              <a:rPr lang="en-US" sz="4800" b="1" dirty="0">
                <a:latin typeface="Arial" panose="020B0604020202020204" pitchFamily="34" charset="0"/>
                <a:ea typeface="Open Sans 1"/>
                <a:cs typeface="Arial" panose="020B0604020202020204" pitchFamily="34" charset="0"/>
              </a:rPr>
              <a:t>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(R1) ∩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(R2) ≠ Φ</a:t>
            </a:r>
          </a:p>
          <a:p>
            <a:pPr algn="ctr">
              <a:lnSpc>
                <a:spcPct val="150000"/>
              </a:lnSpc>
            </a:pPr>
            <a:endParaRPr lang="en-US" sz="4800" b="1" dirty="0">
              <a:latin typeface="Arial" panose="020B0604020202020204" pitchFamily="34" charset="0"/>
              <a:ea typeface="Open Sans 1"/>
              <a:cs typeface="Arial" panose="020B0604020202020204" pitchFamily="34" charset="0"/>
            </a:endParaRPr>
          </a:p>
          <a:p>
            <a:pPr algn="just">
              <a:lnSpc>
                <a:spcPct val="150000"/>
              </a:lnSpc>
            </a:pPr>
            <a:r>
              <a:rPr lang="en-US" sz="4800" dirty="0">
                <a:latin typeface="Arial" panose="020B0604020202020204" pitchFamily="34" charset="0"/>
                <a:ea typeface="Open Sans 1"/>
                <a:cs typeface="Arial" panose="020B0604020202020204" pitchFamily="34" charset="0"/>
              </a:rPr>
              <a:t>3. The common attribute must be a key for at least one relation (R1 or R2)</a:t>
            </a:r>
          </a:p>
          <a:p>
            <a:pPr algn="ctr">
              <a:lnSpc>
                <a:spcPct val="150000"/>
              </a:lnSpc>
            </a:pP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(R1) ∩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(R2) -&gt;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(R1) or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(R1) ∩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(R2) -&gt; </a:t>
            </a:r>
            <a:r>
              <a:rPr lang="en-US" sz="4800" b="1" dirty="0" err="1">
                <a:latin typeface="Arial" panose="020B0604020202020204" pitchFamily="34" charset="0"/>
                <a:ea typeface="Open Sans 1"/>
                <a:cs typeface="Arial" panose="020B0604020202020204" pitchFamily="34" charset="0"/>
              </a:rPr>
              <a:t>Att</a:t>
            </a:r>
            <a:r>
              <a:rPr lang="en-US" sz="4800" b="1" dirty="0">
                <a:latin typeface="Arial" panose="020B0604020202020204" pitchFamily="34" charset="0"/>
                <a:ea typeface="Open Sans 1"/>
                <a:cs typeface="Arial" panose="020B0604020202020204" pitchFamily="34" charset="0"/>
              </a:rPr>
              <a:t>(R2)</a:t>
            </a:r>
          </a:p>
        </p:txBody>
      </p:sp>
    </p:spTree>
    <p:extLst>
      <p:ext uri="{BB962C8B-B14F-4D97-AF65-F5344CB8AC3E}">
        <p14:creationId xmlns:p14="http://schemas.microsoft.com/office/powerpoint/2010/main" val="28815912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B02F-7DB2-5232-409E-F400408F9BE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2BFE0C6-09E4-7DFB-6873-D536B13862A9}"/>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BC453E4B-A1F5-B9B9-7862-592397839A4C}"/>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E534EB8-17D1-A6EE-31A9-3EC4DA994A59}"/>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103F7DF-C91E-1670-A6CE-36F73AEF1F7A}"/>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0C5F4152-BBD5-149B-37AF-3EAED836F403}"/>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A099EDBA-9799-003F-E4FA-EBDBBE3BD215}"/>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DEPENDENCY PRESERVING DECOMPOSITION</a:t>
            </a:r>
          </a:p>
          <a:p>
            <a:pPr marL="571500" indent="-5715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second property of lossless decomposition is dependency preservation which says that </a:t>
            </a:r>
            <a:r>
              <a:rPr lang="en-US" sz="4800" b="1" dirty="0">
                <a:latin typeface="Arial" panose="020B0604020202020204" pitchFamily="34" charset="0"/>
                <a:ea typeface="Open Sans 1"/>
                <a:cs typeface="Arial" panose="020B0604020202020204" pitchFamily="34" charset="0"/>
              </a:rPr>
              <a:t>after decomposing a relation R into R1 and R2, all dependencies of the original relation R must be present either in R1 or R2 or they must be derivable using the combination of functional dependencies present in R1 and R2.</a:t>
            </a:r>
            <a:endParaRPr lang="en-US" sz="44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10079850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FCDB7-3F17-90EC-A3A0-5F0B2111027C}"/>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AEA45D6-6C55-22B8-20DC-5C06CC11D60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156049C5-955C-F499-D3F1-5AFA18EFFFCF}"/>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A19E6A5-2001-5EBB-84C3-6785B2CF6C37}"/>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54428B5A-DD88-886A-C712-39044D5A5631}"/>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853874E8-95F8-D040-F0C6-6ED7C9CEA33B}"/>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776BA605-F971-D6B1-5D0F-91717E0E8E64}"/>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DEPENDENCY PRESERVING DECOMPOSITION</a:t>
            </a:r>
          </a:p>
        </p:txBody>
      </p:sp>
      <p:pic>
        <p:nvPicPr>
          <p:cNvPr id="8" name="Picture 7">
            <a:extLst>
              <a:ext uri="{FF2B5EF4-FFF2-40B4-BE49-F238E27FC236}">
                <a16:creationId xmlns:a16="http://schemas.microsoft.com/office/drawing/2014/main" id="{EDC54F3A-468E-43EE-85DE-E142C298BE66}"/>
              </a:ext>
            </a:extLst>
          </p:cNvPr>
          <p:cNvPicPr>
            <a:picLocks noChangeAspect="1"/>
          </p:cNvPicPr>
          <p:nvPr/>
        </p:nvPicPr>
        <p:blipFill>
          <a:blip r:embed="rId4"/>
          <a:stretch>
            <a:fillRect/>
          </a:stretch>
        </p:blipFill>
        <p:spPr>
          <a:xfrm>
            <a:off x="609600" y="2820044"/>
            <a:ext cx="17145000" cy="6690331"/>
          </a:xfrm>
          <a:prstGeom prst="rect">
            <a:avLst/>
          </a:prstGeom>
        </p:spPr>
      </p:pic>
    </p:spTree>
    <p:extLst>
      <p:ext uri="{BB962C8B-B14F-4D97-AF65-F5344CB8AC3E}">
        <p14:creationId xmlns:p14="http://schemas.microsoft.com/office/powerpoint/2010/main" val="1256527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E57C-0A42-6764-F93B-5F4A1F98A5A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823A6DC-F319-DAE8-8F95-B6760DE96C63}"/>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A2C815B-3222-BFE4-2D23-218A7FE0A94A}"/>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1104C84-204F-9F5B-B8A6-AFC68125F241}"/>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525B997A-8916-CB87-9549-B779BA20F89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5F28701C-E48A-C243-4E7C-CD066270129D}"/>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E892862F-64EF-5BD8-31B5-BDF031827AC2}"/>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DEPENDENCY PRESERVING DECOMPOSITION</a:t>
            </a:r>
          </a:p>
          <a:p>
            <a:pPr algn="just">
              <a:lnSpc>
                <a:spcPct val="150000"/>
              </a:lnSpc>
            </a:pPr>
            <a:r>
              <a:rPr lang="en-US" sz="4800" dirty="0">
                <a:latin typeface="Arial" panose="020B0604020202020204" pitchFamily="34" charset="0"/>
                <a:ea typeface="Open Sans 1"/>
                <a:cs typeface="Arial" panose="020B0604020202020204" pitchFamily="34" charset="0"/>
              </a:rPr>
              <a:t>In this relation we have the following FDs:</a:t>
            </a:r>
          </a:p>
          <a:p>
            <a:pPr algn="just">
              <a:lnSpc>
                <a:spcPct val="150000"/>
              </a:lnSpc>
            </a:pPr>
            <a:r>
              <a:rPr lang="en-US" sz="4800" b="1" dirty="0" err="1">
                <a:latin typeface="Arial" panose="020B0604020202020204" pitchFamily="34" charset="0"/>
                <a:ea typeface="Open Sans 1"/>
                <a:cs typeface="Arial" panose="020B0604020202020204" pitchFamily="34" charset="0"/>
              </a:rPr>
              <a:t>Employee_Code</a:t>
            </a:r>
            <a:r>
              <a:rPr lang="en-US" sz="4800" b="1" dirty="0">
                <a:latin typeface="Arial" panose="020B0604020202020204" pitchFamily="34" charset="0"/>
                <a:ea typeface="Open Sans 1"/>
                <a:cs typeface="Arial" panose="020B0604020202020204" pitchFamily="34" charset="0"/>
              </a:rPr>
              <a:t> -&gt; {</a:t>
            </a:r>
            <a:r>
              <a:rPr lang="en-US" sz="4800" b="1" dirty="0" err="1">
                <a:latin typeface="Arial" panose="020B0604020202020204" pitchFamily="34" charset="0"/>
                <a:ea typeface="Open Sans 1"/>
                <a:cs typeface="Arial" panose="020B0604020202020204" pitchFamily="34" charset="0"/>
              </a:rPr>
              <a:t>Employee_Name</a:t>
            </a:r>
            <a:r>
              <a:rPr lang="en-US" sz="4800" b="1" dirty="0">
                <a:latin typeface="Arial" panose="020B0604020202020204" pitchFamily="34" charset="0"/>
                <a:ea typeface="Open Sans 1"/>
                <a:cs typeface="Arial" panose="020B0604020202020204" pitchFamily="34" charset="0"/>
              </a:rPr>
              <a:t>, </a:t>
            </a:r>
            <a:r>
              <a:rPr lang="en-US" sz="4800" b="1" dirty="0" err="1">
                <a:latin typeface="Arial" panose="020B0604020202020204" pitchFamily="34" charset="0"/>
                <a:ea typeface="Open Sans 1"/>
                <a:cs typeface="Arial" panose="020B0604020202020204" pitchFamily="34" charset="0"/>
              </a:rPr>
              <a:t>Employee_Email</a:t>
            </a:r>
            <a:r>
              <a:rPr lang="en-US" sz="4800" b="1" dirty="0">
                <a:latin typeface="Arial" panose="020B0604020202020204" pitchFamily="34" charset="0"/>
                <a:ea typeface="Open Sans 1"/>
                <a:cs typeface="Arial" panose="020B0604020202020204" pitchFamily="34" charset="0"/>
              </a:rPr>
              <a:t>}</a:t>
            </a:r>
          </a:p>
          <a:p>
            <a:pPr algn="just">
              <a:lnSpc>
                <a:spcPct val="150000"/>
              </a:lnSpc>
            </a:pPr>
            <a:r>
              <a:rPr lang="en-US" sz="4800" b="1" dirty="0" err="1">
                <a:latin typeface="Arial" panose="020B0604020202020204" pitchFamily="34" charset="0"/>
                <a:ea typeface="Open Sans 1"/>
                <a:cs typeface="Arial" panose="020B0604020202020204" pitchFamily="34" charset="0"/>
              </a:rPr>
              <a:t>Project_ID</a:t>
            </a:r>
            <a:r>
              <a:rPr lang="en-US" sz="4800" b="1" dirty="0">
                <a:latin typeface="Arial" panose="020B0604020202020204" pitchFamily="34" charset="0"/>
                <a:ea typeface="Open Sans 1"/>
                <a:cs typeface="Arial" panose="020B0604020202020204" pitchFamily="34" charset="0"/>
              </a:rPr>
              <a:t> - &gt; </a:t>
            </a:r>
            <a:r>
              <a:rPr lang="en-US" sz="4800" b="1" dirty="0" err="1">
                <a:latin typeface="Arial" panose="020B0604020202020204" pitchFamily="34" charset="0"/>
                <a:ea typeface="Open Sans 1"/>
                <a:cs typeface="Arial" panose="020B0604020202020204" pitchFamily="34" charset="0"/>
              </a:rPr>
              <a:t>Project_Name</a:t>
            </a:r>
            <a:endParaRPr lang="en-US" sz="4800" b="1" dirty="0">
              <a:latin typeface="Arial" panose="020B0604020202020204" pitchFamily="34" charset="0"/>
              <a:ea typeface="Open Sans 1"/>
              <a:cs typeface="Arial" panose="020B0604020202020204" pitchFamily="34" charset="0"/>
            </a:endParaRPr>
          </a:p>
          <a:p>
            <a:pPr algn="just">
              <a:lnSpc>
                <a:spcPct val="150000"/>
              </a:lnSpc>
            </a:pPr>
            <a:endParaRPr lang="en-US" sz="4800" b="1" dirty="0">
              <a:latin typeface="Arial" panose="020B0604020202020204" pitchFamily="34" charset="0"/>
              <a:ea typeface="Open Sans 1"/>
              <a:cs typeface="Arial" panose="020B0604020202020204" pitchFamily="34" charset="0"/>
            </a:endParaRPr>
          </a:p>
          <a:p>
            <a:pPr algn="just">
              <a:lnSpc>
                <a:spcPct val="150000"/>
              </a:lnSpc>
            </a:pPr>
            <a:r>
              <a:rPr lang="en-US" sz="4800" dirty="0">
                <a:latin typeface="Arial" panose="020B0604020202020204" pitchFamily="34" charset="0"/>
                <a:ea typeface="Open Sans 1"/>
                <a:cs typeface="Arial" panose="020B0604020202020204" pitchFamily="34" charset="0"/>
              </a:rPr>
              <a:t>Now, after decomposing the relation into </a:t>
            </a:r>
            <a:r>
              <a:rPr lang="en-US" sz="4800" b="1" dirty="0" err="1">
                <a:latin typeface="Arial" panose="020B0604020202020204" pitchFamily="34" charset="0"/>
                <a:ea typeface="Open Sans 1"/>
                <a:cs typeface="Arial" panose="020B0604020202020204" pitchFamily="34" charset="0"/>
              </a:rPr>
              <a:t>EmployeeProject</a:t>
            </a:r>
            <a:r>
              <a:rPr lang="en-US" sz="4800" b="1" dirty="0">
                <a:latin typeface="Arial" panose="020B0604020202020204" pitchFamily="34" charset="0"/>
                <a:ea typeface="Open Sans 1"/>
                <a:cs typeface="Arial" panose="020B0604020202020204" pitchFamily="34" charset="0"/>
              </a:rPr>
              <a:t> and </a:t>
            </a:r>
            <a:r>
              <a:rPr lang="en-US" sz="4800" b="1" dirty="0" err="1">
                <a:latin typeface="Arial" panose="020B0604020202020204" pitchFamily="34" charset="0"/>
                <a:ea typeface="Open Sans 1"/>
                <a:cs typeface="Arial" panose="020B0604020202020204" pitchFamily="34" charset="0"/>
              </a:rPr>
              <a:t>ProjectDetail</a:t>
            </a:r>
            <a:endParaRPr lang="en-US" sz="48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1920096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EAC2-F168-7DE8-95C8-C3247443D6F5}"/>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30381C3-9135-8DEE-C2BD-0825AABD2FC4}"/>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A3A89A54-4824-3699-4FEE-A2E00DC22E9F}"/>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72ECA770-4253-19D5-6791-0A68DA8B041A}"/>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B3F5AC9E-68EB-6AB8-C335-BCCBF9B0BC6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FAE27CFC-C0B3-C273-087A-7F2C6A147C8B}"/>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FC687F04-DBD4-B1A8-EB1A-9B1B5AB4A021}"/>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DEPENDENCY PRESERVING DECOMPOSITION</a:t>
            </a:r>
          </a:p>
          <a:p>
            <a:pPr algn="just">
              <a:lnSpc>
                <a:spcPct val="150000"/>
              </a:lnSpc>
            </a:pPr>
            <a:r>
              <a:rPr lang="en-US" sz="4800" dirty="0" err="1">
                <a:latin typeface="Arial" panose="020B0604020202020204" pitchFamily="34" charset="0"/>
                <a:ea typeface="Open Sans 1"/>
                <a:cs typeface="Arial" panose="020B0604020202020204" pitchFamily="34" charset="0"/>
              </a:rPr>
              <a:t>Employee_Code</a:t>
            </a:r>
            <a:r>
              <a:rPr lang="en-US" sz="4800" dirty="0">
                <a:latin typeface="Arial" panose="020B0604020202020204" pitchFamily="34" charset="0"/>
                <a:ea typeface="Open Sans 1"/>
                <a:cs typeface="Arial" panose="020B0604020202020204" pitchFamily="34" charset="0"/>
              </a:rPr>
              <a:t> -&gt; {</a:t>
            </a:r>
            <a:r>
              <a:rPr lang="en-US" sz="4800" dirty="0" err="1">
                <a:latin typeface="Arial" panose="020B0604020202020204" pitchFamily="34" charset="0"/>
                <a:ea typeface="Open Sans 1"/>
                <a:cs typeface="Arial" panose="020B0604020202020204" pitchFamily="34" charset="0"/>
              </a:rPr>
              <a:t>Employee_Name</a:t>
            </a:r>
            <a:r>
              <a:rPr lang="en-US" sz="4800" dirty="0">
                <a:latin typeface="Arial" panose="020B0604020202020204" pitchFamily="34" charset="0"/>
                <a:ea typeface="Open Sans 1"/>
                <a:cs typeface="Arial" panose="020B0604020202020204" pitchFamily="34" charset="0"/>
              </a:rPr>
              <a:t>, </a:t>
            </a:r>
            <a:r>
              <a:rPr lang="en-US" sz="4800" dirty="0" err="1">
                <a:latin typeface="Arial" panose="020B0604020202020204" pitchFamily="34" charset="0"/>
                <a:ea typeface="Open Sans 1"/>
                <a:cs typeface="Arial" panose="020B0604020202020204" pitchFamily="34" charset="0"/>
              </a:rPr>
              <a:t>Employee_Email</a:t>
            </a:r>
            <a:r>
              <a:rPr lang="en-US" sz="4800" dirty="0">
                <a:latin typeface="Arial" panose="020B0604020202020204" pitchFamily="34" charset="0"/>
                <a:ea typeface="Open Sans 1"/>
                <a:cs typeface="Arial" panose="020B0604020202020204" pitchFamily="34" charset="0"/>
              </a:rPr>
              <a:t>}</a:t>
            </a:r>
          </a:p>
        </p:txBody>
      </p:sp>
      <p:pic>
        <p:nvPicPr>
          <p:cNvPr id="10" name="Picture 9">
            <a:extLst>
              <a:ext uri="{FF2B5EF4-FFF2-40B4-BE49-F238E27FC236}">
                <a16:creationId xmlns:a16="http://schemas.microsoft.com/office/drawing/2014/main" id="{2D29085D-E849-4EA4-6E61-C8DCFFE6AB91}"/>
              </a:ext>
            </a:extLst>
          </p:cNvPr>
          <p:cNvPicPr>
            <a:picLocks noChangeAspect="1"/>
          </p:cNvPicPr>
          <p:nvPr/>
        </p:nvPicPr>
        <p:blipFill>
          <a:blip r:embed="rId4"/>
          <a:stretch>
            <a:fillRect/>
          </a:stretch>
        </p:blipFill>
        <p:spPr>
          <a:xfrm>
            <a:off x="1909041" y="3847587"/>
            <a:ext cx="14469918" cy="6324600"/>
          </a:xfrm>
          <a:prstGeom prst="rect">
            <a:avLst/>
          </a:prstGeom>
        </p:spPr>
      </p:pic>
    </p:spTree>
    <p:extLst>
      <p:ext uri="{BB962C8B-B14F-4D97-AF65-F5344CB8AC3E}">
        <p14:creationId xmlns:p14="http://schemas.microsoft.com/office/powerpoint/2010/main" val="13330783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BE420-AD1A-097B-EBF5-5A168653EBA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D2E1CD9-BF08-F340-3EA4-E92D62EC3DF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D5FB4C25-E6C0-6ACE-E856-9843919AB6B4}"/>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036B0E2-EC07-403F-DA49-52B57DDFD819}"/>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06BB1118-E302-78F7-7C02-69A01E0F1141}"/>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2CD060AD-DE2D-C85F-8C07-6BEA5D2EB804}"/>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DECOMPOSITIONS </a:t>
            </a:r>
          </a:p>
        </p:txBody>
      </p:sp>
      <p:sp>
        <p:nvSpPr>
          <p:cNvPr id="6" name="TextBox 21">
            <a:extLst>
              <a:ext uri="{FF2B5EF4-FFF2-40B4-BE49-F238E27FC236}">
                <a16:creationId xmlns:a16="http://schemas.microsoft.com/office/drawing/2014/main" id="{7254061A-F990-E0C3-9DAA-F6D0DF8303CA}"/>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DEPENDENCY PRESERVING DECOMPOSITION</a:t>
            </a:r>
          </a:p>
          <a:p>
            <a:pPr algn="just">
              <a:lnSpc>
                <a:spcPct val="150000"/>
              </a:lnSpc>
            </a:pPr>
            <a:r>
              <a:rPr lang="en-US" sz="4800" b="1" dirty="0" err="1">
                <a:latin typeface="Arial" panose="020B0604020202020204" pitchFamily="34" charset="0"/>
                <a:ea typeface="Open Sans 1"/>
                <a:cs typeface="Arial" panose="020B0604020202020204" pitchFamily="34" charset="0"/>
              </a:rPr>
              <a:t>Project_ID</a:t>
            </a:r>
            <a:r>
              <a:rPr lang="en-US" sz="4800" b="1" dirty="0">
                <a:latin typeface="Arial" panose="020B0604020202020204" pitchFamily="34" charset="0"/>
                <a:ea typeface="Open Sans 1"/>
                <a:cs typeface="Arial" panose="020B0604020202020204" pitchFamily="34" charset="0"/>
              </a:rPr>
              <a:t> - &gt; </a:t>
            </a:r>
            <a:r>
              <a:rPr lang="en-US" sz="4800" b="1" dirty="0" err="1">
                <a:latin typeface="Arial" panose="020B0604020202020204" pitchFamily="34" charset="0"/>
                <a:ea typeface="Open Sans 1"/>
                <a:cs typeface="Arial" panose="020B0604020202020204" pitchFamily="34" charset="0"/>
              </a:rPr>
              <a:t>Project_Name</a:t>
            </a:r>
            <a:endParaRPr lang="en-US" sz="4800" b="1" dirty="0">
              <a:latin typeface="Arial" panose="020B0604020202020204" pitchFamily="34" charset="0"/>
              <a:ea typeface="Open Sans 1"/>
              <a:cs typeface="Arial" panose="020B0604020202020204" pitchFamily="34" charset="0"/>
            </a:endParaRPr>
          </a:p>
        </p:txBody>
      </p:sp>
      <p:pic>
        <p:nvPicPr>
          <p:cNvPr id="12" name="Picture 11">
            <a:extLst>
              <a:ext uri="{FF2B5EF4-FFF2-40B4-BE49-F238E27FC236}">
                <a16:creationId xmlns:a16="http://schemas.microsoft.com/office/drawing/2014/main" id="{030CC5D6-0D28-F047-AE81-82BB46FAC395}"/>
              </a:ext>
            </a:extLst>
          </p:cNvPr>
          <p:cNvPicPr>
            <a:picLocks noChangeAspect="1"/>
          </p:cNvPicPr>
          <p:nvPr/>
        </p:nvPicPr>
        <p:blipFill>
          <a:blip r:embed="rId4"/>
          <a:stretch>
            <a:fillRect/>
          </a:stretch>
        </p:blipFill>
        <p:spPr>
          <a:xfrm>
            <a:off x="2484848" y="4111278"/>
            <a:ext cx="12447088" cy="6175722"/>
          </a:xfrm>
          <a:prstGeom prst="rect">
            <a:avLst/>
          </a:prstGeom>
        </p:spPr>
      </p:pic>
    </p:spTree>
    <p:extLst>
      <p:ext uri="{BB962C8B-B14F-4D97-AF65-F5344CB8AC3E}">
        <p14:creationId xmlns:p14="http://schemas.microsoft.com/office/powerpoint/2010/main" val="7699817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7C7A1-42BC-B46B-A066-45BE8581F11D}"/>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2762365-85A0-63E1-44FA-79D7B5C70FB5}"/>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BA383724-FB0B-CB49-9F16-2785B3A36A3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7F2CFE9D-B33C-B4AD-B11B-2F1C2F78E2C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A89815C8-A8FC-0576-12BE-8D28DFC2E5F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4BD4E4C-2A5E-B634-FC07-5F0195A56E09}"/>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FIRST NORMAL FORM (1NF) </a:t>
            </a:r>
          </a:p>
        </p:txBody>
      </p:sp>
      <p:sp>
        <p:nvSpPr>
          <p:cNvPr id="6" name="TextBox 21">
            <a:extLst>
              <a:ext uri="{FF2B5EF4-FFF2-40B4-BE49-F238E27FC236}">
                <a16:creationId xmlns:a16="http://schemas.microsoft.com/office/drawing/2014/main" id="{C8E9F627-FA80-76FA-189C-B15B02C525F9}"/>
              </a:ext>
            </a:extLst>
          </p:cNvPr>
          <p:cNvSpPr txBox="1"/>
          <p:nvPr/>
        </p:nvSpPr>
        <p:spPr>
          <a:xfrm>
            <a:off x="304800" y="1801255"/>
            <a:ext cx="177546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Ensures that the database table is organized such that each column contains </a:t>
            </a:r>
            <a:r>
              <a:rPr lang="en-US" sz="4800" b="1" dirty="0">
                <a:latin typeface="Arial" panose="020B0604020202020204" pitchFamily="34" charset="0"/>
                <a:ea typeface="Open Sans 1"/>
                <a:cs typeface="Arial" panose="020B0604020202020204" pitchFamily="34" charset="0"/>
              </a:rPr>
              <a:t>atomic (indivisible) values</a:t>
            </a:r>
            <a:r>
              <a:rPr lang="en-US" sz="4800" dirty="0">
                <a:latin typeface="Arial" panose="020B0604020202020204" pitchFamily="34" charset="0"/>
                <a:ea typeface="Open Sans 1"/>
                <a:cs typeface="Arial" panose="020B0604020202020204" pitchFamily="34" charset="0"/>
              </a:rPr>
              <a:t>, </a:t>
            </a:r>
            <a:r>
              <a:rPr lang="en-US" sz="4800" b="1" dirty="0">
                <a:latin typeface="Arial" panose="020B0604020202020204" pitchFamily="34" charset="0"/>
                <a:ea typeface="Open Sans 1"/>
                <a:cs typeface="Arial" panose="020B0604020202020204" pitchFamily="34" charset="0"/>
              </a:rPr>
              <a:t>and</a:t>
            </a:r>
            <a:r>
              <a:rPr lang="en-US" sz="4800" dirty="0">
                <a:latin typeface="Arial" panose="020B0604020202020204" pitchFamily="34" charset="0"/>
                <a:ea typeface="Open Sans 1"/>
                <a:cs typeface="Arial" panose="020B0604020202020204" pitchFamily="34" charset="0"/>
              </a:rPr>
              <a:t> </a:t>
            </a:r>
            <a:r>
              <a:rPr lang="en-US" sz="4800" b="1" dirty="0">
                <a:latin typeface="Arial" panose="020B0604020202020204" pitchFamily="34" charset="0"/>
                <a:ea typeface="Open Sans 1"/>
                <a:cs typeface="Arial" panose="020B0604020202020204" pitchFamily="34" charset="0"/>
              </a:rPr>
              <a:t>each record is unique. </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This eliminates repeating groups, thereby structuring data into tables and columns.</a:t>
            </a:r>
            <a:endParaRPr lang="en-US" sz="48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8577148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C4FCA-1F75-1D55-D4D3-DF3E0775CF10}"/>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99465BF-7120-5B62-A7A8-048FECBBF497}"/>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1BFF50E2-4985-BC3C-6FFD-10439B32720D}"/>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DE282B4-6E2F-0A19-7CA2-ED79AB6E4FF2}"/>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C918A14F-9EB9-C574-A772-1B2F82627DF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51D1476C-6140-A0FA-3556-B9B23E70E263}"/>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FIRST NORMAL FORM (1NF) </a:t>
            </a:r>
          </a:p>
        </p:txBody>
      </p:sp>
      <p:sp>
        <p:nvSpPr>
          <p:cNvPr id="6" name="TextBox 21">
            <a:extLst>
              <a:ext uri="{FF2B5EF4-FFF2-40B4-BE49-F238E27FC236}">
                <a16:creationId xmlns:a16="http://schemas.microsoft.com/office/drawing/2014/main" id="{1B4A1B10-D13C-9BDD-6D1A-DFB01B035CC1}"/>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dirty="0">
                <a:latin typeface="Arial" panose="020B0604020202020204" pitchFamily="34" charset="0"/>
                <a:ea typeface="Open Sans 1"/>
                <a:cs typeface="Arial" panose="020B0604020202020204" pitchFamily="34" charset="0"/>
              </a:rPr>
              <a:t>A table is in 1 NF if</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There are only Single Valued Attributes.</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Attribute Domain does not change.</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There is a unique name for every Attribute/Column.</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The order in which data is stored does not matter.</a:t>
            </a:r>
          </a:p>
        </p:txBody>
      </p:sp>
    </p:spTree>
    <p:extLst>
      <p:ext uri="{BB962C8B-B14F-4D97-AF65-F5344CB8AC3E}">
        <p14:creationId xmlns:p14="http://schemas.microsoft.com/office/powerpoint/2010/main" val="4128840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7387D-FB29-05AF-4F3D-1D64B6BB71E7}"/>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767FE6C-EC73-E4E9-EC63-E9FF7C9BB30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062B7782-F416-CB10-CE31-8962F1669DDF}"/>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7E2CA45-0AE9-E167-F0F9-59BFE7FE1846}"/>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E1FB2E6E-5AFC-A519-3697-9B731BD76E97}"/>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72CBA8A6-4E2F-BE98-FACE-1F7A5D0175F3}"/>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FIRST NORMAL FORM (1NF) </a:t>
            </a:r>
          </a:p>
        </p:txBody>
      </p:sp>
      <p:sp>
        <p:nvSpPr>
          <p:cNvPr id="6" name="TextBox 21">
            <a:extLst>
              <a:ext uri="{FF2B5EF4-FFF2-40B4-BE49-F238E27FC236}">
                <a16:creationId xmlns:a16="http://schemas.microsoft.com/office/drawing/2014/main" id="{FA20264D-445C-1709-29A7-B50A9FD55E2B}"/>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endParaRPr lang="en-US" sz="4800"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D35199AC-08BD-B6DB-0787-56756A53B6A7}"/>
              </a:ext>
            </a:extLst>
          </p:cNvPr>
          <p:cNvPicPr>
            <a:picLocks noChangeAspect="1"/>
          </p:cNvPicPr>
          <p:nvPr/>
        </p:nvPicPr>
        <p:blipFill>
          <a:blip r:embed="rId4"/>
          <a:stretch>
            <a:fillRect/>
          </a:stretch>
        </p:blipFill>
        <p:spPr>
          <a:xfrm>
            <a:off x="4038600" y="2102635"/>
            <a:ext cx="9677400" cy="7939416"/>
          </a:xfrm>
          <a:prstGeom prst="rect">
            <a:avLst/>
          </a:prstGeom>
        </p:spPr>
      </p:pic>
    </p:spTree>
    <p:extLst>
      <p:ext uri="{BB962C8B-B14F-4D97-AF65-F5344CB8AC3E}">
        <p14:creationId xmlns:p14="http://schemas.microsoft.com/office/powerpoint/2010/main" val="107679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7A48A-7589-D87D-52BB-B75D35D3125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18E757F-9FE4-594F-9644-69E6AABF959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66822B94-4941-9C75-61D7-CF3B2386E88F}"/>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86C6404C-A333-9112-68B6-B62D22CA2C9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5AAD251-595D-D996-86AD-0F42A4512923}"/>
              </a:ext>
            </a:extLst>
          </p:cNvPr>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26A44B53-EAD3-7647-7C4E-AE3E34A71A49}"/>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4A20BD56-7C82-A79E-C74E-155D40692AC1}"/>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000" b="1" dirty="0">
                <a:latin typeface="Arial" panose="020B0604020202020204" pitchFamily="34" charset="0"/>
                <a:ea typeface="Open Sans 1"/>
                <a:cs typeface="Arial" panose="020B0604020202020204" pitchFamily="34" charset="0"/>
                <a:sym typeface="Open Sans 1"/>
              </a:rPr>
              <a:t>Problem in </a:t>
            </a:r>
            <a:r>
              <a:rPr lang="en-US" sz="4000" b="1" dirty="0" err="1">
                <a:latin typeface="Arial" panose="020B0604020202020204" pitchFamily="34" charset="0"/>
                <a:ea typeface="Open Sans 1"/>
                <a:cs typeface="Arial" panose="020B0604020202020204" pitchFamily="34" charset="0"/>
                <a:sym typeface="Open Sans 1"/>
              </a:rPr>
              <a:t>updation</a:t>
            </a:r>
            <a:r>
              <a:rPr lang="en-US" sz="4000" b="1" dirty="0">
                <a:latin typeface="Arial" panose="020B0604020202020204" pitchFamily="34" charset="0"/>
                <a:ea typeface="Open Sans 1"/>
                <a:cs typeface="Arial" panose="020B0604020202020204" pitchFamily="34" charset="0"/>
                <a:sym typeface="Open Sans 1"/>
              </a:rPr>
              <a:t> / </a:t>
            </a:r>
            <a:r>
              <a:rPr lang="en-US" sz="4000" b="1" dirty="0" err="1">
                <a:latin typeface="Arial" panose="020B0604020202020204" pitchFamily="34" charset="0"/>
                <a:ea typeface="Open Sans 1"/>
                <a:cs typeface="Arial" panose="020B0604020202020204" pitchFamily="34" charset="0"/>
                <a:sym typeface="Open Sans 1"/>
              </a:rPr>
              <a:t>updation</a:t>
            </a:r>
            <a:r>
              <a:rPr lang="en-US" sz="4000" b="1" dirty="0">
                <a:latin typeface="Arial" panose="020B0604020202020204" pitchFamily="34" charset="0"/>
                <a:ea typeface="Open Sans 1"/>
                <a:cs typeface="Arial" panose="020B0604020202020204" pitchFamily="34" charset="0"/>
                <a:sym typeface="Open Sans 1"/>
              </a:rPr>
              <a:t> anomaly </a:t>
            </a:r>
          </a:p>
          <a:p>
            <a:pPr marL="571500" indent="-571500" algn="just">
              <a:lnSpc>
                <a:spcPct val="150000"/>
              </a:lnSpc>
              <a:buFont typeface="Wingdings" panose="05000000000000000000" pitchFamily="2" charset="2"/>
              <a:buChar char="Ø"/>
            </a:pPr>
            <a:r>
              <a:rPr lang="en-US" sz="4000" dirty="0">
                <a:latin typeface="Arial" panose="020B0604020202020204" pitchFamily="34" charset="0"/>
                <a:ea typeface="Open Sans 1"/>
                <a:cs typeface="Arial" panose="020B0604020202020204" pitchFamily="34" charset="0"/>
                <a:sym typeface="Open Sans 1"/>
              </a:rPr>
              <a:t>If there is </a:t>
            </a:r>
            <a:r>
              <a:rPr lang="en-US" sz="4000" dirty="0" err="1">
                <a:latin typeface="Arial" panose="020B0604020202020204" pitchFamily="34" charset="0"/>
                <a:ea typeface="Open Sans 1"/>
                <a:cs typeface="Arial" panose="020B0604020202020204" pitchFamily="34" charset="0"/>
                <a:sym typeface="Open Sans 1"/>
              </a:rPr>
              <a:t>updation</a:t>
            </a:r>
            <a:r>
              <a:rPr lang="en-US" sz="4000" dirty="0">
                <a:latin typeface="Arial" panose="020B0604020202020204" pitchFamily="34" charset="0"/>
                <a:ea typeface="Open Sans 1"/>
                <a:cs typeface="Arial" panose="020B0604020202020204" pitchFamily="34" charset="0"/>
                <a:sym typeface="Open Sans 1"/>
              </a:rPr>
              <a:t> in the fee from 5000 to 7000, then we have to update FEE column in all the rows, else data will become inconsistent.</a:t>
            </a:r>
          </a:p>
        </p:txBody>
      </p:sp>
      <p:pic>
        <p:nvPicPr>
          <p:cNvPr id="8" name="Picture 7">
            <a:extLst>
              <a:ext uri="{FF2B5EF4-FFF2-40B4-BE49-F238E27FC236}">
                <a16:creationId xmlns:a16="http://schemas.microsoft.com/office/drawing/2014/main" id="{C81AB439-E0F0-7246-EEF2-55C51458A054}"/>
              </a:ext>
            </a:extLst>
          </p:cNvPr>
          <p:cNvPicPr>
            <a:picLocks noChangeAspect="1"/>
          </p:cNvPicPr>
          <p:nvPr/>
        </p:nvPicPr>
        <p:blipFill>
          <a:blip r:embed="rId4"/>
          <a:stretch>
            <a:fillRect/>
          </a:stretch>
        </p:blipFill>
        <p:spPr>
          <a:xfrm>
            <a:off x="3382617" y="4696181"/>
            <a:ext cx="11522765" cy="5333170"/>
          </a:xfrm>
          <a:prstGeom prst="rect">
            <a:avLst/>
          </a:prstGeom>
        </p:spPr>
      </p:pic>
    </p:spTree>
    <p:extLst>
      <p:ext uri="{BB962C8B-B14F-4D97-AF65-F5344CB8AC3E}">
        <p14:creationId xmlns:p14="http://schemas.microsoft.com/office/powerpoint/2010/main" val="7807850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5BDF-12B2-C39A-1988-DFA09989FB7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598E1CF-9904-28E2-64CB-9436905E37AD}"/>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95882472-E26A-0AAB-F085-1A968CBB14E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DF66629-C6E6-16A4-CE06-92B5F83CFEB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48DAF106-B1FD-D3EF-B2FF-DE182AE4F03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C3696EE5-1DAA-8CA5-6DCE-5707774E3C62}"/>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FIRST NORMAL FORM (1NF) </a:t>
            </a:r>
          </a:p>
        </p:txBody>
      </p:sp>
      <p:sp>
        <p:nvSpPr>
          <p:cNvPr id="6" name="TextBox 21">
            <a:extLst>
              <a:ext uri="{FF2B5EF4-FFF2-40B4-BE49-F238E27FC236}">
                <a16:creationId xmlns:a16="http://schemas.microsoft.com/office/drawing/2014/main" id="{62EAA102-8F68-3685-C36C-53C67F3B4BFD}"/>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endParaRPr lang="en-US" sz="4800" dirty="0">
              <a:latin typeface="Arial" panose="020B0604020202020204" pitchFamily="34" charset="0"/>
              <a:ea typeface="Open Sans 1"/>
              <a:cs typeface="Arial" panose="020B0604020202020204" pitchFamily="34" charset="0"/>
            </a:endParaRPr>
          </a:p>
        </p:txBody>
      </p:sp>
      <p:pic>
        <p:nvPicPr>
          <p:cNvPr id="10" name="Picture 9">
            <a:extLst>
              <a:ext uri="{FF2B5EF4-FFF2-40B4-BE49-F238E27FC236}">
                <a16:creationId xmlns:a16="http://schemas.microsoft.com/office/drawing/2014/main" id="{EAEBF285-F0F9-2777-4C4A-D4E02F79B340}"/>
              </a:ext>
            </a:extLst>
          </p:cNvPr>
          <p:cNvPicPr>
            <a:picLocks noChangeAspect="1"/>
          </p:cNvPicPr>
          <p:nvPr/>
        </p:nvPicPr>
        <p:blipFill>
          <a:blip r:embed="rId4"/>
          <a:stretch>
            <a:fillRect/>
          </a:stretch>
        </p:blipFill>
        <p:spPr>
          <a:xfrm>
            <a:off x="4953000" y="1683819"/>
            <a:ext cx="8382000" cy="8534401"/>
          </a:xfrm>
          <a:prstGeom prst="rect">
            <a:avLst/>
          </a:prstGeom>
        </p:spPr>
      </p:pic>
    </p:spTree>
    <p:extLst>
      <p:ext uri="{BB962C8B-B14F-4D97-AF65-F5344CB8AC3E}">
        <p14:creationId xmlns:p14="http://schemas.microsoft.com/office/powerpoint/2010/main" val="1691829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C82E4-C6CB-5942-328E-EF605C42E1A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CE8179A-53E6-73A7-1B80-5C064D7EB411}"/>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ADEF058F-22AB-A1F1-8AFD-3581113A8E6B}"/>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0FB789BE-8943-0166-3F59-CF1E349740B2}"/>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B0E35E63-3F48-AB45-FF2E-A5F17552E8D6}"/>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9CAED5BE-7EBE-2729-7568-ADE1FFE6B58D}"/>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FIRST NORMAL FORM (1NF) </a:t>
            </a:r>
          </a:p>
        </p:txBody>
      </p:sp>
      <p:sp>
        <p:nvSpPr>
          <p:cNvPr id="6" name="TextBox 21">
            <a:extLst>
              <a:ext uri="{FF2B5EF4-FFF2-40B4-BE49-F238E27FC236}">
                <a16:creationId xmlns:a16="http://schemas.microsoft.com/office/drawing/2014/main" id="{1E4BE2B3-3265-B0F0-97D3-3985178240FE}"/>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endParaRPr lang="en-US" sz="4800"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550C53A4-E253-5809-FAEA-16A805B2CFB6}"/>
              </a:ext>
            </a:extLst>
          </p:cNvPr>
          <p:cNvPicPr>
            <a:picLocks noChangeAspect="1"/>
          </p:cNvPicPr>
          <p:nvPr/>
        </p:nvPicPr>
        <p:blipFill>
          <a:blip r:embed="rId4"/>
          <a:stretch>
            <a:fillRect/>
          </a:stretch>
        </p:blipFill>
        <p:spPr>
          <a:xfrm>
            <a:off x="735699" y="2705100"/>
            <a:ext cx="16816601" cy="5454589"/>
          </a:xfrm>
          <a:prstGeom prst="rect">
            <a:avLst/>
          </a:prstGeom>
        </p:spPr>
      </p:pic>
    </p:spTree>
    <p:extLst>
      <p:ext uri="{BB962C8B-B14F-4D97-AF65-F5344CB8AC3E}">
        <p14:creationId xmlns:p14="http://schemas.microsoft.com/office/powerpoint/2010/main" val="963504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22F09-32DB-55D7-585E-2147A315A91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401FE72-B1D5-3487-433F-D1117126E83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1D439A13-6E99-7796-6162-C18E69CE27E4}"/>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526ECD0-28EA-751B-68D6-1FC89068020A}"/>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E5518062-0BF3-ADD2-133E-3C27B921D89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D59456B6-E8E3-A564-0D30-9B363D57047A}"/>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FIRST NORMAL FORM (1NF) </a:t>
            </a:r>
          </a:p>
        </p:txBody>
      </p:sp>
      <p:sp>
        <p:nvSpPr>
          <p:cNvPr id="6" name="TextBox 21">
            <a:extLst>
              <a:ext uri="{FF2B5EF4-FFF2-40B4-BE49-F238E27FC236}">
                <a16:creationId xmlns:a16="http://schemas.microsoft.com/office/drawing/2014/main" id="{1D33BE53-405C-347F-8D7E-AD6E45107626}"/>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endParaRPr lang="en-US" sz="4800" dirty="0">
              <a:latin typeface="Arial" panose="020B0604020202020204" pitchFamily="34" charset="0"/>
              <a:ea typeface="Open Sans 1"/>
              <a:cs typeface="Arial" panose="020B0604020202020204" pitchFamily="34" charset="0"/>
            </a:endParaRPr>
          </a:p>
        </p:txBody>
      </p:sp>
      <p:pic>
        <p:nvPicPr>
          <p:cNvPr id="12" name="Picture 11">
            <a:extLst>
              <a:ext uri="{FF2B5EF4-FFF2-40B4-BE49-F238E27FC236}">
                <a16:creationId xmlns:a16="http://schemas.microsoft.com/office/drawing/2014/main" id="{606DAFF5-C85F-9F15-83F3-FDB461C56880}"/>
              </a:ext>
            </a:extLst>
          </p:cNvPr>
          <p:cNvPicPr>
            <a:picLocks noChangeAspect="1"/>
          </p:cNvPicPr>
          <p:nvPr/>
        </p:nvPicPr>
        <p:blipFill>
          <a:blip r:embed="rId4"/>
          <a:stretch>
            <a:fillRect/>
          </a:stretch>
        </p:blipFill>
        <p:spPr>
          <a:xfrm>
            <a:off x="120658" y="1632082"/>
            <a:ext cx="9999065" cy="4713845"/>
          </a:xfrm>
          <a:prstGeom prst="rect">
            <a:avLst/>
          </a:prstGeom>
        </p:spPr>
      </p:pic>
      <p:pic>
        <p:nvPicPr>
          <p:cNvPr id="14" name="Picture 13">
            <a:extLst>
              <a:ext uri="{FF2B5EF4-FFF2-40B4-BE49-F238E27FC236}">
                <a16:creationId xmlns:a16="http://schemas.microsoft.com/office/drawing/2014/main" id="{25484A7F-CC98-51E7-3640-26696AE7DC68}"/>
              </a:ext>
            </a:extLst>
          </p:cNvPr>
          <p:cNvPicPr>
            <a:picLocks noChangeAspect="1"/>
          </p:cNvPicPr>
          <p:nvPr/>
        </p:nvPicPr>
        <p:blipFill>
          <a:blip r:embed="rId5"/>
          <a:stretch>
            <a:fillRect/>
          </a:stretch>
        </p:blipFill>
        <p:spPr>
          <a:xfrm>
            <a:off x="9644155" y="4422441"/>
            <a:ext cx="8523187" cy="4686504"/>
          </a:xfrm>
          <a:prstGeom prst="rect">
            <a:avLst/>
          </a:prstGeom>
        </p:spPr>
      </p:pic>
    </p:spTree>
    <p:extLst>
      <p:ext uri="{BB962C8B-B14F-4D97-AF65-F5344CB8AC3E}">
        <p14:creationId xmlns:p14="http://schemas.microsoft.com/office/powerpoint/2010/main" val="42759989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0ECC6-CA4D-89E9-1103-B76D15F0620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7E56083-7463-CF3B-C794-A664A00803B8}"/>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0198C558-61CC-8902-81D1-FD4AF8FB36A5}"/>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13F18BD-6E6B-7E09-EF31-2753335B5B6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B98EE82-C705-DB2F-4C1E-0A9CEACB19AA}"/>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F32BD43C-C5A5-FE07-94F1-CFE1DBF07D43}"/>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SECOND NORMAL FORM (2NF) </a:t>
            </a:r>
          </a:p>
        </p:txBody>
      </p:sp>
      <p:sp>
        <p:nvSpPr>
          <p:cNvPr id="6" name="TextBox 21">
            <a:extLst>
              <a:ext uri="{FF2B5EF4-FFF2-40B4-BE49-F238E27FC236}">
                <a16:creationId xmlns:a16="http://schemas.microsoft.com/office/drawing/2014/main" id="{62827EC8-06A4-6BFB-DD05-83A4B3319463}"/>
              </a:ext>
            </a:extLst>
          </p:cNvPr>
          <p:cNvSpPr txBox="1"/>
          <p:nvPr/>
        </p:nvSpPr>
        <p:spPr>
          <a:xfrm>
            <a:off x="304800" y="1801255"/>
            <a:ext cx="17754600" cy="8240796"/>
          </a:xfrm>
          <a:prstGeom prst="rect">
            <a:avLst/>
          </a:prstGeom>
        </p:spPr>
        <p:txBody>
          <a:bodyPr wrap="square" lIns="0" tIns="0" rIns="0" bIns="0" rtlCol="0" anchor="t">
            <a:normAutofit fontScale="92500" lnSpcReduction="20000"/>
          </a:bodyPr>
          <a:lstStyle/>
          <a:p>
            <a:pPr algn="just">
              <a:lnSpc>
                <a:spcPct val="150000"/>
              </a:lnSpc>
            </a:pPr>
            <a:r>
              <a:rPr lang="en-US" sz="4800" dirty="0">
                <a:latin typeface="Arial" panose="020B0604020202020204" pitchFamily="34" charset="0"/>
                <a:ea typeface="Open Sans 1"/>
                <a:cs typeface="Arial" panose="020B0604020202020204" pitchFamily="34" charset="0"/>
              </a:rPr>
              <a:t>A table is in 2 NF if</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For a table to be in 2NF, it must first meet the requirements of </a:t>
            </a:r>
            <a:r>
              <a:rPr lang="en-US" sz="4800" b="1" dirty="0">
                <a:latin typeface="Arial" panose="020B0604020202020204" pitchFamily="34" charset="0"/>
                <a:ea typeface="Open Sans 1"/>
                <a:cs typeface="Arial" panose="020B0604020202020204" pitchFamily="34" charset="0"/>
              </a:rPr>
              <a:t>First Normal Form (1NF),</a:t>
            </a:r>
            <a:r>
              <a:rPr lang="en-US" sz="4800" dirty="0">
                <a:latin typeface="Arial" panose="020B0604020202020204" pitchFamily="34" charset="0"/>
                <a:ea typeface="Open Sans 1"/>
                <a:cs typeface="Arial" panose="020B0604020202020204" pitchFamily="34" charset="0"/>
              </a:rPr>
              <a:t> meaning all columns should contain single, indivisible values without any repeating groups. Additionally, the </a:t>
            </a:r>
            <a:r>
              <a:rPr lang="en-US" sz="4800" b="1" dirty="0">
                <a:latin typeface="Arial" panose="020B0604020202020204" pitchFamily="34" charset="0"/>
                <a:ea typeface="Open Sans 1"/>
                <a:cs typeface="Arial" panose="020B0604020202020204" pitchFamily="34" charset="0"/>
              </a:rPr>
              <a:t>table should not have partial dependencies. </a:t>
            </a:r>
          </a:p>
          <a:p>
            <a:pPr algn="just">
              <a:lnSpc>
                <a:spcPct val="150000"/>
              </a:lnSpc>
            </a:pPr>
            <a:endParaRPr lang="en-US" sz="4800" b="1" dirty="0">
              <a:latin typeface="Arial" panose="020B0604020202020204" pitchFamily="34" charset="0"/>
              <a:ea typeface="Open Sans 1"/>
              <a:cs typeface="Arial" panose="020B0604020202020204" pitchFamily="34" charset="0"/>
            </a:endParaRPr>
          </a:p>
          <a:p>
            <a:pPr algn="just">
              <a:lnSpc>
                <a:spcPct val="150000"/>
              </a:lnSpc>
            </a:pPr>
            <a:r>
              <a:rPr lang="en-US" sz="4800" b="1" dirty="0">
                <a:latin typeface="Arial" panose="020B0604020202020204" pitchFamily="34" charset="0"/>
                <a:ea typeface="Open Sans 1"/>
                <a:cs typeface="Arial" panose="020B0604020202020204" pitchFamily="34" charset="0"/>
              </a:rPr>
              <a:t>Rule 1- Be in 1NF</a:t>
            </a:r>
          </a:p>
          <a:p>
            <a:pPr algn="just">
              <a:lnSpc>
                <a:spcPct val="150000"/>
              </a:lnSpc>
            </a:pPr>
            <a:r>
              <a:rPr lang="en-US" sz="4800" b="1" dirty="0">
                <a:latin typeface="Arial" panose="020B0604020202020204" pitchFamily="34" charset="0"/>
                <a:ea typeface="Open Sans 1"/>
                <a:cs typeface="Arial" panose="020B0604020202020204" pitchFamily="34" charset="0"/>
              </a:rPr>
              <a:t>Rule 2- Single Column Primary Key that is not functionally dependent on any subset of candidate key relation</a:t>
            </a:r>
          </a:p>
        </p:txBody>
      </p:sp>
    </p:spTree>
    <p:extLst>
      <p:ext uri="{BB962C8B-B14F-4D97-AF65-F5344CB8AC3E}">
        <p14:creationId xmlns:p14="http://schemas.microsoft.com/office/powerpoint/2010/main" val="344837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F3EEE-2ACE-3BD7-4914-ECAA82CEE2E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21E235A-72D1-102E-E687-EDFF1AD06C3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34B2A03-4D97-CF87-9385-C53697DFAD8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C3819442-C58C-9737-2804-1BF1B3AA8947}"/>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DB9A886-46FA-9FA2-8810-8EB56BF00716}"/>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F7D9D72-4EAE-F19D-41F2-26FAB8317A37}"/>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SECOND NORMAL FORM (2NF) </a:t>
            </a:r>
          </a:p>
        </p:txBody>
      </p:sp>
      <p:sp>
        <p:nvSpPr>
          <p:cNvPr id="6" name="TextBox 21">
            <a:extLst>
              <a:ext uri="{FF2B5EF4-FFF2-40B4-BE49-F238E27FC236}">
                <a16:creationId xmlns:a16="http://schemas.microsoft.com/office/drawing/2014/main" id="{E00A088D-3CEA-1662-25DB-553B9264870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endParaRPr lang="en-US" sz="4800"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95DB6947-8992-A3CC-0AF1-188B044C67A0}"/>
              </a:ext>
            </a:extLst>
          </p:cNvPr>
          <p:cNvPicPr>
            <a:picLocks noChangeAspect="1"/>
          </p:cNvPicPr>
          <p:nvPr/>
        </p:nvPicPr>
        <p:blipFill>
          <a:blip r:embed="rId4"/>
          <a:stretch>
            <a:fillRect/>
          </a:stretch>
        </p:blipFill>
        <p:spPr>
          <a:xfrm>
            <a:off x="3352800" y="1757083"/>
            <a:ext cx="10972800" cy="8001373"/>
          </a:xfrm>
          <a:prstGeom prst="rect">
            <a:avLst/>
          </a:prstGeom>
        </p:spPr>
      </p:pic>
    </p:spTree>
    <p:extLst>
      <p:ext uri="{BB962C8B-B14F-4D97-AF65-F5344CB8AC3E}">
        <p14:creationId xmlns:p14="http://schemas.microsoft.com/office/powerpoint/2010/main" val="38756875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7E684-6242-8C56-79C4-3388D20BB021}"/>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F582482-1691-200E-7005-06EFDDC1BA18}"/>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2A4E6EE-3285-BDC9-763C-5F8EDDF5C75B}"/>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C5D34600-338E-E68A-C81C-108A8353C329}"/>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EFE92379-6160-8B1B-DA12-2EE071E48B9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913331D5-B70A-2C39-25F5-9B6B85E9AF2D}"/>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SECOND NORMAL FORM (2NF) </a:t>
            </a:r>
          </a:p>
        </p:txBody>
      </p:sp>
      <p:sp>
        <p:nvSpPr>
          <p:cNvPr id="6" name="TextBox 21">
            <a:extLst>
              <a:ext uri="{FF2B5EF4-FFF2-40B4-BE49-F238E27FC236}">
                <a16:creationId xmlns:a16="http://schemas.microsoft.com/office/drawing/2014/main" id="{46C7D621-5E50-D260-C6A4-1087CD61DE03}"/>
              </a:ext>
            </a:extLst>
          </p:cNvPr>
          <p:cNvSpPr txBox="1"/>
          <p:nvPr/>
        </p:nvSpPr>
        <p:spPr>
          <a:xfrm>
            <a:off x="304800" y="1801255"/>
            <a:ext cx="17754600" cy="8240796"/>
          </a:xfrm>
          <a:prstGeom prst="rect">
            <a:avLst/>
          </a:prstGeom>
        </p:spPr>
        <p:txBody>
          <a:bodyPr wrap="square" lIns="0" tIns="0" rIns="0" bIns="0" rtlCol="0" anchor="t">
            <a:normAutofit fontScale="85000" lnSpcReduction="2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candidate key for this table is </a:t>
            </a:r>
            <a:r>
              <a:rPr lang="en-US" sz="4800" b="1" dirty="0">
                <a:latin typeface="Arial" panose="020B0604020202020204" pitchFamily="34" charset="0"/>
                <a:ea typeface="Open Sans 1"/>
                <a:cs typeface="Arial" panose="020B0604020202020204" pitchFamily="34" charset="0"/>
              </a:rPr>
              <a:t>{STUD_NO, COURSE_NO} </a:t>
            </a:r>
            <a:r>
              <a:rPr lang="en-US" sz="4800" dirty="0">
                <a:latin typeface="Arial" panose="020B0604020202020204" pitchFamily="34" charset="0"/>
                <a:ea typeface="Open Sans 1"/>
                <a:cs typeface="Arial" panose="020B0604020202020204" pitchFamily="34" charset="0"/>
              </a:rPr>
              <a:t>because the combination of these two columns uniquely identifies each row in the table.</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COURSE_FEE is a non-prime attribute </a:t>
            </a:r>
            <a:r>
              <a:rPr lang="en-US" sz="4800" dirty="0">
                <a:latin typeface="Arial" panose="020B0604020202020204" pitchFamily="34" charset="0"/>
                <a:ea typeface="Open Sans 1"/>
                <a:cs typeface="Arial" panose="020B0604020202020204" pitchFamily="34" charset="0"/>
              </a:rPr>
              <a:t>because it is not part of the candidate key {STUD_NO, COURSE_NO}.</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But, </a:t>
            </a:r>
            <a:r>
              <a:rPr lang="en-US" sz="4800" b="1" dirty="0">
                <a:latin typeface="Arial" panose="020B0604020202020204" pitchFamily="34" charset="0"/>
                <a:ea typeface="Open Sans 1"/>
                <a:cs typeface="Arial" panose="020B0604020202020204" pitchFamily="34" charset="0"/>
              </a:rPr>
              <a:t>COURSE_NO -&gt; COURSE_FEE</a:t>
            </a:r>
            <a:r>
              <a:rPr lang="en-US" sz="4800" dirty="0">
                <a:latin typeface="Arial" panose="020B0604020202020204" pitchFamily="34" charset="0"/>
                <a:ea typeface="Open Sans 1"/>
                <a:cs typeface="Arial" panose="020B0604020202020204" pitchFamily="34" charset="0"/>
              </a:rPr>
              <a:t>, i.e., COURSE_FEE is dependent on COURSE_NO, which is a proper subset of the candidate key.</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Therefore, Non-prime attribute COURSE_FEE is dependent on a proper subset of the candidate key, which is a </a:t>
            </a:r>
            <a:r>
              <a:rPr lang="en-US" sz="4800" b="1" dirty="0">
                <a:latin typeface="Arial" panose="020B0604020202020204" pitchFamily="34" charset="0"/>
                <a:ea typeface="Open Sans 1"/>
                <a:cs typeface="Arial" panose="020B0604020202020204" pitchFamily="34" charset="0"/>
              </a:rPr>
              <a:t>partial dependency </a:t>
            </a:r>
            <a:r>
              <a:rPr lang="en-US" sz="4800" dirty="0">
                <a:latin typeface="Arial" panose="020B0604020202020204" pitchFamily="34" charset="0"/>
                <a:ea typeface="Open Sans 1"/>
                <a:cs typeface="Arial" panose="020B0604020202020204" pitchFamily="34" charset="0"/>
              </a:rPr>
              <a:t>and so this relation is not in 2NF.</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34397080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B3C15-4B38-0F14-BEF1-C9CC66E84C4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0D19074-79DD-6445-4816-54F915F830C9}"/>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CB04C19E-F274-366A-A00B-F5BE1EDD7150}"/>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2CFC105-1367-505F-E8A6-A56AB4F2D361}"/>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6E0D217-39B1-321F-4E54-3F842B2C6B03}"/>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BCBFB46E-F4B1-5255-38A5-65296E50A4F4}"/>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SECOND NORMAL FORM (2NF) </a:t>
            </a:r>
          </a:p>
        </p:txBody>
      </p:sp>
      <p:sp>
        <p:nvSpPr>
          <p:cNvPr id="6" name="TextBox 21">
            <a:extLst>
              <a:ext uri="{FF2B5EF4-FFF2-40B4-BE49-F238E27FC236}">
                <a16:creationId xmlns:a16="http://schemas.microsoft.com/office/drawing/2014/main" id="{C1F38E52-8697-5EF1-5BC3-772A11AE8CAF}"/>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endParaRPr lang="en-US" sz="4800" dirty="0">
              <a:latin typeface="Arial" panose="020B0604020202020204" pitchFamily="34" charset="0"/>
              <a:ea typeface="Open Sans 1"/>
              <a:cs typeface="Arial" panose="020B0604020202020204" pitchFamily="34" charset="0"/>
            </a:endParaRPr>
          </a:p>
        </p:txBody>
      </p:sp>
      <p:pic>
        <p:nvPicPr>
          <p:cNvPr id="10" name="Picture 9">
            <a:extLst>
              <a:ext uri="{FF2B5EF4-FFF2-40B4-BE49-F238E27FC236}">
                <a16:creationId xmlns:a16="http://schemas.microsoft.com/office/drawing/2014/main" id="{341EE976-CB6A-ACFE-8CC5-7FC46CC03773}"/>
              </a:ext>
            </a:extLst>
          </p:cNvPr>
          <p:cNvPicPr>
            <a:picLocks noChangeAspect="1"/>
          </p:cNvPicPr>
          <p:nvPr/>
        </p:nvPicPr>
        <p:blipFill>
          <a:blip r:embed="rId4"/>
          <a:stretch>
            <a:fillRect/>
          </a:stretch>
        </p:blipFill>
        <p:spPr>
          <a:xfrm>
            <a:off x="558800" y="2171700"/>
            <a:ext cx="7584854" cy="7137038"/>
          </a:xfrm>
          <a:prstGeom prst="rect">
            <a:avLst/>
          </a:prstGeom>
        </p:spPr>
      </p:pic>
      <p:pic>
        <p:nvPicPr>
          <p:cNvPr id="12" name="Picture 11">
            <a:extLst>
              <a:ext uri="{FF2B5EF4-FFF2-40B4-BE49-F238E27FC236}">
                <a16:creationId xmlns:a16="http://schemas.microsoft.com/office/drawing/2014/main" id="{9281872E-D717-19AD-B498-E6824EE77DD7}"/>
              </a:ext>
            </a:extLst>
          </p:cNvPr>
          <p:cNvPicPr>
            <a:picLocks noChangeAspect="1"/>
          </p:cNvPicPr>
          <p:nvPr/>
        </p:nvPicPr>
        <p:blipFill>
          <a:blip r:embed="rId5"/>
          <a:stretch>
            <a:fillRect/>
          </a:stretch>
        </p:blipFill>
        <p:spPr>
          <a:xfrm>
            <a:off x="8988778" y="2171700"/>
            <a:ext cx="8765822" cy="7137038"/>
          </a:xfrm>
          <a:prstGeom prst="rect">
            <a:avLst/>
          </a:prstGeom>
        </p:spPr>
      </p:pic>
    </p:spTree>
    <p:extLst>
      <p:ext uri="{BB962C8B-B14F-4D97-AF65-F5344CB8AC3E}">
        <p14:creationId xmlns:p14="http://schemas.microsoft.com/office/powerpoint/2010/main" val="38696111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1EF2A-4D3A-5C91-C330-81BACA9843A5}"/>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4B62C19-1192-30A1-AF77-832A0F213800}"/>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A9371EBE-9045-259D-D69B-35CFC3BF8DCC}"/>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378D477-D3A9-6F66-0625-3C985073A0C5}"/>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056951CC-33FA-B646-A774-F65F28E86DD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8103F2E-0661-8741-A227-04187071F3B0}"/>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SECOND NORMAL FORM (2NF) </a:t>
            </a:r>
          </a:p>
        </p:txBody>
      </p:sp>
      <p:sp>
        <p:nvSpPr>
          <p:cNvPr id="6" name="TextBox 21">
            <a:extLst>
              <a:ext uri="{FF2B5EF4-FFF2-40B4-BE49-F238E27FC236}">
                <a16:creationId xmlns:a16="http://schemas.microsoft.com/office/drawing/2014/main" id="{A9306B12-D115-C0CC-5871-7533893DE3A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dirty="0">
                <a:latin typeface="Arial" panose="020B0604020202020204" pitchFamily="34" charset="0"/>
                <a:ea typeface="Open Sans 1"/>
                <a:cs typeface="Arial" panose="020B0604020202020204" pitchFamily="34" charset="0"/>
              </a:rPr>
              <a:t>Now, each table is in 2NF:</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Course Table ensures that COURSE_FEE depends only on COURSE_NO.</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Student-Course Table ensures there are no partial dependencies because it only relates students to courses.</a:t>
            </a:r>
          </a:p>
        </p:txBody>
      </p:sp>
    </p:spTree>
    <p:extLst>
      <p:ext uri="{BB962C8B-B14F-4D97-AF65-F5344CB8AC3E}">
        <p14:creationId xmlns:p14="http://schemas.microsoft.com/office/powerpoint/2010/main" val="10513220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6D829-64B8-5E68-582E-D4E0244158C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954ECDB-7F75-F398-FFDF-61DAA6B0E029}"/>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B64CACD3-6149-D78F-C5FC-18F67F2E590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62C89A23-2D53-6A03-2A75-B160FDBC2FA1}"/>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2E66D228-2516-628D-5A2C-AA470F496BA3}"/>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87FD5426-617F-8656-7E35-A963472C94F1}"/>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THIRD NORMAL FORM (3NF) </a:t>
            </a:r>
          </a:p>
        </p:txBody>
      </p:sp>
      <p:sp>
        <p:nvSpPr>
          <p:cNvPr id="6" name="TextBox 21">
            <a:extLst>
              <a:ext uri="{FF2B5EF4-FFF2-40B4-BE49-F238E27FC236}">
                <a16:creationId xmlns:a16="http://schemas.microsoft.com/office/drawing/2014/main" id="{96BE11DE-1B01-9F40-86D3-DC0E24418C99}"/>
              </a:ext>
            </a:extLst>
          </p:cNvPr>
          <p:cNvSpPr txBox="1"/>
          <p:nvPr/>
        </p:nvSpPr>
        <p:spPr>
          <a:xfrm>
            <a:off x="304800" y="1801255"/>
            <a:ext cx="177546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 relation that is in First and Second Normal Form and in which </a:t>
            </a:r>
            <a:r>
              <a:rPr lang="en-US" sz="4800" b="1" dirty="0">
                <a:latin typeface="Arial" panose="020B0604020202020204" pitchFamily="34" charset="0"/>
                <a:ea typeface="Open Sans 1"/>
                <a:cs typeface="Arial" panose="020B0604020202020204" pitchFamily="34" charset="0"/>
              </a:rPr>
              <a:t>no non-primary-key attribute is transitively dependent on the primary key</a:t>
            </a:r>
            <a:r>
              <a:rPr lang="en-US" sz="4800" dirty="0">
                <a:latin typeface="Arial" panose="020B0604020202020204" pitchFamily="34" charset="0"/>
                <a:ea typeface="Open Sans 1"/>
                <a:cs typeface="Arial" panose="020B0604020202020204" pitchFamily="34" charset="0"/>
              </a:rPr>
              <a:t>, then it is in Third Normal Form (3NF). </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Rule 1- Be in 2NF</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Rule 2- Has no transitive functional dependencies</a:t>
            </a:r>
          </a:p>
        </p:txBody>
      </p:sp>
    </p:spTree>
    <p:extLst>
      <p:ext uri="{BB962C8B-B14F-4D97-AF65-F5344CB8AC3E}">
        <p14:creationId xmlns:p14="http://schemas.microsoft.com/office/powerpoint/2010/main" val="25632885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543E8-245C-59AB-1E14-0B27552DE23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9EDB59E-28B5-5A86-A1BE-B872CB59EF40}"/>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174C71F7-47CB-5500-1DD9-DF0CA358759E}"/>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6A0DF022-BC17-F8B7-00C5-B44EEB4F1FCB}"/>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70C8BEDA-2C52-3F3D-A41E-82A4BD2C0A2D}"/>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7BFAE62A-04B1-659C-7DE1-FD20C57D44E6}"/>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THIRD NORMAL FORM (3NF) </a:t>
            </a:r>
          </a:p>
        </p:txBody>
      </p:sp>
      <p:sp>
        <p:nvSpPr>
          <p:cNvPr id="6" name="TextBox 21">
            <a:extLst>
              <a:ext uri="{FF2B5EF4-FFF2-40B4-BE49-F238E27FC236}">
                <a16:creationId xmlns:a16="http://schemas.microsoft.com/office/drawing/2014/main" id="{9789EC62-1A67-4B06-1389-F8F88DE7EF7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endParaRPr lang="en-US" sz="4800"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3B1FA1CC-271A-7C22-E75D-345CD0C7E028}"/>
              </a:ext>
            </a:extLst>
          </p:cNvPr>
          <p:cNvPicPr>
            <a:picLocks noChangeAspect="1"/>
          </p:cNvPicPr>
          <p:nvPr/>
        </p:nvPicPr>
        <p:blipFill>
          <a:blip r:embed="rId4"/>
          <a:stretch>
            <a:fillRect/>
          </a:stretch>
        </p:blipFill>
        <p:spPr>
          <a:xfrm>
            <a:off x="832449" y="2340253"/>
            <a:ext cx="16623101" cy="7162800"/>
          </a:xfrm>
          <a:prstGeom prst="rect">
            <a:avLst/>
          </a:prstGeom>
        </p:spPr>
      </p:pic>
    </p:spTree>
    <p:extLst>
      <p:ext uri="{BB962C8B-B14F-4D97-AF65-F5344CB8AC3E}">
        <p14:creationId xmlns:p14="http://schemas.microsoft.com/office/powerpoint/2010/main" val="348058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8CA94-C9AD-930C-C18B-F212F473067D}"/>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418C9C1F-F06C-5760-EF09-08BBB13D72EA}"/>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28A55E3B-048F-630F-E7B7-3899CEB061C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D1FE918-B62A-235F-9D77-287952877C1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7EBB1834-CA71-034B-9C07-9A59C25821E7}"/>
              </a:ext>
            </a:extLst>
          </p:cNvPr>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856FEE2F-ED31-5A49-D443-DE5EF39F7125}"/>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D424292F-7450-ACAD-2564-0D8342A452AB}"/>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000" b="1" kern="0" dirty="0">
                <a:effectLst/>
                <a:latin typeface="Arial" panose="020B0604020202020204" pitchFamily="34" charset="0"/>
                <a:ea typeface="Times New Roman" panose="02020603050405020304" pitchFamily="18" charset="0"/>
                <a:cs typeface="Arial" panose="020B0604020202020204" pitchFamily="34" charset="0"/>
              </a:rPr>
              <a:t>Problem in Insertion Anomalies</a:t>
            </a:r>
          </a:p>
          <a:p>
            <a:pPr marL="571500" indent="-571500" algn="just">
              <a:lnSpc>
                <a:spcPct val="150000"/>
              </a:lnSpc>
              <a:buFont typeface="Wingdings" panose="05000000000000000000" pitchFamily="2" charset="2"/>
              <a:buChar char="Ø"/>
            </a:pPr>
            <a:r>
              <a:rPr lang="en-US" sz="4000" dirty="0">
                <a:latin typeface="Arial" panose="020B0604020202020204" pitchFamily="34" charset="0"/>
                <a:ea typeface="Open Sans 1"/>
                <a:cs typeface="Arial" panose="020B0604020202020204" pitchFamily="34" charset="0"/>
                <a:sym typeface="Open Sans 1"/>
              </a:rPr>
              <a:t>New course is introduced C4, But no student is there who is having C4 subject.</a:t>
            </a:r>
          </a:p>
        </p:txBody>
      </p:sp>
      <p:pic>
        <p:nvPicPr>
          <p:cNvPr id="8" name="Picture 7">
            <a:extLst>
              <a:ext uri="{FF2B5EF4-FFF2-40B4-BE49-F238E27FC236}">
                <a16:creationId xmlns:a16="http://schemas.microsoft.com/office/drawing/2014/main" id="{3C33DA30-4576-B43A-7858-09E9E2C6D015}"/>
              </a:ext>
            </a:extLst>
          </p:cNvPr>
          <p:cNvPicPr>
            <a:picLocks noChangeAspect="1"/>
          </p:cNvPicPr>
          <p:nvPr/>
        </p:nvPicPr>
        <p:blipFill>
          <a:blip r:embed="rId4"/>
          <a:stretch>
            <a:fillRect/>
          </a:stretch>
        </p:blipFill>
        <p:spPr>
          <a:xfrm>
            <a:off x="6096000" y="3527417"/>
            <a:ext cx="8552576" cy="6759583"/>
          </a:xfrm>
          <a:prstGeom prst="rect">
            <a:avLst/>
          </a:prstGeom>
        </p:spPr>
      </p:pic>
    </p:spTree>
    <p:extLst>
      <p:ext uri="{BB962C8B-B14F-4D97-AF65-F5344CB8AC3E}">
        <p14:creationId xmlns:p14="http://schemas.microsoft.com/office/powerpoint/2010/main" val="1062714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30A16-6D3D-B640-E4D7-3DD9A9DF52E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E4A82C6-BD6F-6AC3-FE4C-A84F31E7B12B}"/>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8A10DB7-00BA-1947-57EB-B9711657EDD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5E11B114-9813-BF27-B4D4-CB6698DE3CAF}"/>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DC3176D6-9C2A-1382-0489-8853FFA5FB5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D00F6BF0-74D0-5EB0-4485-52206B0EF31B}"/>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THIRD NORMAL FORM (3NF) </a:t>
            </a:r>
          </a:p>
        </p:txBody>
      </p:sp>
      <p:sp>
        <p:nvSpPr>
          <p:cNvPr id="6" name="TextBox 21">
            <a:extLst>
              <a:ext uri="{FF2B5EF4-FFF2-40B4-BE49-F238E27FC236}">
                <a16:creationId xmlns:a16="http://schemas.microsoft.com/office/drawing/2014/main" id="{B09FA3AD-A49C-A587-0CB5-8C04826DEA19}"/>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dirty="0">
                <a:latin typeface="Arial" panose="020B0604020202020204" pitchFamily="34" charset="0"/>
                <a:ea typeface="Open Sans 1"/>
                <a:cs typeface="Arial" panose="020B0604020202020204" pitchFamily="34" charset="0"/>
              </a:rPr>
              <a:t>Functional dependency Set: </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{CAND_NO -&gt; CAND_NAME, </a:t>
            </a:r>
          </a:p>
          <a:p>
            <a:pPr algn="just">
              <a:lnSpc>
                <a:spcPct val="150000"/>
              </a:lnSpc>
            </a:pPr>
            <a:r>
              <a:rPr lang="en-US" sz="4800" dirty="0">
                <a:latin typeface="Arial" panose="020B0604020202020204" pitchFamily="34" charset="0"/>
                <a:ea typeface="Open Sans 1"/>
                <a:cs typeface="Arial" panose="020B0604020202020204" pitchFamily="34" charset="0"/>
              </a:rPr>
              <a:t>	CAND_NO -&gt;CAND_STATE, </a:t>
            </a:r>
          </a:p>
          <a:p>
            <a:pPr algn="just">
              <a:lnSpc>
                <a:spcPct val="150000"/>
              </a:lnSpc>
            </a:pPr>
            <a:r>
              <a:rPr lang="en-US" sz="4800" dirty="0">
                <a:latin typeface="Arial" panose="020B0604020202020204" pitchFamily="34" charset="0"/>
                <a:ea typeface="Open Sans 1"/>
                <a:cs typeface="Arial" panose="020B0604020202020204" pitchFamily="34" charset="0"/>
              </a:rPr>
              <a:t>	CAND_STATE -&gt; CAND_COUNTRY, </a:t>
            </a:r>
          </a:p>
          <a:p>
            <a:pPr algn="just">
              <a:lnSpc>
                <a:spcPct val="150000"/>
              </a:lnSpc>
            </a:pPr>
            <a:r>
              <a:rPr lang="en-US" sz="4800" dirty="0">
                <a:latin typeface="Arial" panose="020B0604020202020204" pitchFamily="34" charset="0"/>
                <a:ea typeface="Open Sans 1"/>
                <a:cs typeface="Arial" panose="020B0604020202020204" pitchFamily="34" charset="0"/>
              </a:rPr>
              <a:t>	CAND_NO -&gt; CAND_AGE}</a:t>
            </a:r>
          </a:p>
          <a:p>
            <a:pPr algn="just">
              <a:lnSpc>
                <a:spcPct val="150000"/>
              </a:lnSpc>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So, Candidate key here would be: {CAND_NO}</a:t>
            </a:r>
            <a:endParaRPr lang="en-US" sz="48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3765024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CAEEF-845A-5540-6AA2-B19FD1483586}"/>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6C9428CA-369E-3574-F850-003AE4A84920}"/>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079267B1-A5CB-E3DD-5B39-D2A872770D51}"/>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BFDEC8C-F8AB-7950-0DBD-D882C8712AB4}"/>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D1B60EE7-9510-4145-0F0A-FEAE67E650A7}"/>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E77E65F4-32BE-D8E1-B110-AF9071702282}"/>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THIRD NORMAL FORM (3NF) </a:t>
            </a:r>
          </a:p>
        </p:txBody>
      </p:sp>
      <p:sp>
        <p:nvSpPr>
          <p:cNvPr id="6" name="TextBox 21">
            <a:extLst>
              <a:ext uri="{FF2B5EF4-FFF2-40B4-BE49-F238E27FC236}">
                <a16:creationId xmlns:a16="http://schemas.microsoft.com/office/drawing/2014/main" id="{6455DF03-3E13-2131-508B-AA8E77A990FE}"/>
              </a:ext>
            </a:extLst>
          </p:cNvPr>
          <p:cNvSpPr txBox="1"/>
          <p:nvPr/>
        </p:nvSpPr>
        <p:spPr>
          <a:xfrm>
            <a:off x="304800" y="1801255"/>
            <a:ext cx="17754600" cy="8240796"/>
          </a:xfrm>
          <a:prstGeom prst="rect">
            <a:avLst/>
          </a:prstGeom>
        </p:spPr>
        <p:txBody>
          <a:bodyPr wrap="square" lIns="0" tIns="0" rIns="0" bIns="0" rtlCol="0" anchor="t">
            <a:normAutofit fontScale="85000" lnSpcReduction="2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For the relation given here in the table, CAND_NO -&gt; CAND_STATE and CAND_STATE -&gt; CAND_COUNTRY are actually true. Thus, CAND_COUNTRY depends transitively on CAND_NO. This transitive relation violates the rules of being in the 3NF. </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So, if we want to convert it into the third normal form, then we have to decompose the relation CANDIDATE (CAND_NO, CAND_NAME, CAND_STATE, CAND_COUNTRY, CAND_AGE) as:</a:t>
            </a:r>
          </a:p>
          <a:p>
            <a:pPr algn="just">
              <a:lnSpc>
                <a:spcPct val="150000"/>
              </a:lnSpc>
            </a:pPr>
            <a:r>
              <a:rPr lang="en-US" sz="4800" b="1" dirty="0">
                <a:latin typeface="Arial" panose="020B0604020202020204" pitchFamily="34" charset="0"/>
                <a:ea typeface="Open Sans 1"/>
                <a:cs typeface="Arial" panose="020B0604020202020204" pitchFamily="34" charset="0"/>
              </a:rPr>
              <a:t>CANDIDATE (CAND_NO, CAND_NAME, CAND_STATE, CAND_AGE) STATE_COUNTRY (STATE, COUNTRY).</a:t>
            </a:r>
          </a:p>
        </p:txBody>
      </p:sp>
    </p:spTree>
    <p:extLst>
      <p:ext uri="{BB962C8B-B14F-4D97-AF65-F5344CB8AC3E}">
        <p14:creationId xmlns:p14="http://schemas.microsoft.com/office/powerpoint/2010/main" val="1944412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824BD-15F3-C942-F39B-246D93445ADC}"/>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D0C0FFC-D72B-8504-3BCE-31D39297DCED}"/>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1A4DDC4-EBFF-FF2F-BA4B-B9C779E64460}"/>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C7D8714-DAA9-855D-8C80-AC4546C6F56F}"/>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D7CBB319-C8E7-1B28-D677-CD2E8C866454}"/>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128465C-F239-DB19-8ADC-038D4D456D5A}"/>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THIRD NORMAL FORM (3NF) </a:t>
            </a:r>
          </a:p>
        </p:txBody>
      </p:sp>
      <p:sp>
        <p:nvSpPr>
          <p:cNvPr id="6" name="TextBox 21">
            <a:extLst>
              <a:ext uri="{FF2B5EF4-FFF2-40B4-BE49-F238E27FC236}">
                <a16:creationId xmlns:a16="http://schemas.microsoft.com/office/drawing/2014/main" id="{51A509FC-6827-05CD-8DC8-7822F9D4B014}"/>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endParaRPr lang="en-US" sz="4800" dirty="0">
              <a:latin typeface="Arial" panose="020B0604020202020204" pitchFamily="34" charset="0"/>
              <a:ea typeface="Open Sans 1"/>
              <a:cs typeface="Arial" panose="020B0604020202020204" pitchFamily="34" charset="0"/>
            </a:endParaRPr>
          </a:p>
        </p:txBody>
      </p:sp>
      <p:pic>
        <p:nvPicPr>
          <p:cNvPr id="10" name="Picture 9">
            <a:extLst>
              <a:ext uri="{FF2B5EF4-FFF2-40B4-BE49-F238E27FC236}">
                <a16:creationId xmlns:a16="http://schemas.microsoft.com/office/drawing/2014/main" id="{F06F4B1E-EA45-7B8F-5F93-884841FEF497}"/>
              </a:ext>
            </a:extLst>
          </p:cNvPr>
          <p:cNvPicPr>
            <a:picLocks noChangeAspect="1"/>
          </p:cNvPicPr>
          <p:nvPr/>
        </p:nvPicPr>
        <p:blipFill>
          <a:blip r:embed="rId4"/>
          <a:stretch>
            <a:fillRect/>
          </a:stretch>
        </p:blipFill>
        <p:spPr>
          <a:xfrm>
            <a:off x="228600" y="1501946"/>
            <a:ext cx="8852421" cy="4689265"/>
          </a:xfrm>
          <a:prstGeom prst="rect">
            <a:avLst/>
          </a:prstGeom>
        </p:spPr>
      </p:pic>
      <p:pic>
        <p:nvPicPr>
          <p:cNvPr id="12" name="Picture 11">
            <a:extLst>
              <a:ext uri="{FF2B5EF4-FFF2-40B4-BE49-F238E27FC236}">
                <a16:creationId xmlns:a16="http://schemas.microsoft.com/office/drawing/2014/main" id="{87584A16-1CDB-CD9C-CD4C-83A58DCCFCDB}"/>
              </a:ext>
            </a:extLst>
          </p:cNvPr>
          <p:cNvPicPr>
            <a:picLocks noChangeAspect="1"/>
          </p:cNvPicPr>
          <p:nvPr/>
        </p:nvPicPr>
        <p:blipFill>
          <a:blip r:embed="rId5"/>
          <a:stretch>
            <a:fillRect/>
          </a:stretch>
        </p:blipFill>
        <p:spPr>
          <a:xfrm>
            <a:off x="7162800" y="6191211"/>
            <a:ext cx="10134600" cy="4002200"/>
          </a:xfrm>
          <a:prstGeom prst="rect">
            <a:avLst/>
          </a:prstGeom>
        </p:spPr>
      </p:pic>
    </p:spTree>
    <p:extLst>
      <p:ext uri="{BB962C8B-B14F-4D97-AF65-F5344CB8AC3E}">
        <p14:creationId xmlns:p14="http://schemas.microsoft.com/office/powerpoint/2010/main" val="19848761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54BB4-B76A-CE90-A822-EAAE0A99B1F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66C98D8B-2C8E-0C06-9BC0-FFB70792C4B9}"/>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5CD0EC0-1447-C382-9CBD-5660E946578A}"/>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980366CE-E3D4-A887-8D9E-78C94FFC5A2E}"/>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C99181C-2F27-0F6C-F0AA-D769F667174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AC2CF9EA-AAB6-F241-CF73-8AC0770957CD}"/>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SURROGATE KEY</a:t>
            </a:r>
          </a:p>
        </p:txBody>
      </p:sp>
      <p:sp>
        <p:nvSpPr>
          <p:cNvPr id="6" name="TextBox 21">
            <a:extLst>
              <a:ext uri="{FF2B5EF4-FFF2-40B4-BE49-F238E27FC236}">
                <a16:creationId xmlns:a16="http://schemas.microsoft.com/office/drawing/2014/main" id="{0655FA56-D63B-96B1-BDD6-B9E9C297D643}"/>
              </a:ext>
            </a:extLst>
          </p:cNvPr>
          <p:cNvSpPr txBox="1"/>
          <p:nvPr/>
        </p:nvSpPr>
        <p:spPr>
          <a:xfrm>
            <a:off x="304800" y="1801255"/>
            <a:ext cx="177546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Natural Key: </a:t>
            </a:r>
            <a:r>
              <a:rPr lang="en-US" sz="4800" dirty="0">
                <a:latin typeface="Arial" panose="020B0604020202020204" pitchFamily="34" charset="0"/>
                <a:ea typeface="Open Sans 1"/>
                <a:cs typeface="Arial" panose="020B0604020202020204" pitchFamily="34" charset="0"/>
              </a:rPr>
              <a:t>A column, or group of columns, that is </a:t>
            </a:r>
            <a:r>
              <a:rPr lang="en-US" sz="4800" b="1" dirty="0">
                <a:latin typeface="Arial" panose="020B0604020202020204" pitchFamily="34" charset="0"/>
                <a:ea typeface="Open Sans 1"/>
                <a:cs typeface="Arial" panose="020B0604020202020204" pitchFamily="34" charset="0"/>
              </a:rPr>
              <a:t>generated from the table’s data</a:t>
            </a:r>
            <a:r>
              <a:rPr lang="en-US" sz="4800" dirty="0">
                <a:latin typeface="Arial" panose="020B0604020202020204" pitchFamily="34" charset="0"/>
                <a:ea typeface="Open Sans 1"/>
                <a:cs typeface="Arial" panose="020B0604020202020204" pitchFamily="34" charset="0"/>
              </a:rPr>
              <a:t> is known as a </a:t>
            </a:r>
            <a:r>
              <a:rPr lang="en-US" sz="4800" b="1" dirty="0">
                <a:latin typeface="Arial" panose="020B0604020202020204" pitchFamily="34" charset="0"/>
                <a:ea typeface="Open Sans 1"/>
                <a:cs typeface="Arial" panose="020B0604020202020204" pitchFamily="34" charset="0"/>
              </a:rPr>
              <a:t>natural key</a:t>
            </a:r>
            <a:r>
              <a:rPr lang="en-US" sz="4800" dirty="0">
                <a:latin typeface="Arial" panose="020B0604020202020204" pitchFamily="34" charset="0"/>
                <a:ea typeface="Open Sans 1"/>
                <a:cs typeface="Arial" panose="020B0604020202020204" pitchFamily="34" charset="0"/>
              </a:rPr>
              <a:t>. </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Surrogate key: </a:t>
            </a:r>
            <a:r>
              <a:rPr lang="en-US" sz="4800" dirty="0">
                <a:latin typeface="Arial" panose="020B0604020202020204" pitchFamily="34" charset="0"/>
                <a:ea typeface="Open Sans 1"/>
                <a:cs typeface="Arial" panose="020B0604020202020204" pitchFamily="34" charset="0"/>
              </a:rPr>
              <a:t>A column that is </a:t>
            </a:r>
            <a:r>
              <a:rPr lang="en-US" sz="4800" b="1" dirty="0">
                <a:latin typeface="Arial" panose="020B0604020202020204" pitchFamily="34" charset="0"/>
                <a:ea typeface="Open Sans 1"/>
                <a:cs typeface="Arial" panose="020B0604020202020204" pitchFamily="34" charset="0"/>
              </a:rPr>
              <a:t>not generated from the data in the database</a:t>
            </a:r>
            <a:r>
              <a:rPr lang="en-US" sz="4800" dirty="0">
                <a:latin typeface="Arial" panose="020B0604020202020204" pitchFamily="34" charset="0"/>
                <a:ea typeface="Open Sans 1"/>
                <a:cs typeface="Arial" panose="020B0604020202020204" pitchFamily="34" charset="0"/>
              </a:rPr>
              <a:t> is known as a surrogate key. Rather, the </a:t>
            </a:r>
            <a:r>
              <a:rPr lang="en-US" sz="4800" b="1" dirty="0">
                <a:latin typeface="Arial" panose="020B0604020202020204" pitchFamily="34" charset="0"/>
                <a:ea typeface="Open Sans 1"/>
                <a:cs typeface="Arial" panose="020B0604020202020204" pitchFamily="34" charset="0"/>
              </a:rPr>
              <a:t>DBMS generates a unique identifier for you</a:t>
            </a:r>
            <a:r>
              <a:rPr lang="en-US" sz="4800" dirty="0">
                <a:latin typeface="Arial" panose="020B0604020202020204" pitchFamily="34" charset="0"/>
                <a:ea typeface="Open Sans 1"/>
                <a:cs typeface="Arial" panose="020B0604020202020204" pitchFamily="34" charset="0"/>
              </a:rPr>
              <a:t>. In database tables, surrogate keys are frequently utilized as primary keys</a:t>
            </a:r>
            <a:endParaRPr lang="en-US" sz="48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34907703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B84DF-D348-CA3F-EB83-5582FB4781D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25752F5-BC5F-8178-7969-94FA987E06FD}"/>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90CAC500-81A1-6E83-5AC8-731011EAFFCC}"/>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34AD99C-7717-ACBC-A573-B3D4D32652F4}"/>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8AF6F34B-EE51-D1F6-170C-32D86F46DE7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03DDA145-B2A2-CC84-C80A-3ED165C0374F}"/>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SURROGATE KEY</a:t>
            </a:r>
          </a:p>
        </p:txBody>
      </p:sp>
      <p:sp>
        <p:nvSpPr>
          <p:cNvPr id="6" name="TextBox 21">
            <a:extLst>
              <a:ext uri="{FF2B5EF4-FFF2-40B4-BE49-F238E27FC236}">
                <a16:creationId xmlns:a16="http://schemas.microsoft.com/office/drawing/2014/main" id="{FC568C4B-653D-A2B7-242E-9E5A46FACB62}"/>
              </a:ext>
            </a:extLst>
          </p:cNvPr>
          <p:cNvSpPr txBox="1"/>
          <p:nvPr/>
        </p:nvSpPr>
        <p:spPr>
          <a:xfrm>
            <a:off x="304800" y="1801255"/>
            <a:ext cx="17754600" cy="8240796"/>
          </a:xfrm>
          <a:prstGeom prst="rect">
            <a:avLst/>
          </a:prstGeom>
        </p:spPr>
        <p:txBody>
          <a:bodyPr wrap="square" lIns="0" tIns="0" rIns="0" bIns="0" rtlCol="0" anchor="t">
            <a:normAutofit lnSpcReduction="10000"/>
          </a:bodyPr>
          <a:lstStyle/>
          <a:p>
            <a:pPr algn="just">
              <a:lnSpc>
                <a:spcPct val="150000"/>
              </a:lnSpc>
            </a:pPr>
            <a:r>
              <a:rPr lang="en-US" sz="4800" b="1" dirty="0">
                <a:latin typeface="Arial" panose="020B0604020202020204" pitchFamily="34" charset="0"/>
                <a:ea typeface="Open Sans 1"/>
                <a:cs typeface="Arial" panose="020B0604020202020204" pitchFamily="34" charset="0"/>
              </a:rPr>
              <a:t>Features of the Surrogate Key</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It is </a:t>
            </a:r>
            <a:r>
              <a:rPr lang="en-US" sz="4800" b="1" dirty="0">
                <a:latin typeface="Arial" panose="020B0604020202020204" pitchFamily="34" charset="0"/>
                <a:ea typeface="Open Sans 1"/>
                <a:cs typeface="Arial" panose="020B0604020202020204" pitchFamily="34" charset="0"/>
              </a:rPr>
              <a:t>automatically generated </a:t>
            </a:r>
            <a:r>
              <a:rPr lang="en-US" sz="4800" dirty="0">
                <a:latin typeface="Arial" panose="020B0604020202020204" pitchFamily="34" charset="0"/>
                <a:ea typeface="Open Sans 1"/>
                <a:cs typeface="Arial" panose="020B0604020202020204" pitchFamily="34" charset="0"/>
              </a:rPr>
              <a:t>by the system.</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It holds an </a:t>
            </a:r>
            <a:r>
              <a:rPr lang="en-US" sz="4800" b="1" dirty="0">
                <a:latin typeface="Arial" panose="020B0604020202020204" pitchFamily="34" charset="0"/>
                <a:ea typeface="Open Sans 1"/>
                <a:cs typeface="Arial" panose="020B0604020202020204" pitchFamily="34" charset="0"/>
              </a:rPr>
              <a:t>anonymous integer.</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It contains a </a:t>
            </a:r>
            <a:r>
              <a:rPr lang="en-US" sz="4800" b="1" dirty="0">
                <a:latin typeface="Arial" panose="020B0604020202020204" pitchFamily="34" charset="0"/>
                <a:ea typeface="Open Sans 1"/>
                <a:cs typeface="Arial" panose="020B0604020202020204" pitchFamily="34" charset="0"/>
              </a:rPr>
              <a:t>unique value </a:t>
            </a:r>
            <a:r>
              <a:rPr lang="en-US" sz="4800" dirty="0">
                <a:latin typeface="Arial" panose="020B0604020202020204" pitchFamily="34" charset="0"/>
                <a:ea typeface="Open Sans 1"/>
                <a:cs typeface="Arial" panose="020B0604020202020204" pitchFamily="34" charset="0"/>
              </a:rPr>
              <a:t>for all records of the table.</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value can </a:t>
            </a:r>
            <a:r>
              <a:rPr lang="en-US" sz="4800" b="1" dirty="0">
                <a:latin typeface="Arial" panose="020B0604020202020204" pitchFamily="34" charset="0"/>
                <a:ea typeface="Open Sans 1"/>
                <a:cs typeface="Arial" panose="020B0604020202020204" pitchFamily="34" charset="0"/>
              </a:rPr>
              <a:t>never be modified by the user </a:t>
            </a:r>
            <a:r>
              <a:rPr lang="en-US" sz="4800" dirty="0">
                <a:latin typeface="Arial" panose="020B0604020202020204" pitchFamily="34" charset="0"/>
                <a:ea typeface="Open Sans 1"/>
                <a:cs typeface="Arial" panose="020B0604020202020204" pitchFamily="34" charset="0"/>
              </a:rPr>
              <a:t>or application.</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surrogate key is called the </a:t>
            </a:r>
            <a:r>
              <a:rPr lang="en-US" sz="4800" b="1" dirty="0" err="1">
                <a:latin typeface="Arial" panose="020B0604020202020204" pitchFamily="34" charset="0"/>
                <a:ea typeface="Open Sans 1"/>
                <a:cs typeface="Arial" panose="020B0604020202020204" pitchFamily="34" charset="0"/>
              </a:rPr>
              <a:t>factless</a:t>
            </a:r>
            <a:r>
              <a:rPr lang="en-US" sz="4800" b="1" dirty="0">
                <a:latin typeface="Arial" panose="020B0604020202020204" pitchFamily="34" charset="0"/>
                <a:ea typeface="Open Sans 1"/>
                <a:cs typeface="Arial" panose="020B0604020202020204" pitchFamily="34" charset="0"/>
              </a:rPr>
              <a:t> key </a:t>
            </a:r>
            <a:r>
              <a:rPr lang="en-US" sz="4800" dirty="0">
                <a:latin typeface="Arial" panose="020B0604020202020204" pitchFamily="34" charset="0"/>
                <a:ea typeface="Open Sans 1"/>
                <a:cs typeface="Arial" panose="020B0604020202020204" pitchFamily="34" charset="0"/>
              </a:rPr>
              <a:t>as it is added just for our </a:t>
            </a:r>
            <a:r>
              <a:rPr lang="en-US" sz="4800" b="1" dirty="0">
                <a:latin typeface="Arial" panose="020B0604020202020204" pitchFamily="34" charset="0"/>
                <a:ea typeface="Open Sans 1"/>
                <a:cs typeface="Arial" panose="020B0604020202020204" pitchFamily="34" charset="0"/>
              </a:rPr>
              <a:t>ease of identification of unique values </a:t>
            </a:r>
            <a:r>
              <a:rPr lang="en-US" sz="4800" dirty="0">
                <a:latin typeface="Arial" panose="020B0604020202020204" pitchFamily="34" charset="0"/>
                <a:ea typeface="Open Sans 1"/>
                <a:cs typeface="Arial" panose="020B0604020202020204" pitchFamily="34" charset="0"/>
              </a:rPr>
              <a:t>and contains no relevant fact(or information) that is useful for the table.</a:t>
            </a:r>
          </a:p>
        </p:txBody>
      </p:sp>
    </p:spTree>
    <p:extLst>
      <p:ext uri="{BB962C8B-B14F-4D97-AF65-F5344CB8AC3E}">
        <p14:creationId xmlns:p14="http://schemas.microsoft.com/office/powerpoint/2010/main" val="7837780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1AFF8-AAD5-A6A5-A709-0617ABFF514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7D6F2637-3B48-6C83-B572-665D41E1C8B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3137F2AA-9E0F-690C-0584-936028260FB8}"/>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2994D08-840F-924A-BBF8-77645EF9708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6EBBD19-D56A-2741-FE44-00E85AE31B5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29F69A64-8DBD-59C9-F29E-05302DB4E33E}"/>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SURROGATE KEY</a:t>
            </a:r>
          </a:p>
        </p:txBody>
      </p:sp>
      <p:pic>
        <p:nvPicPr>
          <p:cNvPr id="8" name="Picture 7">
            <a:extLst>
              <a:ext uri="{FF2B5EF4-FFF2-40B4-BE49-F238E27FC236}">
                <a16:creationId xmlns:a16="http://schemas.microsoft.com/office/drawing/2014/main" id="{04BD4BF1-3395-B7EC-C135-B684F1CEE41D}"/>
              </a:ext>
            </a:extLst>
          </p:cNvPr>
          <p:cNvPicPr>
            <a:picLocks noChangeAspect="1"/>
          </p:cNvPicPr>
          <p:nvPr/>
        </p:nvPicPr>
        <p:blipFill>
          <a:blip r:embed="rId5"/>
          <a:stretch>
            <a:fillRect/>
          </a:stretch>
        </p:blipFill>
        <p:spPr>
          <a:xfrm>
            <a:off x="152400" y="2075623"/>
            <a:ext cx="7772400" cy="7188636"/>
          </a:xfrm>
          <a:prstGeom prst="rect">
            <a:avLst/>
          </a:prstGeom>
        </p:spPr>
      </p:pic>
      <p:pic>
        <p:nvPicPr>
          <p:cNvPr id="11" name="Picture 10">
            <a:extLst>
              <a:ext uri="{FF2B5EF4-FFF2-40B4-BE49-F238E27FC236}">
                <a16:creationId xmlns:a16="http://schemas.microsoft.com/office/drawing/2014/main" id="{7A024F9D-5A35-A743-1BC7-043E0AF667BB}"/>
              </a:ext>
            </a:extLst>
          </p:cNvPr>
          <p:cNvPicPr>
            <a:picLocks noChangeAspect="1"/>
          </p:cNvPicPr>
          <p:nvPr/>
        </p:nvPicPr>
        <p:blipFill>
          <a:blip r:embed="rId6"/>
          <a:stretch>
            <a:fillRect/>
          </a:stretch>
        </p:blipFill>
        <p:spPr>
          <a:xfrm>
            <a:off x="8991600" y="1906450"/>
            <a:ext cx="7620000" cy="7601987"/>
          </a:xfrm>
          <a:prstGeom prst="rect">
            <a:avLst/>
          </a:prstGeom>
        </p:spPr>
      </p:pic>
    </p:spTree>
    <p:extLst>
      <p:ext uri="{BB962C8B-B14F-4D97-AF65-F5344CB8AC3E}">
        <p14:creationId xmlns:p14="http://schemas.microsoft.com/office/powerpoint/2010/main" val="754687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1558B-08C6-E4D0-DD62-FDF246CDFC51}"/>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6153E9B2-7E11-7985-6C37-97F794E22901}"/>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5F11492-137F-EDE3-16C7-62ACB7A3306B}"/>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2E97625-E45A-E901-2E48-82BCE435CA3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8C38E1E9-2E39-DDE3-21A0-0979B209AE06}"/>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E24C5F50-36F4-271B-950E-B7536D4209A5}"/>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SURROGATE KEY</a:t>
            </a:r>
          </a:p>
        </p:txBody>
      </p:sp>
      <p:pic>
        <p:nvPicPr>
          <p:cNvPr id="7" name="Picture 6">
            <a:extLst>
              <a:ext uri="{FF2B5EF4-FFF2-40B4-BE49-F238E27FC236}">
                <a16:creationId xmlns:a16="http://schemas.microsoft.com/office/drawing/2014/main" id="{96C1A4C5-0F93-0D5C-4706-8141220470CC}"/>
              </a:ext>
            </a:extLst>
          </p:cNvPr>
          <p:cNvPicPr>
            <a:picLocks noChangeAspect="1"/>
          </p:cNvPicPr>
          <p:nvPr/>
        </p:nvPicPr>
        <p:blipFill>
          <a:blip r:embed="rId5"/>
          <a:stretch>
            <a:fillRect/>
          </a:stretch>
        </p:blipFill>
        <p:spPr>
          <a:xfrm>
            <a:off x="4419600" y="1524806"/>
            <a:ext cx="7315200" cy="8642668"/>
          </a:xfrm>
          <a:prstGeom prst="rect">
            <a:avLst/>
          </a:prstGeom>
        </p:spPr>
      </p:pic>
    </p:spTree>
    <p:extLst>
      <p:ext uri="{BB962C8B-B14F-4D97-AF65-F5344CB8AC3E}">
        <p14:creationId xmlns:p14="http://schemas.microsoft.com/office/powerpoint/2010/main" val="903337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47E0C-BB1F-538C-7D89-2A94BF6DBB6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6BE8CEC-EA66-6CDD-259D-63111CF09ED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686676C9-1CD9-66D2-AA6A-67093288298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1DBACEE4-F464-3ADA-9125-4B45DFC46BDD}"/>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83BCB2A-C6AB-92A1-6C0C-3F2BB85507D5}"/>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E000568D-DEB2-6899-066A-14B767F496C9}"/>
              </a:ext>
            </a:extLst>
          </p:cNvPr>
          <p:cNvSpPr txBox="1"/>
          <p:nvPr/>
        </p:nvSpPr>
        <p:spPr>
          <a:xfrm>
            <a:off x="2209800" y="372552"/>
            <a:ext cx="15544800" cy="923330"/>
          </a:xfrm>
          <a:prstGeom prst="rect">
            <a:avLst/>
          </a:prstGeom>
        </p:spPr>
        <p:txBody>
          <a:bodyPr wrap="square" lIns="0" tIns="0" rIns="0" bIns="0" rtlCol="0" anchor="t">
            <a:spAutoFit/>
          </a:bodyPr>
          <a:lstStyle/>
          <a:p>
            <a:pPr algn="ctr">
              <a:lnSpc>
                <a:spcPts val="7150"/>
              </a:lnSpc>
            </a:pPr>
            <a:r>
              <a:rPr lang="en-US" sz="7200" b="1" dirty="0">
                <a:solidFill>
                  <a:schemeClr val="bg1">
                    <a:lumMod val="95000"/>
                  </a:schemeClr>
                </a:solidFill>
                <a:latin typeface="Ubuntu Bold"/>
                <a:ea typeface="Ubuntu Bold"/>
                <a:cs typeface="Ubuntu Bold"/>
                <a:sym typeface="Ubuntu Bold"/>
              </a:rPr>
              <a:t>SURROGATE KEY</a:t>
            </a:r>
          </a:p>
        </p:txBody>
      </p:sp>
      <p:sp>
        <p:nvSpPr>
          <p:cNvPr id="6" name="TextBox 21">
            <a:extLst>
              <a:ext uri="{FF2B5EF4-FFF2-40B4-BE49-F238E27FC236}">
                <a16:creationId xmlns:a16="http://schemas.microsoft.com/office/drawing/2014/main" id="{85961CD8-9FE9-5ACE-F8D6-5703EFAD80DE}"/>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Examples of Surrogate Key</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System date &amp; time stamp</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Random alphanumeric string</a:t>
            </a:r>
          </a:p>
        </p:txBody>
      </p:sp>
    </p:spTree>
    <p:extLst>
      <p:ext uri="{BB962C8B-B14F-4D97-AF65-F5344CB8AC3E}">
        <p14:creationId xmlns:p14="http://schemas.microsoft.com/office/powerpoint/2010/main" val="1941824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6D7BE-BEB5-5C0D-971E-3C8A7C4F970F}"/>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FB3B8B5D-8A6D-F6E9-FCCB-8C456383426D}"/>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517D7AE8-F55F-F70F-4D7C-175261C5DC68}"/>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9C68C6A5-76CD-981C-E960-A9539241ADE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D25F9ECE-D544-FC49-A8BA-EAAE469A3F31}"/>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4606D876-4A0F-EBC2-401C-D49AEC9710C7}"/>
              </a:ext>
            </a:extLst>
          </p:cNvPr>
          <p:cNvSpPr txBox="1"/>
          <p:nvPr/>
        </p:nvSpPr>
        <p:spPr>
          <a:xfrm>
            <a:off x="1981200" y="372552"/>
            <a:ext cx="15773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BOYCE-CODD NORMAL FORM (BCNF)</a:t>
            </a:r>
          </a:p>
        </p:txBody>
      </p:sp>
      <p:sp>
        <p:nvSpPr>
          <p:cNvPr id="6" name="TextBox 21">
            <a:extLst>
              <a:ext uri="{FF2B5EF4-FFF2-40B4-BE49-F238E27FC236}">
                <a16:creationId xmlns:a16="http://schemas.microsoft.com/office/drawing/2014/main" id="{92BDAB3D-1A61-84F6-5E65-9DFA3306656A}"/>
              </a:ext>
            </a:extLst>
          </p:cNvPr>
          <p:cNvSpPr txBox="1"/>
          <p:nvPr/>
        </p:nvSpPr>
        <p:spPr>
          <a:xfrm>
            <a:off x="304800" y="1801255"/>
            <a:ext cx="17754600" cy="8240796"/>
          </a:xfrm>
          <a:prstGeom prst="rect">
            <a:avLst/>
          </a:prstGeom>
        </p:spPr>
        <p:txBody>
          <a:bodyPr wrap="square" lIns="0" tIns="0" rIns="0" bIns="0" rtlCol="0" anchor="t">
            <a:normAutofit fontScale="85000" lnSpcReduction="1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Boyce-Codd Normal Form (BCNF) is a stricter version of Third Normal Form (3NF) that ensures a more simplified and efficient database design. </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It enforces that </a:t>
            </a:r>
            <a:r>
              <a:rPr lang="en-US" sz="4800" b="1" dirty="0">
                <a:latin typeface="Arial" panose="020B0604020202020204" pitchFamily="34" charset="0"/>
                <a:ea typeface="Open Sans 1"/>
                <a:cs typeface="Arial" panose="020B0604020202020204" pitchFamily="34" charset="0"/>
              </a:rPr>
              <a:t>every non-trivial functional dependency must have a super key on its left-hand side.</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Rule 1: The table should be in the 3rd Normal Form.</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Rule 2: X should be a super-key for every functional dependency (FD) X−&gt;Y in a given relation. </a:t>
            </a:r>
          </a:p>
        </p:txBody>
      </p:sp>
    </p:spTree>
    <p:extLst>
      <p:ext uri="{BB962C8B-B14F-4D97-AF65-F5344CB8AC3E}">
        <p14:creationId xmlns:p14="http://schemas.microsoft.com/office/powerpoint/2010/main" val="1946997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7EF51-1957-4DC8-4163-E716AB03F56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24CEAC5-AA9A-4FC8-0398-79BCEBCC9693}"/>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DEBF6EDA-1B65-5D89-C563-C945F3B3989F}"/>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6202220-7BFE-A5BD-E57E-A5C37B60A4DD}"/>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B7076F63-7229-F987-633C-460A80CB2EE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DED8A1D4-B862-DD42-A1DD-543D39847244}"/>
              </a:ext>
            </a:extLst>
          </p:cNvPr>
          <p:cNvSpPr txBox="1"/>
          <p:nvPr/>
        </p:nvSpPr>
        <p:spPr>
          <a:xfrm>
            <a:off x="1981200" y="372552"/>
            <a:ext cx="15773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BOYCE-CODD NORMAL FORM (BCNF)</a:t>
            </a:r>
          </a:p>
        </p:txBody>
      </p:sp>
      <p:sp>
        <p:nvSpPr>
          <p:cNvPr id="6" name="TextBox 21">
            <a:extLst>
              <a:ext uri="{FF2B5EF4-FFF2-40B4-BE49-F238E27FC236}">
                <a16:creationId xmlns:a16="http://schemas.microsoft.com/office/drawing/2014/main" id="{31391952-3507-98AC-2FA5-87ED915D696E}"/>
              </a:ext>
            </a:extLst>
          </p:cNvPr>
          <p:cNvSpPr txBox="1"/>
          <p:nvPr/>
        </p:nvSpPr>
        <p:spPr>
          <a:xfrm>
            <a:off x="304800" y="1801255"/>
            <a:ext cx="177546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Example </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82A25565-753E-BC76-88CF-2AB855C2D7E1}"/>
              </a:ext>
            </a:extLst>
          </p:cNvPr>
          <p:cNvPicPr>
            <a:picLocks noChangeAspect="1"/>
          </p:cNvPicPr>
          <p:nvPr/>
        </p:nvPicPr>
        <p:blipFill>
          <a:blip r:embed="rId5"/>
          <a:stretch>
            <a:fillRect/>
          </a:stretch>
        </p:blipFill>
        <p:spPr>
          <a:xfrm>
            <a:off x="3657600" y="2729810"/>
            <a:ext cx="10896600" cy="6787025"/>
          </a:xfrm>
          <a:prstGeom prst="rect">
            <a:avLst/>
          </a:prstGeom>
        </p:spPr>
      </p:pic>
    </p:spTree>
    <p:extLst>
      <p:ext uri="{BB962C8B-B14F-4D97-AF65-F5344CB8AC3E}">
        <p14:creationId xmlns:p14="http://schemas.microsoft.com/office/powerpoint/2010/main" val="197681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03705-1192-7817-4C77-0B5AFD91853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0796C30-126B-E0E8-0857-8F09FA95CC76}"/>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27F99280-4EBD-706C-6035-FEC02316D82A}"/>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505E64FD-38B3-7EAA-D1BD-4F7BE9D0BE0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42E2D11D-61AD-D304-F986-E2A98128812E}"/>
              </a:ext>
            </a:extLst>
          </p:cNvPr>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65BE6EEE-0E8D-3039-8B9D-C754C0C63E23}"/>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3C85ACED-EB56-B837-B983-4C7D8D6827DB}"/>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000" b="1" kern="0" dirty="0">
                <a:effectLst/>
                <a:latin typeface="Arial" panose="020B0604020202020204" pitchFamily="34" charset="0"/>
                <a:ea typeface="Times New Roman" panose="02020603050405020304" pitchFamily="18" charset="0"/>
                <a:cs typeface="Arial" panose="020B0604020202020204" pitchFamily="34" charset="0"/>
              </a:rPr>
              <a:t>Problem in Deletion Anomalies</a:t>
            </a:r>
          </a:p>
          <a:p>
            <a:pPr marL="571500" indent="-571500" algn="just">
              <a:lnSpc>
                <a:spcPct val="150000"/>
              </a:lnSpc>
              <a:buFont typeface="Wingdings" panose="05000000000000000000" pitchFamily="2" charset="2"/>
              <a:buChar char="Ø"/>
            </a:pPr>
            <a:r>
              <a:rPr lang="en-US" sz="4000" dirty="0">
                <a:latin typeface="Arial" panose="020B0604020202020204" pitchFamily="34" charset="0"/>
                <a:ea typeface="Open Sans 1"/>
                <a:cs typeface="Arial" panose="020B0604020202020204" pitchFamily="34" charset="0"/>
                <a:sym typeface="Open Sans 1"/>
              </a:rPr>
              <a:t>Deletion of S3 student cause the deletion of course. Because of deletion of some data forced to delete some other useful data.</a:t>
            </a:r>
          </a:p>
        </p:txBody>
      </p:sp>
      <p:pic>
        <p:nvPicPr>
          <p:cNvPr id="7" name="Picture 6">
            <a:extLst>
              <a:ext uri="{FF2B5EF4-FFF2-40B4-BE49-F238E27FC236}">
                <a16:creationId xmlns:a16="http://schemas.microsoft.com/office/drawing/2014/main" id="{0B128EDD-EBE9-6BE8-D375-8564C4A1E753}"/>
              </a:ext>
            </a:extLst>
          </p:cNvPr>
          <p:cNvPicPr>
            <a:picLocks noChangeAspect="1"/>
          </p:cNvPicPr>
          <p:nvPr/>
        </p:nvPicPr>
        <p:blipFill>
          <a:blip r:embed="rId4"/>
          <a:stretch>
            <a:fillRect/>
          </a:stretch>
        </p:blipFill>
        <p:spPr>
          <a:xfrm>
            <a:off x="4457700" y="4646273"/>
            <a:ext cx="9372600" cy="5465072"/>
          </a:xfrm>
          <a:prstGeom prst="rect">
            <a:avLst/>
          </a:prstGeom>
        </p:spPr>
      </p:pic>
    </p:spTree>
    <p:extLst>
      <p:ext uri="{BB962C8B-B14F-4D97-AF65-F5344CB8AC3E}">
        <p14:creationId xmlns:p14="http://schemas.microsoft.com/office/powerpoint/2010/main" val="36586459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B75E4-E75D-851B-7FBD-9D645D9BA5B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2984A7C-E8F0-DA0F-06B8-14A39776D5D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A0A0157C-8650-B0CE-4FA6-E3A3D02E4E96}"/>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31E32B45-E8DD-D57E-64C6-CA39C7BCA7E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6A057664-047A-393A-3DFC-2E86B4F52B93}"/>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0BB9D55C-41BA-9D6B-623A-008C27415010}"/>
              </a:ext>
            </a:extLst>
          </p:cNvPr>
          <p:cNvSpPr txBox="1"/>
          <p:nvPr/>
        </p:nvSpPr>
        <p:spPr>
          <a:xfrm>
            <a:off x="1981200" y="372552"/>
            <a:ext cx="15773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BOYCE-CODD NORMAL FORM (BCNF)</a:t>
            </a:r>
          </a:p>
        </p:txBody>
      </p:sp>
      <p:sp>
        <p:nvSpPr>
          <p:cNvPr id="6" name="TextBox 21">
            <a:extLst>
              <a:ext uri="{FF2B5EF4-FFF2-40B4-BE49-F238E27FC236}">
                <a16:creationId xmlns:a16="http://schemas.microsoft.com/office/drawing/2014/main" id="{CFC7E9AC-00FA-99E2-53AA-4F849C820334}"/>
              </a:ext>
            </a:extLst>
          </p:cNvPr>
          <p:cNvSpPr txBox="1"/>
          <p:nvPr/>
        </p:nvSpPr>
        <p:spPr>
          <a:xfrm>
            <a:off x="304800" y="1801255"/>
            <a:ext cx="177546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Example </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06CC5E3A-5A42-E1BC-8FDE-1233B7D04E53}"/>
              </a:ext>
            </a:extLst>
          </p:cNvPr>
          <p:cNvPicPr>
            <a:picLocks noChangeAspect="1"/>
          </p:cNvPicPr>
          <p:nvPr/>
        </p:nvPicPr>
        <p:blipFill>
          <a:blip r:embed="rId5"/>
          <a:stretch>
            <a:fillRect/>
          </a:stretch>
        </p:blipFill>
        <p:spPr>
          <a:xfrm>
            <a:off x="4114800" y="1708006"/>
            <a:ext cx="9296400" cy="5790329"/>
          </a:xfrm>
          <a:prstGeom prst="rect">
            <a:avLst/>
          </a:prstGeom>
        </p:spPr>
      </p:pic>
      <p:pic>
        <p:nvPicPr>
          <p:cNvPr id="7" name="Picture 6">
            <a:extLst>
              <a:ext uri="{FF2B5EF4-FFF2-40B4-BE49-F238E27FC236}">
                <a16:creationId xmlns:a16="http://schemas.microsoft.com/office/drawing/2014/main" id="{68441480-DDB8-4AC7-CBDE-EA3833E084E7}"/>
              </a:ext>
            </a:extLst>
          </p:cNvPr>
          <p:cNvPicPr>
            <a:picLocks noChangeAspect="1"/>
          </p:cNvPicPr>
          <p:nvPr/>
        </p:nvPicPr>
        <p:blipFill>
          <a:blip r:embed="rId5"/>
          <a:stretch>
            <a:fillRect/>
          </a:stretch>
        </p:blipFill>
        <p:spPr>
          <a:xfrm>
            <a:off x="3690311" y="1662286"/>
            <a:ext cx="11031403" cy="6870988"/>
          </a:xfrm>
          <a:prstGeom prst="rect">
            <a:avLst/>
          </a:prstGeom>
        </p:spPr>
      </p:pic>
      <p:pic>
        <p:nvPicPr>
          <p:cNvPr id="11" name="Picture 10">
            <a:extLst>
              <a:ext uri="{FF2B5EF4-FFF2-40B4-BE49-F238E27FC236}">
                <a16:creationId xmlns:a16="http://schemas.microsoft.com/office/drawing/2014/main" id="{082AE160-A14D-8D91-9340-95C2033692DF}"/>
              </a:ext>
            </a:extLst>
          </p:cNvPr>
          <p:cNvPicPr>
            <a:picLocks noChangeAspect="1"/>
          </p:cNvPicPr>
          <p:nvPr/>
        </p:nvPicPr>
        <p:blipFill>
          <a:blip r:embed="rId6"/>
          <a:stretch>
            <a:fillRect/>
          </a:stretch>
        </p:blipFill>
        <p:spPr>
          <a:xfrm>
            <a:off x="352627" y="8953500"/>
            <a:ext cx="17706773" cy="818307"/>
          </a:xfrm>
          <a:prstGeom prst="rect">
            <a:avLst/>
          </a:prstGeom>
        </p:spPr>
      </p:pic>
    </p:spTree>
    <p:extLst>
      <p:ext uri="{BB962C8B-B14F-4D97-AF65-F5344CB8AC3E}">
        <p14:creationId xmlns:p14="http://schemas.microsoft.com/office/powerpoint/2010/main" val="19507496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763DF-378E-9E81-5B0D-A00271261988}"/>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F9B6735-FEF4-BEAB-33F5-9561FD3BD069}"/>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31EC8926-89D1-B002-AE3B-4B6B0796BE8B}"/>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DA80E93-7FBF-626C-B578-ED4690B7865E}"/>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140346FF-892D-E32C-25C4-2993B30081B9}"/>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F379976-FE60-442B-EB98-B9A6E522378E}"/>
              </a:ext>
            </a:extLst>
          </p:cNvPr>
          <p:cNvSpPr txBox="1"/>
          <p:nvPr/>
        </p:nvSpPr>
        <p:spPr>
          <a:xfrm>
            <a:off x="1981200" y="372552"/>
            <a:ext cx="15773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BOYCE-CODD NORMAL FORM (BCNF)</a:t>
            </a:r>
          </a:p>
        </p:txBody>
      </p:sp>
      <p:sp>
        <p:nvSpPr>
          <p:cNvPr id="6" name="TextBox 21">
            <a:extLst>
              <a:ext uri="{FF2B5EF4-FFF2-40B4-BE49-F238E27FC236}">
                <a16:creationId xmlns:a16="http://schemas.microsoft.com/office/drawing/2014/main" id="{647E3D3C-0357-738F-F664-98FA6EF6094F}"/>
              </a:ext>
            </a:extLst>
          </p:cNvPr>
          <p:cNvSpPr txBox="1"/>
          <p:nvPr/>
        </p:nvSpPr>
        <p:spPr>
          <a:xfrm>
            <a:off x="304800" y="1801255"/>
            <a:ext cx="17754600" cy="8240796"/>
          </a:xfrm>
          <a:prstGeom prst="rect">
            <a:avLst/>
          </a:prstGeom>
        </p:spPr>
        <p:txBody>
          <a:bodyPr wrap="square" lIns="0" tIns="0" rIns="0" bIns="0" rtlCol="0" anchor="t">
            <a:normAutofit fontScale="70000" lnSpcReduction="2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Candidate keys are </a:t>
            </a:r>
            <a:r>
              <a:rPr lang="en-US" sz="4800" b="1" dirty="0">
                <a:latin typeface="Arial" panose="020B0604020202020204" pitchFamily="34" charset="0"/>
                <a:ea typeface="Open Sans 1"/>
                <a:cs typeface="Arial" panose="020B0604020202020204" pitchFamily="34" charset="0"/>
              </a:rPr>
              <a:t>(student, teacher) </a:t>
            </a:r>
            <a:r>
              <a:rPr lang="en-US" sz="4800" dirty="0">
                <a:latin typeface="Arial" panose="020B0604020202020204" pitchFamily="34" charset="0"/>
                <a:ea typeface="Open Sans 1"/>
                <a:cs typeface="Arial" panose="020B0604020202020204" pitchFamily="34" charset="0"/>
              </a:rPr>
              <a:t>and </a:t>
            </a:r>
            <a:r>
              <a:rPr lang="en-US" sz="4800" b="1" dirty="0">
                <a:latin typeface="Arial" panose="020B0604020202020204" pitchFamily="34" charset="0"/>
                <a:ea typeface="Open Sans 1"/>
                <a:cs typeface="Arial" panose="020B0604020202020204" pitchFamily="34" charset="0"/>
              </a:rPr>
              <a:t>(student, subject).</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above relation is in 3NF (since there is no transitive dependency). </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 relation R is in BCNF if for every non-trivial FD X-&gt;Y, X must be a key.</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above relation is not in BCNF, because in the FD (teacher-&gt;subject), </a:t>
            </a:r>
            <a:r>
              <a:rPr lang="en-US" sz="4800" b="1" dirty="0">
                <a:latin typeface="Arial" panose="020B0604020202020204" pitchFamily="34" charset="0"/>
                <a:ea typeface="Open Sans 1"/>
                <a:cs typeface="Arial" panose="020B0604020202020204" pitchFamily="34" charset="0"/>
              </a:rPr>
              <a:t>teacher is not a key</a:t>
            </a:r>
            <a:r>
              <a:rPr lang="en-US" sz="4800" dirty="0">
                <a:latin typeface="Arial" panose="020B0604020202020204" pitchFamily="34" charset="0"/>
                <a:ea typeface="Open Sans 1"/>
                <a:cs typeface="Arial" panose="020B0604020202020204" pitchFamily="34" charset="0"/>
              </a:rPr>
              <a:t>. This relation suffers with anomalies.</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For example, if we delete the student Tahira , we will also lose the information that </a:t>
            </a:r>
            <a:r>
              <a:rPr lang="en-US" sz="4800" b="1" dirty="0" err="1">
                <a:latin typeface="Arial" panose="020B0604020202020204" pitchFamily="34" charset="0"/>
                <a:ea typeface="Open Sans 1"/>
                <a:cs typeface="Arial" panose="020B0604020202020204" pitchFamily="34" charset="0"/>
              </a:rPr>
              <a:t>N.Gupta</a:t>
            </a:r>
            <a:r>
              <a:rPr lang="en-US" sz="4800" b="1" dirty="0">
                <a:latin typeface="Arial" panose="020B0604020202020204" pitchFamily="34" charset="0"/>
                <a:ea typeface="Open Sans 1"/>
                <a:cs typeface="Arial" panose="020B0604020202020204" pitchFamily="34" charset="0"/>
              </a:rPr>
              <a:t> teaches C. This issue occurs because the teacher is a determinant but not a candidate key.</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20337380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2B38E-6351-0A33-9B12-3821CF37A26D}"/>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AB6A7FB-0108-CE37-4949-4C74EA7B006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5AE3AEB6-CFED-7856-4D01-B67C761DEC6E}"/>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5B3978C6-56D1-28E8-C367-74F0FB0AFBFE}"/>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0AC18DBA-3842-09D1-FD6B-3DD86870B23A}"/>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4BCF637E-717D-D5D1-D8B3-BBFF49ED5BF2}"/>
              </a:ext>
            </a:extLst>
          </p:cNvPr>
          <p:cNvSpPr txBox="1"/>
          <p:nvPr/>
        </p:nvSpPr>
        <p:spPr>
          <a:xfrm>
            <a:off x="1981200" y="372552"/>
            <a:ext cx="15773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BOYCE-CODD NORMAL FORM (BCNF)</a:t>
            </a:r>
          </a:p>
        </p:txBody>
      </p:sp>
      <p:sp>
        <p:nvSpPr>
          <p:cNvPr id="6" name="TextBox 21">
            <a:extLst>
              <a:ext uri="{FF2B5EF4-FFF2-40B4-BE49-F238E27FC236}">
                <a16:creationId xmlns:a16="http://schemas.microsoft.com/office/drawing/2014/main" id="{77980ED6-13B5-5CBD-9519-B71141D1E460}"/>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 </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p:txBody>
      </p:sp>
      <p:pic>
        <p:nvPicPr>
          <p:cNvPr id="10" name="Picture 9">
            <a:extLst>
              <a:ext uri="{FF2B5EF4-FFF2-40B4-BE49-F238E27FC236}">
                <a16:creationId xmlns:a16="http://schemas.microsoft.com/office/drawing/2014/main" id="{168D91EB-4806-C353-1A7C-73C6980DB078}"/>
              </a:ext>
            </a:extLst>
          </p:cNvPr>
          <p:cNvPicPr>
            <a:picLocks noChangeAspect="1"/>
          </p:cNvPicPr>
          <p:nvPr/>
        </p:nvPicPr>
        <p:blipFill>
          <a:blip r:embed="rId5"/>
          <a:stretch>
            <a:fillRect/>
          </a:stretch>
        </p:blipFill>
        <p:spPr>
          <a:xfrm>
            <a:off x="1981200" y="1881938"/>
            <a:ext cx="13761643" cy="6237845"/>
          </a:xfrm>
          <a:prstGeom prst="rect">
            <a:avLst/>
          </a:prstGeom>
        </p:spPr>
      </p:pic>
      <p:sp>
        <p:nvSpPr>
          <p:cNvPr id="12" name="TextBox 11">
            <a:extLst>
              <a:ext uri="{FF2B5EF4-FFF2-40B4-BE49-F238E27FC236}">
                <a16:creationId xmlns:a16="http://schemas.microsoft.com/office/drawing/2014/main" id="{D3FFC4C8-E25A-4D05-5761-CCEC13F2B583}"/>
              </a:ext>
            </a:extLst>
          </p:cNvPr>
          <p:cNvSpPr txBox="1"/>
          <p:nvPr/>
        </p:nvSpPr>
        <p:spPr>
          <a:xfrm>
            <a:off x="762000" y="8896250"/>
            <a:ext cx="17068800" cy="646331"/>
          </a:xfrm>
          <a:prstGeom prst="rect">
            <a:avLst/>
          </a:prstGeom>
          <a:noFill/>
        </p:spPr>
        <p:txBody>
          <a:bodyPr wrap="square">
            <a:spAutoFit/>
          </a:bodyPr>
          <a:lstStyle/>
          <a:p>
            <a:r>
              <a:rPr lang="en-US" sz="3600" b="1" i="0" dirty="0">
                <a:solidFill>
                  <a:srgbClr val="273239"/>
                </a:solidFill>
                <a:effectLst/>
                <a:latin typeface="Nunito" pitchFamily="2" charset="0"/>
              </a:rPr>
              <a:t>R is divided into two relations R1(Teacher, Subject) and R2(Student, Teacher).</a:t>
            </a:r>
            <a:endParaRPr lang="en-IN" sz="3600" b="1" dirty="0"/>
          </a:p>
        </p:txBody>
      </p:sp>
    </p:spTree>
    <p:extLst>
      <p:ext uri="{BB962C8B-B14F-4D97-AF65-F5344CB8AC3E}">
        <p14:creationId xmlns:p14="http://schemas.microsoft.com/office/powerpoint/2010/main" val="13181310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4FC3D-BF7A-6E7A-750C-21B8B9A2E9A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380B765-22E8-F8D8-DE9A-C6D0AE995840}"/>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3B33C073-0243-AAD5-95C2-997978CB94EA}"/>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96937E6-96FD-9753-7F7A-5255E4164827}"/>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8F0234BA-079F-2132-8AE6-137BC361D31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CE8A6307-7DCD-E8DA-82D1-9C94D9F4DEF6}"/>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MUTLI VALUED DEPENDENCIES </a:t>
            </a:r>
          </a:p>
        </p:txBody>
      </p:sp>
      <p:sp>
        <p:nvSpPr>
          <p:cNvPr id="6" name="TextBox 21">
            <a:extLst>
              <a:ext uri="{FF2B5EF4-FFF2-40B4-BE49-F238E27FC236}">
                <a16:creationId xmlns:a16="http://schemas.microsoft.com/office/drawing/2014/main" id="{FCFE5D8B-E508-B22E-9DFB-35A41E94745C}"/>
              </a:ext>
            </a:extLst>
          </p:cNvPr>
          <p:cNvSpPr txBox="1"/>
          <p:nvPr/>
        </p:nvSpPr>
        <p:spPr>
          <a:xfrm>
            <a:off x="304800" y="1801255"/>
            <a:ext cx="17754600" cy="8240796"/>
          </a:xfrm>
          <a:prstGeom prst="rect">
            <a:avLst/>
          </a:prstGeom>
        </p:spPr>
        <p:txBody>
          <a:bodyPr wrap="square" lIns="0" tIns="0" rIns="0" bIns="0" rtlCol="0" anchor="t">
            <a:normAutofit fontScale="77500" lnSpcReduction="2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 multivalued dependency (MVD) occurs </a:t>
            </a:r>
            <a:r>
              <a:rPr lang="en-US" sz="4800" b="1" dirty="0">
                <a:latin typeface="Arial" panose="020B0604020202020204" pitchFamily="34" charset="0"/>
                <a:ea typeface="Open Sans 1"/>
                <a:cs typeface="Arial" panose="020B0604020202020204" pitchFamily="34" charset="0"/>
              </a:rPr>
              <a:t>when two attributes in a table are independent of each other but both depend on a third attribute. </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This concept is crucial for </a:t>
            </a:r>
            <a:r>
              <a:rPr lang="en-US" sz="4800" b="1" dirty="0">
                <a:latin typeface="Arial" panose="020B0604020202020204" pitchFamily="34" charset="0"/>
                <a:ea typeface="Open Sans 1"/>
                <a:cs typeface="Arial" panose="020B0604020202020204" pitchFamily="34" charset="0"/>
              </a:rPr>
              <a:t>database normalization </a:t>
            </a:r>
            <a:r>
              <a:rPr lang="en-US" sz="4800" dirty="0">
                <a:latin typeface="Arial" panose="020B0604020202020204" pitchFamily="34" charset="0"/>
                <a:ea typeface="Open Sans 1"/>
                <a:cs typeface="Arial" panose="020B0604020202020204" pitchFamily="34" charset="0"/>
              </a:rPr>
              <a:t>and maintaining data integrity. </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An MVD involves at least </a:t>
            </a:r>
            <a:r>
              <a:rPr lang="en-US" sz="4800" b="1" dirty="0">
                <a:latin typeface="Arial" panose="020B0604020202020204" pitchFamily="34" charset="0"/>
                <a:ea typeface="Open Sans 1"/>
                <a:cs typeface="Arial" panose="020B0604020202020204" pitchFamily="34" charset="0"/>
              </a:rPr>
              <a:t>three attributes</a:t>
            </a:r>
            <a:r>
              <a:rPr lang="en-US" sz="4800" dirty="0">
                <a:latin typeface="Arial" panose="020B0604020202020204" pitchFamily="34" charset="0"/>
                <a:ea typeface="Open Sans 1"/>
                <a:cs typeface="Arial" panose="020B0604020202020204" pitchFamily="34" charset="0"/>
              </a:rPr>
              <a:t>: </a:t>
            </a:r>
            <a:r>
              <a:rPr lang="en-US" sz="4800" b="1" dirty="0">
                <a:latin typeface="Arial" panose="020B0604020202020204" pitchFamily="34" charset="0"/>
                <a:ea typeface="Open Sans 1"/>
                <a:cs typeface="Arial" panose="020B0604020202020204" pitchFamily="34" charset="0"/>
              </a:rPr>
              <a:t>one attribute that determines the other two, which are independent of each other.</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In a database, a </a:t>
            </a:r>
            <a:r>
              <a:rPr lang="en-US" sz="4800" b="1" dirty="0">
                <a:latin typeface="Arial" panose="020B0604020202020204" pitchFamily="34" charset="0"/>
                <a:ea typeface="Open Sans 1"/>
                <a:cs typeface="Arial" panose="020B0604020202020204" pitchFamily="34" charset="0"/>
              </a:rPr>
              <a:t>multivalued dependency </a:t>
            </a:r>
            <a:r>
              <a:rPr lang="en-US" sz="4800" dirty="0">
                <a:latin typeface="Arial" panose="020B0604020202020204" pitchFamily="34" charset="0"/>
                <a:ea typeface="Open Sans 1"/>
                <a:cs typeface="Arial" panose="020B0604020202020204" pitchFamily="34" charset="0"/>
              </a:rPr>
              <a:t>is represented as </a:t>
            </a:r>
            <a:r>
              <a:rPr lang="en-US" sz="4800" b="1" dirty="0">
                <a:latin typeface="Arial" panose="020B0604020202020204" pitchFamily="34" charset="0"/>
                <a:ea typeface="Open Sans 1"/>
                <a:cs typeface="Arial" panose="020B0604020202020204" pitchFamily="34" charset="0"/>
              </a:rPr>
              <a:t>A -&gt;-&gt; B</a:t>
            </a:r>
            <a:r>
              <a:rPr lang="en-US" sz="4800" dirty="0">
                <a:latin typeface="Arial" panose="020B0604020202020204" pitchFamily="34" charset="0"/>
                <a:ea typeface="Open Sans 1"/>
                <a:cs typeface="Arial" panose="020B0604020202020204" pitchFamily="34" charset="0"/>
              </a:rPr>
              <a:t>, meaning that for a </a:t>
            </a:r>
            <a:r>
              <a:rPr lang="en-US" sz="4800" b="1" dirty="0">
                <a:latin typeface="Arial" panose="020B0604020202020204" pitchFamily="34" charset="0"/>
                <a:ea typeface="Open Sans 1"/>
                <a:cs typeface="Arial" panose="020B0604020202020204" pitchFamily="34" charset="0"/>
              </a:rPr>
              <a:t>single value of attribute A, multiple values of attribute B exist. </a:t>
            </a:r>
          </a:p>
        </p:txBody>
      </p:sp>
    </p:spTree>
    <p:extLst>
      <p:ext uri="{BB962C8B-B14F-4D97-AF65-F5344CB8AC3E}">
        <p14:creationId xmlns:p14="http://schemas.microsoft.com/office/powerpoint/2010/main" val="39085328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A9402-C06C-2A75-CC24-7986F9BF0411}"/>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B92B646-E071-78D5-6F38-588F5F030906}"/>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15574863-1881-9E82-DF6C-58F8DBE1E7DE}"/>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98F87A5-D74C-C4A0-83F0-3A1CEE0E8AB4}"/>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A3AD8DE-B401-E006-E313-DA03BB0B193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B7222EBA-AA1D-ABE9-7F17-46BC17594362}"/>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MUTLI VALUED DEPENDENCIES </a:t>
            </a:r>
          </a:p>
        </p:txBody>
      </p:sp>
      <p:sp>
        <p:nvSpPr>
          <p:cNvPr id="6" name="TextBox 21">
            <a:extLst>
              <a:ext uri="{FF2B5EF4-FFF2-40B4-BE49-F238E27FC236}">
                <a16:creationId xmlns:a16="http://schemas.microsoft.com/office/drawing/2014/main" id="{7CF16C16-2BE9-79F3-3491-E7B47C503686}"/>
              </a:ext>
            </a:extLst>
          </p:cNvPr>
          <p:cNvSpPr txBox="1"/>
          <p:nvPr/>
        </p:nvSpPr>
        <p:spPr>
          <a:xfrm>
            <a:off x="342900" y="1815697"/>
            <a:ext cx="17602200" cy="8240796"/>
          </a:xfrm>
          <a:prstGeom prst="rect">
            <a:avLst/>
          </a:prstGeom>
        </p:spPr>
        <p:txBody>
          <a:bodyPr wrap="square" lIns="0" tIns="0" rIns="0" bIns="0" rtlCol="0" anchor="t">
            <a:normAutofit fontScale="77500" lnSpcReduction="2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For instance, consider a bike manufacturer that produces two colors (white and black) of each model every year:</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In this table, </a:t>
            </a:r>
            <a:r>
              <a:rPr lang="en-US" sz="4800" b="1" dirty="0">
                <a:latin typeface="Arial" panose="020B0604020202020204" pitchFamily="34" charset="0"/>
                <a:ea typeface="Open Sans 1"/>
                <a:cs typeface="Arial" panose="020B0604020202020204" pitchFamily="34" charset="0"/>
              </a:rPr>
              <a:t>COLOR and MANUF_YEAR </a:t>
            </a:r>
            <a:r>
              <a:rPr lang="en-US" sz="4800" dirty="0">
                <a:latin typeface="Arial" panose="020B0604020202020204" pitchFamily="34" charset="0"/>
                <a:ea typeface="Open Sans 1"/>
                <a:cs typeface="Arial" panose="020B0604020202020204" pitchFamily="34" charset="0"/>
              </a:rPr>
              <a:t>are dependent on </a:t>
            </a:r>
            <a:r>
              <a:rPr lang="en-US" sz="4800" b="1" dirty="0">
                <a:latin typeface="Arial" panose="020B0604020202020204" pitchFamily="34" charset="0"/>
                <a:ea typeface="Open Sans 1"/>
                <a:cs typeface="Arial" panose="020B0604020202020204" pitchFamily="34" charset="0"/>
              </a:rPr>
              <a:t>BIKE_MODEL </a:t>
            </a:r>
            <a:r>
              <a:rPr lang="en-US" sz="4800" dirty="0">
                <a:latin typeface="Arial" panose="020B0604020202020204" pitchFamily="34" charset="0"/>
                <a:ea typeface="Open Sans 1"/>
                <a:cs typeface="Arial" panose="020B0604020202020204" pitchFamily="34" charset="0"/>
              </a:rPr>
              <a:t>but are independent of each other. Thus, we can say that </a:t>
            </a:r>
            <a:r>
              <a:rPr lang="en-US" sz="4800" b="1" dirty="0">
                <a:latin typeface="Arial" panose="020B0604020202020204" pitchFamily="34" charset="0"/>
                <a:ea typeface="Open Sans 1"/>
                <a:cs typeface="Arial" panose="020B0604020202020204" pitchFamily="34" charset="0"/>
              </a:rPr>
              <a:t>BIKE_MODEL </a:t>
            </a:r>
            <a:r>
              <a:rPr lang="en-US" sz="4800" dirty="0">
                <a:latin typeface="Arial" panose="020B0604020202020204" pitchFamily="34" charset="0"/>
                <a:ea typeface="Open Sans 1"/>
                <a:cs typeface="Arial" panose="020B0604020202020204" pitchFamily="34" charset="0"/>
              </a:rPr>
              <a:t>multi-determines </a:t>
            </a:r>
            <a:r>
              <a:rPr lang="en-US" sz="4800" b="1" dirty="0">
                <a:latin typeface="Arial" panose="020B0604020202020204" pitchFamily="34" charset="0"/>
                <a:ea typeface="Open Sans 1"/>
                <a:cs typeface="Arial" panose="020B0604020202020204" pitchFamily="34" charset="0"/>
              </a:rPr>
              <a:t>MANUF_YEAR and COLOR.</a:t>
            </a:r>
          </a:p>
        </p:txBody>
      </p:sp>
      <p:pic>
        <p:nvPicPr>
          <p:cNvPr id="8" name="Picture 7">
            <a:extLst>
              <a:ext uri="{FF2B5EF4-FFF2-40B4-BE49-F238E27FC236}">
                <a16:creationId xmlns:a16="http://schemas.microsoft.com/office/drawing/2014/main" id="{2EFE7253-95E2-06B9-52EF-E6F334DE9672}"/>
              </a:ext>
            </a:extLst>
          </p:cNvPr>
          <p:cNvPicPr>
            <a:picLocks noChangeAspect="1"/>
          </p:cNvPicPr>
          <p:nvPr/>
        </p:nvPicPr>
        <p:blipFill>
          <a:blip r:embed="rId5"/>
          <a:stretch>
            <a:fillRect/>
          </a:stretch>
        </p:blipFill>
        <p:spPr>
          <a:xfrm>
            <a:off x="8001000" y="2705099"/>
            <a:ext cx="8839200" cy="4821383"/>
          </a:xfrm>
          <a:prstGeom prst="rect">
            <a:avLst/>
          </a:prstGeom>
        </p:spPr>
      </p:pic>
    </p:spTree>
    <p:extLst>
      <p:ext uri="{BB962C8B-B14F-4D97-AF65-F5344CB8AC3E}">
        <p14:creationId xmlns:p14="http://schemas.microsoft.com/office/powerpoint/2010/main" val="16535950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89148-7A1D-CA8E-D296-1C5D3A671D8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7FB246D-8D4F-5976-6A41-00B2EF2043C7}"/>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7DC48790-4515-27F4-665E-A83AD4DFFC45}"/>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51A3B11-E5E5-9309-A79D-9972115D4158}"/>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6FA5E078-6FFD-37F2-E18F-3815A28C3FC3}"/>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27D2CB15-411E-EA24-DAAF-BD57A95F2ED7}"/>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MUTLI VALUED DEPENDENCIES </a:t>
            </a:r>
          </a:p>
        </p:txBody>
      </p:sp>
      <p:sp>
        <p:nvSpPr>
          <p:cNvPr id="6" name="TextBox 21">
            <a:extLst>
              <a:ext uri="{FF2B5EF4-FFF2-40B4-BE49-F238E27FC236}">
                <a16:creationId xmlns:a16="http://schemas.microsoft.com/office/drawing/2014/main" id="{167CC46A-BDF7-7AF0-21FA-967EF43CA4F0}"/>
              </a:ext>
            </a:extLst>
          </p:cNvPr>
          <p:cNvSpPr txBox="1"/>
          <p:nvPr/>
        </p:nvSpPr>
        <p:spPr>
          <a:xfrm>
            <a:off x="342900" y="1815697"/>
            <a:ext cx="176022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It is read as a is multi-valued dependent on b. Suppose a person named Geeks is working on 2 projects Microsoft and Oracle and has 2 hobbies namely Reading and Music. This can be expressed in a tabular format in the following way.</a:t>
            </a:r>
            <a:endParaRPr lang="en-US" sz="4800" b="1"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7C8FDFF4-0853-78A1-966B-B2B73BF9E889}"/>
              </a:ext>
            </a:extLst>
          </p:cNvPr>
          <p:cNvPicPr>
            <a:picLocks noChangeAspect="1"/>
          </p:cNvPicPr>
          <p:nvPr/>
        </p:nvPicPr>
        <p:blipFill>
          <a:blip r:embed="rId5"/>
          <a:stretch>
            <a:fillRect/>
          </a:stretch>
        </p:blipFill>
        <p:spPr>
          <a:xfrm>
            <a:off x="4953000" y="5933958"/>
            <a:ext cx="7467600" cy="4264392"/>
          </a:xfrm>
          <a:prstGeom prst="rect">
            <a:avLst/>
          </a:prstGeom>
        </p:spPr>
      </p:pic>
    </p:spTree>
    <p:extLst>
      <p:ext uri="{BB962C8B-B14F-4D97-AF65-F5344CB8AC3E}">
        <p14:creationId xmlns:p14="http://schemas.microsoft.com/office/powerpoint/2010/main" val="1232031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07E7E-8ECF-AEDB-36BA-3A084CF5265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2C2B595-2DBD-5834-3E23-6DC417B662D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E5C00531-9B2D-4D05-CC39-9A07CF6AC23F}"/>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189408F-9C15-10A7-59F6-A9CB16FEAEB1}"/>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2A884163-E579-E250-4502-4912226D94E6}"/>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E08CB677-4369-80CD-C1DE-FA2217E46717}"/>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MUTLI VALUED DEPENDENCIES </a:t>
            </a:r>
          </a:p>
        </p:txBody>
      </p:sp>
      <p:sp>
        <p:nvSpPr>
          <p:cNvPr id="6" name="TextBox 21">
            <a:extLst>
              <a:ext uri="{FF2B5EF4-FFF2-40B4-BE49-F238E27FC236}">
                <a16:creationId xmlns:a16="http://schemas.microsoft.com/office/drawing/2014/main" id="{9AC292CF-6AE9-FC17-1ACB-23DB6D1E98B4}"/>
              </a:ext>
            </a:extLst>
          </p:cNvPr>
          <p:cNvSpPr txBox="1"/>
          <p:nvPr/>
        </p:nvSpPr>
        <p:spPr>
          <a:xfrm>
            <a:off x="342900" y="1815697"/>
            <a:ext cx="176022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Conditions for MVD</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Any attribute say a multiple define another attribute b; if any legal relation r(R), for all pairs of tuples t1 and t2 in r, such that,</a:t>
            </a:r>
            <a:endParaRPr lang="en-US" sz="4800" b="1" dirty="0">
              <a:latin typeface="Arial" panose="020B0604020202020204" pitchFamily="34" charset="0"/>
              <a:ea typeface="Open Sans 1"/>
              <a:cs typeface="Arial" panose="020B0604020202020204" pitchFamily="34" charset="0"/>
            </a:endParaRPr>
          </a:p>
        </p:txBody>
      </p:sp>
      <p:pic>
        <p:nvPicPr>
          <p:cNvPr id="10" name="Picture 9">
            <a:extLst>
              <a:ext uri="{FF2B5EF4-FFF2-40B4-BE49-F238E27FC236}">
                <a16:creationId xmlns:a16="http://schemas.microsoft.com/office/drawing/2014/main" id="{D0A94CE1-9200-9771-6DC1-E68262A1F4F9}"/>
              </a:ext>
            </a:extLst>
          </p:cNvPr>
          <p:cNvPicPr>
            <a:picLocks noChangeAspect="1"/>
          </p:cNvPicPr>
          <p:nvPr/>
        </p:nvPicPr>
        <p:blipFill>
          <a:blip r:embed="rId5"/>
          <a:stretch>
            <a:fillRect/>
          </a:stretch>
        </p:blipFill>
        <p:spPr>
          <a:xfrm>
            <a:off x="1066800" y="6387457"/>
            <a:ext cx="4453380" cy="1245886"/>
          </a:xfrm>
          <a:prstGeom prst="rect">
            <a:avLst/>
          </a:prstGeom>
        </p:spPr>
      </p:pic>
      <p:pic>
        <p:nvPicPr>
          <p:cNvPr id="12" name="Picture 11">
            <a:extLst>
              <a:ext uri="{FF2B5EF4-FFF2-40B4-BE49-F238E27FC236}">
                <a16:creationId xmlns:a16="http://schemas.microsoft.com/office/drawing/2014/main" id="{BE41D275-B1CD-4F73-C046-936CE5779782}"/>
              </a:ext>
            </a:extLst>
          </p:cNvPr>
          <p:cNvPicPr>
            <a:picLocks noChangeAspect="1"/>
          </p:cNvPicPr>
          <p:nvPr/>
        </p:nvPicPr>
        <p:blipFill>
          <a:blip r:embed="rId6"/>
          <a:stretch>
            <a:fillRect/>
          </a:stretch>
        </p:blipFill>
        <p:spPr>
          <a:xfrm>
            <a:off x="6099235" y="5414822"/>
            <a:ext cx="11655365" cy="4542348"/>
          </a:xfrm>
          <a:prstGeom prst="rect">
            <a:avLst/>
          </a:prstGeom>
        </p:spPr>
      </p:pic>
    </p:spTree>
    <p:extLst>
      <p:ext uri="{BB962C8B-B14F-4D97-AF65-F5344CB8AC3E}">
        <p14:creationId xmlns:p14="http://schemas.microsoft.com/office/powerpoint/2010/main" val="37923861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326FB-2F26-300A-62FD-9C493DF1FCF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E3C39E7-4AD7-71BC-7E5C-A1C99183982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795B015D-8D10-F4C7-0DF6-EC04ADFC1541}"/>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3A1FCEF-BC0B-ACAE-0525-DBEF2D14539C}"/>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08A657B7-AD33-10F9-D4CE-841251C394B7}"/>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CB0EDC9A-F231-7B96-1E76-B5C72B25A1C8}"/>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MUTLI VALUED DEPENDENCIES </a:t>
            </a:r>
          </a:p>
        </p:txBody>
      </p:sp>
      <p:sp>
        <p:nvSpPr>
          <p:cNvPr id="6" name="TextBox 21">
            <a:extLst>
              <a:ext uri="{FF2B5EF4-FFF2-40B4-BE49-F238E27FC236}">
                <a16:creationId xmlns:a16="http://schemas.microsoft.com/office/drawing/2014/main" id="{812B8404-E592-2F7B-106B-31D7BC592A47}"/>
              </a:ext>
            </a:extLst>
          </p:cNvPr>
          <p:cNvSpPr txBox="1"/>
          <p:nvPr/>
        </p:nvSpPr>
        <p:spPr>
          <a:xfrm>
            <a:off x="342900" y="1815697"/>
            <a:ext cx="17602200" cy="8240796"/>
          </a:xfrm>
          <a:prstGeom prst="rect">
            <a:avLst/>
          </a:prstGeom>
        </p:spPr>
        <p:txBody>
          <a:bodyPr wrap="square" lIns="0" tIns="0" rIns="0" bIns="0" rtlCol="0" anchor="t">
            <a:normAutofit/>
          </a:bodyPr>
          <a:lstStyle/>
          <a:p>
            <a:pPr algn="just">
              <a:lnSpc>
                <a:spcPct val="150000"/>
              </a:lnSpc>
            </a:pPr>
            <a:endParaRPr lang="en-US" sz="4800" b="1"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65E151FF-D24F-2143-5A87-FA2C41CEBBCE}"/>
              </a:ext>
            </a:extLst>
          </p:cNvPr>
          <p:cNvPicPr>
            <a:picLocks noChangeAspect="1"/>
          </p:cNvPicPr>
          <p:nvPr/>
        </p:nvPicPr>
        <p:blipFill>
          <a:blip r:embed="rId5"/>
          <a:stretch>
            <a:fillRect/>
          </a:stretch>
        </p:blipFill>
        <p:spPr>
          <a:xfrm>
            <a:off x="2393408" y="1695631"/>
            <a:ext cx="13532392" cy="8288590"/>
          </a:xfrm>
          <a:prstGeom prst="rect">
            <a:avLst/>
          </a:prstGeom>
        </p:spPr>
      </p:pic>
    </p:spTree>
    <p:extLst>
      <p:ext uri="{BB962C8B-B14F-4D97-AF65-F5344CB8AC3E}">
        <p14:creationId xmlns:p14="http://schemas.microsoft.com/office/powerpoint/2010/main" val="33915607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345BE-559A-6984-9DBC-E825A3FDAE6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5C2A9B2-8CC3-FEAD-E1FC-977720AD0E97}"/>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619E060B-F0D2-57DC-2113-AD1670020264}"/>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523FFAD-A231-CB11-5878-4040CD27520B}"/>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7DC00DC9-D22E-D000-3874-5C63652F9036}"/>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417391E1-381D-FD1B-74AC-2AEB1D7066FC}"/>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MUTLI VALUED DEPENDENCIES </a:t>
            </a:r>
          </a:p>
        </p:txBody>
      </p:sp>
      <p:sp>
        <p:nvSpPr>
          <p:cNvPr id="6" name="TextBox 21">
            <a:extLst>
              <a:ext uri="{FF2B5EF4-FFF2-40B4-BE49-F238E27FC236}">
                <a16:creationId xmlns:a16="http://schemas.microsoft.com/office/drawing/2014/main" id="{6AAB502D-2F72-CCDE-5B4A-84B1C7F7CF56}"/>
              </a:ext>
            </a:extLst>
          </p:cNvPr>
          <p:cNvSpPr txBox="1"/>
          <p:nvPr/>
        </p:nvSpPr>
        <p:spPr>
          <a:xfrm>
            <a:off x="342900" y="1815697"/>
            <a:ext cx="17602200" cy="8240796"/>
          </a:xfrm>
          <a:prstGeom prst="rect">
            <a:avLst/>
          </a:prstGeom>
        </p:spPr>
        <p:txBody>
          <a:bodyPr wrap="square" lIns="0" tIns="0" rIns="0" bIns="0" rtlCol="0" anchor="t">
            <a:normAutofit fontScale="85000" lnSpcReduction="10000"/>
          </a:bodyPr>
          <a:lstStyle/>
          <a:p>
            <a:pPr algn="just">
              <a:lnSpc>
                <a:spcPct val="150000"/>
              </a:lnSpc>
            </a:pPr>
            <a:r>
              <a:rPr lang="en-US" sz="4800" dirty="0">
                <a:latin typeface="Arial" panose="020B0604020202020204" pitchFamily="34" charset="0"/>
                <a:ea typeface="Open Sans 1"/>
                <a:cs typeface="Arial" panose="020B0604020202020204" pitchFamily="34" charset="0"/>
              </a:rPr>
              <a:t>All conditions are satisfied, therefore, a --&gt; --&gt; b </a:t>
            </a:r>
          </a:p>
          <a:p>
            <a:pPr algn="just">
              <a:lnSpc>
                <a:spcPct val="150000"/>
              </a:lnSpc>
            </a:pPr>
            <a:r>
              <a:rPr lang="en-US" sz="4800" dirty="0">
                <a:latin typeface="Arial" panose="020B0604020202020204" pitchFamily="34" charset="0"/>
                <a:ea typeface="Open Sans 1"/>
                <a:cs typeface="Arial" panose="020B0604020202020204" pitchFamily="34" charset="0"/>
              </a:rPr>
              <a:t>According to table we have got,</a:t>
            </a:r>
          </a:p>
          <a:p>
            <a:pPr algn="just">
              <a:lnSpc>
                <a:spcPct val="150000"/>
              </a:lnSpc>
            </a:pPr>
            <a:r>
              <a:rPr lang="en-US" sz="4800" dirty="0">
                <a:latin typeface="Arial" panose="020B0604020202020204" pitchFamily="34" charset="0"/>
                <a:ea typeface="Open Sans 1"/>
                <a:cs typeface="Arial" panose="020B0604020202020204" pitchFamily="34" charset="0"/>
              </a:rPr>
              <a:t>					</a:t>
            </a:r>
            <a:r>
              <a:rPr lang="en-US" sz="4800" b="1" dirty="0">
                <a:latin typeface="Arial" panose="020B0604020202020204" pitchFamily="34" charset="0"/>
                <a:ea typeface="Open Sans 1"/>
                <a:cs typeface="Arial" panose="020B0604020202020204" pitchFamily="34" charset="0"/>
              </a:rPr>
              <a:t>name --&gt; --&gt; project </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And for, a --&gt; --&gt; C </a:t>
            </a:r>
          </a:p>
          <a:p>
            <a:pPr algn="just">
              <a:lnSpc>
                <a:spcPct val="150000"/>
              </a:lnSpc>
            </a:pPr>
            <a:r>
              <a:rPr lang="en-US" sz="4800" dirty="0">
                <a:latin typeface="Arial" panose="020B0604020202020204" pitchFamily="34" charset="0"/>
                <a:ea typeface="Open Sans 1"/>
                <a:cs typeface="Arial" panose="020B0604020202020204" pitchFamily="34" charset="0"/>
              </a:rPr>
              <a:t>We get,</a:t>
            </a:r>
          </a:p>
          <a:p>
            <a:pPr algn="just">
              <a:lnSpc>
                <a:spcPct val="150000"/>
              </a:lnSpc>
            </a:pPr>
            <a:r>
              <a:rPr lang="en-US" sz="4800" dirty="0">
                <a:latin typeface="Arial" panose="020B0604020202020204" pitchFamily="34" charset="0"/>
                <a:ea typeface="Open Sans 1"/>
                <a:cs typeface="Arial" panose="020B0604020202020204" pitchFamily="34" charset="0"/>
              </a:rPr>
              <a:t>					</a:t>
            </a:r>
            <a:r>
              <a:rPr lang="en-US" sz="4800" b="1" dirty="0">
                <a:latin typeface="Arial" panose="020B0604020202020204" pitchFamily="34" charset="0"/>
                <a:ea typeface="Open Sans 1"/>
                <a:cs typeface="Arial" panose="020B0604020202020204" pitchFamily="34" charset="0"/>
              </a:rPr>
              <a:t>name --&gt; --&gt; hobby </a:t>
            </a:r>
          </a:p>
          <a:p>
            <a:pPr algn="just">
              <a:lnSpc>
                <a:spcPct val="150000"/>
              </a:lnSpc>
            </a:pPr>
            <a:r>
              <a:rPr lang="en-US" sz="4800" dirty="0">
                <a:latin typeface="Arial" panose="020B0604020202020204" pitchFamily="34" charset="0"/>
                <a:ea typeface="Open Sans 1"/>
                <a:cs typeface="Arial" panose="020B0604020202020204" pitchFamily="34" charset="0"/>
              </a:rPr>
              <a:t>Hence, we know that MVD exists in the above table and it can be stated by,</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name --&gt; --&gt; project</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name --&gt; --&gt; hobby </a:t>
            </a:r>
          </a:p>
        </p:txBody>
      </p:sp>
    </p:spTree>
    <p:extLst>
      <p:ext uri="{BB962C8B-B14F-4D97-AF65-F5344CB8AC3E}">
        <p14:creationId xmlns:p14="http://schemas.microsoft.com/office/powerpoint/2010/main" val="5696003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2391E-08C0-DBFF-D29F-ACE23C0BF83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B0D649C-2213-930B-3FA0-E066E813EF1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F32EB873-07E6-07DD-FCFE-BCAB3A085C4D}"/>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AE3721C4-3F4D-929F-0DCB-A744EEC539DD}"/>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8AA30CD1-E3AC-BDE9-FB5F-41D843F3A0CC}"/>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FC9B474D-06FA-86EF-0D15-B6B57190900E}"/>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FOURTH NORMAL FORM</a:t>
            </a:r>
          </a:p>
        </p:txBody>
      </p:sp>
      <p:sp>
        <p:nvSpPr>
          <p:cNvPr id="6" name="TextBox 21">
            <a:extLst>
              <a:ext uri="{FF2B5EF4-FFF2-40B4-BE49-F238E27FC236}">
                <a16:creationId xmlns:a16="http://schemas.microsoft.com/office/drawing/2014/main" id="{1D62A2AD-6D44-0781-D59D-110D8518DEA2}"/>
              </a:ext>
            </a:extLst>
          </p:cNvPr>
          <p:cNvSpPr txBox="1"/>
          <p:nvPr/>
        </p:nvSpPr>
        <p:spPr>
          <a:xfrm>
            <a:off x="342900" y="1815697"/>
            <a:ext cx="17602200" cy="8240796"/>
          </a:xfrm>
          <a:prstGeom prst="rect">
            <a:avLst/>
          </a:prstGeom>
        </p:spPr>
        <p:txBody>
          <a:bodyPr wrap="square" lIns="0" tIns="0" rIns="0" bIns="0" rtlCol="0" anchor="t">
            <a:normAutofit fontScale="92500" lnSpcReduction="2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Fourth Normal Form comes into picture when Multi-valued Dependency occur in any relation.</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To make any table satisfy the fourth normal form, we have to remove Multi-valued Dependency.</a:t>
            </a:r>
          </a:p>
          <a:p>
            <a:pPr algn="just">
              <a:lnSpc>
                <a:spcPct val="150000"/>
              </a:lnSpc>
            </a:pPr>
            <a:endParaRPr lang="en-US" sz="4800" b="1" dirty="0">
              <a:latin typeface="Arial" panose="020B0604020202020204" pitchFamily="34" charset="0"/>
              <a:ea typeface="Open Sans 1"/>
              <a:cs typeface="Arial" panose="020B0604020202020204" pitchFamily="34" charset="0"/>
            </a:endParaRPr>
          </a:p>
          <a:p>
            <a:pPr algn="just">
              <a:lnSpc>
                <a:spcPct val="150000"/>
              </a:lnSpc>
            </a:pPr>
            <a:r>
              <a:rPr lang="en-US" sz="4800" b="1" dirty="0">
                <a:latin typeface="Arial" panose="020B0604020202020204" pitchFamily="34" charset="0"/>
                <a:ea typeface="Open Sans 1"/>
                <a:cs typeface="Arial" panose="020B0604020202020204" pitchFamily="34" charset="0"/>
              </a:rPr>
              <a:t>Rules for 4th Normal Form</a:t>
            </a: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Table should be in the Boyce-Codd Normal Form.</a:t>
            </a:r>
          </a:p>
          <a:p>
            <a:pPr marL="685800" indent="-685800" algn="just">
              <a:lnSpc>
                <a:spcPct val="150000"/>
              </a:lnSpc>
              <a:buFont typeface="Arial" panose="020B0604020202020204" pitchFamily="34" charset="0"/>
              <a:buChar char="•"/>
            </a:pPr>
            <a:r>
              <a:rPr lang="en-US" sz="4800" b="1">
                <a:latin typeface="Arial" panose="020B0604020202020204" pitchFamily="34" charset="0"/>
                <a:ea typeface="Open Sans 1"/>
                <a:cs typeface="Arial" panose="020B0604020202020204" pitchFamily="34" charset="0"/>
              </a:rPr>
              <a:t>The </a:t>
            </a:r>
            <a:r>
              <a:rPr lang="en-US" sz="4800" b="1" dirty="0">
                <a:latin typeface="Arial" panose="020B0604020202020204" pitchFamily="34" charset="0"/>
                <a:ea typeface="Open Sans 1"/>
                <a:cs typeface="Arial" panose="020B0604020202020204" pitchFamily="34" charset="0"/>
              </a:rPr>
              <a:t>table should not have any Multi-valued Dependency.</a:t>
            </a:r>
          </a:p>
        </p:txBody>
      </p:sp>
    </p:spTree>
    <p:extLst>
      <p:ext uri="{BB962C8B-B14F-4D97-AF65-F5344CB8AC3E}">
        <p14:creationId xmlns:p14="http://schemas.microsoft.com/office/powerpoint/2010/main" val="1301615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BBB6F-903C-B500-B4E2-D861C3C49C7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96F56BE-FFCE-B444-71EC-B6EC6661F432}"/>
              </a:ext>
            </a:extLst>
          </p:cNvPr>
          <p:cNvPicPr>
            <a:picLocks noChangeAspect="1"/>
          </p:cNvPicPr>
          <p:nvPr/>
        </p:nvPicPr>
        <p:blipFill>
          <a:blip r:embed="rId2"/>
          <a:stretch>
            <a:fillRect/>
          </a:stretch>
        </p:blipFill>
        <p:spPr>
          <a:xfrm>
            <a:off x="2009775" y="1181455"/>
            <a:ext cx="15008763" cy="8860596"/>
          </a:xfrm>
          <a:prstGeom prst="rect">
            <a:avLst/>
          </a:prstGeom>
        </p:spPr>
      </p:pic>
      <p:grpSp>
        <p:nvGrpSpPr>
          <p:cNvPr id="3" name="Group 3">
            <a:extLst>
              <a:ext uri="{FF2B5EF4-FFF2-40B4-BE49-F238E27FC236}">
                <a16:creationId xmlns:a16="http://schemas.microsoft.com/office/drawing/2014/main" id="{71148289-174D-0B8E-D35D-629C53D90C8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AB26F057-A433-5F26-BF1F-16593B6F2B6A}"/>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C289CB22-8DCB-9296-C0C5-102785C89238}"/>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0AD9FE64-CD62-984C-5805-639D7B095CAE}"/>
              </a:ext>
            </a:extLst>
          </p:cNvPr>
          <p:cNvSpPr/>
          <p:nvPr/>
        </p:nvSpPr>
        <p:spPr>
          <a:xfrm>
            <a:off x="0" y="-7440"/>
            <a:ext cx="2484848" cy="201528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B6E74FB-94E5-EBE4-6146-C70C28E901A6}"/>
              </a:ext>
            </a:extLst>
          </p:cNvPr>
          <p:cNvSpPr txBox="1"/>
          <p:nvPr/>
        </p:nvSpPr>
        <p:spPr>
          <a:xfrm>
            <a:off x="2009775" y="244949"/>
            <a:ext cx="15744826" cy="949206"/>
          </a:xfrm>
          <a:prstGeom prst="rect">
            <a:avLst/>
          </a:prstGeom>
        </p:spPr>
        <p:txBody>
          <a:bodyPr wrap="square" lIns="0" tIns="0" rIns="0" bIns="0" rtlCol="0" anchor="t">
            <a:spAutoFit/>
          </a:bodyPr>
          <a:lstStyle/>
          <a:p>
            <a:pPr algn="ctr">
              <a:lnSpc>
                <a:spcPts val="7150"/>
              </a:lnSpc>
            </a:pPr>
            <a:r>
              <a:rPr lang="en-US" sz="6500" b="1" dirty="0">
                <a:solidFill>
                  <a:schemeClr val="bg1">
                    <a:lumMod val="95000"/>
                  </a:schemeClr>
                </a:solidFill>
                <a:latin typeface="Ubuntu Bold"/>
                <a:ea typeface="Ubuntu Bold"/>
                <a:cs typeface="Ubuntu Bold"/>
                <a:sym typeface="Ubuntu Bold"/>
              </a:rPr>
              <a:t>SCHEMA REFINEMENT</a:t>
            </a:r>
          </a:p>
        </p:txBody>
      </p:sp>
      <p:sp>
        <p:nvSpPr>
          <p:cNvPr id="16" name="TextBox 21">
            <a:extLst>
              <a:ext uri="{FF2B5EF4-FFF2-40B4-BE49-F238E27FC236}">
                <a16:creationId xmlns:a16="http://schemas.microsoft.com/office/drawing/2014/main" id="{B91CF82A-B700-ED17-B048-5559CE2DB218}"/>
              </a:ext>
            </a:extLst>
          </p:cNvPr>
          <p:cNvSpPr txBox="1"/>
          <p:nvPr/>
        </p:nvSpPr>
        <p:spPr>
          <a:xfrm>
            <a:off x="304800" y="1801255"/>
            <a:ext cx="17754600" cy="8240796"/>
          </a:xfrm>
          <a:prstGeom prst="rect">
            <a:avLst/>
          </a:prstGeom>
        </p:spPr>
        <p:txBody>
          <a:bodyPr wrap="square" lIns="0" tIns="0" rIns="0" bIns="0" rtlCol="0" anchor="t">
            <a:normAutofit/>
          </a:bodyPr>
          <a:lstStyle/>
          <a:p>
            <a:pPr algn="just">
              <a:lnSpc>
                <a:spcPct val="150000"/>
              </a:lnSpc>
            </a:pPr>
            <a:r>
              <a:rPr lang="en-US" sz="4000" b="1" kern="0" dirty="0">
                <a:effectLst/>
                <a:latin typeface="Arial" panose="020B0604020202020204" pitchFamily="34" charset="0"/>
                <a:ea typeface="Times New Roman" panose="02020603050405020304" pitchFamily="18" charset="0"/>
                <a:cs typeface="Arial" panose="020B0604020202020204" pitchFamily="34" charset="0"/>
              </a:rPr>
              <a:t>Solution</a:t>
            </a:r>
          </a:p>
        </p:txBody>
      </p:sp>
    </p:spTree>
    <p:extLst>
      <p:ext uri="{BB962C8B-B14F-4D97-AF65-F5344CB8AC3E}">
        <p14:creationId xmlns:p14="http://schemas.microsoft.com/office/powerpoint/2010/main" val="31993954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EE2A1-B99E-1E8C-EAD9-16F4E8E909D1}"/>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C183179-7835-5D07-38AB-A91B95D43F2F}"/>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63FEC85D-D97A-E7E9-7F8A-8BC6A9CE4CFC}"/>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DD7368CC-9E89-EFFC-7DBC-3A68039BF172}"/>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33180A63-737F-47F5-050A-DFAB5D06D37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CAAC98B9-9E91-03F7-9418-3A44B3F6C2E3}"/>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FOURTH NORMAL FORM</a:t>
            </a:r>
          </a:p>
        </p:txBody>
      </p:sp>
      <p:sp>
        <p:nvSpPr>
          <p:cNvPr id="6" name="TextBox 21">
            <a:extLst>
              <a:ext uri="{FF2B5EF4-FFF2-40B4-BE49-F238E27FC236}">
                <a16:creationId xmlns:a16="http://schemas.microsoft.com/office/drawing/2014/main" id="{0E70EFFF-AB96-9E7C-697F-87AA680440AB}"/>
              </a:ext>
            </a:extLst>
          </p:cNvPr>
          <p:cNvSpPr txBox="1"/>
          <p:nvPr/>
        </p:nvSpPr>
        <p:spPr>
          <a:xfrm>
            <a:off x="342900" y="1815697"/>
            <a:ext cx="176022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48C00200-3CC0-93E3-DBD9-A03F465F2CB7}"/>
              </a:ext>
            </a:extLst>
          </p:cNvPr>
          <p:cNvPicPr>
            <a:picLocks noChangeAspect="1"/>
          </p:cNvPicPr>
          <p:nvPr/>
        </p:nvPicPr>
        <p:blipFill>
          <a:blip r:embed="rId5"/>
          <a:stretch>
            <a:fillRect/>
          </a:stretch>
        </p:blipFill>
        <p:spPr>
          <a:xfrm>
            <a:off x="499112" y="2400300"/>
            <a:ext cx="17445988" cy="6663830"/>
          </a:xfrm>
          <a:prstGeom prst="rect">
            <a:avLst/>
          </a:prstGeom>
        </p:spPr>
      </p:pic>
    </p:spTree>
    <p:extLst>
      <p:ext uri="{BB962C8B-B14F-4D97-AF65-F5344CB8AC3E}">
        <p14:creationId xmlns:p14="http://schemas.microsoft.com/office/powerpoint/2010/main" val="81691728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8896D-2502-DFA6-5E5B-929F38F720B6}"/>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2A695B6-7618-E59A-C83A-3726A371F703}"/>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3BB1C922-B8DF-2E00-A872-9358509AE608}"/>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595931FB-5DD0-B4AB-52E9-B55918F42D6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F88E18D0-B7A5-10B1-46B2-750F169AAB1E}"/>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DFACC4E-F8E5-1578-49BA-525E70B48FEC}"/>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FOURTH NORMAL FORM</a:t>
            </a:r>
          </a:p>
        </p:txBody>
      </p:sp>
      <p:sp>
        <p:nvSpPr>
          <p:cNvPr id="6" name="TextBox 21">
            <a:extLst>
              <a:ext uri="{FF2B5EF4-FFF2-40B4-BE49-F238E27FC236}">
                <a16:creationId xmlns:a16="http://schemas.microsoft.com/office/drawing/2014/main" id="{E6466034-F98A-539E-ABB5-D9B07B000DD3}"/>
              </a:ext>
            </a:extLst>
          </p:cNvPr>
          <p:cNvSpPr txBox="1"/>
          <p:nvPr/>
        </p:nvSpPr>
        <p:spPr>
          <a:xfrm>
            <a:off x="342900" y="1815697"/>
            <a:ext cx="17602200" cy="8240796"/>
          </a:xfrm>
          <a:prstGeom prst="rect">
            <a:avLst/>
          </a:prstGeom>
        </p:spPr>
        <p:txBody>
          <a:bodyPr wrap="square" lIns="0" tIns="0" rIns="0" bIns="0" rtlCol="0" anchor="t">
            <a:normAutofit lnSpcReduction="1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As you can see in the table above, student with </a:t>
            </a:r>
            <a:r>
              <a:rPr lang="en-US" sz="4800" dirty="0" err="1">
                <a:latin typeface="Arial" panose="020B0604020202020204" pitchFamily="34" charset="0"/>
                <a:ea typeface="Open Sans 1"/>
                <a:cs typeface="Arial" panose="020B0604020202020204" pitchFamily="34" charset="0"/>
              </a:rPr>
              <a:t>s_id</a:t>
            </a:r>
            <a:r>
              <a:rPr lang="en-US" sz="4800" dirty="0">
                <a:latin typeface="Arial" panose="020B0604020202020204" pitchFamily="34" charset="0"/>
                <a:ea typeface="Open Sans 1"/>
                <a:cs typeface="Arial" panose="020B0604020202020204" pitchFamily="34" charset="0"/>
              </a:rPr>
              <a:t> 1 has opted for two courses, Science and </a:t>
            </a:r>
            <a:r>
              <a:rPr lang="en-US" sz="4800" dirty="0" err="1">
                <a:latin typeface="Arial" panose="020B0604020202020204" pitchFamily="34" charset="0"/>
                <a:ea typeface="Open Sans 1"/>
                <a:cs typeface="Arial" panose="020B0604020202020204" pitchFamily="34" charset="0"/>
              </a:rPr>
              <a:t>Maths</a:t>
            </a:r>
            <a:r>
              <a:rPr lang="en-US" sz="4800" dirty="0">
                <a:latin typeface="Arial" panose="020B0604020202020204" pitchFamily="34" charset="0"/>
                <a:ea typeface="Open Sans 1"/>
                <a:cs typeface="Arial" panose="020B0604020202020204" pitchFamily="34" charset="0"/>
              </a:rPr>
              <a:t>, and has two hobbies, Cricket and Hockey.</a:t>
            </a:r>
          </a:p>
          <a:p>
            <a:pPr algn="just">
              <a:lnSpc>
                <a:spcPct val="150000"/>
              </a:lnSpc>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Well the two records for student with </a:t>
            </a:r>
            <a:r>
              <a:rPr lang="en-US" sz="4800" dirty="0" err="1">
                <a:latin typeface="Arial" panose="020B0604020202020204" pitchFamily="34" charset="0"/>
                <a:ea typeface="Open Sans 1"/>
                <a:cs typeface="Arial" panose="020B0604020202020204" pitchFamily="34" charset="0"/>
              </a:rPr>
              <a:t>s_id</a:t>
            </a:r>
            <a:r>
              <a:rPr lang="en-US" sz="4800" dirty="0">
                <a:latin typeface="Arial" panose="020B0604020202020204" pitchFamily="34" charset="0"/>
                <a:ea typeface="Open Sans 1"/>
                <a:cs typeface="Arial" panose="020B0604020202020204" pitchFamily="34" charset="0"/>
              </a:rPr>
              <a:t> 1, will give rise to two more records, as shown below, because for one student, two hobbies exists, hence along with both the courses, these hobbies should be specified.</a:t>
            </a:r>
            <a:endParaRPr lang="en-US" sz="4800" b="1"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331630766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F53FA-979B-2C7E-A0D2-68DCE7613274}"/>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AE2B4BA-33AB-5347-A16A-0FBCCA167EB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AD0ABD6B-20ED-7724-2409-8A251B6717A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FCFEC65E-1D93-FFF6-A917-A6DB1256212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57A9518C-B4B4-8418-8E6C-57D0B712BD1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24C7E263-A979-9760-7175-62C7ED7996E3}"/>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FOURTH NORMAL FORM</a:t>
            </a:r>
          </a:p>
        </p:txBody>
      </p:sp>
      <p:sp>
        <p:nvSpPr>
          <p:cNvPr id="6" name="TextBox 21">
            <a:extLst>
              <a:ext uri="{FF2B5EF4-FFF2-40B4-BE49-F238E27FC236}">
                <a16:creationId xmlns:a16="http://schemas.microsoft.com/office/drawing/2014/main" id="{31A27664-BB1B-B34F-B33B-7628D74F9608}"/>
              </a:ext>
            </a:extLst>
          </p:cNvPr>
          <p:cNvSpPr txBox="1"/>
          <p:nvPr/>
        </p:nvSpPr>
        <p:spPr>
          <a:xfrm>
            <a:off x="342900" y="1815697"/>
            <a:ext cx="176022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p:txBody>
      </p:sp>
      <p:pic>
        <p:nvPicPr>
          <p:cNvPr id="10" name="Picture 9">
            <a:extLst>
              <a:ext uri="{FF2B5EF4-FFF2-40B4-BE49-F238E27FC236}">
                <a16:creationId xmlns:a16="http://schemas.microsoft.com/office/drawing/2014/main" id="{3F6F6DD2-1557-B271-393A-9D24B154ABBE}"/>
              </a:ext>
            </a:extLst>
          </p:cNvPr>
          <p:cNvPicPr>
            <a:picLocks noChangeAspect="1"/>
          </p:cNvPicPr>
          <p:nvPr/>
        </p:nvPicPr>
        <p:blipFill>
          <a:blip r:embed="rId5"/>
          <a:stretch>
            <a:fillRect/>
          </a:stretch>
        </p:blipFill>
        <p:spPr>
          <a:xfrm>
            <a:off x="944446" y="2705100"/>
            <a:ext cx="16399107" cy="5867400"/>
          </a:xfrm>
          <a:prstGeom prst="rect">
            <a:avLst/>
          </a:prstGeom>
        </p:spPr>
      </p:pic>
    </p:spTree>
    <p:extLst>
      <p:ext uri="{BB962C8B-B14F-4D97-AF65-F5344CB8AC3E}">
        <p14:creationId xmlns:p14="http://schemas.microsoft.com/office/powerpoint/2010/main" val="23754113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4C472-ECB7-0179-9545-594D7BB927D2}"/>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52B6CCF-40B8-4381-E4C9-B8621B44C9E2}"/>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6057D889-6E23-53BB-6361-BE64DFFE2E58}"/>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8F9F5BD0-C7AF-0007-BFC4-C405226A4CA1}"/>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5486C09-4ECA-022D-D4DC-622DF7037C13}"/>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3F66DBE7-8AD2-A7B3-F4A2-4B10ACF5EAAB}"/>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FOURTH NORMAL FORM</a:t>
            </a:r>
          </a:p>
        </p:txBody>
      </p:sp>
      <p:sp>
        <p:nvSpPr>
          <p:cNvPr id="6" name="TextBox 21">
            <a:extLst>
              <a:ext uri="{FF2B5EF4-FFF2-40B4-BE49-F238E27FC236}">
                <a16:creationId xmlns:a16="http://schemas.microsoft.com/office/drawing/2014/main" id="{827A82E1-CCB1-ED49-2B9A-E3A18909B759}"/>
              </a:ext>
            </a:extLst>
          </p:cNvPr>
          <p:cNvSpPr txBox="1"/>
          <p:nvPr/>
        </p:nvSpPr>
        <p:spPr>
          <a:xfrm>
            <a:off x="342900" y="1815697"/>
            <a:ext cx="17602200" cy="8240796"/>
          </a:xfrm>
          <a:prstGeom prst="rect">
            <a:avLst/>
          </a:prstGeom>
        </p:spPr>
        <p:txBody>
          <a:bodyPr wrap="square" lIns="0" tIns="0" rIns="0" bIns="0" rtlCol="0" anchor="t">
            <a:normAutofit fontScale="925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And, in the table above, there is no relationship between the columns course and hobby. They are independent of each other.</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So there is multi-value dependency, which leads to un-necessary repetition of data and other anomalies as well.</a:t>
            </a:r>
          </a:p>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To make the above relation satisfy the 4th normal form, we can decompose the table into 2 tables.</a:t>
            </a:r>
          </a:p>
        </p:txBody>
      </p:sp>
    </p:spTree>
    <p:extLst>
      <p:ext uri="{BB962C8B-B14F-4D97-AF65-F5344CB8AC3E}">
        <p14:creationId xmlns:p14="http://schemas.microsoft.com/office/powerpoint/2010/main" val="35105954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FE584-32F2-65D8-627F-FDE67E8DD25D}"/>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1984203F-79CC-8412-1987-C52D038FD8F1}"/>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66E5A486-C9BA-016F-2F39-DBF587B06074}"/>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4F1B8BC1-5B08-CECA-AC8E-C0AF8F693A50}"/>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D7DBF0E2-A85F-2792-C536-27FFA7F8D648}"/>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FA8113F1-9141-57F5-96C9-79618FB0F3F4}"/>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FOURTH NORMAL FORM</a:t>
            </a:r>
          </a:p>
        </p:txBody>
      </p:sp>
      <p:sp>
        <p:nvSpPr>
          <p:cNvPr id="6" name="TextBox 21">
            <a:extLst>
              <a:ext uri="{FF2B5EF4-FFF2-40B4-BE49-F238E27FC236}">
                <a16:creationId xmlns:a16="http://schemas.microsoft.com/office/drawing/2014/main" id="{BB78D96C-A23E-E9FB-7BA8-5672FD8FC188}"/>
              </a:ext>
            </a:extLst>
          </p:cNvPr>
          <p:cNvSpPr txBox="1"/>
          <p:nvPr/>
        </p:nvSpPr>
        <p:spPr>
          <a:xfrm>
            <a:off x="342900" y="1815697"/>
            <a:ext cx="176022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endParaRPr lang="en-US" sz="4800" b="1" dirty="0">
              <a:latin typeface="Arial" panose="020B0604020202020204" pitchFamily="34" charset="0"/>
              <a:ea typeface="Open Sans 1"/>
              <a:cs typeface="Arial" panose="020B0604020202020204" pitchFamily="34" charset="0"/>
            </a:endParaRPr>
          </a:p>
        </p:txBody>
      </p:sp>
      <p:pic>
        <p:nvPicPr>
          <p:cNvPr id="8" name="Picture 7">
            <a:extLst>
              <a:ext uri="{FF2B5EF4-FFF2-40B4-BE49-F238E27FC236}">
                <a16:creationId xmlns:a16="http://schemas.microsoft.com/office/drawing/2014/main" id="{878ADA34-7686-9FFF-6BBF-870CFF10DE46}"/>
              </a:ext>
            </a:extLst>
          </p:cNvPr>
          <p:cNvPicPr>
            <a:picLocks noChangeAspect="1"/>
          </p:cNvPicPr>
          <p:nvPr/>
        </p:nvPicPr>
        <p:blipFill>
          <a:blip r:embed="rId5"/>
          <a:stretch>
            <a:fillRect/>
          </a:stretch>
        </p:blipFill>
        <p:spPr>
          <a:xfrm>
            <a:off x="609600" y="2604070"/>
            <a:ext cx="8203426" cy="5587430"/>
          </a:xfrm>
          <a:prstGeom prst="rect">
            <a:avLst/>
          </a:prstGeom>
        </p:spPr>
      </p:pic>
      <p:pic>
        <p:nvPicPr>
          <p:cNvPr id="12" name="Picture 11">
            <a:extLst>
              <a:ext uri="{FF2B5EF4-FFF2-40B4-BE49-F238E27FC236}">
                <a16:creationId xmlns:a16="http://schemas.microsoft.com/office/drawing/2014/main" id="{E9024317-15EA-051E-3281-E3DEA988EE90}"/>
              </a:ext>
            </a:extLst>
          </p:cNvPr>
          <p:cNvPicPr>
            <a:picLocks noChangeAspect="1"/>
          </p:cNvPicPr>
          <p:nvPr/>
        </p:nvPicPr>
        <p:blipFill>
          <a:blip r:embed="rId6"/>
          <a:stretch>
            <a:fillRect/>
          </a:stretch>
        </p:blipFill>
        <p:spPr>
          <a:xfrm>
            <a:off x="9306073" y="2799029"/>
            <a:ext cx="8691558" cy="5587430"/>
          </a:xfrm>
          <a:prstGeom prst="rect">
            <a:avLst/>
          </a:prstGeom>
        </p:spPr>
      </p:pic>
    </p:spTree>
    <p:extLst>
      <p:ext uri="{BB962C8B-B14F-4D97-AF65-F5344CB8AC3E}">
        <p14:creationId xmlns:p14="http://schemas.microsoft.com/office/powerpoint/2010/main" val="11329004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40485-5083-F0D2-E9C8-E3F9601FFE4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781C8AE-0AD6-B722-065F-246ABD37168B}"/>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88435961-4F7C-911C-9AC3-E5417DF47263}"/>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E861E9B9-EF23-00F9-A55E-A2B757AD23D9}"/>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9541B960-5609-DE87-B621-ED140E452F07}"/>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CB7C0A24-57F4-9E05-B550-93E7CA83E7B9}"/>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FIFTH NORMAL FORM</a:t>
            </a:r>
          </a:p>
        </p:txBody>
      </p:sp>
      <p:sp>
        <p:nvSpPr>
          <p:cNvPr id="6" name="TextBox 21">
            <a:extLst>
              <a:ext uri="{FF2B5EF4-FFF2-40B4-BE49-F238E27FC236}">
                <a16:creationId xmlns:a16="http://schemas.microsoft.com/office/drawing/2014/main" id="{38997FEB-DB12-0078-639A-4572304E908F}"/>
              </a:ext>
            </a:extLst>
          </p:cNvPr>
          <p:cNvSpPr txBox="1"/>
          <p:nvPr/>
        </p:nvSpPr>
        <p:spPr>
          <a:xfrm>
            <a:off x="342900" y="1815697"/>
            <a:ext cx="17602200" cy="8240796"/>
          </a:xfrm>
          <a:prstGeom prst="rect">
            <a:avLst/>
          </a:prstGeom>
        </p:spPr>
        <p:txBody>
          <a:bodyPr wrap="square" lIns="0" tIns="0" rIns="0" bIns="0" rtlCol="0" anchor="t">
            <a:normAutofit fontScale="85000" lnSpcReduction="20000"/>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The Fifth Normal Form (5NF) is also known as the Project-Join Normal Form (PJNF).</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5NF gets satisfied when the table is broken down into as many parts as possible to avoid data redundancy.</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b="1" dirty="0">
                <a:latin typeface="Arial" panose="020B0604020202020204" pitchFamily="34" charset="0"/>
                <a:ea typeface="Open Sans 1"/>
                <a:cs typeface="Arial" panose="020B0604020202020204" pitchFamily="34" charset="0"/>
              </a:rPr>
              <a:t>RULES</a:t>
            </a:r>
          </a:p>
          <a:p>
            <a:pPr>
              <a:lnSpc>
                <a:spcPct val="150000"/>
              </a:lnSpc>
            </a:pPr>
            <a:r>
              <a:rPr lang="en-US" sz="4800" dirty="0">
                <a:latin typeface="Arial" panose="020B0604020202020204" pitchFamily="34" charset="0"/>
                <a:ea typeface="Open Sans 1"/>
                <a:cs typeface="Arial" panose="020B0604020202020204" pitchFamily="34" charset="0"/>
              </a:rPr>
              <a:t>1)Relation should be already in 4NF                                                                   2) It cannot be further non-loss decomposed (Join-Dependency should not be present)</a:t>
            </a:r>
          </a:p>
        </p:txBody>
      </p:sp>
    </p:spTree>
    <p:extLst>
      <p:ext uri="{BB962C8B-B14F-4D97-AF65-F5344CB8AC3E}">
        <p14:creationId xmlns:p14="http://schemas.microsoft.com/office/powerpoint/2010/main" val="816410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CB4F5-4E76-383E-6459-EF0E928EF125}"/>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5ABDBB0B-CC11-755C-637F-BC3E74950E05}"/>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4076C615-9640-B6EA-9015-1CB49076BF31}"/>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C60605A-27FD-1F92-3DAC-04F602E4246D}"/>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1FB6C862-3FB7-B27F-EEB6-6651A2202881}"/>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F6BCBFF9-FC5E-C64F-0FBD-1E4C2BF67F18}"/>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FIFTH NORMAL FORM</a:t>
            </a:r>
          </a:p>
        </p:txBody>
      </p:sp>
      <p:sp>
        <p:nvSpPr>
          <p:cNvPr id="6" name="TextBox 21">
            <a:extLst>
              <a:ext uri="{FF2B5EF4-FFF2-40B4-BE49-F238E27FC236}">
                <a16:creationId xmlns:a16="http://schemas.microsoft.com/office/drawing/2014/main" id="{4C82E3D4-2641-8770-8143-ADBB21285FA8}"/>
              </a:ext>
            </a:extLst>
          </p:cNvPr>
          <p:cNvSpPr txBox="1"/>
          <p:nvPr/>
        </p:nvSpPr>
        <p:spPr>
          <a:xfrm>
            <a:off x="342900" y="1815697"/>
            <a:ext cx="17602200" cy="8240796"/>
          </a:xfrm>
          <a:prstGeom prst="rect">
            <a:avLst/>
          </a:prstGeom>
        </p:spPr>
        <p:txBody>
          <a:bodyPr wrap="square" lIns="0" tIns="0" rIns="0" bIns="0" rtlCol="0" anchor="t">
            <a:normAutofit fontScale="92500"/>
          </a:bodyPr>
          <a:lstStyle/>
          <a:p>
            <a:pPr algn="just">
              <a:lnSpc>
                <a:spcPct val="150000"/>
              </a:lnSpc>
            </a:pPr>
            <a:r>
              <a:rPr lang="en-US" sz="4800" b="1" dirty="0">
                <a:latin typeface="Arial" panose="020B0604020202020204" pitchFamily="34" charset="0"/>
                <a:ea typeface="Open Sans 1"/>
                <a:cs typeface="Arial" panose="020B0604020202020204" pitchFamily="34" charset="0"/>
              </a:rPr>
              <a:t>Non-Loss Decomposition</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When the table does not contain any join dependency then it is called a lossless /non-loss decomposition.</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When we decompose the given table to remove redundancy in the data and then compose it again to create the original table , we should not lose any data, and the original table should be obtained as a loss should happen after the decomposition of the table.</a:t>
            </a:r>
          </a:p>
        </p:txBody>
      </p:sp>
    </p:spTree>
    <p:extLst>
      <p:ext uri="{BB962C8B-B14F-4D97-AF65-F5344CB8AC3E}">
        <p14:creationId xmlns:p14="http://schemas.microsoft.com/office/powerpoint/2010/main" val="10043035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C24AE-A063-43E1-CF4B-00345FF925E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ADBF1D9E-48DE-9C4C-A188-A1D4E5563FC4}"/>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E2CC0059-3365-D9FB-87F1-DC6A25AC8687}"/>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8E41D91C-58FC-540D-4FCC-1CDA5E47B5A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C617F9CD-309E-F0CF-B5E8-B89DBEBA144A}"/>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4A469EB5-9237-2215-1185-848FBA668B1A}"/>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FIFTH NORMAL FORM</a:t>
            </a:r>
          </a:p>
        </p:txBody>
      </p:sp>
      <p:sp>
        <p:nvSpPr>
          <p:cNvPr id="6" name="TextBox 21">
            <a:extLst>
              <a:ext uri="{FF2B5EF4-FFF2-40B4-BE49-F238E27FC236}">
                <a16:creationId xmlns:a16="http://schemas.microsoft.com/office/drawing/2014/main" id="{1563167F-F28A-28D9-E55E-F87D483A7565}"/>
              </a:ext>
            </a:extLst>
          </p:cNvPr>
          <p:cNvSpPr txBox="1"/>
          <p:nvPr/>
        </p:nvSpPr>
        <p:spPr>
          <a:xfrm>
            <a:off x="342900" y="1815697"/>
            <a:ext cx="176022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Non-Loss Decomposition</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Join dependency for relation R can be stated as</a:t>
            </a:r>
          </a:p>
        </p:txBody>
      </p:sp>
      <p:pic>
        <p:nvPicPr>
          <p:cNvPr id="8" name="Picture 7">
            <a:extLst>
              <a:ext uri="{FF2B5EF4-FFF2-40B4-BE49-F238E27FC236}">
                <a16:creationId xmlns:a16="http://schemas.microsoft.com/office/drawing/2014/main" id="{F726150A-20F5-1A5A-9EA8-7C1F0E48DBDF}"/>
              </a:ext>
            </a:extLst>
          </p:cNvPr>
          <p:cNvPicPr>
            <a:picLocks noChangeAspect="1"/>
          </p:cNvPicPr>
          <p:nvPr/>
        </p:nvPicPr>
        <p:blipFill>
          <a:blip r:embed="rId5"/>
          <a:stretch>
            <a:fillRect/>
          </a:stretch>
        </p:blipFill>
        <p:spPr>
          <a:xfrm>
            <a:off x="762000" y="4686300"/>
            <a:ext cx="17066112" cy="1524000"/>
          </a:xfrm>
          <a:prstGeom prst="rect">
            <a:avLst/>
          </a:prstGeom>
        </p:spPr>
      </p:pic>
    </p:spTree>
    <p:extLst>
      <p:ext uri="{BB962C8B-B14F-4D97-AF65-F5344CB8AC3E}">
        <p14:creationId xmlns:p14="http://schemas.microsoft.com/office/powerpoint/2010/main" val="25381499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0A207-F446-8967-0749-C59960BE214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9E8F5EA-1A97-2F4B-83BD-2351907D5565}"/>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A0100A4E-E6E1-9F10-EDF8-A97C100C87BC}"/>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229AE86B-AEDE-745F-9105-1670763B69E3}"/>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80DEB441-912E-76E2-EA89-222057D8AA17}"/>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D23E05A9-8297-3D9A-A8B8-835817042159}"/>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FIFTH NORMAL FORM</a:t>
            </a:r>
          </a:p>
        </p:txBody>
      </p:sp>
      <p:sp>
        <p:nvSpPr>
          <p:cNvPr id="6" name="TextBox 21">
            <a:extLst>
              <a:ext uri="{FF2B5EF4-FFF2-40B4-BE49-F238E27FC236}">
                <a16:creationId xmlns:a16="http://schemas.microsoft.com/office/drawing/2014/main" id="{7492D28C-AF91-2EC0-8A15-2B0569241F6C}"/>
              </a:ext>
            </a:extLst>
          </p:cNvPr>
          <p:cNvSpPr txBox="1"/>
          <p:nvPr/>
        </p:nvSpPr>
        <p:spPr>
          <a:xfrm>
            <a:off x="342900" y="1815697"/>
            <a:ext cx="10934700" cy="8240796"/>
          </a:xfrm>
          <a:prstGeom prst="rect">
            <a:avLst/>
          </a:prstGeom>
        </p:spPr>
        <p:txBody>
          <a:bodyPr wrap="square" lIns="0" tIns="0" rIns="0" bIns="0" rtlCol="0" anchor="t">
            <a:normAutofit/>
          </a:bodyPr>
          <a:lstStyle/>
          <a:p>
            <a:pPr algn="just">
              <a:lnSpc>
                <a:spcPct val="150000"/>
              </a:lnSpc>
            </a:pPr>
            <a:r>
              <a:rPr lang="en-US" sz="4800" b="1" dirty="0">
                <a:latin typeface="Arial" panose="020B0604020202020204" pitchFamily="34" charset="0"/>
                <a:ea typeface="Open Sans 1"/>
                <a:cs typeface="Arial" panose="020B0604020202020204" pitchFamily="34" charset="0"/>
              </a:rPr>
              <a:t>EXAMPLE</a:t>
            </a: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let's, take of Table R which has 3 columns i.e. subject, class, and teacher where each subject can be taught by many teachers in many classes, and a teacher can teach more than 1 subject.</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p:txBody>
      </p:sp>
      <p:pic>
        <p:nvPicPr>
          <p:cNvPr id="10" name="Picture 9">
            <a:extLst>
              <a:ext uri="{FF2B5EF4-FFF2-40B4-BE49-F238E27FC236}">
                <a16:creationId xmlns:a16="http://schemas.microsoft.com/office/drawing/2014/main" id="{CA81B58B-C588-C673-B646-477E343327B5}"/>
              </a:ext>
            </a:extLst>
          </p:cNvPr>
          <p:cNvPicPr>
            <a:picLocks noChangeAspect="1"/>
          </p:cNvPicPr>
          <p:nvPr/>
        </p:nvPicPr>
        <p:blipFill>
          <a:blip r:embed="rId5"/>
          <a:stretch>
            <a:fillRect/>
          </a:stretch>
        </p:blipFill>
        <p:spPr>
          <a:xfrm>
            <a:off x="11811000" y="2324100"/>
            <a:ext cx="5943600" cy="7662233"/>
          </a:xfrm>
          <a:prstGeom prst="rect">
            <a:avLst/>
          </a:prstGeom>
        </p:spPr>
      </p:pic>
    </p:spTree>
    <p:extLst>
      <p:ext uri="{BB962C8B-B14F-4D97-AF65-F5344CB8AC3E}">
        <p14:creationId xmlns:p14="http://schemas.microsoft.com/office/powerpoint/2010/main" val="13143297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0727A-C7CE-D4EE-1290-57D10358F48D}"/>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C16DC829-98A1-0F27-9B64-387171612F1E}"/>
              </a:ext>
            </a:extLst>
          </p:cNvPr>
          <p:cNvGrpSpPr/>
          <p:nvPr/>
        </p:nvGrpSpPr>
        <p:grpSpPr>
          <a:xfrm>
            <a:off x="0" y="-176613"/>
            <a:ext cx="18288000" cy="1678559"/>
            <a:chOff x="0" y="-38100"/>
            <a:chExt cx="4459388" cy="442090"/>
          </a:xfrm>
        </p:grpSpPr>
        <p:sp>
          <p:nvSpPr>
            <p:cNvPr id="4" name="Freeform 4">
              <a:extLst>
                <a:ext uri="{FF2B5EF4-FFF2-40B4-BE49-F238E27FC236}">
                  <a16:creationId xmlns:a16="http://schemas.microsoft.com/office/drawing/2014/main" id="{088DAA77-D235-9FBA-AC6E-2211AF25FAF0}"/>
                </a:ext>
              </a:extLst>
            </p:cNvPr>
            <p:cNvSpPr/>
            <p:nvPr/>
          </p:nvSpPr>
          <p:spPr>
            <a:xfrm>
              <a:off x="0" y="0"/>
              <a:ext cx="4459388" cy="403990"/>
            </a:xfrm>
            <a:custGeom>
              <a:avLst/>
              <a:gdLst/>
              <a:ahLst/>
              <a:cxnLst/>
              <a:rect l="l" t="t" r="r" b="b"/>
              <a:pathLst>
                <a:path w="4459388" h="403990">
                  <a:moveTo>
                    <a:pt x="0" y="0"/>
                  </a:moveTo>
                  <a:lnTo>
                    <a:pt x="4459388" y="0"/>
                  </a:lnTo>
                  <a:lnTo>
                    <a:pt x="4459388" y="403990"/>
                  </a:lnTo>
                  <a:lnTo>
                    <a:pt x="0" y="403990"/>
                  </a:lnTo>
                  <a:close/>
                </a:path>
              </a:pathLst>
            </a:custGeom>
            <a:solidFill>
              <a:srgbClr val="034383"/>
            </a:solidFill>
          </p:spPr>
        </p:sp>
        <p:sp>
          <p:nvSpPr>
            <p:cNvPr id="5" name="TextBox 5">
              <a:extLst>
                <a:ext uri="{FF2B5EF4-FFF2-40B4-BE49-F238E27FC236}">
                  <a16:creationId xmlns:a16="http://schemas.microsoft.com/office/drawing/2014/main" id="{B2FA1851-4588-B3B8-0563-1F59CE2E3B16}"/>
                </a:ext>
              </a:extLst>
            </p:cNvPr>
            <p:cNvSpPr txBox="1"/>
            <p:nvPr/>
          </p:nvSpPr>
          <p:spPr>
            <a:xfrm>
              <a:off x="0" y="-38100"/>
              <a:ext cx="4459388" cy="442090"/>
            </a:xfrm>
            <a:prstGeom prst="rect">
              <a:avLst/>
            </a:prstGeom>
          </p:spPr>
          <p:txBody>
            <a:bodyPr lIns="50800" tIns="50800" rIns="50800" bIns="50800" rtlCol="0" anchor="ctr"/>
            <a:lstStyle/>
            <a:p>
              <a:pPr algn="ctr">
                <a:lnSpc>
                  <a:spcPts val="3295"/>
                </a:lnSpc>
              </a:pPr>
              <a:endParaRPr/>
            </a:p>
          </p:txBody>
        </p:sp>
      </p:grpSp>
      <p:sp>
        <p:nvSpPr>
          <p:cNvPr id="9" name="Freeform 9">
            <a:extLst>
              <a:ext uri="{FF2B5EF4-FFF2-40B4-BE49-F238E27FC236}">
                <a16:creationId xmlns:a16="http://schemas.microsoft.com/office/drawing/2014/main" id="{EAEB72B6-7C0C-27F2-AB31-D69F44521426}"/>
              </a:ext>
            </a:extLst>
          </p:cNvPr>
          <p:cNvSpPr/>
          <p:nvPr/>
        </p:nvSpPr>
        <p:spPr>
          <a:xfrm>
            <a:off x="0" y="-7440"/>
            <a:ext cx="2484848" cy="167855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IN" dirty="0"/>
          </a:p>
        </p:txBody>
      </p:sp>
      <p:sp>
        <p:nvSpPr>
          <p:cNvPr id="2" name="TextBox 2">
            <a:extLst>
              <a:ext uri="{FF2B5EF4-FFF2-40B4-BE49-F238E27FC236}">
                <a16:creationId xmlns:a16="http://schemas.microsoft.com/office/drawing/2014/main" id="{166370E5-11BE-D68A-2856-B402E1D7EBC0}"/>
              </a:ext>
            </a:extLst>
          </p:cNvPr>
          <p:cNvSpPr txBox="1"/>
          <p:nvPr/>
        </p:nvSpPr>
        <p:spPr>
          <a:xfrm>
            <a:off x="1600200" y="372552"/>
            <a:ext cx="16154400" cy="923330"/>
          </a:xfrm>
          <a:prstGeom prst="rect">
            <a:avLst/>
          </a:prstGeom>
        </p:spPr>
        <p:txBody>
          <a:bodyPr wrap="square" lIns="0" tIns="0" rIns="0" bIns="0" rtlCol="0" anchor="t">
            <a:spAutoFit/>
          </a:bodyPr>
          <a:lstStyle/>
          <a:p>
            <a:pPr algn="ctr">
              <a:lnSpc>
                <a:spcPts val="7150"/>
              </a:lnSpc>
            </a:pPr>
            <a:r>
              <a:rPr lang="en-US" sz="6600" b="1" dirty="0">
                <a:solidFill>
                  <a:schemeClr val="bg1">
                    <a:lumMod val="95000"/>
                  </a:schemeClr>
                </a:solidFill>
                <a:latin typeface="Ubuntu Bold"/>
                <a:ea typeface="Ubuntu Bold"/>
                <a:cs typeface="Ubuntu Bold"/>
                <a:sym typeface="Ubuntu Bold"/>
              </a:rPr>
              <a:t>FIFTH NORMAL FORM</a:t>
            </a:r>
          </a:p>
        </p:txBody>
      </p:sp>
      <p:sp>
        <p:nvSpPr>
          <p:cNvPr id="6" name="TextBox 21">
            <a:extLst>
              <a:ext uri="{FF2B5EF4-FFF2-40B4-BE49-F238E27FC236}">
                <a16:creationId xmlns:a16="http://schemas.microsoft.com/office/drawing/2014/main" id="{7E3E3810-A10F-ED53-5093-B8BAC2C749E5}"/>
              </a:ext>
            </a:extLst>
          </p:cNvPr>
          <p:cNvSpPr txBox="1"/>
          <p:nvPr/>
        </p:nvSpPr>
        <p:spPr>
          <a:xfrm>
            <a:off x="342900" y="1815697"/>
            <a:ext cx="17487900" cy="8240796"/>
          </a:xfrm>
          <a:prstGeom prst="rect">
            <a:avLst/>
          </a:prstGeom>
        </p:spPr>
        <p:txBody>
          <a:bodyPr wrap="square" lIns="0" tIns="0" rIns="0" bIns="0" rtlCol="0" anchor="t">
            <a:normAutofit/>
          </a:bodyPr>
          <a:lstStyle/>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Here the subject of math is taught by both teachers </a:t>
            </a:r>
            <a:r>
              <a:rPr lang="en-US" sz="4800" dirty="0" err="1">
                <a:latin typeface="Arial" panose="020B0604020202020204" pitchFamily="34" charset="0"/>
                <a:ea typeface="Open Sans 1"/>
                <a:cs typeface="Arial" panose="020B0604020202020204" pitchFamily="34" charset="0"/>
              </a:rPr>
              <a:t>kartik</a:t>
            </a:r>
            <a:r>
              <a:rPr lang="en-US" sz="4800" dirty="0">
                <a:latin typeface="Arial" panose="020B0604020202020204" pitchFamily="34" charset="0"/>
                <a:ea typeface="Open Sans 1"/>
                <a:cs typeface="Arial" panose="020B0604020202020204" pitchFamily="34" charset="0"/>
              </a:rPr>
              <a:t> and </a:t>
            </a:r>
            <a:r>
              <a:rPr lang="en-US" sz="4800" dirty="0" err="1">
                <a:latin typeface="Arial" panose="020B0604020202020204" pitchFamily="34" charset="0"/>
                <a:ea typeface="Open Sans 1"/>
                <a:cs typeface="Arial" panose="020B0604020202020204" pitchFamily="34" charset="0"/>
              </a:rPr>
              <a:t>yash</a:t>
            </a:r>
            <a:r>
              <a:rPr lang="en-US" sz="4800" dirty="0">
                <a:latin typeface="Arial" panose="020B0604020202020204" pitchFamily="34" charset="0"/>
                <a:ea typeface="Open Sans 1"/>
                <a:cs typeface="Arial" panose="020B0604020202020204" pitchFamily="34" charset="0"/>
              </a:rPr>
              <a:t>. Also </a:t>
            </a:r>
            <a:r>
              <a:rPr lang="en-US" sz="4800" dirty="0" err="1">
                <a:latin typeface="Arial" panose="020B0604020202020204" pitchFamily="34" charset="0"/>
                <a:ea typeface="Open Sans 1"/>
                <a:cs typeface="Arial" panose="020B0604020202020204" pitchFamily="34" charset="0"/>
              </a:rPr>
              <a:t>yash</a:t>
            </a:r>
            <a:r>
              <a:rPr lang="en-US" sz="4800" dirty="0">
                <a:latin typeface="Arial" panose="020B0604020202020204" pitchFamily="34" charset="0"/>
                <a:ea typeface="Open Sans 1"/>
                <a:cs typeface="Arial" panose="020B0604020202020204" pitchFamily="34" charset="0"/>
              </a:rPr>
              <a:t> can teach math and science. Yash teaches math to both class 9 and class 10.</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a:p>
            <a:pPr marL="685800" indent="-685800" algn="just">
              <a:lnSpc>
                <a:spcPct val="150000"/>
              </a:lnSpc>
              <a:buFont typeface="Arial" panose="020B0604020202020204" pitchFamily="34" charset="0"/>
              <a:buChar char="•"/>
            </a:pPr>
            <a:r>
              <a:rPr lang="en-US" sz="4800" dirty="0">
                <a:latin typeface="Arial" panose="020B0604020202020204" pitchFamily="34" charset="0"/>
                <a:ea typeface="Open Sans 1"/>
                <a:cs typeface="Arial" panose="020B0604020202020204" pitchFamily="34" charset="0"/>
              </a:rPr>
              <a:t>As there is redundancy in data we will decompose it into two tables R1 and R2 such that R1 will have attribute Subject and Class and R2 will have attribute class and teacher.</a:t>
            </a:r>
          </a:p>
          <a:p>
            <a:pPr marL="685800" indent="-685800" algn="just">
              <a:lnSpc>
                <a:spcPct val="150000"/>
              </a:lnSpc>
              <a:buFont typeface="Arial" panose="020B0604020202020204" pitchFamily="34" charset="0"/>
              <a:buChar char="•"/>
            </a:pPr>
            <a:endParaRPr lang="en-US" sz="4800" dirty="0">
              <a:latin typeface="Arial" panose="020B0604020202020204" pitchFamily="34" charset="0"/>
              <a:ea typeface="Open Sans 1"/>
              <a:cs typeface="Arial" panose="020B0604020202020204" pitchFamily="34" charset="0"/>
            </a:endParaRPr>
          </a:p>
        </p:txBody>
      </p:sp>
    </p:spTree>
    <p:extLst>
      <p:ext uri="{BB962C8B-B14F-4D97-AF65-F5344CB8AC3E}">
        <p14:creationId xmlns:p14="http://schemas.microsoft.com/office/powerpoint/2010/main" val="1222966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9640</TotalTime>
  <Words>4841</Words>
  <Application>Microsoft Office PowerPoint</Application>
  <PresentationFormat>Custom</PresentationFormat>
  <Paragraphs>524</Paragraphs>
  <Slides>103</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103</vt:i4>
      </vt:variant>
    </vt:vector>
  </HeadingPairs>
  <TitlesOfParts>
    <vt:vector size="112" baseType="lpstr">
      <vt:lpstr>Times New Roman</vt:lpstr>
      <vt:lpstr>Arial</vt:lpstr>
      <vt:lpstr>Ubuntu Bold</vt:lpstr>
      <vt:lpstr>Calibri</vt:lpstr>
      <vt:lpstr>Open Sans 1 Bold</vt:lpstr>
      <vt:lpstr>Open Sans 1</vt:lpstr>
      <vt:lpstr>Nunito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 REFINEMENT- NORMALIZATION</dc:title>
  <cp:lastModifiedBy>Sujitha D</cp:lastModifiedBy>
  <cp:revision>53</cp:revision>
  <dcterms:created xsi:type="dcterms:W3CDTF">2006-08-16T00:00:00Z</dcterms:created>
  <dcterms:modified xsi:type="dcterms:W3CDTF">2025-03-18T06:45:40Z</dcterms:modified>
  <dc:identifier>DAGhBSWZr28</dc:identifier>
</cp:coreProperties>
</file>