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3" r:id="rId9"/>
    <p:sldId id="264" r:id="rId10"/>
    <p:sldId id="268" r:id="rId11"/>
    <p:sldId id="269"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 Kevin Vladimir Japa Encalada" initials="EKVJE" lastIdx="1" clrIdx="0">
    <p:extLst>
      <p:ext uri="{19B8F6BF-5375-455C-9EA6-DF929625EA0E}">
        <p15:presenceInfo xmlns:p15="http://schemas.microsoft.com/office/powerpoint/2012/main" userId="Est. Kevin Vladimir Japa Encala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6/15/2021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6/15/2021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6/15/2021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6/15/2021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6/15/2021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ice.es/noticia/mockplus-diseno-prototipos-interfaces-ux-u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ockplus.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C80A-CA48-4CFD-A8EA-B02EEF2C7278}"/>
              </a:ext>
            </a:extLst>
          </p:cNvPr>
          <p:cNvSpPr>
            <a:spLocks noGrp="1"/>
          </p:cNvSpPr>
          <p:nvPr>
            <p:ph type="ctrTitle"/>
          </p:nvPr>
        </p:nvSpPr>
        <p:spPr/>
        <p:txBody>
          <a:bodyPr/>
          <a:lstStyle/>
          <a:p>
            <a:r>
              <a:rPr lang="es-ES" dirty="0"/>
              <a:t>Uso</a:t>
            </a:r>
            <a:br>
              <a:rPr lang="es-ES" dirty="0"/>
            </a:br>
            <a:r>
              <a:rPr lang="es-ES" dirty="0" err="1"/>
              <a:t>mockplus</a:t>
            </a:r>
            <a:endParaRPr lang="es-EC" dirty="0"/>
          </a:p>
        </p:txBody>
      </p:sp>
      <p:sp>
        <p:nvSpPr>
          <p:cNvPr id="3" name="Subtítulo 2">
            <a:extLst>
              <a:ext uri="{FF2B5EF4-FFF2-40B4-BE49-F238E27FC236}">
                <a16:creationId xmlns:a16="http://schemas.microsoft.com/office/drawing/2014/main" id="{9C740797-6735-41F3-8C98-AC95B7B83F46}"/>
              </a:ext>
            </a:extLst>
          </p:cNvPr>
          <p:cNvSpPr>
            <a:spLocks noGrp="1"/>
          </p:cNvSpPr>
          <p:nvPr>
            <p:ph type="subTitle" idx="1"/>
          </p:nvPr>
        </p:nvSpPr>
        <p:spPr/>
        <p:txBody>
          <a:bodyPr/>
          <a:lstStyle/>
          <a:p>
            <a:r>
              <a:rPr lang="es-ES" dirty="0"/>
              <a:t>Nombre: kevin japa</a:t>
            </a:r>
            <a:endParaRPr lang="es-EC" dirty="0"/>
          </a:p>
        </p:txBody>
      </p:sp>
    </p:spTree>
    <p:extLst>
      <p:ext uri="{BB962C8B-B14F-4D97-AF65-F5344CB8AC3E}">
        <p14:creationId xmlns:p14="http://schemas.microsoft.com/office/powerpoint/2010/main" val="205543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D428344-8114-482F-9915-D256F8D82905}"/>
              </a:ext>
            </a:extLst>
          </p:cNvPr>
          <p:cNvPicPr>
            <a:picLocks noGrp="1" noChangeAspect="1"/>
          </p:cNvPicPr>
          <p:nvPr>
            <p:ph idx="1"/>
          </p:nvPr>
        </p:nvPicPr>
        <p:blipFill>
          <a:blip r:embed="rId2"/>
          <a:stretch>
            <a:fillRect/>
          </a:stretch>
        </p:blipFill>
        <p:spPr>
          <a:xfrm>
            <a:off x="4631333" y="1487260"/>
            <a:ext cx="6907333" cy="3883479"/>
          </a:xfrm>
        </p:spPr>
      </p:pic>
      <p:sp>
        <p:nvSpPr>
          <p:cNvPr id="6" name="Rectángulo 5">
            <a:extLst>
              <a:ext uri="{FF2B5EF4-FFF2-40B4-BE49-F238E27FC236}">
                <a16:creationId xmlns:a16="http://schemas.microsoft.com/office/drawing/2014/main" id="{EA98B912-4EF0-409D-85EA-BA44FCE23429}"/>
              </a:ext>
            </a:extLst>
          </p:cNvPr>
          <p:cNvSpPr/>
          <p:nvPr/>
        </p:nvSpPr>
        <p:spPr>
          <a:xfrm>
            <a:off x="1336590" y="1944914"/>
            <a:ext cx="3294743" cy="265248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t>También nos permite crear múltiples paginas de interfaz como capas en las se pueden vincular a los botones o componente que se desee </a:t>
            </a:r>
          </a:p>
          <a:p>
            <a:pPr algn="ctr"/>
            <a:r>
              <a:rPr lang="es-ES" dirty="0"/>
              <a:t>Cuenta con un menú para agregar capas como primera opción</a:t>
            </a:r>
            <a:endParaRPr lang="es-EC" dirty="0"/>
          </a:p>
        </p:txBody>
      </p:sp>
    </p:spTree>
    <p:extLst>
      <p:ext uri="{BB962C8B-B14F-4D97-AF65-F5344CB8AC3E}">
        <p14:creationId xmlns:p14="http://schemas.microsoft.com/office/powerpoint/2010/main" val="419479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B8C4319-CB28-4E61-A458-DDD4916E5785}"/>
              </a:ext>
            </a:extLst>
          </p:cNvPr>
          <p:cNvPicPr>
            <a:picLocks noGrp="1" noChangeAspect="1"/>
          </p:cNvPicPr>
          <p:nvPr>
            <p:ph idx="1"/>
          </p:nvPr>
        </p:nvPicPr>
        <p:blipFill rotWithShape="1">
          <a:blip r:embed="rId2"/>
          <a:srcRect t="14134" r="17735"/>
          <a:stretch/>
        </p:blipFill>
        <p:spPr>
          <a:xfrm>
            <a:off x="5174344" y="1453491"/>
            <a:ext cx="6732812" cy="3951016"/>
          </a:xfrm>
        </p:spPr>
      </p:pic>
      <p:sp>
        <p:nvSpPr>
          <p:cNvPr id="6" name="Elipse 5">
            <a:extLst>
              <a:ext uri="{FF2B5EF4-FFF2-40B4-BE49-F238E27FC236}">
                <a16:creationId xmlns:a16="http://schemas.microsoft.com/office/drawing/2014/main" id="{86B2EBF1-4600-4E3F-B496-F089D5FD6CC1}"/>
              </a:ext>
            </a:extLst>
          </p:cNvPr>
          <p:cNvSpPr/>
          <p:nvPr/>
        </p:nvSpPr>
        <p:spPr>
          <a:xfrm>
            <a:off x="7307943" y="1453491"/>
            <a:ext cx="400050" cy="31750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C"/>
          </a:p>
        </p:txBody>
      </p:sp>
      <p:sp>
        <p:nvSpPr>
          <p:cNvPr id="7" name="Rectángulo 6">
            <a:extLst>
              <a:ext uri="{FF2B5EF4-FFF2-40B4-BE49-F238E27FC236}">
                <a16:creationId xmlns:a16="http://schemas.microsoft.com/office/drawing/2014/main" id="{6715132E-4DDB-4E9B-8472-03DC9202E29C}"/>
              </a:ext>
            </a:extLst>
          </p:cNvPr>
          <p:cNvSpPr/>
          <p:nvPr/>
        </p:nvSpPr>
        <p:spPr>
          <a:xfrm>
            <a:off x="1480457" y="1469571"/>
            <a:ext cx="3548744" cy="3918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t>Para realizar enlaces entre la capas de interfaz existe una herramienta de enlace en forma de cuerda </a:t>
            </a:r>
          </a:p>
          <a:p>
            <a:pPr algn="ctr"/>
            <a:r>
              <a:rPr lang="es-ES" dirty="0"/>
              <a:t>Selecciona el botón al que se desea enlazar y se arrastra a la capa deseada. </a:t>
            </a:r>
          </a:p>
          <a:p>
            <a:pPr algn="ctr"/>
            <a:endParaRPr lang="es-ES" dirty="0"/>
          </a:p>
          <a:p>
            <a:pPr algn="ctr"/>
            <a:endParaRPr lang="es-EC" dirty="0"/>
          </a:p>
        </p:txBody>
      </p:sp>
    </p:spTree>
    <p:extLst>
      <p:ext uri="{BB962C8B-B14F-4D97-AF65-F5344CB8AC3E}">
        <p14:creationId xmlns:p14="http://schemas.microsoft.com/office/powerpoint/2010/main" val="423800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B9A03-D067-40CD-B1EB-9EE7988DE967}"/>
              </a:ext>
            </a:extLst>
          </p:cNvPr>
          <p:cNvSpPr>
            <a:spLocks noGrp="1"/>
          </p:cNvSpPr>
          <p:nvPr>
            <p:ph type="title"/>
          </p:nvPr>
        </p:nvSpPr>
        <p:spPr/>
        <p:txBody>
          <a:bodyPr/>
          <a:lstStyle/>
          <a:p>
            <a:r>
              <a:rPr lang="es-ES" dirty="0"/>
              <a:t>Referencias </a:t>
            </a:r>
            <a:endParaRPr lang="es-EC" dirty="0"/>
          </a:p>
        </p:txBody>
      </p:sp>
      <p:sp>
        <p:nvSpPr>
          <p:cNvPr id="3" name="Marcador de contenido 2">
            <a:extLst>
              <a:ext uri="{FF2B5EF4-FFF2-40B4-BE49-F238E27FC236}">
                <a16:creationId xmlns:a16="http://schemas.microsoft.com/office/drawing/2014/main" id="{72FB4E53-2850-4D40-A17D-F5577421504F}"/>
              </a:ext>
            </a:extLst>
          </p:cNvPr>
          <p:cNvSpPr>
            <a:spLocks noGrp="1"/>
          </p:cNvSpPr>
          <p:nvPr>
            <p:ph idx="1"/>
          </p:nvPr>
        </p:nvSpPr>
        <p:spPr/>
        <p:txBody>
          <a:bodyPr/>
          <a:lstStyle/>
          <a:p>
            <a:pPr marL="0" indent="0">
              <a:buNone/>
            </a:pPr>
            <a:r>
              <a:rPr lang="es-ES" b="0" i="0" dirty="0" err="1">
                <a:solidFill>
                  <a:srgbClr val="1F80E8"/>
                </a:solidFill>
                <a:effectLst/>
                <a:latin typeface="Times New Roman" panose="02020603050405020304" pitchFamily="18" charset="0"/>
              </a:rPr>
              <a:t>Gomez</a:t>
            </a:r>
            <a:r>
              <a:rPr lang="es-ES" b="0" i="0" dirty="0">
                <a:solidFill>
                  <a:srgbClr val="1F80E8"/>
                </a:solidFill>
                <a:effectLst/>
                <a:latin typeface="Times New Roman" panose="02020603050405020304" pitchFamily="18" charset="0"/>
              </a:rPr>
              <a:t>, M. (2016, 15 junio). </a:t>
            </a:r>
            <a:r>
              <a:rPr lang="es-ES" b="0" i="1" dirty="0">
                <a:solidFill>
                  <a:srgbClr val="1F80E8"/>
                </a:solidFill>
                <a:effectLst/>
                <a:latin typeface="Times New Roman" panose="02020603050405020304" pitchFamily="18" charset="0"/>
              </a:rPr>
              <a:t>Mockplus, diseño de prototipos de interfaces (UX/UI)</a:t>
            </a:r>
            <a:r>
              <a:rPr lang="es-ES" b="0" i="0" dirty="0">
                <a:solidFill>
                  <a:srgbClr val="1F80E8"/>
                </a:solidFill>
                <a:effectLst/>
                <a:latin typeface="Times New Roman" panose="02020603050405020304" pitchFamily="18" charset="0"/>
              </a:rPr>
              <a:t>. CICE. </a:t>
            </a:r>
            <a:r>
              <a:rPr lang="es-ES" b="0" i="0" dirty="0">
                <a:solidFill>
                  <a:srgbClr val="1F80E8"/>
                </a:solidFill>
                <a:effectLst/>
                <a:latin typeface="Times New Roman" panose="02020603050405020304" pitchFamily="18" charset="0"/>
                <a:hlinkClick r:id="rId2"/>
              </a:rPr>
              <a:t>https://www.cice.es/noticia/mockplus-diseno-prototipos-interfaces-ux-ui/</a:t>
            </a:r>
            <a:endParaRPr lang="es-ES" b="0" i="0" dirty="0">
              <a:solidFill>
                <a:srgbClr val="1F80E8"/>
              </a:solidFill>
              <a:effectLst/>
              <a:latin typeface="Times New Roman" panose="02020603050405020304" pitchFamily="18" charset="0"/>
            </a:endParaRPr>
          </a:p>
          <a:p>
            <a:pPr marL="0" indent="0">
              <a:buNone/>
            </a:pPr>
            <a:endParaRPr lang="es-EC" dirty="0"/>
          </a:p>
        </p:txBody>
      </p:sp>
    </p:spTree>
    <p:extLst>
      <p:ext uri="{BB962C8B-B14F-4D97-AF65-F5344CB8AC3E}">
        <p14:creationId xmlns:p14="http://schemas.microsoft.com/office/powerpoint/2010/main" val="231955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4BF8E-0BAD-4558-B0C5-423B25D0A6D9}"/>
              </a:ext>
            </a:extLst>
          </p:cNvPr>
          <p:cNvSpPr>
            <a:spLocks noGrp="1"/>
          </p:cNvSpPr>
          <p:nvPr>
            <p:ph type="title"/>
          </p:nvPr>
        </p:nvSpPr>
        <p:spPr/>
        <p:txBody>
          <a:bodyPr/>
          <a:lstStyle/>
          <a:p>
            <a:r>
              <a:rPr lang="es-ES" dirty="0"/>
              <a:t>EJEMPLO</a:t>
            </a:r>
            <a:endParaRPr lang="es-EC" dirty="0"/>
          </a:p>
        </p:txBody>
      </p:sp>
      <p:sp>
        <p:nvSpPr>
          <p:cNvPr id="3" name="Marcador de contenido 2">
            <a:extLst>
              <a:ext uri="{FF2B5EF4-FFF2-40B4-BE49-F238E27FC236}">
                <a16:creationId xmlns:a16="http://schemas.microsoft.com/office/drawing/2014/main" id="{CB0BDF1E-6A93-4695-8840-3152EC4AC207}"/>
              </a:ext>
            </a:extLst>
          </p:cNvPr>
          <p:cNvSpPr>
            <a:spLocks noGrp="1"/>
          </p:cNvSpPr>
          <p:nvPr>
            <p:ph idx="1"/>
          </p:nvPr>
        </p:nvSpPr>
        <p:spPr/>
        <p:txBody>
          <a:bodyPr/>
          <a:lstStyle/>
          <a:p>
            <a:r>
              <a:rPr lang="es-EC"/>
              <a:t>https://app.mockplus.com/run/rp/8tVBAIzSlbMQ/tCGxb6EKI-t9/aQ3xbYgZJL4P?ps=0&amp;ha=1&amp;la=1&amp;fc=0&amp;out=1</a:t>
            </a:r>
          </a:p>
        </p:txBody>
      </p:sp>
    </p:spTree>
    <p:extLst>
      <p:ext uri="{BB962C8B-B14F-4D97-AF65-F5344CB8AC3E}">
        <p14:creationId xmlns:p14="http://schemas.microsoft.com/office/powerpoint/2010/main" val="283837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4F5CBA-49C8-4F39-A25C-D93F8B7B54DC}"/>
              </a:ext>
            </a:extLst>
          </p:cNvPr>
          <p:cNvSpPr>
            <a:spLocks noGrp="1"/>
          </p:cNvSpPr>
          <p:nvPr>
            <p:ph type="title"/>
          </p:nvPr>
        </p:nvSpPr>
        <p:spPr>
          <a:xfrm>
            <a:off x="965201" y="1354945"/>
            <a:ext cx="2059048" cy="4148110"/>
          </a:xfrm>
        </p:spPr>
        <p:txBody>
          <a:bodyPr anchor="ctr">
            <a:normAutofit/>
          </a:bodyPr>
          <a:lstStyle/>
          <a:p>
            <a:r>
              <a:rPr lang="es-ES" sz="2800" dirty="0">
                <a:solidFill>
                  <a:srgbClr val="2A1A00"/>
                </a:solidFill>
              </a:rPr>
              <a:t>Que es MockPlus</a:t>
            </a:r>
            <a:endParaRPr lang="es-EC" sz="2800" dirty="0">
              <a:solidFill>
                <a:srgbClr val="2A1A00"/>
              </a:solidFill>
            </a:endParaRP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Marcador de contenido 2">
            <a:extLst>
              <a:ext uri="{FF2B5EF4-FFF2-40B4-BE49-F238E27FC236}">
                <a16:creationId xmlns:a16="http://schemas.microsoft.com/office/drawing/2014/main" id="{08FADDB1-540A-4439-A548-CDA06E475D22}"/>
              </a:ext>
            </a:extLst>
          </p:cNvPr>
          <p:cNvSpPr>
            <a:spLocks noGrp="1"/>
          </p:cNvSpPr>
          <p:nvPr>
            <p:ph idx="1"/>
          </p:nvPr>
        </p:nvSpPr>
        <p:spPr>
          <a:xfrm>
            <a:off x="3828580" y="1354945"/>
            <a:ext cx="7601419" cy="4148110"/>
          </a:xfrm>
        </p:spPr>
        <p:txBody>
          <a:bodyPr anchor="ctr">
            <a:normAutofit/>
          </a:bodyPr>
          <a:lstStyle/>
          <a:p>
            <a:r>
              <a:rPr lang="es-ES" b="0" i="0" dirty="0">
                <a:solidFill>
                  <a:schemeClr val="tx1"/>
                </a:solidFill>
                <a:effectLst/>
                <a:latin typeface="-apple-system"/>
              </a:rPr>
              <a:t> </a:t>
            </a:r>
            <a:r>
              <a:rPr lang="es-ES" b="1" i="0" dirty="0">
                <a:solidFill>
                  <a:schemeClr val="tx1"/>
                </a:solidFill>
                <a:effectLst/>
                <a:latin typeface="-apple-system"/>
              </a:rPr>
              <a:t>Mockplus</a:t>
            </a:r>
            <a:r>
              <a:rPr lang="es-ES" b="0" i="0" dirty="0">
                <a:solidFill>
                  <a:schemeClr val="tx1"/>
                </a:solidFill>
                <a:effectLst/>
                <a:latin typeface="-apple-system"/>
              </a:rPr>
              <a:t> es un editor </a:t>
            </a:r>
            <a:r>
              <a:rPr lang="es-ES" b="1" i="0" dirty="0">
                <a:solidFill>
                  <a:schemeClr val="tx1"/>
                </a:solidFill>
                <a:effectLst/>
                <a:latin typeface="-apple-system"/>
              </a:rPr>
              <a:t>WYSIWYG</a:t>
            </a:r>
            <a:r>
              <a:rPr lang="es-ES" b="0" i="0" dirty="0">
                <a:solidFill>
                  <a:schemeClr val="tx1"/>
                </a:solidFill>
                <a:effectLst/>
                <a:latin typeface="-apple-system"/>
              </a:rPr>
              <a:t> con el que diseñar prototipos de interfaces de usuario es rápido e interactivo, permitiendo “arrastrar y soltar” elementos a su espacio de trabajo</a:t>
            </a:r>
          </a:p>
          <a:p>
            <a:r>
              <a:rPr lang="es-ES" dirty="0">
                <a:solidFill>
                  <a:schemeClr val="tx1"/>
                </a:solidFill>
                <a:latin typeface="-apple-system"/>
              </a:rPr>
              <a:t>Cuenta con una colección de elementos gráficos e interfaces predefinidas</a:t>
            </a:r>
            <a:endParaRPr lang="es-EC" dirty="0">
              <a:solidFill>
                <a:schemeClr val="tx1"/>
              </a:solidFill>
              <a:latin typeface="-apple-system"/>
            </a:endParaRPr>
          </a:p>
          <a:p>
            <a:r>
              <a:rPr lang="es-EC" dirty="0">
                <a:solidFill>
                  <a:schemeClr val="tx1"/>
                </a:solidFill>
                <a:latin typeface="-apple-system"/>
              </a:rPr>
              <a:t>Dispone de una versión gratuita en la que ofrece un amplio catalogo de iconos e interfaces predefinidas.</a:t>
            </a:r>
            <a:endParaRPr lang="es-ES" dirty="0">
              <a:solidFill>
                <a:schemeClr val="tx1"/>
              </a:solidFill>
              <a:latin typeface="-apple-system"/>
            </a:endParaRPr>
          </a:p>
        </p:txBody>
      </p:sp>
    </p:spTree>
    <p:extLst>
      <p:ext uri="{BB962C8B-B14F-4D97-AF65-F5344CB8AC3E}">
        <p14:creationId xmlns:p14="http://schemas.microsoft.com/office/powerpoint/2010/main" val="16651296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40C61-5872-45F6-984A-3FCF65CE5E21}"/>
              </a:ext>
            </a:extLst>
          </p:cNvPr>
          <p:cNvSpPr>
            <a:spLocks noGrp="1"/>
          </p:cNvSpPr>
          <p:nvPr>
            <p:ph type="title"/>
          </p:nvPr>
        </p:nvSpPr>
        <p:spPr/>
        <p:txBody>
          <a:bodyPr/>
          <a:lstStyle/>
          <a:p>
            <a:r>
              <a:rPr lang="es-ES" dirty="0"/>
              <a:t>Crear cuenta. </a:t>
            </a:r>
            <a:endParaRPr lang="es-EC" dirty="0"/>
          </a:p>
        </p:txBody>
      </p:sp>
      <p:pic>
        <p:nvPicPr>
          <p:cNvPr id="5" name="Marcador de contenido 4">
            <a:extLst>
              <a:ext uri="{FF2B5EF4-FFF2-40B4-BE49-F238E27FC236}">
                <a16:creationId xmlns:a16="http://schemas.microsoft.com/office/drawing/2014/main" id="{4D0660B5-229E-4D71-AF2C-43C7433B93A4}"/>
              </a:ext>
            </a:extLst>
          </p:cNvPr>
          <p:cNvPicPr>
            <a:picLocks noGrp="1" noChangeAspect="1"/>
          </p:cNvPicPr>
          <p:nvPr>
            <p:ph idx="1"/>
          </p:nvPr>
        </p:nvPicPr>
        <p:blipFill rotWithShape="1">
          <a:blip r:embed="rId2"/>
          <a:srcRect l="4776" t="16176" r="3468" b="10224"/>
          <a:stretch/>
        </p:blipFill>
        <p:spPr>
          <a:xfrm>
            <a:off x="1586473" y="2544416"/>
            <a:ext cx="7460975" cy="3364753"/>
          </a:xfrm>
        </p:spPr>
      </p:pic>
      <p:sp>
        <p:nvSpPr>
          <p:cNvPr id="4" name="Elipse 3">
            <a:extLst>
              <a:ext uri="{FF2B5EF4-FFF2-40B4-BE49-F238E27FC236}">
                <a16:creationId xmlns:a16="http://schemas.microsoft.com/office/drawing/2014/main" id="{B3C013DA-4027-4F96-9B42-6D6073618BC6}"/>
              </a:ext>
            </a:extLst>
          </p:cNvPr>
          <p:cNvSpPr/>
          <p:nvPr/>
        </p:nvSpPr>
        <p:spPr>
          <a:xfrm>
            <a:off x="7540488" y="2411895"/>
            <a:ext cx="821634" cy="51683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C" dirty="0"/>
          </a:p>
        </p:txBody>
      </p:sp>
      <p:sp>
        <p:nvSpPr>
          <p:cNvPr id="6" name="Rectángulo 5">
            <a:extLst>
              <a:ext uri="{FF2B5EF4-FFF2-40B4-BE49-F238E27FC236}">
                <a16:creationId xmlns:a16="http://schemas.microsoft.com/office/drawing/2014/main" id="{A134E043-CCF8-4E8A-AA35-B8DC02F707DC}"/>
              </a:ext>
            </a:extLst>
          </p:cNvPr>
          <p:cNvSpPr/>
          <p:nvPr/>
        </p:nvSpPr>
        <p:spPr>
          <a:xfrm>
            <a:off x="9047448" y="2544417"/>
            <a:ext cx="2584174" cy="336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 ingresar a la pagina </a:t>
            </a:r>
            <a:r>
              <a:rPr lang="es-ES" dirty="0">
                <a:hlinkClick r:id="rId3"/>
              </a:rPr>
              <a:t>www.mockplus.com</a:t>
            </a:r>
            <a:r>
              <a:rPr lang="es-ES" dirty="0"/>
              <a:t> como usuario nuevo ingresamos a la prueba gratis.</a:t>
            </a:r>
            <a:endParaRPr lang="es-EC" dirty="0"/>
          </a:p>
        </p:txBody>
      </p:sp>
    </p:spTree>
    <p:extLst>
      <p:ext uri="{BB962C8B-B14F-4D97-AF65-F5344CB8AC3E}">
        <p14:creationId xmlns:p14="http://schemas.microsoft.com/office/powerpoint/2010/main" val="188586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9AAAB09-E446-4C56-B9E8-AE6D9AD6D23A}"/>
              </a:ext>
            </a:extLst>
          </p:cNvPr>
          <p:cNvSpPr>
            <a:spLocks noGrp="1"/>
          </p:cNvSpPr>
          <p:nvPr>
            <p:ph idx="1"/>
          </p:nvPr>
        </p:nvSpPr>
        <p:spPr>
          <a:xfrm>
            <a:off x="1556478" y="2647223"/>
            <a:ext cx="4363595" cy="1779003"/>
          </a:xfrm>
        </p:spPr>
        <p:txBody>
          <a:bodyPr>
            <a:normAutofit/>
          </a:bodyPr>
          <a:lstStyle/>
          <a:p>
            <a:r>
              <a:rPr lang="en-US" dirty="0"/>
              <a:t>Para crear una cuenta es muy facil ingresamos </a:t>
            </a:r>
            <a:r>
              <a:rPr lang="en-US" dirty="0" err="1"/>
              <a:t>nuestro</a:t>
            </a:r>
            <a:r>
              <a:rPr lang="en-US" dirty="0"/>
              <a:t> </a:t>
            </a:r>
            <a:r>
              <a:rPr lang="en-US" dirty="0" err="1"/>
              <a:t>correo</a:t>
            </a:r>
            <a:r>
              <a:rPr lang="en-US" dirty="0"/>
              <a:t> una </a:t>
            </a:r>
            <a:r>
              <a:rPr lang="en-US" dirty="0" err="1"/>
              <a:t>contraseña</a:t>
            </a:r>
            <a:r>
              <a:rPr lang="en-US" dirty="0"/>
              <a:t> y </a:t>
            </a:r>
            <a:r>
              <a:rPr lang="en-US" dirty="0" err="1"/>
              <a:t>verificacamos</a:t>
            </a:r>
            <a:r>
              <a:rPr lang="en-US" dirty="0"/>
              <a:t> la </a:t>
            </a:r>
            <a:r>
              <a:rPr lang="en-US" dirty="0" err="1"/>
              <a:t>contraseña</a:t>
            </a:r>
            <a:r>
              <a:rPr lang="en-US" dirty="0"/>
              <a:t> con la </a:t>
            </a:r>
            <a:r>
              <a:rPr lang="en-US" dirty="0" err="1"/>
              <a:t>ingresada</a:t>
            </a:r>
            <a:r>
              <a:rPr lang="en-US" dirty="0"/>
              <a:t> </a:t>
            </a:r>
            <a:r>
              <a:rPr lang="en-US" dirty="0" err="1"/>
              <a:t>anteriormente</a:t>
            </a:r>
            <a:r>
              <a:rPr lang="en-US" dirty="0"/>
              <a:t>.</a:t>
            </a:r>
          </a:p>
          <a:p>
            <a:endParaRPr lang="en-US" dirty="0"/>
          </a:p>
        </p:txBody>
      </p:sp>
      <p:pic>
        <p:nvPicPr>
          <p:cNvPr id="5" name="Marcador de contenido 4">
            <a:extLst>
              <a:ext uri="{FF2B5EF4-FFF2-40B4-BE49-F238E27FC236}">
                <a16:creationId xmlns:a16="http://schemas.microsoft.com/office/drawing/2014/main" id="{6BF9D6C7-C8F1-45B4-86B0-8FB81C8B1A93}"/>
              </a:ext>
            </a:extLst>
          </p:cNvPr>
          <p:cNvPicPr>
            <a:picLocks noChangeAspect="1"/>
          </p:cNvPicPr>
          <p:nvPr/>
        </p:nvPicPr>
        <p:blipFill rotWithShape="1">
          <a:blip r:embed="rId2"/>
          <a:srcRect l="20520" r="23161" b="-2"/>
          <a:stretch/>
        </p:blipFill>
        <p:spPr>
          <a:xfrm>
            <a:off x="6096000" y="471855"/>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154009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54A3B7A9-1563-45EA-AED5-F9359C1FC0F5}"/>
              </a:ext>
            </a:extLst>
          </p:cNvPr>
          <p:cNvSpPr>
            <a:spLocks noGrp="1"/>
          </p:cNvSpPr>
          <p:nvPr>
            <p:ph idx="1"/>
          </p:nvPr>
        </p:nvSpPr>
        <p:spPr>
          <a:xfrm>
            <a:off x="605198" y="2976036"/>
            <a:ext cx="3111668" cy="899781"/>
          </a:xfrm>
        </p:spPr>
        <p:txBody>
          <a:bodyPr>
            <a:normAutofit/>
          </a:bodyPr>
          <a:lstStyle/>
          <a:p>
            <a:r>
              <a:rPr lang="en-US" sz="1600" dirty="0"/>
              <a:t>En la siguiente pantalla ingresamos un nombre de usuario y pulsamos en siguiente</a:t>
            </a:r>
          </a:p>
        </p:txBody>
      </p:sp>
      <p:sp>
        <p:nvSpPr>
          <p:cNvPr id="16" name="Rectangle 15">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10;&#10;Descripción generada automáticamente">
            <a:extLst>
              <a:ext uri="{FF2B5EF4-FFF2-40B4-BE49-F238E27FC236}">
                <a16:creationId xmlns:a16="http://schemas.microsoft.com/office/drawing/2014/main" id="{0E2A499B-B43C-4D00-B98D-AEFCA6EA9B25}"/>
              </a:ext>
            </a:extLst>
          </p:cNvPr>
          <p:cNvPicPr>
            <a:picLocks noChangeAspect="1"/>
          </p:cNvPicPr>
          <p:nvPr/>
        </p:nvPicPr>
        <p:blipFill rotWithShape="1">
          <a:blip r:embed="rId2"/>
          <a:srcRect t="14895" r="1515"/>
          <a:stretch/>
        </p:blipFill>
        <p:spPr>
          <a:xfrm>
            <a:off x="4038600" y="1632596"/>
            <a:ext cx="7391400" cy="3592807"/>
          </a:xfrm>
          <a:prstGeom prst="rect">
            <a:avLst/>
          </a:prstGeom>
        </p:spPr>
      </p:pic>
    </p:spTree>
    <p:extLst>
      <p:ext uri="{BB962C8B-B14F-4D97-AF65-F5344CB8AC3E}">
        <p14:creationId xmlns:p14="http://schemas.microsoft.com/office/powerpoint/2010/main" val="383869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2C818-4966-4E07-89AE-AEE9D142B43D}"/>
              </a:ext>
            </a:extLst>
          </p:cNvPr>
          <p:cNvSpPr>
            <a:spLocks noGrp="1"/>
          </p:cNvSpPr>
          <p:nvPr>
            <p:ph type="title"/>
          </p:nvPr>
        </p:nvSpPr>
        <p:spPr>
          <a:xfrm>
            <a:off x="1251677" y="645105"/>
            <a:ext cx="4357499" cy="1320855"/>
          </a:xfrm>
        </p:spPr>
        <p:txBody>
          <a:bodyPr>
            <a:normAutofit/>
          </a:bodyPr>
          <a:lstStyle/>
          <a:p>
            <a:r>
              <a:rPr lang="es-ES" sz="4400"/>
              <a:t>Pantalla principal</a:t>
            </a:r>
            <a:endParaRPr lang="es-EC" sz="4400"/>
          </a:p>
        </p:txBody>
      </p:sp>
      <p:sp>
        <p:nvSpPr>
          <p:cNvPr id="9" name="Content Placeholder 8">
            <a:extLst>
              <a:ext uri="{FF2B5EF4-FFF2-40B4-BE49-F238E27FC236}">
                <a16:creationId xmlns:a16="http://schemas.microsoft.com/office/drawing/2014/main" id="{95155272-4CD6-4A73-B9CD-324D45584826}"/>
              </a:ext>
            </a:extLst>
          </p:cNvPr>
          <p:cNvSpPr>
            <a:spLocks noGrp="1"/>
          </p:cNvSpPr>
          <p:nvPr>
            <p:ph idx="1"/>
          </p:nvPr>
        </p:nvSpPr>
        <p:spPr>
          <a:xfrm>
            <a:off x="1251677" y="2148114"/>
            <a:ext cx="4363595" cy="3593591"/>
          </a:xfrm>
        </p:spPr>
        <p:txBody>
          <a:bodyPr>
            <a:normAutofit/>
          </a:bodyPr>
          <a:lstStyle/>
          <a:p>
            <a:r>
              <a:rPr lang="en-US" dirty="0">
                <a:solidFill>
                  <a:schemeClr val="tx1"/>
                </a:solidFill>
              </a:rPr>
              <a:t>En esta pantalla temenos varias opciones, invitaciones de amigos, crear Proyectos,  abrir Proyectos anteriores etc. </a:t>
            </a:r>
          </a:p>
          <a:p>
            <a:r>
              <a:rPr lang="en-US" dirty="0">
                <a:solidFill>
                  <a:schemeClr val="tx1"/>
                </a:solidFill>
              </a:rPr>
              <a:t>Para Crear un nuevo Proyecto selecionamos  el boton new.</a:t>
            </a:r>
          </a:p>
        </p:txBody>
      </p:sp>
      <p:pic>
        <p:nvPicPr>
          <p:cNvPr id="5" name="Marcador de contenido 4">
            <a:extLst>
              <a:ext uri="{FF2B5EF4-FFF2-40B4-BE49-F238E27FC236}">
                <a16:creationId xmlns:a16="http://schemas.microsoft.com/office/drawing/2014/main" id="{CC57F007-BF3B-46DD-9F92-AF696999F87B}"/>
              </a:ext>
            </a:extLst>
          </p:cNvPr>
          <p:cNvPicPr>
            <a:picLocks noChangeAspect="1"/>
          </p:cNvPicPr>
          <p:nvPr/>
        </p:nvPicPr>
        <p:blipFill rotWithShape="1">
          <a:blip r:embed="rId2"/>
          <a:srcRect l="-206" t="13797" r="6395"/>
          <a:stretch/>
        </p:blipFill>
        <p:spPr>
          <a:xfrm>
            <a:off x="5718629" y="1692813"/>
            <a:ext cx="6197601" cy="3203477"/>
          </a:xfrm>
          <a:prstGeom prst="rect">
            <a:avLst/>
          </a:prstGeom>
        </p:spPr>
      </p:pic>
    </p:spTree>
    <p:extLst>
      <p:ext uri="{BB962C8B-B14F-4D97-AF65-F5344CB8AC3E}">
        <p14:creationId xmlns:p14="http://schemas.microsoft.com/office/powerpoint/2010/main" val="373133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Marcador de contenido 4">
            <a:extLst>
              <a:ext uri="{FF2B5EF4-FFF2-40B4-BE49-F238E27FC236}">
                <a16:creationId xmlns:a16="http://schemas.microsoft.com/office/drawing/2014/main" id="{C225CE79-7730-41B1-A791-CB5C18A6F879}"/>
              </a:ext>
            </a:extLst>
          </p:cNvPr>
          <p:cNvPicPr>
            <a:picLocks noChangeAspect="1"/>
          </p:cNvPicPr>
          <p:nvPr/>
        </p:nvPicPr>
        <p:blipFill rotWithShape="1">
          <a:blip r:embed="rId2"/>
          <a:srcRect l="10325" t="16336" r="10924"/>
          <a:stretch/>
        </p:blipFill>
        <p:spPr>
          <a:xfrm>
            <a:off x="7124700" y="3530600"/>
            <a:ext cx="4800600" cy="2868814"/>
          </a:xfrm>
          <a:prstGeom prst="rect">
            <a:avLst/>
          </a:prstGeom>
        </p:spPr>
      </p:pic>
      <p:pic>
        <p:nvPicPr>
          <p:cNvPr id="13" name="Marcador de contenido 4">
            <a:extLst>
              <a:ext uri="{FF2B5EF4-FFF2-40B4-BE49-F238E27FC236}">
                <a16:creationId xmlns:a16="http://schemas.microsoft.com/office/drawing/2014/main" id="{817CC141-296F-403A-BBAA-E830A463D87D}"/>
              </a:ext>
            </a:extLst>
          </p:cNvPr>
          <p:cNvPicPr>
            <a:picLocks noChangeAspect="1"/>
          </p:cNvPicPr>
          <p:nvPr/>
        </p:nvPicPr>
        <p:blipFill rotWithShape="1">
          <a:blip r:embed="rId3"/>
          <a:srcRect l="10467" t="11152" r="14710"/>
          <a:stretch/>
        </p:blipFill>
        <p:spPr>
          <a:xfrm>
            <a:off x="7364046" y="483985"/>
            <a:ext cx="4561254" cy="3046615"/>
          </a:xfrm>
          <a:prstGeom prst="rect">
            <a:avLst/>
          </a:prstGeom>
        </p:spPr>
      </p:pic>
      <p:sp>
        <p:nvSpPr>
          <p:cNvPr id="21" name="Freeform 10">
            <a:extLst>
              <a:ext uri="{FF2B5EF4-FFF2-40B4-BE49-F238E27FC236}">
                <a16:creationId xmlns:a16="http://schemas.microsoft.com/office/drawing/2014/main" id="{B2993EF1-19E1-473A-8A3F-1D7B24951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ítulo 1">
            <a:extLst>
              <a:ext uri="{FF2B5EF4-FFF2-40B4-BE49-F238E27FC236}">
                <a16:creationId xmlns:a16="http://schemas.microsoft.com/office/drawing/2014/main" id="{169776ED-9BAC-4F98-8FBF-7CFAA214D37E}"/>
              </a:ext>
            </a:extLst>
          </p:cNvPr>
          <p:cNvSpPr>
            <a:spLocks noGrp="1"/>
          </p:cNvSpPr>
          <p:nvPr>
            <p:ph type="title"/>
          </p:nvPr>
        </p:nvSpPr>
        <p:spPr>
          <a:xfrm>
            <a:off x="765051" y="382385"/>
            <a:ext cx="6015897" cy="1492132"/>
          </a:xfrm>
        </p:spPr>
        <p:txBody>
          <a:bodyPr>
            <a:normAutofit/>
          </a:bodyPr>
          <a:lstStyle/>
          <a:p>
            <a:r>
              <a:rPr lang="es-ES"/>
              <a:t>Crear proyecto</a:t>
            </a:r>
            <a:endParaRPr lang="es-EC" dirty="0"/>
          </a:p>
        </p:txBody>
      </p:sp>
      <p:sp>
        <p:nvSpPr>
          <p:cNvPr id="23" name="Rectangle 22">
            <a:extLst>
              <a:ext uri="{FF2B5EF4-FFF2-40B4-BE49-F238E27FC236}">
                <a16:creationId xmlns:a16="http://schemas.microsoft.com/office/drawing/2014/main" id="{F50C5101-CD9E-4E96-A827-ACA768C31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9D133C42-1A9C-4006-AD3C-C1066AE8AE61}"/>
              </a:ext>
            </a:extLst>
          </p:cNvPr>
          <p:cNvSpPr>
            <a:spLocks noGrp="1"/>
          </p:cNvSpPr>
          <p:nvPr>
            <p:ph idx="1"/>
          </p:nvPr>
        </p:nvSpPr>
        <p:spPr>
          <a:xfrm>
            <a:off x="1092200" y="1389893"/>
            <a:ext cx="5928094" cy="2140707"/>
          </a:xfrm>
        </p:spPr>
        <p:txBody>
          <a:bodyPr>
            <a:normAutofit/>
          </a:bodyPr>
          <a:lstStyle/>
          <a:p>
            <a:pPr marL="0" indent="0">
              <a:buNone/>
            </a:pPr>
            <a:r>
              <a:rPr lang="en-US" dirty="0"/>
              <a:t>Tenemos varias opciones para crear un proyecto, en esta parte ingresamos al apartado de Online Prototyping y guardamos.</a:t>
            </a:r>
          </a:p>
        </p:txBody>
      </p:sp>
      <p:cxnSp>
        <p:nvCxnSpPr>
          <p:cNvPr id="6" name="Conector recto 5">
            <a:extLst>
              <a:ext uri="{FF2B5EF4-FFF2-40B4-BE49-F238E27FC236}">
                <a16:creationId xmlns:a16="http://schemas.microsoft.com/office/drawing/2014/main" id="{0DAED165-ACC2-4EC3-8F35-B997F22CE96A}"/>
              </a:ext>
            </a:extLst>
          </p:cNvPr>
          <p:cNvCxnSpPr>
            <a:cxnSpLocks/>
          </p:cNvCxnSpPr>
          <p:nvPr/>
        </p:nvCxnSpPr>
        <p:spPr>
          <a:xfrm flipH="1">
            <a:off x="1092200" y="3530600"/>
            <a:ext cx="108331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EB4D1372-55C0-4F38-8450-AA46E22F1801}"/>
              </a:ext>
            </a:extLst>
          </p:cNvPr>
          <p:cNvSpPr/>
          <p:nvPr/>
        </p:nvSpPr>
        <p:spPr>
          <a:xfrm>
            <a:off x="1092200" y="3713993"/>
            <a:ext cx="5928094" cy="24129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s-ES" sz="2000" dirty="0">
                <a:solidFill>
                  <a:schemeClr val="tx1">
                    <a:lumMod val="65000"/>
                    <a:lumOff val="35000"/>
                  </a:schemeClr>
                </a:solidFill>
              </a:rPr>
              <a:t>En la siguiente pantalla nos solicita la resolución con la que se desea trabajar,  nos proporciona varias  dimensiones preestablecidos seleccionamos la desea y lo guardamos. </a:t>
            </a:r>
            <a:endParaRPr lang="es-EC" sz="2000" dirty="0">
              <a:solidFill>
                <a:schemeClr val="tx1">
                  <a:lumMod val="65000"/>
                  <a:lumOff val="35000"/>
                </a:schemeClr>
              </a:solidFill>
            </a:endParaRPr>
          </a:p>
          <a:p>
            <a:r>
              <a:rPr lang="es-ES" sz="2000" dirty="0">
                <a:solidFill>
                  <a:schemeClr val="tx1">
                    <a:lumMod val="65000"/>
                    <a:lumOff val="35000"/>
                  </a:schemeClr>
                </a:solidFill>
              </a:rPr>
              <a:t>  </a:t>
            </a:r>
            <a:endParaRPr lang="es-EC" sz="2000" dirty="0">
              <a:solidFill>
                <a:schemeClr val="tx1">
                  <a:lumMod val="65000"/>
                  <a:lumOff val="35000"/>
                </a:schemeClr>
              </a:solidFill>
            </a:endParaRPr>
          </a:p>
        </p:txBody>
      </p:sp>
    </p:spTree>
    <p:extLst>
      <p:ext uri="{BB962C8B-B14F-4D97-AF65-F5344CB8AC3E}">
        <p14:creationId xmlns:p14="http://schemas.microsoft.com/office/powerpoint/2010/main" val="84117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FC6CAA08-CE6B-42E1-9BDB-2863B4B8D835}"/>
              </a:ext>
            </a:extLst>
          </p:cNvPr>
          <p:cNvSpPr>
            <a:spLocks noGrp="1"/>
          </p:cNvSpPr>
          <p:nvPr>
            <p:ph type="title"/>
          </p:nvPr>
        </p:nvSpPr>
        <p:spPr>
          <a:xfrm>
            <a:off x="605197" y="382385"/>
            <a:ext cx="3111669" cy="899780"/>
          </a:xfrm>
        </p:spPr>
        <p:txBody>
          <a:bodyPr anchor="b">
            <a:normAutofit/>
          </a:bodyPr>
          <a:lstStyle/>
          <a:p>
            <a:r>
              <a:rPr lang="es-ES" sz="2000" dirty="0"/>
              <a:t>Mesa de Trabajo.</a:t>
            </a:r>
            <a:endParaRPr lang="es-EC" sz="2000" dirty="0"/>
          </a:p>
        </p:txBody>
      </p:sp>
      <p:sp>
        <p:nvSpPr>
          <p:cNvPr id="23" name="Rectangle 22">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8">
            <a:extLst>
              <a:ext uri="{FF2B5EF4-FFF2-40B4-BE49-F238E27FC236}">
                <a16:creationId xmlns:a16="http://schemas.microsoft.com/office/drawing/2014/main" id="{193FC402-D565-46E6-8DEF-9FFDD2315896}"/>
              </a:ext>
            </a:extLst>
          </p:cNvPr>
          <p:cNvSpPr>
            <a:spLocks noGrp="1"/>
          </p:cNvSpPr>
          <p:nvPr>
            <p:ph idx="1"/>
          </p:nvPr>
        </p:nvSpPr>
        <p:spPr>
          <a:xfrm>
            <a:off x="605197" y="1613434"/>
            <a:ext cx="3111668" cy="4594953"/>
          </a:xfrm>
        </p:spPr>
        <p:txBody>
          <a:bodyPr>
            <a:normAutofit fontScale="92500"/>
          </a:bodyPr>
          <a:lstStyle/>
          <a:p>
            <a:r>
              <a:rPr lang="en-US" sz="1600" dirty="0"/>
              <a:t>En la parte centrar se ubican los componentes de la interfaz se y para agregar un componente es interactivo con solo de arrastrar y soltar.</a:t>
            </a:r>
          </a:p>
          <a:p>
            <a:r>
              <a:rPr lang="en-US" sz="1600" dirty="0"/>
              <a:t> en la parte derecha de la mesa temenos las propiedades de cada conponente que seleccionemos en la cual nos permmite modificar el tamaño el color, dependiendo del componente, para los textos cuenta con 14 tipos de letra. Con una paleta amplia de colores.</a:t>
            </a:r>
          </a:p>
          <a:p>
            <a:r>
              <a:rPr lang="en-US" sz="1600" dirty="0"/>
              <a:t>En la parte izquierda temenos los componentes ordenados por grupos. </a:t>
            </a:r>
          </a:p>
          <a:p>
            <a:endParaRPr lang="en-US" sz="1600" dirty="0"/>
          </a:p>
        </p:txBody>
      </p:sp>
      <p:sp>
        <p:nvSpPr>
          <p:cNvPr id="25" name="Rectangle 24">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C31BA4F1-2512-4C62-8817-02BF0CB2C7FF}"/>
              </a:ext>
            </a:extLst>
          </p:cNvPr>
          <p:cNvPicPr>
            <a:picLocks noChangeAspect="1"/>
          </p:cNvPicPr>
          <p:nvPr/>
        </p:nvPicPr>
        <p:blipFill rotWithShape="1">
          <a:blip r:embed="rId2"/>
          <a:srcRect l="311" t="14847"/>
          <a:stretch/>
        </p:blipFill>
        <p:spPr>
          <a:xfrm>
            <a:off x="3738966" y="1395163"/>
            <a:ext cx="8453034" cy="4061527"/>
          </a:xfrm>
          <a:prstGeom prst="rect">
            <a:avLst/>
          </a:prstGeom>
        </p:spPr>
      </p:pic>
    </p:spTree>
    <p:extLst>
      <p:ext uri="{BB962C8B-B14F-4D97-AF65-F5344CB8AC3E}">
        <p14:creationId xmlns:p14="http://schemas.microsoft.com/office/powerpoint/2010/main" val="356890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4DC5E-ED6C-4951-B8DE-59BCF7D10600}"/>
              </a:ext>
            </a:extLst>
          </p:cNvPr>
          <p:cNvSpPr>
            <a:spLocks noGrp="1"/>
          </p:cNvSpPr>
          <p:nvPr>
            <p:ph type="title"/>
          </p:nvPr>
        </p:nvSpPr>
        <p:spPr/>
        <p:txBody>
          <a:bodyPr/>
          <a:lstStyle/>
          <a:p>
            <a:r>
              <a:rPr lang="es-ES"/>
              <a:t>Grupos de componentes </a:t>
            </a:r>
            <a:endParaRPr lang="es-EC" dirty="0"/>
          </a:p>
        </p:txBody>
      </p:sp>
      <p:pic>
        <p:nvPicPr>
          <p:cNvPr id="5" name="Marcador de contenido 4">
            <a:extLst>
              <a:ext uri="{FF2B5EF4-FFF2-40B4-BE49-F238E27FC236}">
                <a16:creationId xmlns:a16="http://schemas.microsoft.com/office/drawing/2014/main" id="{2F9C2FB3-E9C8-478A-B2FD-522BCFFF1E0E}"/>
              </a:ext>
            </a:extLst>
          </p:cNvPr>
          <p:cNvPicPr>
            <a:picLocks noGrp="1" noChangeAspect="1"/>
          </p:cNvPicPr>
          <p:nvPr>
            <p:ph idx="1"/>
          </p:nvPr>
        </p:nvPicPr>
        <p:blipFill rotWithShape="1">
          <a:blip r:embed="rId2"/>
          <a:srcRect b="51511"/>
          <a:stretch/>
        </p:blipFill>
        <p:spPr>
          <a:xfrm>
            <a:off x="4138979" y="1353099"/>
            <a:ext cx="2168522" cy="2356936"/>
          </a:xfrm>
        </p:spPr>
      </p:pic>
      <p:sp>
        <p:nvSpPr>
          <p:cNvPr id="3" name="Rectángulo 2">
            <a:extLst>
              <a:ext uri="{FF2B5EF4-FFF2-40B4-BE49-F238E27FC236}">
                <a16:creationId xmlns:a16="http://schemas.microsoft.com/office/drawing/2014/main" id="{11C21B99-7618-4786-825E-A0D53EE4D941}"/>
              </a:ext>
            </a:extLst>
          </p:cNvPr>
          <p:cNvSpPr/>
          <p:nvPr/>
        </p:nvSpPr>
        <p:spPr>
          <a:xfrm>
            <a:off x="1251678" y="1576435"/>
            <a:ext cx="2670628" cy="21336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s-ES" dirty="0"/>
              <a:t>Basic(</a:t>
            </a:r>
            <a:r>
              <a:rPr lang="es-ES" dirty="0" err="1"/>
              <a:t>Basico</a:t>
            </a:r>
            <a:r>
              <a:rPr lang="es-ES" dirty="0"/>
              <a:t>):</a:t>
            </a:r>
          </a:p>
          <a:p>
            <a:r>
              <a:rPr lang="es-EC" dirty="0"/>
              <a:t>Contiene los componentes básicos para agregar texto, líneas, botones, cajas de texto,  áreas de texto, e incluso para agregar imágenes.</a:t>
            </a:r>
          </a:p>
        </p:txBody>
      </p:sp>
      <p:sp>
        <p:nvSpPr>
          <p:cNvPr id="4" name="Rectángulo 3">
            <a:extLst>
              <a:ext uri="{FF2B5EF4-FFF2-40B4-BE49-F238E27FC236}">
                <a16:creationId xmlns:a16="http://schemas.microsoft.com/office/drawing/2014/main" id="{050B76E0-B5B0-4A75-85F2-854BFF09276C}"/>
              </a:ext>
            </a:extLst>
          </p:cNvPr>
          <p:cNvSpPr/>
          <p:nvPr/>
        </p:nvSpPr>
        <p:spPr>
          <a:xfrm>
            <a:off x="3696831" y="4835500"/>
            <a:ext cx="2644008" cy="164011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s-ES" dirty="0"/>
              <a:t>Common(Comunes):</a:t>
            </a:r>
          </a:p>
          <a:p>
            <a:r>
              <a:rPr lang="es-ES" dirty="0"/>
              <a:t>Contiene componentes como los check box, radio button, progress bar, table etc.  </a:t>
            </a:r>
            <a:endParaRPr lang="es-EC" dirty="0"/>
          </a:p>
        </p:txBody>
      </p:sp>
      <p:pic>
        <p:nvPicPr>
          <p:cNvPr id="21" name="Imagen 20">
            <a:extLst>
              <a:ext uri="{FF2B5EF4-FFF2-40B4-BE49-F238E27FC236}">
                <a16:creationId xmlns:a16="http://schemas.microsoft.com/office/drawing/2014/main" id="{B5185A65-B581-4204-9E94-1BBADE5A7AD8}"/>
              </a:ext>
            </a:extLst>
          </p:cNvPr>
          <p:cNvPicPr/>
          <p:nvPr/>
        </p:nvPicPr>
        <p:blipFill>
          <a:blip r:embed="rId3"/>
          <a:stretch>
            <a:fillRect/>
          </a:stretch>
        </p:blipFill>
        <p:spPr>
          <a:xfrm>
            <a:off x="6634397" y="2643235"/>
            <a:ext cx="1827530" cy="4133215"/>
          </a:xfrm>
          <a:prstGeom prst="rect">
            <a:avLst/>
          </a:prstGeom>
        </p:spPr>
      </p:pic>
      <p:sp>
        <p:nvSpPr>
          <p:cNvPr id="6" name="Rectángulo 5">
            <a:extLst>
              <a:ext uri="{FF2B5EF4-FFF2-40B4-BE49-F238E27FC236}">
                <a16:creationId xmlns:a16="http://schemas.microsoft.com/office/drawing/2014/main" id="{F4F53D1B-BD3A-474F-B807-D13810428F79}"/>
              </a:ext>
            </a:extLst>
          </p:cNvPr>
          <p:cNvSpPr/>
          <p:nvPr/>
        </p:nvSpPr>
        <p:spPr>
          <a:xfrm>
            <a:off x="6809607" y="926646"/>
            <a:ext cx="3189693" cy="23569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s-ES" dirty="0" err="1"/>
              <a:t>Shapes</a:t>
            </a:r>
            <a:r>
              <a:rPr lang="es-ES" dirty="0"/>
              <a:t>(Figuras):</a:t>
            </a:r>
          </a:p>
          <a:p>
            <a:r>
              <a:rPr lang="es-ES" dirty="0"/>
              <a:t>Contiene gran cantidad de figuras para implementar </a:t>
            </a:r>
          </a:p>
          <a:p>
            <a:endParaRPr lang="es-EC" dirty="0"/>
          </a:p>
        </p:txBody>
      </p:sp>
      <p:pic>
        <p:nvPicPr>
          <p:cNvPr id="23" name="Imagen 22">
            <a:extLst>
              <a:ext uri="{FF2B5EF4-FFF2-40B4-BE49-F238E27FC236}">
                <a16:creationId xmlns:a16="http://schemas.microsoft.com/office/drawing/2014/main" id="{ACFDADC3-87D5-42A0-BC13-1E2C8DB93A65}"/>
              </a:ext>
            </a:extLst>
          </p:cNvPr>
          <p:cNvPicPr/>
          <p:nvPr/>
        </p:nvPicPr>
        <p:blipFill>
          <a:blip r:embed="rId4"/>
          <a:stretch>
            <a:fillRect/>
          </a:stretch>
        </p:blipFill>
        <p:spPr>
          <a:xfrm>
            <a:off x="9630017" y="716237"/>
            <a:ext cx="2200275" cy="4566920"/>
          </a:xfrm>
          <a:prstGeom prst="rect">
            <a:avLst/>
          </a:prstGeom>
        </p:spPr>
      </p:pic>
    </p:spTree>
    <p:extLst>
      <p:ext uri="{BB962C8B-B14F-4D97-AF65-F5344CB8AC3E}">
        <p14:creationId xmlns:p14="http://schemas.microsoft.com/office/powerpoint/2010/main" val="2503644044"/>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414</TotalTime>
  <Words>501</Words>
  <Application>Microsoft Office PowerPoint</Application>
  <PresentationFormat>Panorámica</PresentationFormat>
  <Paragraphs>36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-apple-system</vt:lpstr>
      <vt:lpstr>Arial</vt:lpstr>
      <vt:lpstr>Gill Sans MT</vt:lpstr>
      <vt:lpstr>Impact</vt:lpstr>
      <vt:lpstr>Times New Roman</vt:lpstr>
      <vt:lpstr>Distintivo</vt:lpstr>
      <vt:lpstr>Uso mockplus</vt:lpstr>
      <vt:lpstr>Que es MockPlus</vt:lpstr>
      <vt:lpstr>Crear cuenta. </vt:lpstr>
      <vt:lpstr>Presentación de PowerPoint</vt:lpstr>
      <vt:lpstr>Presentación de PowerPoint</vt:lpstr>
      <vt:lpstr>Pantalla principal</vt:lpstr>
      <vt:lpstr>Crear proyecto</vt:lpstr>
      <vt:lpstr>Mesa de Trabajo.</vt:lpstr>
      <vt:lpstr>Grupos de componentes </vt:lpstr>
      <vt:lpstr>Presentación de PowerPoint</vt:lpstr>
      <vt:lpstr>Presentación de PowerPoint</vt:lpstr>
      <vt:lpstr>Referencias </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Uso de la Plataforma  mockplus</dc:title>
  <dc:creator>Est. Kevin Vladimir Japa Encalada</dc:creator>
  <cp:lastModifiedBy>Est. Kevin Vladimir Japa Encalada</cp:lastModifiedBy>
  <cp:revision>32</cp:revision>
  <dcterms:created xsi:type="dcterms:W3CDTF">2021-06-15T02:40:59Z</dcterms:created>
  <dcterms:modified xsi:type="dcterms:W3CDTF">2021-06-15T22:16:52Z</dcterms:modified>
</cp:coreProperties>
</file>