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4" r:id="rId2"/>
    <p:sldId id="256" r:id="rId3"/>
    <p:sldId id="257" r:id="rId4"/>
    <p:sldId id="258" r:id="rId5"/>
    <p:sldId id="259" r:id="rId6"/>
    <p:sldId id="260" r:id="rId7"/>
    <p:sldId id="261" r:id="rId8"/>
    <p:sldId id="262" r:id="rId9"/>
    <p:sldId id="263" r:id="rId10"/>
    <p:sldId id="265" r:id="rId11"/>
    <p:sldId id="266" r:id="rId12"/>
    <p:sldId id="281" r:id="rId13"/>
    <p:sldId id="264" r:id="rId14"/>
    <p:sldId id="267" r:id="rId15"/>
    <p:sldId id="268" r:id="rId16"/>
    <p:sldId id="270" r:id="rId17"/>
    <p:sldId id="283" r:id="rId18"/>
    <p:sldId id="271" r:id="rId19"/>
    <p:sldId id="272" r:id="rId20"/>
    <p:sldId id="279" r:id="rId21"/>
    <p:sldId id="282" r:id="rId22"/>
    <p:sldId id="273" r:id="rId23"/>
    <p:sldId id="274" r:id="rId24"/>
    <p:sldId id="280" r:id="rId25"/>
    <p:sldId id="269"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FF0066"/>
    <a:srgbClr val="6666FF"/>
    <a:srgbClr val="FFFF00"/>
    <a:srgbClr val="182CE8"/>
    <a:srgbClr val="9966FF"/>
    <a:srgbClr val="D095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7" d="100"/>
          <a:sy n="67"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07766-62C6-4421-A76D-EABDF1E27CCC}" type="datetimeFigureOut">
              <a:rPr lang="fr-FR" smtClean="0"/>
              <a:t>10/01/2021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1010E-EFB4-40F1-8A22-F536E241054C}" type="slidenum">
              <a:rPr lang="fr-FR" smtClean="0"/>
              <a:t>‹N°›</a:t>
            </a:fld>
            <a:endParaRPr lang="fr-FR"/>
          </a:p>
        </p:txBody>
      </p:sp>
    </p:spTree>
    <p:extLst>
      <p:ext uri="{BB962C8B-B14F-4D97-AF65-F5344CB8AC3E}">
        <p14:creationId xmlns:p14="http://schemas.microsoft.com/office/powerpoint/2010/main" val="291022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4FE240-95EF-4359-82B5-79F708CBB23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A24E6F4-2D16-4904-B6B3-22CE7A4FF0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38354C7-C4D7-4AA5-9526-2BDD11806DC2}"/>
              </a:ext>
            </a:extLst>
          </p:cNvPr>
          <p:cNvSpPr>
            <a:spLocks noGrp="1"/>
          </p:cNvSpPr>
          <p:nvPr>
            <p:ph type="dt" sz="half" idx="10"/>
          </p:nvPr>
        </p:nvSpPr>
        <p:spPr/>
        <p:txBody>
          <a:bodyPr/>
          <a:lstStyle/>
          <a:p>
            <a:fld id="{D7A9DC7A-D344-42A8-8751-762ABC170E6C}" type="datetime1">
              <a:rPr lang="fr-FR" smtClean="0"/>
              <a:t>10/01/2021</a:t>
            </a:fld>
            <a:endParaRPr lang="fr-FR"/>
          </a:p>
        </p:txBody>
      </p:sp>
      <p:sp>
        <p:nvSpPr>
          <p:cNvPr id="5" name="Espace réservé du pied de page 4">
            <a:extLst>
              <a:ext uri="{FF2B5EF4-FFF2-40B4-BE49-F238E27FC236}">
                <a16:creationId xmlns:a16="http://schemas.microsoft.com/office/drawing/2014/main" id="{F0A37D66-BC26-4355-BF14-1BF14E096815}"/>
              </a:ext>
            </a:extLst>
          </p:cNvPr>
          <p:cNvSpPr>
            <a:spLocks noGrp="1"/>
          </p:cNvSpPr>
          <p:nvPr>
            <p:ph type="ftr" sz="quarter" idx="11"/>
          </p:nvPr>
        </p:nvSpPr>
        <p:spPr/>
        <p:txBody>
          <a:bodyPr/>
          <a:lstStyle/>
          <a:p>
            <a:r>
              <a:rPr lang="fr-FR" dirty="0"/>
              <a:t>Python for Data Analysis</a:t>
            </a:r>
          </a:p>
        </p:txBody>
      </p:sp>
      <p:sp>
        <p:nvSpPr>
          <p:cNvPr id="6" name="Espace réservé du numéro de diapositive 5">
            <a:extLst>
              <a:ext uri="{FF2B5EF4-FFF2-40B4-BE49-F238E27FC236}">
                <a16:creationId xmlns:a16="http://schemas.microsoft.com/office/drawing/2014/main" id="{8FF14EAF-2F88-4674-AF41-F7393881187A}"/>
              </a:ext>
            </a:extLst>
          </p:cNvPr>
          <p:cNvSpPr>
            <a:spLocks noGrp="1"/>
          </p:cNvSpPr>
          <p:nvPr>
            <p:ph type="sldNum" sz="quarter" idx="12"/>
          </p:nvPr>
        </p:nvSpPr>
        <p:spPr/>
        <p:txBody>
          <a:bodyPr/>
          <a:lstStyle/>
          <a:p>
            <a:fld id="{C0477184-AACD-4B21-82AD-FD3A7F054D47}" type="slidenum">
              <a:rPr lang="fr-FR" smtClean="0"/>
              <a:t>‹N°›</a:t>
            </a:fld>
            <a:endParaRPr lang="fr-FR"/>
          </a:p>
        </p:txBody>
      </p:sp>
    </p:spTree>
    <p:extLst>
      <p:ext uri="{BB962C8B-B14F-4D97-AF65-F5344CB8AC3E}">
        <p14:creationId xmlns:p14="http://schemas.microsoft.com/office/powerpoint/2010/main" val="342116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C2E8DA-90CF-4F23-9086-7C403E89371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40153A0-C8E3-4F97-A28C-4FFB72D63E3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E81BB46-2E1A-4841-86B4-EC85BC1DC415}"/>
              </a:ext>
            </a:extLst>
          </p:cNvPr>
          <p:cNvSpPr>
            <a:spLocks noGrp="1"/>
          </p:cNvSpPr>
          <p:nvPr>
            <p:ph type="dt" sz="half" idx="10"/>
          </p:nvPr>
        </p:nvSpPr>
        <p:spPr/>
        <p:txBody>
          <a:bodyPr/>
          <a:lstStyle/>
          <a:p>
            <a:fld id="{30265774-DDD4-4293-80A2-3ABFE9FE1AED}" type="datetime1">
              <a:rPr lang="fr-FR" smtClean="0"/>
              <a:t>10/01/2021</a:t>
            </a:fld>
            <a:endParaRPr lang="fr-FR"/>
          </a:p>
        </p:txBody>
      </p:sp>
      <p:sp>
        <p:nvSpPr>
          <p:cNvPr id="5" name="Espace réservé du pied de page 4">
            <a:extLst>
              <a:ext uri="{FF2B5EF4-FFF2-40B4-BE49-F238E27FC236}">
                <a16:creationId xmlns:a16="http://schemas.microsoft.com/office/drawing/2014/main" id="{E46DEB3A-3197-4CDC-B583-6C5A18C48298}"/>
              </a:ext>
            </a:extLst>
          </p:cNvPr>
          <p:cNvSpPr>
            <a:spLocks noGrp="1"/>
          </p:cNvSpPr>
          <p:nvPr>
            <p:ph type="ftr" sz="quarter" idx="11"/>
          </p:nvPr>
        </p:nvSpPr>
        <p:spPr/>
        <p:txBody>
          <a:bodyPr/>
          <a:lstStyle/>
          <a:p>
            <a:r>
              <a:rPr lang="fr-FR" dirty="0"/>
              <a:t>Python for Data Analysis</a:t>
            </a:r>
          </a:p>
        </p:txBody>
      </p:sp>
      <p:sp>
        <p:nvSpPr>
          <p:cNvPr id="6" name="Espace réservé du numéro de diapositive 5">
            <a:extLst>
              <a:ext uri="{FF2B5EF4-FFF2-40B4-BE49-F238E27FC236}">
                <a16:creationId xmlns:a16="http://schemas.microsoft.com/office/drawing/2014/main" id="{88A64303-8697-45D1-964E-9496103AC2D3}"/>
              </a:ext>
            </a:extLst>
          </p:cNvPr>
          <p:cNvSpPr>
            <a:spLocks noGrp="1"/>
          </p:cNvSpPr>
          <p:nvPr>
            <p:ph type="sldNum" sz="quarter" idx="12"/>
          </p:nvPr>
        </p:nvSpPr>
        <p:spPr/>
        <p:txBody>
          <a:bodyPr/>
          <a:lstStyle/>
          <a:p>
            <a:fld id="{C0477184-AACD-4B21-82AD-FD3A7F054D47}" type="slidenum">
              <a:rPr lang="fr-FR" smtClean="0"/>
              <a:t>‹N°›</a:t>
            </a:fld>
            <a:endParaRPr lang="fr-FR"/>
          </a:p>
        </p:txBody>
      </p:sp>
    </p:spTree>
    <p:extLst>
      <p:ext uri="{BB962C8B-B14F-4D97-AF65-F5344CB8AC3E}">
        <p14:creationId xmlns:p14="http://schemas.microsoft.com/office/powerpoint/2010/main" val="58907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47AA2F2-5700-49ED-A45C-3CC01D8D019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A8BA447-001E-4442-B3E3-39AFD1E41F6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B56CBE9-2562-4DDF-89BE-C8534C1269CA}"/>
              </a:ext>
            </a:extLst>
          </p:cNvPr>
          <p:cNvSpPr>
            <a:spLocks noGrp="1"/>
          </p:cNvSpPr>
          <p:nvPr>
            <p:ph type="dt" sz="half" idx="10"/>
          </p:nvPr>
        </p:nvSpPr>
        <p:spPr/>
        <p:txBody>
          <a:bodyPr/>
          <a:lstStyle/>
          <a:p>
            <a:fld id="{2F7BB7D0-6103-4F00-B758-D2E7D83D2286}" type="datetime1">
              <a:rPr lang="fr-FR" smtClean="0"/>
              <a:t>10/01/2021</a:t>
            </a:fld>
            <a:endParaRPr lang="fr-FR"/>
          </a:p>
        </p:txBody>
      </p:sp>
      <p:sp>
        <p:nvSpPr>
          <p:cNvPr id="5" name="Espace réservé du pied de page 4">
            <a:extLst>
              <a:ext uri="{FF2B5EF4-FFF2-40B4-BE49-F238E27FC236}">
                <a16:creationId xmlns:a16="http://schemas.microsoft.com/office/drawing/2014/main" id="{0E7DB7DE-4D02-4C5C-861E-811FB34C076D}"/>
              </a:ext>
            </a:extLst>
          </p:cNvPr>
          <p:cNvSpPr>
            <a:spLocks noGrp="1"/>
          </p:cNvSpPr>
          <p:nvPr>
            <p:ph type="ftr" sz="quarter" idx="11"/>
          </p:nvPr>
        </p:nvSpPr>
        <p:spPr/>
        <p:txBody>
          <a:bodyPr/>
          <a:lstStyle/>
          <a:p>
            <a:r>
              <a:rPr lang="fr-FR" dirty="0"/>
              <a:t>Python for Data Analysis</a:t>
            </a:r>
          </a:p>
        </p:txBody>
      </p:sp>
      <p:sp>
        <p:nvSpPr>
          <p:cNvPr id="6" name="Espace réservé du numéro de diapositive 5">
            <a:extLst>
              <a:ext uri="{FF2B5EF4-FFF2-40B4-BE49-F238E27FC236}">
                <a16:creationId xmlns:a16="http://schemas.microsoft.com/office/drawing/2014/main" id="{0DA5159C-3ECE-4151-B546-C5EB58DAEA67}"/>
              </a:ext>
            </a:extLst>
          </p:cNvPr>
          <p:cNvSpPr>
            <a:spLocks noGrp="1"/>
          </p:cNvSpPr>
          <p:nvPr>
            <p:ph type="sldNum" sz="quarter" idx="12"/>
          </p:nvPr>
        </p:nvSpPr>
        <p:spPr/>
        <p:txBody>
          <a:bodyPr/>
          <a:lstStyle/>
          <a:p>
            <a:fld id="{C0477184-AACD-4B21-82AD-FD3A7F054D47}" type="slidenum">
              <a:rPr lang="fr-FR" smtClean="0"/>
              <a:t>‹N°›</a:t>
            </a:fld>
            <a:endParaRPr lang="fr-FR"/>
          </a:p>
        </p:txBody>
      </p:sp>
    </p:spTree>
    <p:extLst>
      <p:ext uri="{BB962C8B-B14F-4D97-AF65-F5344CB8AC3E}">
        <p14:creationId xmlns:p14="http://schemas.microsoft.com/office/powerpoint/2010/main" val="141844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EDA6DD-134B-4DBB-9FB2-46CF631FEF3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958D6B1-FE1C-410E-890B-FBC1CBE7C6E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946787-E537-4BC3-A275-A25BF7C17ABE}"/>
              </a:ext>
            </a:extLst>
          </p:cNvPr>
          <p:cNvSpPr>
            <a:spLocks noGrp="1"/>
          </p:cNvSpPr>
          <p:nvPr>
            <p:ph type="dt" sz="half" idx="10"/>
          </p:nvPr>
        </p:nvSpPr>
        <p:spPr/>
        <p:txBody>
          <a:bodyPr/>
          <a:lstStyle/>
          <a:p>
            <a:fld id="{B03AB420-7C50-4653-ACE8-9582067E5BC9}" type="datetime1">
              <a:rPr lang="fr-FR" smtClean="0"/>
              <a:t>10/01/2021</a:t>
            </a:fld>
            <a:endParaRPr lang="fr-FR"/>
          </a:p>
        </p:txBody>
      </p:sp>
      <p:sp>
        <p:nvSpPr>
          <p:cNvPr id="5" name="Espace réservé du pied de page 4">
            <a:extLst>
              <a:ext uri="{FF2B5EF4-FFF2-40B4-BE49-F238E27FC236}">
                <a16:creationId xmlns:a16="http://schemas.microsoft.com/office/drawing/2014/main" id="{C8AF806B-6BC6-405B-9CBD-408124554CC8}"/>
              </a:ext>
            </a:extLst>
          </p:cNvPr>
          <p:cNvSpPr>
            <a:spLocks noGrp="1"/>
          </p:cNvSpPr>
          <p:nvPr>
            <p:ph type="ftr" sz="quarter" idx="11"/>
          </p:nvPr>
        </p:nvSpPr>
        <p:spPr/>
        <p:txBody>
          <a:bodyPr/>
          <a:lstStyle/>
          <a:p>
            <a:r>
              <a:rPr lang="fr-FR" dirty="0"/>
              <a:t>Python for Data Analysis</a:t>
            </a:r>
          </a:p>
        </p:txBody>
      </p:sp>
      <p:sp>
        <p:nvSpPr>
          <p:cNvPr id="6" name="Espace réservé du numéro de diapositive 5">
            <a:extLst>
              <a:ext uri="{FF2B5EF4-FFF2-40B4-BE49-F238E27FC236}">
                <a16:creationId xmlns:a16="http://schemas.microsoft.com/office/drawing/2014/main" id="{899F4D2C-17DC-4A88-AF9C-79BFF0B51ED9}"/>
              </a:ext>
            </a:extLst>
          </p:cNvPr>
          <p:cNvSpPr>
            <a:spLocks noGrp="1"/>
          </p:cNvSpPr>
          <p:nvPr>
            <p:ph type="sldNum" sz="quarter" idx="12"/>
          </p:nvPr>
        </p:nvSpPr>
        <p:spPr/>
        <p:txBody>
          <a:bodyPr/>
          <a:lstStyle/>
          <a:p>
            <a:fld id="{C0477184-AACD-4B21-82AD-FD3A7F054D47}" type="slidenum">
              <a:rPr lang="fr-FR" smtClean="0"/>
              <a:t>‹N°›</a:t>
            </a:fld>
            <a:endParaRPr lang="fr-FR"/>
          </a:p>
        </p:txBody>
      </p:sp>
    </p:spTree>
    <p:extLst>
      <p:ext uri="{BB962C8B-B14F-4D97-AF65-F5344CB8AC3E}">
        <p14:creationId xmlns:p14="http://schemas.microsoft.com/office/powerpoint/2010/main" val="3318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B06EB0-5330-47CA-AC1A-B3E057D5B8D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F1FFAB0-0A56-417C-AFBF-934C29944B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92972F2-CF58-4773-AEC3-458885C339FC}"/>
              </a:ext>
            </a:extLst>
          </p:cNvPr>
          <p:cNvSpPr>
            <a:spLocks noGrp="1"/>
          </p:cNvSpPr>
          <p:nvPr>
            <p:ph type="dt" sz="half" idx="10"/>
          </p:nvPr>
        </p:nvSpPr>
        <p:spPr/>
        <p:txBody>
          <a:bodyPr/>
          <a:lstStyle/>
          <a:p>
            <a:fld id="{017B15E9-F43F-48FD-857D-875C5DF4461D}" type="datetime1">
              <a:rPr lang="fr-FR" smtClean="0"/>
              <a:t>10/01/2021</a:t>
            </a:fld>
            <a:endParaRPr lang="fr-FR"/>
          </a:p>
        </p:txBody>
      </p:sp>
      <p:sp>
        <p:nvSpPr>
          <p:cNvPr id="5" name="Espace réservé du pied de page 4">
            <a:extLst>
              <a:ext uri="{FF2B5EF4-FFF2-40B4-BE49-F238E27FC236}">
                <a16:creationId xmlns:a16="http://schemas.microsoft.com/office/drawing/2014/main" id="{EDD53576-751B-42AC-AC2F-BE5C361AF460}"/>
              </a:ext>
            </a:extLst>
          </p:cNvPr>
          <p:cNvSpPr>
            <a:spLocks noGrp="1"/>
          </p:cNvSpPr>
          <p:nvPr>
            <p:ph type="ftr" sz="quarter" idx="11"/>
          </p:nvPr>
        </p:nvSpPr>
        <p:spPr/>
        <p:txBody>
          <a:bodyPr/>
          <a:lstStyle/>
          <a:p>
            <a:r>
              <a:rPr lang="fr-FR" dirty="0"/>
              <a:t>Python for Data Analysis</a:t>
            </a:r>
          </a:p>
        </p:txBody>
      </p:sp>
      <p:sp>
        <p:nvSpPr>
          <p:cNvPr id="6" name="Espace réservé du numéro de diapositive 5">
            <a:extLst>
              <a:ext uri="{FF2B5EF4-FFF2-40B4-BE49-F238E27FC236}">
                <a16:creationId xmlns:a16="http://schemas.microsoft.com/office/drawing/2014/main" id="{303D1DAA-C2E1-4470-BDDB-52AA1E9DE57E}"/>
              </a:ext>
            </a:extLst>
          </p:cNvPr>
          <p:cNvSpPr>
            <a:spLocks noGrp="1"/>
          </p:cNvSpPr>
          <p:nvPr>
            <p:ph type="sldNum" sz="quarter" idx="12"/>
          </p:nvPr>
        </p:nvSpPr>
        <p:spPr/>
        <p:txBody>
          <a:bodyPr/>
          <a:lstStyle/>
          <a:p>
            <a:fld id="{C0477184-AACD-4B21-82AD-FD3A7F054D47}" type="slidenum">
              <a:rPr lang="fr-FR" smtClean="0"/>
              <a:t>‹N°›</a:t>
            </a:fld>
            <a:endParaRPr lang="fr-FR"/>
          </a:p>
        </p:txBody>
      </p:sp>
    </p:spTree>
    <p:extLst>
      <p:ext uri="{BB962C8B-B14F-4D97-AF65-F5344CB8AC3E}">
        <p14:creationId xmlns:p14="http://schemas.microsoft.com/office/powerpoint/2010/main" val="4004971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1E99B8-7B30-4FBA-9DB3-30310C1A52E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FDA4A15-9EB6-45C5-97E8-E5841A2332F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36A0156-5F6B-4830-A74A-8BF79945E1E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A2CFFFA-5FE7-47E4-8430-D08E13B796F0}"/>
              </a:ext>
            </a:extLst>
          </p:cNvPr>
          <p:cNvSpPr>
            <a:spLocks noGrp="1"/>
          </p:cNvSpPr>
          <p:nvPr>
            <p:ph type="dt" sz="half" idx="10"/>
          </p:nvPr>
        </p:nvSpPr>
        <p:spPr/>
        <p:txBody>
          <a:bodyPr/>
          <a:lstStyle/>
          <a:p>
            <a:fld id="{9B816300-728E-459D-8583-F4B30EF59E8A}" type="datetime1">
              <a:rPr lang="fr-FR" smtClean="0"/>
              <a:t>10/01/2021</a:t>
            </a:fld>
            <a:endParaRPr lang="fr-FR"/>
          </a:p>
        </p:txBody>
      </p:sp>
      <p:sp>
        <p:nvSpPr>
          <p:cNvPr id="6" name="Espace réservé du pied de page 5">
            <a:extLst>
              <a:ext uri="{FF2B5EF4-FFF2-40B4-BE49-F238E27FC236}">
                <a16:creationId xmlns:a16="http://schemas.microsoft.com/office/drawing/2014/main" id="{94EE600A-AE04-475E-B65F-12939F4FA491}"/>
              </a:ext>
            </a:extLst>
          </p:cNvPr>
          <p:cNvSpPr>
            <a:spLocks noGrp="1"/>
          </p:cNvSpPr>
          <p:nvPr>
            <p:ph type="ftr" sz="quarter" idx="11"/>
          </p:nvPr>
        </p:nvSpPr>
        <p:spPr/>
        <p:txBody>
          <a:bodyPr/>
          <a:lstStyle/>
          <a:p>
            <a:r>
              <a:rPr lang="fr-FR" dirty="0"/>
              <a:t>Python for Data Analysis</a:t>
            </a:r>
          </a:p>
        </p:txBody>
      </p:sp>
      <p:sp>
        <p:nvSpPr>
          <p:cNvPr id="7" name="Espace réservé du numéro de diapositive 6">
            <a:extLst>
              <a:ext uri="{FF2B5EF4-FFF2-40B4-BE49-F238E27FC236}">
                <a16:creationId xmlns:a16="http://schemas.microsoft.com/office/drawing/2014/main" id="{29D97BC6-9286-4B06-A02C-1447EA62932E}"/>
              </a:ext>
            </a:extLst>
          </p:cNvPr>
          <p:cNvSpPr>
            <a:spLocks noGrp="1"/>
          </p:cNvSpPr>
          <p:nvPr>
            <p:ph type="sldNum" sz="quarter" idx="12"/>
          </p:nvPr>
        </p:nvSpPr>
        <p:spPr/>
        <p:txBody>
          <a:bodyPr/>
          <a:lstStyle/>
          <a:p>
            <a:fld id="{C0477184-AACD-4B21-82AD-FD3A7F054D47}" type="slidenum">
              <a:rPr lang="fr-FR" smtClean="0"/>
              <a:t>‹N°›</a:t>
            </a:fld>
            <a:endParaRPr lang="fr-FR"/>
          </a:p>
        </p:txBody>
      </p:sp>
    </p:spTree>
    <p:extLst>
      <p:ext uri="{BB962C8B-B14F-4D97-AF65-F5344CB8AC3E}">
        <p14:creationId xmlns:p14="http://schemas.microsoft.com/office/powerpoint/2010/main" val="1004039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EC1E70-90D0-4808-8FFD-988AE8F6CCC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C7D42AB-ECA7-4903-B93A-3B183F473C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2BC563F-ADF2-4DA2-BD8B-2DAEAB8C4AE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076E68C-C03E-40BB-BA3C-5BE6722437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2ED656E-570D-4017-B030-62166421579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060020C-C944-466F-BE43-44123FB33A6B}"/>
              </a:ext>
            </a:extLst>
          </p:cNvPr>
          <p:cNvSpPr>
            <a:spLocks noGrp="1"/>
          </p:cNvSpPr>
          <p:nvPr>
            <p:ph type="dt" sz="half" idx="10"/>
          </p:nvPr>
        </p:nvSpPr>
        <p:spPr/>
        <p:txBody>
          <a:bodyPr/>
          <a:lstStyle/>
          <a:p>
            <a:fld id="{E77EDCEE-0825-46B7-9467-9CA963E4284F}" type="datetime1">
              <a:rPr lang="fr-FR" smtClean="0"/>
              <a:t>10/01/2021</a:t>
            </a:fld>
            <a:endParaRPr lang="fr-FR"/>
          </a:p>
        </p:txBody>
      </p:sp>
      <p:sp>
        <p:nvSpPr>
          <p:cNvPr id="8" name="Espace réservé du pied de page 7">
            <a:extLst>
              <a:ext uri="{FF2B5EF4-FFF2-40B4-BE49-F238E27FC236}">
                <a16:creationId xmlns:a16="http://schemas.microsoft.com/office/drawing/2014/main" id="{35A2523D-D1EE-4891-9843-F8606C11326D}"/>
              </a:ext>
            </a:extLst>
          </p:cNvPr>
          <p:cNvSpPr>
            <a:spLocks noGrp="1"/>
          </p:cNvSpPr>
          <p:nvPr>
            <p:ph type="ftr" sz="quarter" idx="11"/>
          </p:nvPr>
        </p:nvSpPr>
        <p:spPr/>
        <p:txBody>
          <a:bodyPr/>
          <a:lstStyle/>
          <a:p>
            <a:r>
              <a:rPr lang="fr-FR" dirty="0"/>
              <a:t>Python for Data Analysis</a:t>
            </a:r>
          </a:p>
        </p:txBody>
      </p:sp>
      <p:sp>
        <p:nvSpPr>
          <p:cNvPr id="9" name="Espace réservé du numéro de diapositive 8">
            <a:extLst>
              <a:ext uri="{FF2B5EF4-FFF2-40B4-BE49-F238E27FC236}">
                <a16:creationId xmlns:a16="http://schemas.microsoft.com/office/drawing/2014/main" id="{69F55A22-3C32-464E-B19B-C2222D62386A}"/>
              </a:ext>
            </a:extLst>
          </p:cNvPr>
          <p:cNvSpPr>
            <a:spLocks noGrp="1"/>
          </p:cNvSpPr>
          <p:nvPr>
            <p:ph type="sldNum" sz="quarter" idx="12"/>
          </p:nvPr>
        </p:nvSpPr>
        <p:spPr/>
        <p:txBody>
          <a:bodyPr/>
          <a:lstStyle/>
          <a:p>
            <a:fld id="{C0477184-AACD-4B21-82AD-FD3A7F054D47}" type="slidenum">
              <a:rPr lang="fr-FR" smtClean="0"/>
              <a:t>‹N°›</a:t>
            </a:fld>
            <a:endParaRPr lang="fr-FR"/>
          </a:p>
        </p:txBody>
      </p:sp>
    </p:spTree>
    <p:extLst>
      <p:ext uri="{BB962C8B-B14F-4D97-AF65-F5344CB8AC3E}">
        <p14:creationId xmlns:p14="http://schemas.microsoft.com/office/powerpoint/2010/main" val="61585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1AF913-C557-4E5E-8046-8BD729573CB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C1F554F-F006-4CA4-9C1C-DEAFE7B4CFA0}"/>
              </a:ext>
            </a:extLst>
          </p:cNvPr>
          <p:cNvSpPr>
            <a:spLocks noGrp="1"/>
          </p:cNvSpPr>
          <p:nvPr>
            <p:ph type="dt" sz="half" idx="10"/>
          </p:nvPr>
        </p:nvSpPr>
        <p:spPr/>
        <p:txBody>
          <a:bodyPr/>
          <a:lstStyle/>
          <a:p>
            <a:fld id="{BE848281-51FC-485E-879F-64F1383CAD38}" type="datetime1">
              <a:rPr lang="fr-FR" smtClean="0"/>
              <a:t>10/01/2021</a:t>
            </a:fld>
            <a:endParaRPr lang="fr-FR"/>
          </a:p>
        </p:txBody>
      </p:sp>
      <p:sp>
        <p:nvSpPr>
          <p:cNvPr id="4" name="Espace réservé du pied de page 3">
            <a:extLst>
              <a:ext uri="{FF2B5EF4-FFF2-40B4-BE49-F238E27FC236}">
                <a16:creationId xmlns:a16="http://schemas.microsoft.com/office/drawing/2014/main" id="{0870B3BB-65B8-4852-8561-3F072CE29A42}"/>
              </a:ext>
            </a:extLst>
          </p:cNvPr>
          <p:cNvSpPr>
            <a:spLocks noGrp="1"/>
          </p:cNvSpPr>
          <p:nvPr>
            <p:ph type="ftr" sz="quarter" idx="11"/>
          </p:nvPr>
        </p:nvSpPr>
        <p:spPr/>
        <p:txBody>
          <a:bodyPr/>
          <a:lstStyle/>
          <a:p>
            <a:r>
              <a:rPr lang="fr-FR" dirty="0"/>
              <a:t>Python for Data Analysis</a:t>
            </a:r>
          </a:p>
        </p:txBody>
      </p:sp>
      <p:sp>
        <p:nvSpPr>
          <p:cNvPr id="5" name="Espace réservé du numéro de diapositive 4">
            <a:extLst>
              <a:ext uri="{FF2B5EF4-FFF2-40B4-BE49-F238E27FC236}">
                <a16:creationId xmlns:a16="http://schemas.microsoft.com/office/drawing/2014/main" id="{71A0EB8B-74BD-4D69-B6BC-DB2D62343930}"/>
              </a:ext>
            </a:extLst>
          </p:cNvPr>
          <p:cNvSpPr>
            <a:spLocks noGrp="1"/>
          </p:cNvSpPr>
          <p:nvPr>
            <p:ph type="sldNum" sz="quarter" idx="12"/>
          </p:nvPr>
        </p:nvSpPr>
        <p:spPr/>
        <p:txBody>
          <a:bodyPr/>
          <a:lstStyle/>
          <a:p>
            <a:fld id="{C0477184-AACD-4B21-82AD-FD3A7F054D47}" type="slidenum">
              <a:rPr lang="fr-FR" smtClean="0"/>
              <a:t>‹N°›</a:t>
            </a:fld>
            <a:endParaRPr lang="fr-FR"/>
          </a:p>
        </p:txBody>
      </p:sp>
    </p:spTree>
    <p:extLst>
      <p:ext uri="{BB962C8B-B14F-4D97-AF65-F5344CB8AC3E}">
        <p14:creationId xmlns:p14="http://schemas.microsoft.com/office/powerpoint/2010/main" val="234337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A309C7F-2FF6-47A9-8E9A-8A700D9F38B9}"/>
              </a:ext>
            </a:extLst>
          </p:cNvPr>
          <p:cNvSpPr>
            <a:spLocks noGrp="1"/>
          </p:cNvSpPr>
          <p:nvPr>
            <p:ph type="dt" sz="half" idx="10"/>
          </p:nvPr>
        </p:nvSpPr>
        <p:spPr/>
        <p:txBody>
          <a:bodyPr/>
          <a:lstStyle/>
          <a:p>
            <a:fld id="{8CD5436A-28F1-420B-9D55-D2B1692DDAA0}" type="datetime1">
              <a:rPr lang="fr-FR" smtClean="0"/>
              <a:t>10/01/2021</a:t>
            </a:fld>
            <a:endParaRPr lang="fr-FR"/>
          </a:p>
        </p:txBody>
      </p:sp>
      <p:sp>
        <p:nvSpPr>
          <p:cNvPr id="3" name="Espace réservé du pied de page 2">
            <a:extLst>
              <a:ext uri="{FF2B5EF4-FFF2-40B4-BE49-F238E27FC236}">
                <a16:creationId xmlns:a16="http://schemas.microsoft.com/office/drawing/2014/main" id="{506D6FCD-EA14-4996-8F14-7C3BF590E200}"/>
              </a:ext>
            </a:extLst>
          </p:cNvPr>
          <p:cNvSpPr>
            <a:spLocks noGrp="1"/>
          </p:cNvSpPr>
          <p:nvPr>
            <p:ph type="ftr" sz="quarter" idx="11"/>
          </p:nvPr>
        </p:nvSpPr>
        <p:spPr/>
        <p:txBody>
          <a:bodyPr/>
          <a:lstStyle/>
          <a:p>
            <a:r>
              <a:rPr lang="fr-FR" dirty="0"/>
              <a:t>Python for Data Analysis</a:t>
            </a:r>
          </a:p>
        </p:txBody>
      </p:sp>
      <p:sp>
        <p:nvSpPr>
          <p:cNvPr id="4" name="Espace réservé du numéro de diapositive 3">
            <a:extLst>
              <a:ext uri="{FF2B5EF4-FFF2-40B4-BE49-F238E27FC236}">
                <a16:creationId xmlns:a16="http://schemas.microsoft.com/office/drawing/2014/main" id="{66E69960-61A4-4794-95BC-E88501DE84F9}"/>
              </a:ext>
            </a:extLst>
          </p:cNvPr>
          <p:cNvSpPr>
            <a:spLocks noGrp="1"/>
          </p:cNvSpPr>
          <p:nvPr>
            <p:ph type="sldNum" sz="quarter" idx="12"/>
          </p:nvPr>
        </p:nvSpPr>
        <p:spPr/>
        <p:txBody>
          <a:bodyPr/>
          <a:lstStyle/>
          <a:p>
            <a:fld id="{C0477184-AACD-4B21-82AD-FD3A7F054D47}" type="slidenum">
              <a:rPr lang="fr-FR" smtClean="0"/>
              <a:t>‹N°›</a:t>
            </a:fld>
            <a:endParaRPr lang="fr-FR"/>
          </a:p>
        </p:txBody>
      </p:sp>
    </p:spTree>
    <p:extLst>
      <p:ext uri="{BB962C8B-B14F-4D97-AF65-F5344CB8AC3E}">
        <p14:creationId xmlns:p14="http://schemas.microsoft.com/office/powerpoint/2010/main" val="3163890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2E5033-EA0F-41E1-B7C7-2923BE2C6F0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3EF4D6B-52D5-493B-8B78-40DA05415B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AF70C34-B638-43BC-A132-0FF54F54F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88C67E7-D27D-4E85-B757-1FFF07BEB162}"/>
              </a:ext>
            </a:extLst>
          </p:cNvPr>
          <p:cNvSpPr>
            <a:spLocks noGrp="1"/>
          </p:cNvSpPr>
          <p:nvPr>
            <p:ph type="dt" sz="half" idx="10"/>
          </p:nvPr>
        </p:nvSpPr>
        <p:spPr/>
        <p:txBody>
          <a:bodyPr/>
          <a:lstStyle/>
          <a:p>
            <a:fld id="{4214CC33-6D3D-45D8-BECF-6505F2229ADC}" type="datetime1">
              <a:rPr lang="fr-FR" smtClean="0"/>
              <a:t>10/01/2021</a:t>
            </a:fld>
            <a:endParaRPr lang="fr-FR"/>
          </a:p>
        </p:txBody>
      </p:sp>
      <p:sp>
        <p:nvSpPr>
          <p:cNvPr id="6" name="Espace réservé du pied de page 5">
            <a:extLst>
              <a:ext uri="{FF2B5EF4-FFF2-40B4-BE49-F238E27FC236}">
                <a16:creationId xmlns:a16="http://schemas.microsoft.com/office/drawing/2014/main" id="{1179697D-5F1D-426E-8704-895527F75FEC}"/>
              </a:ext>
            </a:extLst>
          </p:cNvPr>
          <p:cNvSpPr>
            <a:spLocks noGrp="1"/>
          </p:cNvSpPr>
          <p:nvPr>
            <p:ph type="ftr" sz="quarter" idx="11"/>
          </p:nvPr>
        </p:nvSpPr>
        <p:spPr/>
        <p:txBody>
          <a:bodyPr/>
          <a:lstStyle/>
          <a:p>
            <a:r>
              <a:rPr lang="fr-FR" dirty="0"/>
              <a:t>Python for Data Analysis</a:t>
            </a:r>
          </a:p>
        </p:txBody>
      </p:sp>
      <p:sp>
        <p:nvSpPr>
          <p:cNvPr id="7" name="Espace réservé du numéro de diapositive 6">
            <a:extLst>
              <a:ext uri="{FF2B5EF4-FFF2-40B4-BE49-F238E27FC236}">
                <a16:creationId xmlns:a16="http://schemas.microsoft.com/office/drawing/2014/main" id="{4032403F-BF65-45D4-8E13-B35304DAD9C7}"/>
              </a:ext>
            </a:extLst>
          </p:cNvPr>
          <p:cNvSpPr>
            <a:spLocks noGrp="1"/>
          </p:cNvSpPr>
          <p:nvPr>
            <p:ph type="sldNum" sz="quarter" idx="12"/>
          </p:nvPr>
        </p:nvSpPr>
        <p:spPr/>
        <p:txBody>
          <a:bodyPr/>
          <a:lstStyle/>
          <a:p>
            <a:fld id="{C0477184-AACD-4B21-82AD-FD3A7F054D47}" type="slidenum">
              <a:rPr lang="fr-FR" smtClean="0"/>
              <a:t>‹N°›</a:t>
            </a:fld>
            <a:endParaRPr lang="fr-FR"/>
          </a:p>
        </p:txBody>
      </p:sp>
    </p:spTree>
    <p:extLst>
      <p:ext uri="{BB962C8B-B14F-4D97-AF65-F5344CB8AC3E}">
        <p14:creationId xmlns:p14="http://schemas.microsoft.com/office/powerpoint/2010/main" val="2613980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391657-2C41-4AB6-A7C4-EF33F8CE62F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CEA7B57-5076-4850-944B-DDCDC2338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A3AF4BB-43BC-47F6-BC7D-9B6F42F9A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BAE641-F3F5-4026-A893-221A924743D2}"/>
              </a:ext>
            </a:extLst>
          </p:cNvPr>
          <p:cNvSpPr>
            <a:spLocks noGrp="1"/>
          </p:cNvSpPr>
          <p:nvPr>
            <p:ph type="dt" sz="half" idx="10"/>
          </p:nvPr>
        </p:nvSpPr>
        <p:spPr/>
        <p:txBody>
          <a:bodyPr/>
          <a:lstStyle/>
          <a:p>
            <a:fld id="{A6D47BE6-1ED7-4157-B90C-1CFCAA03F25A}" type="datetime1">
              <a:rPr lang="fr-FR" smtClean="0"/>
              <a:t>10/01/2021</a:t>
            </a:fld>
            <a:endParaRPr lang="fr-FR"/>
          </a:p>
        </p:txBody>
      </p:sp>
      <p:sp>
        <p:nvSpPr>
          <p:cNvPr id="6" name="Espace réservé du pied de page 5">
            <a:extLst>
              <a:ext uri="{FF2B5EF4-FFF2-40B4-BE49-F238E27FC236}">
                <a16:creationId xmlns:a16="http://schemas.microsoft.com/office/drawing/2014/main" id="{E9AE80FF-44FE-44A2-A426-AA0638CE68E2}"/>
              </a:ext>
            </a:extLst>
          </p:cNvPr>
          <p:cNvSpPr>
            <a:spLocks noGrp="1"/>
          </p:cNvSpPr>
          <p:nvPr>
            <p:ph type="ftr" sz="quarter" idx="11"/>
          </p:nvPr>
        </p:nvSpPr>
        <p:spPr/>
        <p:txBody>
          <a:bodyPr/>
          <a:lstStyle/>
          <a:p>
            <a:r>
              <a:rPr lang="fr-FR" dirty="0"/>
              <a:t>Python for Data Analysis</a:t>
            </a:r>
          </a:p>
        </p:txBody>
      </p:sp>
      <p:sp>
        <p:nvSpPr>
          <p:cNvPr id="7" name="Espace réservé du numéro de diapositive 6">
            <a:extLst>
              <a:ext uri="{FF2B5EF4-FFF2-40B4-BE49-F238E27FC236}">
                <a16:creationId xmlns:a16="http://schemas.microsoft.com/office/drawing/2014/main" id="{3190D33E-9A39-4D1F-8F81-518B003D5B3C}"/>
              </a:ext>
            </a:extLst>
          </p:cNvPr>
          <p:cNvSpPr>
            <a:spLocks noGrp="1"/>
          </p:cNvSpPr>
          <p:nvPr>
            <p:ph type="sldNum" sz="quarter" idx="12"/>
          </p:nvPr>
        </p:nvSpPr>
        <p:spPr/>
        <p:txBody>
          <a:bodyPr/>
          <a:lstStyle/>
          <a:p>
            <a:fld id="{C0477184-AACD-4B21-82AD-FD3A7F054D47}" type="slidenum">
              <a:rPr lang="fr-FR" smtClean="0"/>
              <a:t>‹N°›</a:t>
            </a:fld>
            <a:endParaRPr lang="fr-FR"/>
          </a:p>
        </p:txBody>
      </p:sp>
    </p:spTree>
    <p:extLst>
      <p:ext uri="{BB962C8B-B14F-4D97-AF65-F5344CB8AC3E}">
        <p14:creationId xmlns:p14="http://schemas.microsoft.com/office/powerpoint/2010/main" val="294359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571A0BD-B389-42A5-8171-D07740F5B5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D0FDA78-48CC-4256-A177-8C1CFD416E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D2B078A-BB49-42AE-80DA-DAE454DBC4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118-252B-4A8D-B980-60FDA32D4BDC}" type="datetime1">
              <a:rPr lang="fr-FR" smtClean="0"/>
              <a:t>10/01/2021</a:t>
            </a:fld>
            <a:endParaRPr lang="fr-FR"/>
          </a:p>
        </p:txBody>
      </p:sp>
      <p:sp>
        <p:nvSpPr>
          <p:cNvPr id="5" name="Espace réservé du pied de page 4">
            <a:extLst>
              <a:ext uri="{FF2B5EF4-FFF2-40B4-BE49-F238E27FC236}">
                <a16:creationId xmlns:a16="http://schemas.microsoft.com/office/drawing/2014/main" id="{F08613AD-0D26-44B3-A8D4-DC3D3DF82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dirty="0"/>
              <a:t>Python for Data Analysis</a:t>
            </a:r>
          </a:p>
        </p:txBody>
      </p:sp>
      <p:sp>
        <p:nvSpPr>
          <p:cNvPr id="6" name="Espace réservé du numéro de diapositive 5">
            <a:extLst>
              <a:ext uri="{FF2B5EF4-FFF2-40B4-BE49-F238E27FC236}">
                <a16:creationId xmlns:a16="http://schemas.microsoft.com/office/drawing/2014/main" id="{C8BA227B-4A15-402C-B701-4B7AC48E20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477184-AACD-4B21-82AD-FD3A7F054D47}" type="slidenum">
              <a:rPr lang="fr-FR" smtClean="0"/>
              <a:t>‹N°›</a:t>
            </a:fld>
            <a:endParaRPr lang="fr-FR"/>
          </a:p>
        </p:txBody>
      </p:sp>
    </p:spTree>
    <p:extLst>
      <p:ext uri="{BB962C8B-B14F-4D97-AF65-F5344CB8AC3E}">
        <p14:creationId xmlns:p14="http://schemas.microsoft.com/office/powerpoint/2010/main" val="730716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evinjerusalmi1/kevinjerusalmi1-Python_Projetct_ESILV_KJ-TI"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EAE5E1BF-37F1-4DD1-9175-D6BB346ADDE3}"/>
              </a:ext>
            </a:extLst>
          </p:cNvPr>
          <p:cNvSpPr>
            <a:spLocks noGrp="1"/>
          </p:cNvSpPr>
          <p:nvPr>
            <p:ph type="ftr" sz="quarter" idx="11"/>
          </p:nvPr>
        </p:nvSpPr>
        <p:spPr/>
        <p:txBody>
          <a:bodyPr/>
          <a:lstStyle/>
          <a:p>
            <a:r>
              <a:rPr lang="fr-FR" dirty="0"/>
              <a:t>Python for Data Analysis</a:t>
            </a:r>
          </a:p>
        </p:txBody>
      </p:sp>
      <p:sp>
        <p:nvSpPr>
          <p:cNvPr id="5" name="Espace réservé du numéro de diapositive 4">
            <a:extLst>
              <a:ext uri="{FF2B5EF4-FFF2-40B4-BE49-F238E27FC236}">
                <a16:creationId xmlns:a16="http://schemas.microsoft.com/office/drawing/2014/main" id="{03E05A3A-BC81-471E-AE99-B668D60EF227}"/>
              </a:ext>
            </a:extLst>
          </p:cNvPr>
          <p:cNvSpPr>
            <a:spLocks noGrp="1"/>
          </p:cNvSpPr>
          <p:nvPr>
            <p:ph type="sldNum" sz="quarter" idx="12"/>
          </p:nvPr>
        </p:nvSpPr>
        <p:spPr/>
        <p:txBody>
          <a:bodyPr/>
          <a:lstStyle/>
          <a:p>
            <a:fld id="{C0477184-AACD-4B21-82AD-FD3A7F054D47}" type="slidenum">
              <a:rPr lang="fr-FR" smtClean="0"/>
              <a:t>1</a:t>
            </a:fld>
            <a:endParaRPr lang="fr-FR"/>
          </a:p>
        </p:txBody>
      </p:sp>
      <p:sp>
        <p:nvSpPr>
          <p:cNvPr id="6" name="ZoneTexte 5">
            <a:extLst>
              <a:ext uri="{FF2B5EF4-FFF2-40B4-BE49-F238E27FC236}">
                <a16:creationId xmlns:a16="http://schemas.microsoft.com/office/drawing/2014/main" id="{5C2F5447-2033-41D8-91F9-F6900D26938C}"/>
              </a:ext>
            </a:extLst>
          </p:cNvPr>
          <p:cNvSpPr txBox="1"/>
          <p:nvPr/>
        </p:nvSpPr>
        <p:spPr>
          <a:xfrm>
            <a:off x="3305175" y="2474893"/>
            <a:ext cx="5581650" cy="1200329"/>
          </a:xfrm>
          <a:prstGeom prst="rect">
            <a:avLst/>
          </a:prstGeom>
          <a:noFill/>
        </p:spPr>
        <p:txBody>
          <a:bodyPr wrap="square" rtlCol="0">
            <a:spAutoFit/>
          </a:bodyPr>
          <a:lstStyle/>
          <a:p>
            <a:pPr algn="ctr"/>
            <a:r>
              <a:rPr lang="en-US" sz="3600" b="1" dirty="0">
                <a:solidFill>
                  <a:srgbClr val="FF0066"/>
                </a:solidFill>
              </a:rPr>
              <a:t>Overview of the « Python for Data Analysis » project</a:t>
            </a:r>
          </a:p>
        </p:txBody>
      </p:sp>
      <p:sp>
        <p:nvSpPr>
          <p:cNvPr id="7" name="ZoneTexte 6">
            <a:extLst>
              <a:ext uri="{FF2B5EF4-FFF2-40B4-BE49-F238E27FC236}">
                <a16:creationId xmlns:a16="http://schemas.microsoft.com/office/drawing/2014/main" id="{D0552C40-7408-497F-A5A6-05EEC9C75454}"/>
              </a:ext>
            </a:extLst>
          </p:cNvPr>
          <p:cNvSpPr txBox="1"/>
          <p:nvPr/>
        </p:nvSpPr>
        <p:spPr>
          <a:xfrm>
            <a:off x="3305175" y="3675222"/>
            <a:ext cx="5581650" cy="400110"/>
          </a:xfrm>
          <a:prstGeom prst="rect">
            <a:avLst/>
          </a:prstGeom>
          <a:noFill/>
        </p:spPr>
        <p:txBody>
          <a:bodyPr wrap="square" rtlCol="0">
            <a:spAutoFit/>
          </a:bodyPr>
          <a:lstStyle/>
          <a:p>
            <a:pPr algn="ctr"/>
            <a:r>
              <a:rPr lang="en-US" sz="2000" b="1" dirty="0"/>
              <a:t>By ISLA Thomas and JERUSALMI Kevin</a:t>
            </a:r>
          </a:p>
        </p:txBody>
      </p:sp>
      <p:sp>
        <p:nvSpPr>
          <p:cNvPr id="8" name="Rectangle 7">
            <a:extLst>
              <a:ext uri="{FF2B5EF4-FFF2-40B4-BE49-F238E27FC236}">
                <a16:creationId xmlns:a16="http://schemas.microsoft.com/office/drawing/2014/main" id="{8F7C7CEB-217C-4C1D-AAA8-EDEAF247AA58}"/>
              </a:ext>
            </a:extLst>
          </p:cNvPr>
          <p:cNvSpPr/>
          <p:nvPr/>
        </p:nvSpPr>
        <p:spPr>
          <a:xfrm>
            <a:off x="3305175" y="2181225"/>
            <a:ext cx="5695950" cy="2181225"/>
          </a:xfrm>
          <a:prstGeom prst="rect">
            <a:avLst/>
          </a:pr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29979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E97AE86-00D6-42FC-8E29-0D2C797FABC5}"/>
              </a:ext>
            </a:extLst>
          </p:cNvPr>
          <p:cNvSpPr txBox="1"/>
          <p:nvPr/>
        </p:nvSpPr>
        <p:spPr>
          <a:xfrm>
            <a:off x="644397" y="496669"/>
            <a:ext cx="7899527" cy="646331"/>
          </a:xfrm>
          <a:prstGeom prst="rect">
            <a:avLst/>
          </a:prstGeom>
          <a:noFill/>
        </p:spPr>
        <p:txBody>
          <a:bodyPr wrap="square" rtlCol="0">
            <a:spAutoFit/>
          </a:bodyPr>
          <a:lstStyle/>
          <a:p>
            <a:r>
              <a:rPr lang="en-US" sz="3600" dirty="0">
                <a:solidFill>
                  <a:srgbClr val="6666FF"/>
                </a:solidFill>
                <a:latin typeface="Berlin Sans FB Demi" panose="020E0802020502020306" pitchFamily="34" charset="0"/>
              </a:rPr>
              <a:t>Features about the sport habits</a:t>
            </a:r>
          </a:p>
        </p:txBody>
      </p:sp>
      <p:sp>
        <p:nvSpPr>
          <p:cNvPr id="4" name="Rectangle 3">
            <a:extLst>
              <a:ext uri="{FF2B5EF4-FFF2-40B4-BE49-F238E27FC236}">
                <a16:creationId xmlns:a16="http://schemas.microsoft.com/office/drawing/2014/main" id="{32926280-30A5-4D1F-90BD-ECF63DCC334D}"/>
              </a:ext>
            </a:extLst>
          </p:cNvPr>
          <p:cNvSpPr/>
          <p:nvPr/>
        </p:nvSpPr>
        <p:spPr>
          <a:xfrm>
            <a:off x="644397" y="1092829"/>
            <a:ext cx="10639425" cy="646331"/>
          </a:xfrm>
          <a:prstGeom prst="rect">
            <a:avLst/>
          </a:prstGeom>
        </p:spPr>
        <p:txBody>
          <a:bodyPr wrap="square">
            <a:spAutoFit/>
          </a:bodyPr>
          <a:lstStyle/>
          <a:p>
            <a:r>
              <a:rPr lang="en-US" dirty="0"/>
              <a:t>We decided to gather the analysis on the features about the sport habits in order to combine some of them.</a:t>
            </a:r>
          </a:p>
          <a:p>
            <a:r>
              <a:rPr lang="en-US" dirty="0"/>
              <a:t>First, we modified the feature individually and we obtained the following features plots:</a:t>
            </a:r>
          </a:p>
        </p:txBody>
      </p:sp>
      <p:sp>
        <p:nvSpPr>
          <p:cNvPr id="8" name="Rectangle 7">
            <a:extLst>
              <a:ext uri="{FF2B5EF4-FFF2-40B4-BE49-F238E27FC236}">
                <a16:creationId xmlns:a16="http://schemas.microsoft.com/office/drawing/2014/main" id="{21853DF7-E86E-4F94-BB61-3A642EF5C223}"/>
              </a:ext>
            </a:extLst>
          </p:cNvPr>
          <p:cNvSpPr/>
          <p:nvPr/>
        </p:nvSpPr>
        <p:spPr>
          <a:xfrm>
            <a:off x="650157" y="4430023"/>
            <a:ext cx="4837016" cy="1200329"/>
          </a:xfrm>
          <a:prstGeom prst="rect">
            <a:avLst/>
          </a:prstGeom>
        </p:spPr>
        <p:txBody>
          <a:bodyPr wrap="square">
            <a:spAutoFit/>
          </a:bodyPr>
          <a:lstStyle/>
          <a:p>
            <a:r>
              <a:rPr lang="en-US" dirty="0"/>
              <a:t>This is the feature about the </a:t>
            </a:r>
            <a:r>
              <a:rPr lang="en-US" dirty="0">
                <a:solidFill>
                  <a:srgbClr val="6666FF"/>
                </a:solidFill>
              </a:rPr>
              <a:t>frequency of physical activity </a:t>
            </a:r>
            <a:r>
              <a:rPr lang="en-US" dirty="0"/>
              <a:t>(FAF). In order to make this feature more relevant, we set at 1 if a person respects the OMS’ recommendations about physical activity. </a:t>
            </a:r>
          </a:p>
        </p:txBody>
      </p:sp>
      <p:sp>
        <p:nvSpPr>
          <p:cNvPr id="10" name="Rectangle 9">
            <a:extLst>
              <a:ext uri="{FF2B5EF4-FFF2-40B4-BE49-F238E27FC236}">
                <a16:creationId xmlns:a16="http://schemas.microsoft.com/office/drawing/2014/main" id="{85669F9A-CCE8-4641-A002-94176E228B0B}"/>
              </a:ext>
            </a:extLst>
          </p:cNvPr>
          <p:cNvSpPr/>
          <p:nvPr/>
        </p:nvSpPr>
        <p:spPr>
          <a:xfrm>
            <a:off x="5782761" y="4430023"/>
            <a:ext cx="5646328" cy="2308324"/>
          </a:xfrm>
          <a:prstGeom prst="rect">
            <a:avLst/>
          </a:prstGeom>
        </p:spPr>
        <p:txBody>
          <a:bodyPr wrap="square">
            <a:spAutoFit/>
          </a:bodyPr>
          <a:lstStyle/>
          <a:p>
            <a:r>
              <a:rPr lang="en-US" dirty="0"/>
              <a:t>This is the feature about the </a:t>
            </a:r>
            <a:r>
              <a:rPr lang="en-US" dirty="0">
                <a:solidFill>
                  <a:srgbClr val="6666FF"/>
                </a:solidFill>
              </a:rPr>
              <a:t>means of transportation</a:t>
            </a:r>
            <a:r>
              <a:rPr lang="en-US" dirty="0"/>
              <a:t>. In order to combine this feature with the feature FAF we made some changes. </a:t>
            </a:r>
          </a:p>
          <a:p>
            <a:pPr marL="285750" indent="-285750">
              <a:buFont typeface="Arial" panose="020B0604020202020204" pitchFamily="34" charset="0"/>
              <a:buChar char="•"/>
            </a:pPr>
            <a:r>
              <a:rPr lang="en-US" dirty="0"/>
              <a:t>“Walking” and “Bike” which imply a physical activity are gathered in the same category. </a:t>
            </a:r>
          </a:p>
          <a:p>
            <a:pPr marL="285750" indent="-285750">
              <a:buFont typeface="Arial" panose="020B0604020202020204" pitchFamily="34" charset="0"/>
              <a:buChar char="•"/>
            </a:pPr>
            <a:r>
              <a:rPr lang="en-US" dirty="0"/>
              <a:t>“Motorbike” and ”Automobile” which do not imply physical activity are gathered in another category. </a:t>
            </a:r>
          </a:p>
          <a:p>
            <a:pPr marL="285750" indent="-285750">
              <a:buFont typeface="Arial" panose="020B0604020202020204" pitchFamily="34" charset="0"/>
              <a:buChar char="•"/>
            </a:pPr>
            <a:r>
              <a:rPr lang="en-US" dirty="0"/>
              <a:t>“Public transportation” is in another category</a:t>
            </a:r>
          </a:p>
        </p:txBody>
      </p:sp>
      <p:pic>
        <p:nvPicPr>
          <p:cNvPr id="3" name="Image 2">
            <a:extLst>
              <a:ext uri="{FF2B5EF4-FFF2-40B4-BE49-F238E27FC236}">
                <a16:creationId xmlns:a16="http://schemas.microsoft.com/office/drawing/2014/main" id="{5E909E52-0584-4000-9D37-51CD62F177F4}"/>
              </a:ext>
            </a:extLst>
          </p:cNvPr>
          <p:cNvPicPr>
            <a:picLocks noChangeAspect="1"/>
          </p:cNvPicPr>
          <p:nvPr/>
        </p:nvPicPr>
        <p:blipFill>
          <a:blip r:embed="rId2"/>
          <a:stretch>
            <a:fillRect/>
          </a:stretch>
        </p:blipFill>
        <p:spPr>
          <a:xfrm>
            <a:off x="1366144" y="1936640"/>
            <a:ext cx="3517796" cy="2493383"/>
          </a:xfrm>
          <a:prstGeom prst="rect">
            <a:avLst/>
          </a:prstGeom>
        </p:spPr>
      </p:pic>
      <p:pic>
        <p:nvPicPr>
          <p:cNvPr id="11" name="Image 10">
            <a:extLst>
              <a:ext uri="{FF2B5EF4-FFF2-40B4-BE49-F238E27FC236}">
                <a16:creationId xmlns:a16="http://schemas.microsoft.com/office/drawing/2014/main" id="{522602C5-F9EE-4FB6-B08F-FD34055B00CC}"/>
              </a:ext>
            </a:extLst>
          </p:cNvPr>
          <p:cNvPicPr>
            <a:picLocks noChangeAspect="1"/>
          </p:cNvPicPr>
          <p:nvPr/>
        </p:nvPicPr>
        <p:blipFill rotWithShape="1">
          <a:blip r:embed="rId3"/>
          <a:srcRect t="1897"/>
          <a:stretch/>
        </p:blipFill>
        <p:spPr>
          <a:xfrm>
            <a:off x="6463710" y="1936640"/>
            <a:ext cx="3517796" cy="2465034"/>
          </a:xfrm>
          <a:prstGeom prst="rect">
            <a:avLst/>
          </a:prstGeom>
        </p:spPr>
      </p:pic>
      <p:sp>
        <p:nvSpPr>
          <p:cNvPr id="6" name="Espace réservé du numéro de diapositive 5">
            <a:extLst>
              <a:ext uri="{FF2B5EF4-FFF2-40B4-BE49-F238E27FC236}">
                <a16:creationId xmlns:a16="http://schemas.microsoft.com/office/drawing/2014/main" id="{BDC49CF4-BC89-4D9E-BD2C-39BAF882ACBF}"/>
              </a:ext>
            </a:extLst>
          </p:cNvPr>
          <p:cNvSpPr>
            <a:spLocks noGrp="1"/>
          </p:cNvSpPr>
          <p:nvPr>
            <p:ph type="sldNum" sz="quarter" idx="12"/>
          </p:nvPr>
        </p:nvSpPr>
        <p:spPr>
          <a:xfrm>
            <a:off x="9981506" y="6356350"/>
            <a:ext cx="1372293" cy="393136"/>
          </a:xfrm>
        </p:spPr>
        <p:txBody>
          <a:bodyPr/>
          <a:lstStyle/>
          <a:p>
            <a:fld id="{C0477184-AACD-4B21-82AD-FD3A7F054D47}" type="slidenum">
              <a:rPr lang="fr-FR" smtClean="0"/>
              <a:t>10</a:t>
            </a:fld>
            <a:endParaRPr lang="fr-FR" dirty="0"/>
          </a:p>
        </p:txBody>
      </p:sp>
    </p:spTree>
    <p:extLst>
      <p:ext uri="{BB962C8B-B14F-4D97-AF65-F5344CB8AC3E}">
        <p14:creationId xmlns:p14="http://schemas.microsoft.com/office/powerpoint/2010/main" val="2783290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E97AE86-00D6-42FC-8E29-0D2C797FABC5}"/>
              </a:ext>
            </a:extLst>
          </p:cNvPr>
          <p:cNvSpPr txBox="1"/>
          <p:nvPr/>
        </p:nvSpPr>
        <p:spPr>
          <a:xfrm>
            <a:off x="644397" y="496669"/>
            <a:ext cx="7899527" cy="646331"/>
          </a:xfrm>
          <a:prstGeom prst="rect">
            <a:avLst/>
          </a:prstGeom>
          <a:noFill/>
        </p:spPr>
        <p:txBody>
          <a:bodyPr wrap="square" rtlCol="0">
            <a:spAutoFit/>
          </a:bodyPr>
          <a:lstStyle/>
          <a:p>
            <a:r>
              <a:rPr lang="en-US" sz="3600" dirty="0">
                <a:solidFill>
                  <a:srgbClr val="6666FF"/>
                </a:solidFill>
                <a:latin typeface="Berlin Sans FB Demi" panose="020E0802020502020306" pitchFamily="34" charset="0"/>
              </a:rPr>
              <a:t>Features about the sport habits</a:t>
            </a:r>
          </a:p>
        </p:txBody>
      </p:sp>
      <p:sp>
        <p:nvSpPr>
          <p:cNvPr id="9" name="Rectangle 8">
            <a:extLst>
              <a:ext uri="{FF2B5EF4-FFF2-40B4-BE49-F238E27FC236}">
                <a16:creationId xmlns:a16="http://schemas.microsoft.com/office/drawing/2014/main" id="{8ED7B442-6618-4575-B9B8-52E9B59C5863}"/>
              </a:ext>
            </a:extLst>
          </p:cNvPr>
          <p:cNvSpPr/>
          <p:nvPr/>
        </p:nvSpPr>
        <p:spPr>
          <a:xfrm>
            <a:off x="644397" y="1143000"/>
            <a:ext cx="10639425" cy="1200329"/>
          </a:xfrm>
          <a:prstGeom prst="rect">
            <a:avLst/>
          </a:prstGeom>
        </p:spPr>
        <p:txBody>
          <a:bodyPr wrap="square">
            <a:spAutoFit/>
          </a:bodyPr>
          <a:lstStyle/>
          <a:p>
            <a:r>
              <a:rPr lang="en-US" dirty="0"/>
              <a:t>We believe that the feature about the means of transportation contains some information but not enough to be relevant by itself. We decided to combine this feature with the feature “FAF”. </a:t>
            </a:r>
            <a:r>
              <a:rPr lang="en-US" dirty="0">
                <a:solidFill>
                  <a:srgbClr val="6666FF"/>
                </a:solidFill>
              </a:rPr>
              <a:t>Both are about physical activity so it could be relevant. </a:t>
            </a:r>
            <a:r>
              <a:rPr lang="en-US" dirty="0"/>
              <a:t>The new feature is the addition of them, for example if the value of this new feature is 0 that means that a person does not practice physical activity at all and uses his car frequently.</a:t>
            </a:r>
            <a:endParaRPr lang="en-US" dirty="0">
              <a:solidFill>
                <a:srgbClr val="6666FF"/>
              </a:solidFill>
            </a:endParaRPr>
          </a:p>
        </p:txBody>
      </p:sp>
      <p:pic>
        <p:nvPicPr>
          <p:cNvPr id="5" name="Image 4">
            <a:extLst>
              <a:ext uri="{FF2B5EF4-FFF2-40B4-BE49-F238E27FC236}">
                <a16:creationId xmlns:a16="http://schemas.microsoft.com/office/drawing/2014/main" id="{252E9D15-063C-48FC-AB85-94BDE2C4D125}"/>
              </a:ext>
            </a:extLst>
          </p:cNvPr>
          <p:cNvPicPr>
            <a:picLocks noChangeAspect="1"/>
          </p:cNvPicPr>
          <p:nvPr/>
        </p:nvPicPr>
        <p:blipFill>
          <a:blip r:embed="rId2"/>
          <a:stretch>
            <a:fillRect/>
          </a:stretch>
        </p:blipFill>
        <p:spPr>
          <a:xfrm>
            <a:off x="644397" y="2454523"/>
            <a:ext cx="5185552" cy="3648670"/>
          </a:xfrm>
          <a:prstGeom prst="rect">
            <a:avLst/>
          </a:prstGeom>
        </p:spPr>
      </p:pic>
      <p:sp>
        <p:nvSpPr>
          <p:cNvPr id="12" name="ZoneTexte 11">
            <a:extLst>
              <a:ext uri="{FF2B5EF4-FFF2-40B4-BE49-F238E27FC236}">
                <a16:creationId xmlns:a16="http://schemas.microsoft.com/office/drawing/2014/main" id="{DA04B64D-FB62-435B-AEAD-D7D44F7F5A30}"/>
              </a:ext>
            </a:extLst>
          </p:cNvPr>
          <p:cNvSpPr txBox="1"/>
          <p:nvPr/>
        </p:nvSpPr>
        <p:spPr>
          <a:xfrm>
            <a:off x="5829949" y="2847697"/>
            <a:ext cx="599057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features is correlated with the variable response.</a:t>
            </a:r>
          </a:p>
          <a:p>
            <a:endParaRPr lang="en-US" dirty="0"/>
          </a:p>
          <a:p>
            <a:pPr marL="285750" indent="-285750">
              <a:buFont typeface="Arial" panose="020B0604020202020204" pitchFamily="34" charset="0"/>
              <a:buChar char="•"/>
            </a:pPr>
            <a:r>
              <a:rPr lang="en-US" dirty="0"/>
              <a:t>It clearly appeared that people who do not have a normal weight perform less physical activity than the others.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confirmed that this feature is more relevant than the features is made from by computing a chi-2 test. </a:t>
            </a:r>
          </a:p>
          <a:p>
            <a:endParaRPr lang="en-US" dirty="0"/>
          </a:p>
        </p:txBody>
      </p:sp>
      <p:sp>
        <p:nvSpPr>
          <p:cNvPr id="3" name="Espace réservé du pied de page 2">
            <a:extLst>
              <a:ext uri="{FF2B5EF4-FFF2-40B4-BE49-F238E27FC236}">
                <a16:creationId xmlns:a16="http://schemas.microsoft.com/office/drawing/2014/main" id="{6C7E04F7-2E5C-42FC-86D6-A1EC0E14927A}"/>
              </a:ext>
            </a:extLst>
          </p:cNvPr>
          <p:cNvSpPr>
            <a:spLocks noGrp="1"/>
          </p:cNvSpPr>
          <p:nvPr>
            <p:ph type="ftr" sz="quarter" idx="11"/>
          </p:nvPr>
        </p:nvSpPr>
        <p:spPr/>
        <p:txBody>
          <a:bodyPr/>
          <a:lstStyle/>
          <a:p>
            <a:r>
              <a:rPr lang="fr-FR" dirty="0"/>
              <a:t>Python for Data Analysis</a:t>
            </a:r>
          </a:p>
        </p:txBody>
      </p:sp>
      <p:sp>
        <p:nvSpPr>
          <p:cNvPr id="4" name="Espace réservé du numéro de diapositive 3">
            <a:extLst>
              <a:ext uri="{FF2B5EF4-FFF2-40B4-BE49-F238E27FC236}">
                <a16:creationId xmlns:a16="http://schemas.microsoft.com/office/drawing/2014/main" id="{080ACB25-E34D-417B-AFC2-35E348155C5B}"/>
              </a:ext>
            </a:extLst>
          </p:cNvPr>
          <p:cNvSpPr>
            <a:spLocks noGrp="1"/>
          </p:cNvSpPr>
          <p:nvPr>
            <p:ph type="sldNum" sz="quarter" idx="12"/>
          </p:nvPr>
        </p:nvSpPr>
        <p:spPr/>
        <p:txBody>
          <a:bodyPr/>
          <a:lstStyle/>
          <a:p>
            <a:fld id="{C0477184-AACD-4B21-82AD-FD3A7F054D47}" type="slidenum">
              <a:rPr lang="fr-FR" smtClean="0"/>
              <a:t>11</a:t>
            </a:fld>
            <a:endParaRPr lang="fr-FR"/>
          </a:p>
        </p:txBody>
      </p:sp>
    </p:spTree>
    <p:extLst>
      <p:ext uri="{BB962C8B-B14F-4D97-AF65-F5344CB8AC3E}">
        <p14:creationId xmlns:p14="http://schemas.microsoft.com/office/powerpoint/2010/main" val="309678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E97AE86-00D6-42FC-8E29-0D2C797FABC5}"/>
              </a:ext>
            </a:extLst>
          </p:cNvPr>
          <p:cNvSpPr txBox="1"/>
          <p:nvPr/>
        </p:nvSpPr>
        <p:spPr>
          <a:xfrm>
            <a:off x="644397" y="496669"/>
            <a:ext cx="10518903" cy="646331"/>
          </a:xfrm>
          <a:prstGeom prst="rect">
            <a:avLst/>
          </a:prstGeom>
          <a:noFill/>
        </p:spPr>
        <p:txBody>
          <a:bodyPr wrap="square" rtlCol="0">
            <a:spAutoFit/>
          </a:bodyPr>
          <a:lstStyle/>
          <a:p>
            <a:r>
              <a:rPr lang="en-US" sz="3600" dirty="0">
                <a:solidFill>
                  <a:srgbClr val="92D050"/>
                </a:solidFill>
                <a:latin typeface="Berlin Sans FB Demi" panose="020E0802020502020306" pitchFamily="34" charset="0"/>
              </a:rPr>
              <a:t>Feature about the time using technology devices </a:t>
            </a:r>
          </a:p>
        </p:txBody>
      </p:sp>
      <p:sp>
        <p:nvSpPr>
          <p:cNvPr id="9" name="Rectangle 8">
            <a:extLst>
              <a:ext uri="{FF2B5EF4-FFF2-40B4-BE49-F238E27FC236}">
                <a16:creationId xmlns:a16="http://schemas.microsoft.com/office/drawing/2014/main" id="{8ED7B442-6618-4575-B9B8-52E9B59C5863}"/>
              </a:ext>
            </a:extLst>
          </p:cNvPr>
          <p:cNvSpPr/>
          <p:nvPr/>
        </p:nvSpPr>
        <p:spPr>
          <a:xfrm>
            <a:off x="644397" y="1219200"/>
            <a:ext cx="10639425" cy="1200329"/>
          </a:xfrm>
          <a:prstGeom prst="rect">
            <a:avLst/>
          </a:prstGeom>
        </p:spPr>
        <p:txBody>
          <a:bodyPr wrap="square">
            <a:spAutoFit/>
          </a:bodyPr>
          <a:lstStyle/>
          <a:p>
            <a:r>
              <a:rPr lang="en-US" dirty="0"/>
              <a:t>The “TUE” feature gives information on the daily usage time of technological devices. We asked ourselves if such a feature could be relevant in our study.</a:t>
            </a:r>
          </a:p>
          <a:p>
            <a:r>
              <a:rPr lang="en-US" dirty="0"/>
              <a:t>By first plotting a boxplot, we assumed that this feature will probably not be retained. Indeed, the use of devices does not seem to affect physical conditions.</a:t>
            </a:r>
            <a:endParaRPr lang="en-US" dirty="0">
              <a:solidFill>
                <a:srgbClr val="6666FF"/>
              </a:solidFill>
            </a:endParaRPr>
          </a:p>
        </p:txBody>
      </p:sp>
      <p:sp>
        <p:nvSpPr>
          <p:cNvPr id="12" name="ZoneTexte 11">
            <a:extLst>
              <a:ext uri="{FF2B5EF4-FFF2-40B4-BE49-F238E27FC236}">
                <a16:creationId xmlns:a16="http://schemas.microsoft.com/office/drawing/2014/main" id="{DA04B64D-FB62-435B-AEAD-D7D44F7F5A30}"/>
              </a:ext>
            </a:extLst>
          </p:cNvPr>
          <p:cNvSpPr txBox="1"/>
          <p:nvPr/>
        </p:nvSpPr>
        <p:spPr>
          <a:xfrm>
            <a:off x="644397" y="5425976"/>
            <a:ext cx="10639425" cy="923330"/>
          </a:xfrm>
          <a:prstGeom prst="rect">
            <a:avLst/>
          </a:prstGeom>
          <a:noFill/>
        </p:spPr>
        <p:txBody>
          <a:bodyPr wrap="square" rtlCol="0">
            <a:spAutoFit/>
          </a:bodyPr>
          <a:lstStyle/>
          <a:p>
            <a:r>
              <a:rPr lang="en-US" dirty="0"/>
              <a:t>To confirm this idea, we performed a chi-2 test on this feature. This test gave us a </a:t>
            </a:r>
            <a:r>
              <a:rPr lang="en-US" dirty="0">
                <a:solidFill>
                  <a:srgbClr val="92D050"/>
                </a:solidFill>
              </a:rPr>
              <a:t>p-value equal to 0.07</a:t>
            </a:r>
            <a:r>
              <a:rPr lang="en-US" dirty="0"/>
              <a:t>, so greater than 0.05. We therefore could not reject the null hypothesis which is the independence of the variables. We chose to drop this feature.</a:t>
            </a:r>
          </a:p>
        </p:txBody>
      </p:sp>
      <p:pic>
        <p:nvPicPr>
          <p:cNvPr id="3" name="Image 2">
            <a:extLst>
              <a:ext uri="{FF2B5EF4-FFF2-40B4-BE49-F238E27FC236}">
                <a16:creationId xmlns:a16="http://schemas.microsoft.com/office/drawing/2014/main" id="{71DD0474-B542-47B1-9E1B-7A5E93132959}"/>
              </a:ext>
            </a:extLst>
          </p:cNvPr>
          <p:cNvPicPr>
            <a:picLocks noChangeAspect="1"/>
          </p:cNvPicPr>
          <p:nvPr/>
        </p:nvPicPr>
        <p:blipFill>
          <a:blip r:embed="rId2"/>
          <a:stretch>
            <a:fillRect/>
          </a:stretch>
        </p:blipFill>
        <p:spPr>
          <a:xfrm>
            <a:off x="2384488" y="2699005"/>
            <a:ext cx="7038719" cy="2380816"/>
          </a:xfrm>
          <a:prstGeom prst="rect">
            <a:avLst/>
          </a:prstGeom>
        </p:spPr>
      </p:pic>
      <p:sp>
        <p:nvSpPr>
          <p:cNvPr id="4" name="Espace réservé du pied de page 3">
            <a:extLst>
              <a:ext uri="{FF2B5EF4-FFF2-40B4-BE49-F238E27FC236}">
                <a16:creationId xmlns:a16="http://schemas.microsoft.com/office/drawing/2014/main" id="{6D70A482-FAEA-41E1-94CA-2A140B341093}"/>
              </a:ext>
            </a:extLst>
          </p:cNvPr>
          <p:cNvSpPr>
            <a:spLocks noGrp="1"/>
          </p:cNvSpPr>
          <p:nvPr>
            <p:ph type="ftr" sz="quarter" idx="11"/>
          </p:nvPr>
        </p:nvSpPr>
        <p:spPr/>
        <p:txBody>
          <a:bodyPr/>
          <a:lstStyle/>
          <a:p>
            <a:r>
              <a:rPr lang="fr-FR" dirty="0"/>
              <a:t>Python for Data Analysis</a:t>
            </a:r>
          </a:p>
        </p:txBody>
      </p:sp>
      <p:sp>
        <p:nvSpPr>
          <p:cNvPr id="5" name="Espace réservé du numéro de diapositive 4">
            <a:extLst>
              <a:ext uri="{FF2B5EF4-FFF2-40B4-BE49-F238E27FC236}">
                <a16:creationId xmlns:a16="http://schemas.microsoft.com/office/drawing/2014/main" id="{2DF96C91-0D6D-4399-BA49-B82DDFC17653}"/>
              </a:ext>
            </a:extLst>
          </p:cNvPr>
          <p:cNvSpPr>
            <a:spLocks noGrp="1"/>
          </p:cNvSpPr>
          <p:nvPr>
            <p:ph type="sldNum" sz="quarter" idx="12"/>
          </p:nvPr>
        </p:nvSpPr>
        <p:spPr/>
        <p:txBody>
          <a:bodyPr/>
          <a:lstStyle/>
          <a:p>
            <a:fld id="{C0477184-AACD-4B21-82AD-FD3A7F054D47}" type="slidenum">
              <a:rPr lang="fr-FR" smtClean="0"/>
              <a:t>12</a:t>
            </a:fld>
            <a:endParaRPr lang="fr-FR"/>
          </a:p>
        </p:txBody>
      </p:sp>
    </p:spTree>
    <p:extLst>
      <p:ext uri="{BB962C8B-B14F-4D97-AF65-F5344CB8AC3E}">
        <p14:creationId xmlns:p14="http://schemas.microsoft.com/office/powerpoint/2010/main" val="802333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683704C-BBDC-41C7-9C37-9A03EC9CE689}"/>
              </a:ext>
            </a:extLst>
          </p:cNvPr>
          <p:cNvSpPr txBox="1"/>
          <p:nvPr/>
        </p:nvSpPr>
        <p:spPr>
          <a:xfrm>
            <a:off x="644397" y="496669"/>
            <a:ext cx="7899527" cy="646331"/>
          </a:xfrm>
          <a:prstGeom prst="rect">
            <a:avLst/>
          </a:prstGeom>
          <a:noFill/>
        </p:spPr>
        <p:txBody>
          <a:bodyPr wrap="square" rtlCol="0">
            <a:spAutoFit/>
          </a:bodyPr>
          <a:lstStyle/>
          <a:p>
            <a:r>
              <a:rPr lang="en-US" sz="3600" dirty="0">
                <a:solidFill>
                  <a:srgbClr val="FFC000"/>
                </a:solidFill>
                <a:latin typeface="Berlin Sans FB Demi" panose="020E0802020502020306" pitchFamily="34" charset="0"/>
              </a:rPr>
              <a:t>Models</a:t>
            </a:r>
          </a:p>
        </p:txBody>
      </p:sp>
      <p:sp>
        <p:nvSpPr>
          <p:cNvPr id="3" name="Rectangle 2">
            <a:extLst>
              <a:ext uri="{FF2B5EF4-FFF2-40B4-BE49-F238E27FC236}">
                <a16:creationId xmlns:a16="http://schemas.microsoft.com/office/drawing/2014/main" id="{A25C23C7-C144-4FB8-9FB5-56E8064E37C2}"/>
              </a:ext>
            </a:extLst>
          </p:cNvPr>
          <p:cNvSpPr/>
          <p:nvPr/>
        </p:nvSpPr>
        <p:spPr>
          <a:xfrm>
            <a:off x="644397" y="1306115"/>
            <a:ext cx="10639425" cy="3693319"/>
          </a:xfrm>
          <a:prstGeom prst="rect">
            <a:avLst/>
          </a:prstGeom>
        </p:spPr>
        <p:txBody>
          <a:bodyPr wrap="square">
            <a:spAutoFit/>
          </a:bodyPr>
          <a:lstStyle/>
          <a:p>
            <a:r>
              <a:rPr lang="en-US" dirty="0"/>
              <a:t>We tried several models. We tried to experiment different kind of models:</a:t>
            </a:r>
          </a:p>
          <a:p>
            <a:pPr marL="1200150" lvl="2" indent="-285750">
              <a:buFont typeface="Arial" panose="020B0604020202020204" pitchFamily="34" charset="0"/>
              <a:buChar char="•"/>
            </a:pPr>
            <a:r>
              <a:rPr lang="en-US" dirty="0"/>
              <a:t>Discriminant Analysis models</a:t>
            </a:r>
          </a:p>
          <a:p>
            <a:pPr marL="1200150" lvl="2" indent="-285750">
              <a:buFont typeface="Arial" panose="020B0604020202020204" pitchFamily="34" charset="0"/>
              <a:buChar char="•"/>
            </a:pPr>
            <a:r>
              <a:rPr lang="en-US" dirty="0"/>
              <a:t>K-Nearest Neighbors model</a:t>
            </a:r>
          </a:p>
          <a:p>
            <a:pPr marL="1200150" lvl="2" indent="-285750">
              <a:buFont typeface="Arial" panose="020B0604020202020204" pitchFamily="34" charset="0"/>
              <a:buChar char="•"/>
            </a:pPr>
            <a:r>
              <a:rPr lang="en-US" dirty="0"/>
              <a:t>Tree based models</a:t>
            </a:r>
          </a:p>
          <a:p>
            <a:pPr marL="1200150" lvl="2" indent="-285750">
              <a:buFont typeface="Arial" panose="020B0604020202020204" pitchFamily="34" charset="0"/>
              <a:buChar char="•"/>
            </a:pPr>
            <a:r>
              <a:rPr lang="en-US" dirty="0"/>
              <a:t>Neural Network model</a:t>
            </a:r>
          </a:p>
          <a:p>
            <a:endParaRPr lang="en-US" dirty="0"/>
          </a:p>
          <a:p>
            <a:endParaRPr lang="en-US" dirty="0"/>
          </a:p>
          <a:p>
            <a:r>
              <a:rPr lang="en-US" dirty="0"/>
              <a:t>We chose to use two metrics in order to evaluate these models : </a:t>
            </a:r>
          </a:p>
          <a:p>
            <a:pPr marL="1200150" lvl="2" indent="-285750">
              <a:buFont typeface="Arial" panose="020B0604020202020204" pitchFamily="34" charset="0"/>
              <a:buChar char="•"/>
            </a:pPr>
            <a:r>
              <a:rPr lang="en-US" dirty="0"/>
              <a:t>the </a:t>
            </a:r>
            <a:r>
              <a:rPr lang="en-US" b="1" dirty="0">
                <a:solidFill>
                  <a:srgbClr val="FFC000"/>
                </a:solidFill>
              </a:rPr>
              <a:t>accuracy</a:t>
            </a:r>
            <a:r>
              <a:rPr lang="en-US" dirty="0"/>
              <a:t>.</a:t>
            </a:r>
          </a:p>
          <a:p>
            <a:pPr marL="1200150" lvl="2" indent="-285750">
              <a:buFont typeface="Arial" panose="020B0604020202020204" pitchFamily="34" charset="0"/>
              <a:buChar char="•"/>
            </a:pPr>
            <a:r>
              <a:rPr lang="en-US" dirty="0"/>
              <a:t>the </a:t>
            </a:r>
            <a:r>
              <a:rPr lang="en-US" b="1" dirty="0">
                <a:solidFill>
                  <a:srgbClr val="FFC000"/>
                </a:solidFill>
              </a:rPr>
              <a:t>F1 score</a:t>
            </a:r>
            <a:r>
              <a:rPr lang="en-US" dirty="0"/>
              <a:t>.</a:t>
            </a:r>
          </a:p>
          <a:p>
            <a:r>
              <a:rPr lang="en-US" dirty="0"/>
              <a:t> These two metrics are commonly used in classification problem therefore we chose them.</a:t>
            </a:r>
          </a:p>
          <a:p>
            <a:endParaRPr lang="en-US" dirty="0"/>
          </a:p>
          <a:p>
            <a:r>
              <a:rPr lang="en-US" dirty="0"/>
              <a:t>Before fitting the models, we preprocessed the data by encoding the categorical variables.</a:t>
            </a:r>
          </a:p>
        </p:txBody>
      </p:sp>
      <p:sp>
        <p:nvSpPr>
          <p:cNvPr id="4" name="Espace réservé du pied de page 3">
            <a:extLst>
              <a:ext uri="{FF2B5EF4-FFF2-40B4-BE49-F238E27FC236}">
                <a16:creationId xmlns:a16="http://schemas.microsoft.com/office/drawing/2014/main" id="{7F7490A3-747D-4295-AD1B-E2B99029A8CC}"/>
              </a:ext>
            </a:extLst>
          </p:cNvPr>
          <p:cNvSpPr>
            <a:spLocks noGrp="1"/>
          </p:cNvSpPr>
          <p:nvPr>
            <p:ph type="ftr" sz="quarter" idx="11"/>
          </p:nvPr>
        </p:nvSpPr>
        <p:spPr/>
        <p:txBody>
          <a:bodyPr/>
          <a:lstStyle/>
          <a:p>
            <a:r>
              <a:rPr lang="fr-FR" dirty="0"/>
              <a:t>Python for Data Analysis</a:t>
            </a:r>
          </a:p>
        </p:txBody>
      </p:sp>
      <p:sp>
        <p:nvSpPr>
          <p:cNvPr id="5" name="Espace réservé du numéro de diapositive 4">
            <a:extLst>
              <a:ext uri="{FF2B5EF4-FFF2-40B4-BE49-F238E27FC236}">
                <a16:creationId xmlns:a16="http://schemas.microsoft.com/office/drawing/2014/main" id="{8027FB0E-B3BF-419C-B086-2E17AF804DDA}"/>
              </a:ext>
            </a:extLst>
          </p:cNvPr>
          <p:cNvSpPr>
            <a:spLocks noGrp="1"/>
          </p:cNvSpPr>
          <p:nvPr>
            <p:ph type="sldNum" sz="quarter" idx="12"/>
          </p:nvPr>
        </p:nvSpPr>
        <p:spPr/>
        <p:txBody>
          <a:bodyPr/>
          <a:lstStyle/>
          <a:p>
            <a:fld id="{C0477184-AACD-4B21-82AD-FD3A7F054D47}" type="slidenum">
              <a:rPr lang="fr-FR" smtClean="0"/>
              <a:t>13</a:t>
            </a:fld>
            <a:endParaRPr lang="fr-FR"/>
          </a:p>
        </p:txBody>
      </p:sp>
    </p:spTree>
    <p:extLst>
      <p:ext uri="{BB962C8B-B14F-4D97-AF65-F5344CB8AC3E}">
        <p14:creationId xmlns:p14="http://schemas.microsoft.com/office/powerpoint/2010/main" val="2597485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E97AE86-00D6-42FC-8E29-0D2C797FABC5}"/>
              </a:ext>
            </a:extLst>
          </p:cNvPr>
          <p:cNvSpPr txBox="1"/>
          <p:nvPr/>
        </p:nvSpPr>
        <p:spPr>
          <a:xfrm>
            <a:off x="644397" y="496669"/>
            <a:ext cx="7899527" cy="646331"/>
          </a:xfrm>
          <a:prstGeom prst="rect">
            <a:avLst/>
          </a:prstGeom>
          <a:noFill/>
        </p:spPr>
        <p:txBody>
          <a:bodyPr wrap="square" rtlCol="0">
            <a:spAutoFit/>
          </a:bodyPr>
          <a:lstStyle/>
          <a:p>
            <a:r>
              <a:rPr lang="en-US" sz="3600" dirty="0">
                <a:solidFill>
                  <a:srgbClr val="92D050"/>
                </a:solidFill>
                <a:latin typeface="Berlin Sans FB Demi" panose="020E0802020502020306" pitchFamily="34" charset="0"/>
              </a:rPr>
              <a:t>Linear Discriminant Analysis</a:t>
            </a:r>
          </a:p>
        </p:txBody>
      </p:sp>
      <p:sp>
        <p:nvSpPr>
          <p:cNvPr id="9" name="Rectangle 8">
            <a:extLst>
              <a:ext uri="{FF2B5EF4-FFF2-40B4-BE49-F238E27FC236}">
                <a16:creationId xmlns:a16="http://schemas.microsoft.com/office/drawing/2014/main" id="{8ED7B442-6618-4575-B9B8-52E9B59C5863}"/>
              </a:ext>
            </a:extLst>
          </p:cNvPr>
          <p:cNvSpPr/>
          <p:nvPr/>
        </p:nvSpPr>
        <p:spPr>
          <a:xfrm>
            <a:off x="644396" y="1143000"/>
            <a:ext cx="10639425" cy="923330"/>
          </a:xfrm>
          <a:prstGeom prst="rect">
            <a:avLst/>
          </a:prstGeom>
        </p:spPr>
        <p:txBody>
          <a:bodyPr wrap="square">
            <a:spAutoFit/>
          </a:bodyPr>
          <a:lstStyle/>
          <a:p>
            <a:pPr marL="285750" indent="-285750">
              <a:buFont typeface="Arial" panose="020B0604020202020204" pitchFamily="34" charset="0"/>
              <a:buChar char="•"/>
            </a:pPr>
            <a:r>
              <a:rPr lang="en-US" dirty="0"/>
              <a:t>Overview : We did not scale our data because there is no need to for this model.</a:t>
            </a:r>
          </a:p>
          <a:p>
            <a:pPr marL="285750" indent="-285750">
              <a:buFont typeface="Arial" panose="020B0604020202020204" pitchFamily="34" charset="0"/>
              <a:buChar char="•"/>
            </a:pPr>
            <a:r>
              <a:rPr lang="en-US" dirty="0"/>
              <a:t>We implemented a grid search in order to test the different solvers available for this model. We also test different shrinkage methods. </a:t>
            </a:r>
          </a:p>
        </p:txBody>
      </p:sp>
      <p:pic>
        <p:nvPicPr>
          <p:cNvPr id="3" name="Image 2">
            <a:extLst>
              <a:ext uri="{FF2B5EF4-FFF2-40B4-BE49-F238E27FC236}">
                <a16:creationId xmlns:a16="http://schemas.microsoft.com/office/drawing/2014/main" id="{9C090BD2-B465-421C-ADBD-738E65F9E222}"/>
              </a:ext>
            </a:extLst>
          </p:cNvPr>
          <p:cNvPicPr>
            <a:picLocks noChangeAspect="1"/>
          </p:cNvPicPr>
          <p:nvPr/>
        </p:nvPicPr>
        <p:blipFill>
          <a:blip r:embed="rId2"/>
          <a:stretch>
            <a:fillRect/>
          </a:stretch>
        </p:blipFill>
        <p:spPr>
          <a:xfrm>
            <a:off x="1038225" y="2293143"/>
            <a:ext cx="3676360" cy="2271713"/>
          </a:xfrm>
          <a:prstGeom prst="rect">
            <a:avLst/>
          </a:prstGeom>
        </p:spPr>
      </p:pic>
      <p:sp>
        <p:nvSpPr>
          <p:cNvPr id="4" name="Rectangle 3">
            <a:extLst>
              <a:ext uri="{FF2B5EF4-FFF2-40B4-BE49-F238E27FC236}">
                <a16:creationId xmlns:a16="http://schemas.microsoft.com/office/drawing/2014/main" id="{3FD952CA-92A8-4D81-9CF3-5C0B0D662FC3}"/>
              </a:ext>
            </a:extLst>
          </p:cNvPr>
          <p:cNvSpPr/>
          <p:nvPr/>
        </p:nvSpPr>
        <p:spPr>
          <a:xfrm>
            <a:off x="644396" y="4976336"/>
            <a:ext cx="10639425" cy="923330"/>
          </a:xfrm>
          <a:prstGeom prst="rect">
            <a:avLst/>
          </a:prstGeom>
        </p:spPr>
        <p:txBody>
          <a:bodyPr wrap="square">
            <a:spAutoFit/>
          </a:bodyPr>
          <a:lstStyle/>
          <a:p>
            <a:pPr marL="285750" indent="-285750">
              <a:buFont typeface="Arial" panose="020B0604020202020204" pitchFamily="34" charset="0"/>
              <a:buChar char="•"/>
            </a:pPr>
            <a:r>
              <a:rPr lang="en-US" dirty="0"/>
              <a:t>When we obtained the best estimator, we decided to use a cross validated features selection method in order to keep only the most relevant features.</a:t>
            </a:r>
          </a:p>
          <a:p>
            <a:pPr marL="285750" indent="-285750">
              <a:buFont typeface="Arial" panose="020B0604020202020204" pitchFamily="34" charset="0"/>
              <a:buChar char="•"/>
            </a:pPr>
            <a:r>
              <a:rPr lang="en-US" dirty="0"/>
              <a:t>We were finally able to evaluate the model. </a:t>
            </a:r>
            <a:r>
              <a:rPr lang="en-US" dirty="0">
                <a:solidFill>
                  <a:srgbClr val="92D050"/>
                </a:solidFill>
              </a:rPr>
              <a:t>Both metrics were equals to 90% </a:t>
            </a:r>
            <a:r>
              <a:rPr lang="en-US" dirty="0"/>
              <a:t>on the test set</a:t>
            </a:r>
            <a:r>
              <a:rPr lang="en-US" b="1" dirty="0">
                <a:solidFill>
                  <a:srgbClr val="92D050"/>
                </a:solidFill>
              </a:rPr>
              <a:t>.</a:t>
            </a:r>
          </a:p>
        </p:txBody>
      </p:sp>
      <p:sp>
        <p:nvSpPr>
          <p:cNvPr id="7" name="Rectangle 6">
            <a:extLst>
              <a:ext uri="{FF2B5EF4-FFF2-40B4-BE49-F238E27FC236}">
                <a16:creationId xmlns:a16="http://schemas.microsoft.com/office/drawing/2014/main" id="{FB7BF121-0699-4DF0-8985-F8B29B5B35FB}"/>
              </a:ext>
            </a:extLst>
          </p:cNvPr>
          <p:cNvSpPr/>
          <p:nvPr/>
        </p:nvSpPr>
        <p:spPr>
          <a:xfrm>
            <a:off x="4876800" y="2542521"/>
            <a:ext cx="6096000" cy="1200329"/>
          </a:xfrm>
          <a:prstGeom prst="rect">
            <a:avLst/>
          </a:prstGeom>
        </p:spPr>
        <p:txBody>
          <a:bodyPr>
            <a:spAutoFit/>
          </a:bodyPr>
          <a:lstStyle/>
          <a:p>
            <a:r>
              <a:rPr lang="en-US" dirty="0"/>
              <a:t>The best estimator occurred when we used the “LSQR” solver with an auto shrinkage or when we used the “EIGEN” solver with an auto shrinkage. The accuracy on the validation set are about </a:t>
            </a:r>
            <a:r>
              <a:rPr lang="en-US" dirty="0">
                <a:solidFill>
                  <a:srgbClr val="92D050"/>
                </a:solidFill>
              </a:rPr>
              <a:t>91% for both models</a:t>
            </a:r>
            <a:r>
              <a:rPr lang="en-US" dirty="0"/>
              <a:t>.</a:t>
            </a:r>
          </a:p>
        </p:txBody>
      </p:sp>
      <p:sp>
        <p:nvSpPr>
          <p:cNvPr id="5" name="Espace réservé du pied de page 4">
            <a:extLst>
              <a:ext uri="{FF2B5EF4-FFF2-40B4-BE49-F238E27FC236}">
                <a16:creationId xmlns:a16="http://schemas.microsoft.com/office/drawing/2014/main" id="{886D4533-B883-4A25-B5CB-3BFC7EB1D995}"/>
              </a:ext>
            </a:extLst>
          </p:cNvPr>
          <p:cNvSpPr>
            <a:spLocks noGrp="1"/>
          </p:cNvSpPr>
          <p:nvPr>
            <p:ph type="ftr" sz="quarter" idx="11"/>
          </p:nvPr>
        </p:nvSpPr>
        <p:spPr/>
        <p:txBody>
          <a:bodyPr/>
          <a:lstStyle/>
          <a:p>
            <a:r>
              <a:rPr lang="fr-FR" dirty="0"/>
              <a:t>Python for Data Analysis</a:t>
            </a:r>
          </a:p>
        </p:txBody>
      </p:sp>
      <p:sp>
        <p:nvSpPr>
          <p:cNvPr id="6" name="Espace réservé du numéro de diapositive 5">
            <a:extLst>
              <a:ext uri="{FF2B5EF4-FFF2-40B4-BE49-F238E27FC236}">
                <a16:creationId xmlns:a16="http://schemas.microsoft.com/office/drawing/2014/main" id="{128217F1-EA1A-4D32-873B-6CFA7ED3C1E6}"/>
              </a:ext>
            </a:extLst>
          </p:cNvPr>
          <p:cNvSpPr>
            <a:spLocks noGrp="1"/>
          </p:cNvSpPr>
          <p:nvPr>
            <p:ph type="sldNum" sz="quarter" idx="12"/>
          </p:nvPr>
        </p:nvSpPr>
        <p:spPr/>
        <p:txBody>
          <a:bodyPr/>
          <a:lstStyle/>
          <a:p>
            <a:fld id="{C0477184-AACD-4B21-82AD-FD3A7F054D47}" type="slidenum">
              <a:rPr lang="fr-FR" smtClean="0"/>
              <a:t>14</a:t>
            </a:fld>
            <a:endParaRPr lang="fr-FR"/>
          </a:p>
        </p:txBody>
      </p:sp>
    </p:spTree>
    <p:extLst>
      <p:ext uri="{BB962C8B-B14F-4D97-AF65-F5344CB8AC3E}">
        <p14:creationId xmlns:p14="http://schemas.microsoft.com/office/powerpoint/2010/main" val="208235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E97AE86-00D6-42FC-8E29-0D2C797FABC5}"/>
              </a:ext>
            </a:extLst>
          </p:cNvPr>
          <p:cNvSpPr txBox="1"/>
          <p:nvPr/>
        </p:nvSpPr>
        <p:spPr>
          <a:xfrm>
            <a:off x="644397" y="496669"/>
            <a:ext cx="7899527" cy="646331"/>
          </a:xfrm>
          <a:prstGeom prst="rect">
            <a:avLst/>
          </a:prstGeom>
          <a:noFill/>
        </p:spPr>
        <p:txBody>
          <a:bodyPr wrap="square" rtlCol="0">
            <a:spAutoFit/>
          </a:bodyPr>
          <a:lstStyle/>
          <a:p>
            <a:r>
              <a:rPr lang="en-US" sz="3600" dirty="0">
                <a:solidFill>
                  <a:srgbClr val="FF0066"/>
                </a:solidFill>
                <a:latin typeface="Berlin Sans FB Demi" panose="020E0802020502020306" pitchFamily="34" charset="0"/>
              </a:rPr>
              <a:t>Quadratic Discriminant Analysis</a:t>
            </a:r>
          </a:p>
        </p:txBody>
      </p:sp>
      <p:sp>
        <p:nvSpPr>
          <p:cNvPr id="7" name="Rectangle 6">
            <a:extLst>
              <a:ext uri="{FF2B5EF4-FFF2-40B4-BE49-F238E27FC236}">
                <a16:creationId xmlns:a16="http://schemas.microsoft.com/office/drawing/2014/main" id="{CCF343CE-0103-4B30-AB41-24479FAC688D}"/>
              </a:ext>
            </a:extLst>
          </p:cNvPr>
          <p:cNvSpPr/>
          <p:nvPr/>
        </p:nvSpPr>
        <p:spPr>
          <a:xfrm>
            <a:off x="644397" y="1249679"/>
            <a:ext cx="10639425" cy="1477328"/>
          </a:xfrm>
          <a:prstGeom prst="rect">
            <a:avLst/>
          </a:prstGeom>
        </p:spPr>
        <p:txBody>
          <a:bodyPr wrap="square">
            <a:spAutoFit/>
          </a:bodyPr>
          <a:lstStyle/>
          <a:p>
            <a:pPr marL="285750" indent="-285750">
              <a:buFont typeface="Arial" panose="020B0604020202020204" pitchFamily="34" charset="0"/>
              <a:buChar char="•"/>
            </a:pPr>
            <a:r>
              <a:rPr lang="en-US" dirty="0"/>
              <a:t>Overview : We did not scale our data because there is no need to for this model.</a:t>
            </a:r>
          </a:p>
          <a:p>
            <a:pPr marL="285750" indent="-285750">
              <a:buFont typeface="Arial" panose="020B0604020202020204" pitchFamily="34" charset="0"/>
              <a:buChar char="•"/>
            </a:pPr>
            <a:r>
              <a:rPr lang="en-US" dirty="0"/>
              <a:t>We early encountered problem because some features were collinear. We decided to use a features selection method based on the chi-2 test. This method select only the K features which are the most correlated to the response variable. We applied this method for K from 1 to 9 and foreach K we fitted a quadratic discriminant analysis using cross validation.</a:t>
            </a:r>
          </a:p>
        </p:txBody>
      </p:sp>
      <p:pic>
        <p:nvPicPr>
          <p:cNvPr id="4" name="Image 3">
            <a:extLst>
              <a:ext uri="{FF2B5EF4-FFF2-40B4-BE49-F238E27FC236}">
                <a16:creationId xmlns:a16="http://schemas.microsoft.com/office/drawing/2014/main" id="{3423004E-E595-4431-BA13-9E1798CE6025}"/>
              </a:ext>
            </a:extLst>
          </p:cNvPr>
          <p:cNvPicPr>
            <a:picLocks noChangeAspect="1"/>
          </p:cNvPicPr>
          <p:nvPr/>
        </p:nvPicPr>
        <p:blipFill>
          <a:blip r:embed="rId2"/>
          <a:stretch>
            <a:fillRect/>
          </a:stretch>
        </p:blipFill>
        <p:spPr>
          <a:xfrm>
            <a:off x="908178" y="2727007"/>
            <a:ext cx="3441395" cy="2376488"/>
          </a:xfrm>
          <a:prstGeom prst="rect">
            <a:avLst/>
          </a:prstGeom>
        </p:spPr>
      </p:pic>
      <p:sp>
        <p:nvSpPr>
          <p:cNvPr id="8" name="Rectangle 7">
            <a:extLst>
              <a:ext uri="{FF2B5EF4-FFF2-40B4-BE49-F238E27FC236}">
                <a16:creationId xmlns:a16="http://schemas.microsoft.com/office/drawing/2014/main" id="{6B1D6330-0DDB-4757-AF3F-66770FFD521E}"/>
              </a:ext>
            </a:extLst>
          </p:cNvPr>
          <p:cNvSpPr/>
          <p:nvPr/>
        </p:nvSpPr>
        <p:spPr>
          <a:xfrm>
            <a:off x="4794429" y="3315086"/>
            <a:ext cx="6096000" cy="1200329"/>
          </a:xfrm>
          <a:prstGeom prst="rect">
            <a:avLst/>
          </a:prstGeom>
        </p:spPr>
        <p:txBody>
          <a:bodyPr>
            <a:spAutoFit/>
          </a:bodyPr>
          <a:lstStyle/>
          <a:p>
            <a:r>
              <a:rPr lang="en-US" dirty="0"/>
              <a:t>We obtained the best scores when the number of features was set to one or two. The scores on the validation set were slightly better when we only used one variable which was the BMI feature.</a:t>
            </a:r>
          </a:p>
        </p:txBody>
      </p:sp>
      <p:sp>
        <p:nvSpPr>
          <p:cNvPr id="11" name="Rectangle 10">
            <a:extLst>
              <a:ext uri="{FF2B5EF4-FFF2-40B4-BE49-F238E27FC236}">
                <a16:creationId xmlns:a16="http://schemas.microsoft.com/office/drawing/2014/main" id="{B130996C-DA08-4AF4-8E0D-3721BE7906ED}"/>
              </a:ext>
            </a:extLst>
          </p:cNvPr>
          <p:cNvSpPr/>
          <p:nvPr/>
        </p:nvSpPr>
        <p:spPr>
          <a:xfrm>
            <a:off x="644396" y="5179536"/>
            <a:ext cx="10639425" cy="923330"/>
          </a:xfrm>
          <a:prstGeom prst="rect">
            <a:avLst/>
          </a:prstGeom>
        </p:spPr>
        <p:txBody>
          <a:bodyPr wrap="square">
            <a:spAutoFit/>
          </a:bodyPr>
          <a:lstStyle/>
          <a:p>
            <a:pPr marL="285750" indent="-285750">
              <a:buFont typeface="Arial" panose="020B0604020202020204" pitchFamily="34" charset="0"/>
              <a:buChar char="•"/>
            </a:pPr>
            <a:r>
              <a:rPr lang="en-US" dirty="0"/>
              <a:t>We fitted the quadratic analysis on the train set with only the BMI feature. We did not use a grid search because we did not want to change the parameter.</a:t>
            </a:r>
          </a:p>
          <a:p>
            <a:pPr marL="285750" indent="-285750">
              <a:buFont typeface="Arial" panose="020B0604020202020204" pitchFamily="34" charset="0"/>
              <a:buChar char="•"/>
            </a:pPr>
            <a:r>
              <a:rPr lang="en-US" dirty="0"/>
              <a:t>We were finally able to evaluate the model. </a:t>
            </a:r>
            <a:r>
              <a:rPr lang="en-US" b="1" dirty="0">
                <a:solidFill>
                  <a:srgbClr val="FF0066"/>
                </a:solidFill>
              </a:rPr>
              <a:t>Both metrics were equals to 93% </a:t>
            </a:r>
            <a:r>
              <a:rPr lang="en-US" dirty="0"/>
              <a:t>on the test set</a:t>
            </a:r>
            <a:r>
              <a:rPr lang="en-US" b="1" dirty="0">
                <a:solidFill>
                  <a:srgbClr val="92D050"/>
                </a:solidFill>
              </a:rPr>
              <a:t>.</a:t>
            </a:r>
          </a:p>
        </p:txBody>
      </p:sp>
      <p:sp>
        <p:nvSpPr>
          <p:cNvPr id="3" name="Espace réservé du pied de page 2">
            <a:extLst>
              <a:ext uri="{FF2B5EF4-FFF2-40B4-BE49-F238E27FC236}">
                <a16:creationId xmlns:a16="http://schemas.microsoft.com/office/drawing/2014/main" id="{0B045FCB-9363-4B33-9355-A1FA3A944A3C}"/>
              </a:ext>
            </a:extLst>
          </p:cNvPr>
          <p:cNvSpPr>
            <a:spLocks noGrp="1"/>
          </p:cNvSpPr>
          <p:nvPr>
            <p:ph type="ftr" sz="quarter" idx="11"/>
          </p:nvPr>
        </p:nvSpPr>
        <p:spPr/>
        <p:txBody>
          <a:bodyPr/>
          <a:lstStyle/>
          <a:p>
            <a:r>
              <a:rPr lang="fr-FR" dirty="0"/>
              <a:t>Python for Data Analysis</a:t>
            </a:r>
          </a:p>
        </p:txBody>
      </p:sp>
      <p:sp>
        <p:nvSpPr>
          <p:cNvPr id="5" name="Espace réservé du numéro de diapositive 4">
            <a:extLst>
              <a:ext uri="{FF2B5EF4-FFF2-40B4-BE49-F238E27FC236}">
                <a16:creationId xmlns:a16="http://schemas.microsoft.com/office/drawing/2014/main" id="{3BF22967-9254-41F4-9AD9-6ECEFDA67B34}"/>
              </a:ext>
            </a:extLst>
          </p:cNvPr>
          <p:cNvSpPr>
            <a:spLocks noGrp="1"/>
          </p:cNvSpPr>
          <p:nvPr>
            <p:ph type="sldNum" sz="quarter" idx="12"/>
          </p:nvPr>
        </p:nvSpPr>
        <p:spPr/>
        <p:txBody>
          <a:bodyPr/>
          <a:lstStyle/>
          <a:p>
            <a:fld id="{C0477184-AACD-4B21-82AD-FD3A7F054D47}" type="slidenum">
              <a:rPr lang="fr-FR" smtClean="0"/>
              <a:t>15</a:t>
            </a:fld>
            <a:endParaRPr lang="fr-FR"/>
          </a:p>
        </p:txBody>
      </p:sp>
    </p:spTree>
    <p:extLst>
      <p:ext uri="{BB962C8B-B14F-4D97-AF65-F5344CB8AC3E}">
        <p14:creationId xmlns:p14="http://schemas.microsoft.com/office/powerpoint/2010/main" val="969043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E97AE86-00D6-42FC-8E29-0D2C797FABC5}"/>
              </a:ext>
            </a:extLst>
          </p:cNvPr>
          <p:cNvSpPr txBox="1"/>
          <p:nvPr/>
        </p:nvSpPr>
        <p:spPr>
          <a:xfrm>
            <a:off x="644397" y="496669"/>
            <a:ext cx="7899527" cy="646331"/>
          </a:xfrm>
          <a:prstGeom prst="rect">
            <a:avLst/>
          </a:prstGeom>
          <a:noFill/>
        </p:spPr>
        <p:txBody>
          <a:bodyPr wrap="square" rtlCol="0">
            <a:spAutoFit/>
          </a:bodyPr>
          <a:lstStyle/>
          <a:p>
            <a:r>
              <a:rPr lang="en-US" sz="3600" dirty="0">
                <a:solidFill>
                  <a:srgbClr val="FF0066"/>
                </a:solidFill>
                <a:latin typeface="Berlin Sans FB Demi" panose="020E0802020502020306" pitchFamily="34" charset="0"/>
              </a:rPr>
              <a:t>Quadratic versus Linear</a:t>
            </a:r>
          </a:p>
        </p:txBody>
      </p:sp>
      <p:sp>
        <p:nvSpPr>
          <p:cNvPr id="7" name="Rectangle 6">
            <a:extLst>
              <a:ext uri="{FF2B5EF4-FFF2-40B4-BE49-F238E27FC236}">
                <a16:creationId xmlns:a16="http://schemas.microsoft.com/office/drawing/2014/main" id="{CCF343CE-0103-4B30-AB41-24479FAC688D}"/>
              </a:ext>
            </a:extLst>
          </p:cNvPr>
          <p:cNvSpPr/>
          <p:nvPr/>
        </p:nvSpPr>
        <p:spPr>
          <a:xfrm>
            <a:off x="644397" y="1249679"/>
            <a:ext cx="10639425" cy="369332"/>
          </a:xfrm>
          <a:prstGeom prst="rect">
            <a:avLst/>
          </a:prstGeom>
        </p:spPr>
        <p:txBody>
          <a:bodyPr wrap="square">
            <a:spAutoFit/>
          </a:bodyPr>
          <a:lstStyle/>
          <a:p>
            <a:r>
              <a:rPr lang="en-US" dirty="0"/>
              <a:t>In order to compare the models with precision we decided to compute the confusion matrix. </a:t>
            </a:r>
          </a:p>
        </p:txBody>
      </p:sp>
      <p:sp>
        <p:nvSpPr>
          <p:cNvPr id="11" name="Rectangle 10">
            <a:extLst>
              <a:ext uri="{FF2B5EF4-FFF2-40B4-BE49-F238E27FC236}">
                <a16:creationId xmlns:a16="http://schemas.microsoft.com/office/drawing/2014/main" id="{B130996C-DA08-4AF4-8E0D-3721BE7906ED}"/>
              </a:ext>
            </a:extLst>
          </p:cNvPr>
          <p:cNvSpPr/>
          <p:nvPr/>
        </p:nvSpPr>
        <p:spPr>
          <a:xfrm>
            <a:off x="644396" y="5179536"/>
            <a:ext cx="10639425" cy="1477328"/>
          </a:xfrm>
          <a:prstGeom prst="rect">
            <a:avLst/>
          </a:prstGeom>
        </p:spPr>
        <p:txBody>
          <a:bodyPr wrap="square">
            <a:spAutoFit/>
          </a:bodyPr>
          <a:lstStyle/>
          <a:p>
            <a:pPr marL="285750" indent="-285750">
              <a:buFont typeface="Arial" panose="020B0604020202020204" pitchFamily="34" charset="0"/>
              <a:buChar char="•"/>
            </a:pPr>
            <a:r>
              <a:rPr lang="en-US" dirty="0"/>
              <a:t>The linear model is unable to correctly distinguish the category “Normal Weight“ from the category “Insufficient Weight”. Same observation for the categories “Normal Weight” and “Overweight I”.</a:t>
            </a:r>
          </a:p>
          <a:p>
            <a:pPr marL="285750" indent="-285750">
              <a:buFont typeface="Arial" panose="020B0604020202020204" pitchFamily="34" charset="0"/>
              <a:buChar char="•"/>
            </a:pPr>
            <a:r>
              <a:rPr lang="en-US" dirty="0"/>
              <a:t>The quadratic model fix the previous issues.</a:t>
            </a:r>
          </a:p>
          <a:p>
            <a:pPr marL="285750" indent="-285750">
              <a:buFont typeface="Arial" panose="020B0604020202020204" pitchFamily="34" charset="0"/>
              <a:buChar char="•"/>
            </a:pPr>
            <a:r>
              <a:rPr lang="en-US" dirty="0"/>
              <a:t>The linear model is more able to correctly distinguish the category "Obesity II" from "Obesity III".</a:t>
            </a:r>
          </a:p>
          <a:p>
            <a:pPr marL="285750" indent="-285750">
              <a:buFont typeface="Arial" panose="020B0604020202020204" pitchFamily="34" charset="0"/>
              <a:buChar char="•"/>
            </a:pPr>
            <a:endParaRPr lang="en-US" b="1" dirty="0">
              <a:solidFill>
                <a:srgbClr val="92D050"/>
              </a:solidFill>
            </a:endParaRPr>
          </a:p>
        </p:txBody>
      </p:sp>
      <p:pic>
        <p:nvPicPr>
          <p:cNvPr id="3" name="Image 2">
            <a:extLst>
              <a:ext uri="{FF2B5EF4-FFF2-40B4-BE49-F238E27FC236}">
                <a16:creationId xmlns:a16="http://schemas.microsoft.com/office/drawing/2014/main" id="{66A0F2F5-6ECB-4268-973D-6416936AC1C9}"/>
              </a:ext>
            </a:extLst>
          </p:cNvPr>
          <p:cNvPicPr>
            <a:picLocks noChangeAspect="1"/>
          </p:cNvPicPr>
          <p:nvPr/>
        </p:nvPicPr>
        <p:blipFill rotWithShape="1">
          <a:blip r:embed="rId2"/>
          <a:srcRect t="2719"/>
          <a:stretch/>
        </p:blipFill>
        <p:spPr>
          <a:xfrm>
            <a:off x="1453111" y="1800225"/>
            <a:ext cx="3587398" cy="2666840"/>
          </a:xfrm>
          <a:prstGeom prst="rect">
            <a:avLst/>
          </a:prstGeom>
        </p:spPr>
      </p:pic>
      <p:pic>
        <p:nvPicPr>
          <p:cNvPr id="5" name="Image 4">
            <a:extLst>
              <a:ext uri="{FF2B5EF4-FFF2-40B4-BE49-F238E27FC236}">
                <a16:creationId xmlns:a16="http://schemas.microsoft.com/office/drawing/2014/main" id="{5B08D4DC-707A-45B1-B612-5D7F5EEC17BF}"/>
              </a:ext>
            </a:extLst>
          </p:cNvPr>
          <p:cNvPicPr>
            <a:picLocks noChangeAspect="1"/>
          </p:cNvPicPr>
          <p:nvPr/>
        </p:nvPicPr>
        <p:blipFill>
          <a:blip r:embed="rId3"/>
          <a:stretch>
            <a:fillRect/>
          </a:stretch>
        </p:blipFill>
        <p:spPr>
          <a:xfrm>
            <a:off x="6756360" y="1725690"/>
            <a:ext cx="3575127" cy="2741375"/>
          </a:xfrm>
          <a:prstGeom prst="rect">
            <a:avLst/>
          </a:prstGeom>
        </p:spPr>
      </p:pic>
      <p:sp>
        <p:nvSpPr>
          <p:cNvPr id="10" name="Rectangle 9">
            <a:extLst>
              <a:ext uri="{FF2B5EF4-FFF2-40B4-BE49-F238E27FC236}">
                <a16:creationId xmlns:a16="http://schemas.microsoft.com/office/drawing/2014/main" id="{B68817AB-BD2D-4496-BD90-42B5A41E244B}"/>
              </a:ext>
            </a:extLst>
          </p:cNvPr>
          <p:cNvSpPr/>
          <p:nvPr/>
        </p:nvSpPr>
        <p:spPr>
          <a:xfrm>
            <a:off x="1392546" y="4471074"/>
            <a:ext cx="3708528" cy="369332"/>
          </a:xfrm>
          <a:prstGeom prst="rect">
            <a:avLst/>
          </a:prstGeom>
        </p:spPr>
        <p:txBody>
          <a:bodyPr wrap="square">
            <a:spAutoFit/>
          </a:bodyPr>
          <a:lstStyle/>
          <a:p>
            <a:r>
              <a:rPr lang="en-US" dirty="0"/>
              <a:t>Confusion Matrix of the linear model. </a:t>
            </a:r>
          </a:p>
        </p:txBody>
      </p:sp>
      <p:sp>
        <p:nvSpPr>
          <p:cNvPr id="12" name="Rectangle 11">
            <a:extLst>
              <a:ext uri="{FF2B5EF4-FFF2-40B4-BE49-F238E27FC236}">
                <a16:creationId xmlns:a16="http://schemas.microsoft.com/office/drawing/2014/main" id="{D383FA9F-EBAD-48D8-92D1-E8E3F83E7816}"/>
              </a:ext>
            </a:extLst>
          </p:cNvPr>
          <p:cNvSpPr/>
          <p:nvPr/>
        </p:nvSpPr>
        <p:spPr>
          <a:xfrm>
            <a:off x="6519308" y="4476430"/>
            <a:ext cx="4049230" cy="369332"/>
          </a:xfrm>
          <a:prstGeom prst="rect">
            <a:avLst/>
          </a:prstGeom>
        </p:spPr>
        <p:txBody>
          <a:bodyPr wrap="square">
            <a:spAutoFit/>
          </a:bodyPr>
          <a:lstStyle/>
          <a:p>
            <a:r>
              <a:rPr lang="en-US" dirty="0"/>
              <a:t>Confusion Matrix of the quadratic model. </a:t>
            </a:r>
          </a:p>
        </p:txBody>
      </p:sp>
      <p:sp>
        <p:nvSpPr>
          <p:cNvPr id="4" name="Espace réservé du pied de page 3">
            <a:extLst>
              <a:ext uri="{FF2B5EF4-FFF2-40B4-BE49-F238E27FC236}">
                <a16:creationId xmlns:a16="http://schemas.microsoft.com/office/drawing/2014/main" id="{E3ACDF1C-6D3F-4791-AE3C-D3AB306DC5CE}"/>
              </a:ext>
            </a:extLst>
          </p:cNvPr>
          <p:cNvSpPr>
            <a:spLocks noGrp="1"/>
          </p:cNvSpPr>
          <p:nvPr>
            <p:ph type="ftr" sz="quarter" idx="11"/>
          </p:nvPr>
        </p:nvSpPr>
        <p:spPr/>
        <p:txBody>
          <a:bodyPr/>
          <a:lstStyle/>
          <a:p>
            <a:r>
              <a:rPr lang="fr-FR" dirty="0"/>
              <a:t>Python for Data Analysis</a:t>
            </a:r>
          </a:p>
        </p:txBody>
      </p:sp>
      <p:sp>
        <p:nvSpPr>
          <p:cNvPr id="6" name="Espace réservé du numéro de diapositive 5">
            <a:extLst>
              <a:ext uri="{FF2B5EF4-FFF2-40B4-BE49-F238E27FC236}">
                <a16:creationId xmlns:a16="http://schemas.microsoft.com/office/drawing/2014/main" id="{80168EE4-92AD-442A-A994-627709DA532B}"/>
              </a:ext>
            </a:extLst>
          </p:cNvPr>
          <p:cNvSpPr>
            <a:spLocks noGrp="1"/>
          </p:cNvSpPr>
          <p:nvPr>
            <p:ph type="sldNum" sz="quarter" idx="12"/>
          </p:nvPr>
        </p:nvSpPr>
        <p:spPr/>
        <p:txBody>
          <a:bodyPr/>
          <a:lstStyle/>
          <a:p>
            <a:fld id="{C0477184-AACD-4B21-82AD-FD3A7F054D47}" type="slidenum">
              <a:rPr lang="fr-FR" smtClean="0"/>
              <a:t>16</a:t>
            </a:fld>
            <a:endParaRPr lang="fr-FR"/>
          </a:p>
        </p:txBody>
      </p:sp>
    </p:spTree>
    <p:extLst>
      <p:ext uri="{BB962C8B-B14F-4D97-AF65-F5344CB8AC3E}">
        <p14:creationId xmlns:p14="http://schemas.microsoft.com/office/powerpoint/2010/main" val="1170739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87C7E25-A57C-4324-8F65-2B303B78E619}"/>
              </a:ext>
            </a:extLst>
          </p:cNvPr>
          <p:cNvSpPr txBox="1"/>
          <p:nvPr/>
        </p:nvSpPr>
        <p:spPr>
          <a:xfrm>
            <a:off x="644397" y="496669"/>
            <a:ext cx="7899527" cy="646331"/>
          </a:xfrm>
          <a:prstGeom prst="rect">
            <a:avLst/>
          </a:prstGeom>
          <a:noFill/>
        </p:spPr>
        <p:txBody>
          <a:bodyPr wrap="square" rtlCol="0">
            <a:spAutoFit/>
          </a:bodyPr>
          <a:lstStyle/>
          <a:p>
            <a:r>
              <a:rPr lang="en-US" sz="3600" dirty="0">
                <a:solidFill>
                  <a:srgbClr val="C00000"/>
                </a:solidFill>
                <a:latin typeface="Berlin Sans FB Demi" panose="020E0802020502020306" pitchFamily="34" charset="0"/>
              </a:rPr>
              <a:t>Naïve Bayes</a:t>
            </a:r>
          </a:p>
        </p:txBody>
      </p:sp>
      <p:sp>
        <p:nvSpPr>
          <p:cNvPr id="3" name="Rectangle 2">
            <a:extLst>
              <a:ext uri="{FF2B5EF4-FFF2-40B4-BE49-F238E27FC236}">
                <a16:creationId xmlns:a16="http://schemas.microsoft.com/office/drawing/2014/main" id="{04B9B878-2FF7-40D8-89DA-08850E59915A}"/>
              </a:ext>
            </a:extLst>
          </p:cNvPr>
          <p:cNvSpPr/>
          <p:nvPr/>
        </p:nvSpPr>
        <p:spPr>
          <a:xfrm>
            <a:off x="644397" y="1247775"/>
            <a:ext cx="10639425" cy="923330"/>
          </a:xfrm>
          <a:prstGeom prst="rect">
            <a:avLst/>
          </a:prstGeom>
        </p:spPr>
        <p:txBody>
          <a:bodyPr wrap="square">
            <a:spAutoFit/>
          </a:bodyPr>
          <a:lstStyle/>
          <a:p>
            <a:r>
              <a:rPr lang="en-US" dirty="0"/>
              <a:t>We tried to use Naive Bayes classifier to improve our results. However, this model did not result in sufficient precision even when using cross validation. Here is the confusion matrix we obtained:</a:t>
            </a:r>
          </a:p>
          <a:p>
            <a:endParaRPr lang="en-US" dirty="0"/>
          </a:p>
        </p:txBody>
      </p:sp>
      <p:pic>
        <p:nvPicPr>
          <p:cNvPr id="4" name="Image 3">
            <a:extLst>
              <a:ext uri="{FF2B5EF4-FFF2-40B4-BE49-F238E27FC236}">
                <a16:creationId xmlns:a16="http://schemas.microsoft.com/office/drawing/2014/main" id="{7B7F1B49-306A-456C-8B1B-DAF73E118DD4}"/>
              </a:ext>
            </a:extLst>
          </p:cNvPr>
          <p:cNvPicPr>
            <a:picLocks noChangeAspect="1"/>
          </p:cNvPicPr>
          <p:nvPr/>
        </p:nvPicPr>
        <p:blipFill>
          <a:blip r:embed="rId2"/>
          <a:stretch>
            <a:fillRect/>
          </a:stretch>
        </p:blipFill>
        <p:spPr>
          <a:xfrm>
            <a:off x="396945" y="2420412"/>
            <a:ext cx="4840466" cy="3026232"/>
          </a:xfrm>
          <a:prstGeom prst="rect">
            <a:avLst/>
          </a:prstGeom>
        </p:spPr>
      </p:pic>
      <p:sp>
        <p:nvSpPr>
          <p:cNvPr id="5" name="ZoneTexte 4">
            <a:extLst>
              <a:ext uri="{FF2B5EF4-FFF2-40B4-BE49-F238E27FC236}">
                <a16:creationId xmlns:a16="http://schemas.microsoft.com/office/drawing/2014/main" id="{68BB2069-A40B-4956-AA8E-8A3285A8DFE4}"/>
              </a:ext>
            </a:extLst>
          </p:cNvPr>
          <p:cNvSpPr txBox="1"/>
          <p:nvPr/>
        </p:nvSpPr>
        <p:spPr>
          <a:xfrm>
            <a:off x="5657850" y="3200400"/>
            <a:ext cx="5410200" cy="646331"/>
          </a:xfrm>
          <a:prstGeom prst="rect">
            <a:avLst/>
          </a:prstGeom>
          <a:noFill/>
        </p:spPr>
        <p:txBody>
          <a:bodyPr wrap="square" rtlCol="0">
            <a:spAutoFit/>
          </a:bodyPr>
          <a:lstStyle/>
          <a:p>
            <a:r>
              <a:rPr lang="en-US" dirty="0"/>
              <a:t>We can see a significant number of errors on our test set. </a:t>
            </a:r>
            <a:r>
              <a:rPr lang="en-US" dirty="0">
                <a:solidFill>
                  <a:srgbClr val="C00000"/>
                </a:solidFill>
              </a:rPr>
              <a:t>The accuracy is only 86.9%.</a:t>
            </a:r>
            <a:endParaRPr lang="fr-FR" dirty="0">
              <a:solidFill>
                <a:srgbClr val="C00000"/>
              </a:solidFill>
            </a:endParaRPr>
          </a:p>
        </p:txBody>
      </p:sp>
      <p:sp>
        <p:nvSpPr>
          <p:cNvPr id="6" name="Espace réservé du pied de page 5">
            <a:extLst>
              <a:ext uri="{FF2B5EF4-FFF2-40B4-BE49-F238E27FC236}">
                <a16:creationId xmlns:a16="http://schemas.microsoft.com/office/drawing/2014/main" id="{B669D12F-D5B1-4644-BE37-D989527D0ACD}"/>
              </a:ext>
            </a:extLst>
          </p:cNvPr>
          <p:cNvSpPr>
            <a:spLocks noGrp="1"/>
          </p:cNvSpPr>
          <p:nvPr>
            <p:ph type="ftr" sz="quarter" idx="11"/>
          </p:nvPr>
        </p:nvSpPr>
        <p:spPr/>
        <p:txBody>
          <a:bodyPr/>
          <a:lstStyle/>
          <a:p>
            <a:r>
              <a:rPr lang="fr-FR" dirty="0"/>
              <a:t>Python for Data Analysis</a:t>
            </a:r>
          </a:p>
        </p:txBody>
      </p:sp>
      <p:sp>
        <p:nvSpPr>
          <p:cNvPr id="7" name="Espace réservé du numéro de diapositive 6">
            <a:extLst>
              <a:ext uri="{FF2B5EF4-FFF2-40B4-BE49-F238E27FC236}">
                <a16:creationId xmlns:a16="http://schemas.microsoft.com/office/drawing/2014/main" id="{4A68CE82-A05A-4AC1-8994-F464D1D75ECB}"/>
              </a:ext>
            </a:extLst>
          </p:cNvPr>
          <p:cNvSpPr>
            <a:spLocks noGrp="1"/>
          </p:cNvSpPr>
          <p:nvPr>
            <p:ph type="sldNum" sz="quarter" idx="12"/>
          </p:nvPr>
        </p:nvSpPr>
        <p:spPr/>
        <p:txBody>
          <a:bodyPr/>
          <a:lstStyle/>
          <a:p>
            <a:fld id="{C0477184-AACD-4B21-82AD-FD3A7F054D47}" type="slidenum">
              <a:rPr lang="fr-FR" smtClean="0"/>
              <a:t>17</a:t>
            </a:fld>
            <a:endParaRPr lang="fr-FR"/>
          </a:p>
        </p:txBody>
      </p:sp>
    </p:spTree>
    <p:extLst>
      <p:ext uri="{BB962C8B-B14F-4D97-AF65-F5344CB8AC3E}">
        <p14:creationId xmlns:p14="http://schemas.microsoft.com/office/powerpoint/2010/main" val="3229359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E97AE86-00D6-42FC-8E29-0D2C797FABC5}"/>
              </a:ext>
            </a:extLst>
          </p:cNvPr>
          <p:cNvSpPr txBox="1"/>
          <p:nvPr/>
        </p:nvSpPr>
        <p:spPr>
          <a:xfrm>
            <a:off x="644397" y="496669"/>
            <a:ext cx="7899527" cy="646331"/>
          </a:xfrm>
          <a:prstGeom prst="rect">
            <a:avLst/>
          </a:prstGeom>
          <a:noFill/>
        </p:spPr>
        <p:txBody>
          <a:bodyPr wrap="square" rtlCol="0">
            <a:spAutoFit/>
          </a:bodyPr>
          <a:lstStyle/>
          <a:p>
            <a:r>
              <a:rPr lang="en-US" sz="3600" dirty="0">
                <a:solidFill>
                  <a:srgbClr val="00CCFF"/>
                </a:solidFill>
                <a:latin typeface="Berlin Sans FB Demi" panose="020E0802020502020306" pitchFamily="34" charset="0"/>
              </a:rPr>
              <a:t>Random Forest</a:t>
            </a:r>
          </a:p>
        </p:txBody>
      </p:sp>
      <p:sp>
        <p:nvSpPr>
          <p:cNvPr id="9" name="Rectangle 8">
            <a:extLst>
              <a:ext uri="{FF2B5EF4-FFF2-40B4-BE49-F238E27FC236}">
                <a16:creationId xmlns:a16="http://schemas.microsoft.com/office/drawing/2014/main" id="{8ED7B442-6618-4575-B9B8-52E9B59C5863}"/>
              </a:ext>
            </a:extLst>
          </p:cNvPr>
          <p:cNvSpPr/>
          <p:nvPr/>
        </p:nvSpPr>
        <p:spPr>
          <a:xfrm>
            <a:off x="644397" y="1247775"/>
            <a:ext cx="10639425" cy="923330"/>
          </a:xfrm>
          <a:prstGeom prst="rect">
            <a:avLst/>
          </a:prstGeom>
        </p:spPr>
        <p:txBody>
          <a:bodyPr wrap="square">
            <a:spAutoFit/>
          </a:bodyPr>
          <a:lstStyle/>
          <a:p>
            <a:pPr marL="285750" indent="-285750">
              <a:buFont typeface="Arial" panose="020B0604020202020204" pitchFamily="34" charset="0"/>
              <a:buChar char="•"/>
            </a:pPr>
            <a:r>
              <a:rPr lang="en-US" dirty="0"/>
              <a:t>Overview : We did not scale our data because there is no need to for this model.</a:t>
            </a:r>
          </a:p>
          <a:p>
            <a:pPr marL="285750" indent="-285750">
              <a:buFont typeface="Arial" panose="020B0604020202020204" pitchFamily="34" charset="0"/>
              <a:buChar char="•"/>
            </a:pPr>
            <a:r>
              <a:rPr lang="en-US" dirty="0"/>
              <a:t>We implemented a grid search in order to find the best number of trees, the best criterion to make the split and the best number of features to select at each split.</a:t>
            </a:r>
          </a:p>
        </p:txBody>
      </p:sp>
      <p:sp>
        <p:nvSpPr>
          <p:cNvPr id="7" name="Rectangle 6">
            <a:extLst>
              <a:ext uri="{FF2B5EF4-FFF2-40B4-BE49-F238E27FC236}">
                <a16:creationId xmlns:a16="http://schemas.microsoft.com/office/drawing/2014/main" id="{FB7BF121-0699-4DF0-8985-F8B29B5B35FB}"/>
              </a:ext>
            </a:extLst>
          </p:cNvPr>
          <p:cNvSpPr/>
          <p:nvPr/>
        </p:nvSpPr>
        <p:spPr>
          <a:xfrm>
            <a:off x="4876800" y="3417121"/>
            <a:ext cx="6096000" cy="923330"/>
          </a:xfrm>
          <a:prstGeom prst="rect">
            <a:avLst/>
          </a:prstGeom>
        </p:spPr>
        <p:txBody>
          <a:bodyPr>
            <a:spAutoFit/>
          </a:bodyPr>
          <a:lstStyle/>
          <a:p>
            <a:r>
              <a:rPr lang="en-US" dirty="0"/>
              <a:t>The best estimator occurred when we used 100 trees, the entropy criterion and when we selected 4 features at each split. This model has an </a:t>
            </a:r>
            <a:r>
              <a:rPr lang="en-US" dirty="0">
                <a:solidFill>
                  <a:srgbClr val="00CCFF"/>
                </a:solidFill>
              </a:rPr>
              <a:t>accuracy of 98.4% </a:t>
            </a:r>
            <a:r>
              <a:rPr lang="en-US" dirty="0"/>
              <a:t>on the validation set.</a:t>
            </a:r>
          </a:p>
        </p:txBody>
      </p:sp>
      <p:pic>
        <p:nvPicPr>
          <p:cNvPr id="5" name="Image 4">
            <a:extLst>
              <a:ext uri="{FF2B5EF4-FFF2-40B4-BE49-F238E27FC236}">
                <a16:creationId xmlns:a16="http://schemas.microsoft.com/office/drawing/2014/main" id="{EEFDF073-11C8-410F-A045-44873DBE88E6}"/>
              </a:ext>
            </a:extLst>
          </p:cNvPr>
          <p:cNvPicPr>
            <a:picLocks noChangeAspect="1"/>
          </p:cNvPicPr>
          <p:nvPr/>
        </p:nvPicPr>
        <p:blipFill>
          <a:blip r:embed="rId2"/>
          <a:stretch>
            <a:fillRect/>
          </a:stretch>
        </p:blipFill>
        <p:spPr>
          <a:xfrm>
            <a:off x="674532" y="2712661"/>
            <a:ext cx="4202268" cy="2609251"/>
          </a:xfrm>
          <a:prstGeom prst="rect">
            <a:avLst/>
          </a:prstGeom>
        </p:spPr>
      </p:pic>
      <p:sp>
        <p:nvSpPr>
          <p:cNvPr id="3" name="Espace réservé du pied de page 2">
            <a:extLst>
              <a:ext uri="{FF2B5EF4-FFF2-40B4-BE49-F238E27FC236}">
                <a16:creationId xmlns:a16="http://schemas.microsoft.com/office/drawing/2014/main" id="{D38AF181-5A34-422D-A4C0-277E80713C7E}"/>
              </a:ext>
            </a:extLst>
          </p:cNvPr>
          <p:cNvSpPr>
            <a:spLocks noGrp="1"/>
          </p:cNvSpPr>
          <p:nvPr>
            <p:ph type="ftr" sz="quarter" idx="11"/>
          </p:nvPr>
        </p:nvSpPr>
        <p:spPr/>
        <p:txBody>
          <a:bodyPr/>
          <a:lstStyle/>
          <a:p>
            <a:r>
              <a:rPr lang="fr-FR" dirty="0"/>
              <a:t>Python for Data Analysis</a:t>
            </a:r>
          </a:p>
        </p:txBody>
      </p:sp>
      <p:sp>
        <p:nvSpPr>
          <p:cNvPr id="4" name="Espace réservé du numéro de diapositive 3">
            <a:extLst>
              <a:ext uri="{FF2B5EF4-FFF2-40B4-BE49-F238E27FC236}">
                <a16:creationId xmlns:a16="http://schemas.microsoft.com/office/drawing/2014/main" id="{85ABE25D-DD8C-4412-B8AE-030B7EF894C2}"/>
              </a:ext>
            </a:extLst>
          </p:cNvPr>
          <p:cNvSpPr>
            <a:spLocks noGrp="1"/>
          </p:cNvSpPr>
          <p:nvPr>
            <p:ph type="sldNum" sz="quarter" idx="12"/>
          </p:nvPr>
        </p:nvSpPr>
        <p:spPr/>
        <p:txBody>
          <a:bodyPr/>
          <a:lstStyle/>
          <a:p>
            <a:fld id="{C0477184-AACD-4B21-82AD-FD3A7F054D47}" type="slidenum">
              <a:rPr lang="fr-FR" smtClean="0"/>
              <a:t>18</a:t>
            </a:fld>
            <a:endParaRPr lang="fr-FR"/>
          </a:p>
        </p:txBody>
      </p:sp>
    </p:spTree>
    <p:extLst>
      <p:ext uri="{BB962C8B-B14F-4D97-AF65-F5344CB8AC3E}">
        <p14:creationId xmlns:p14="http://schemas.microsoft.com/office/powerpoint/2010/main" val="1046797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E97AE86-00D6-42FC-8E29-0D2C797FABC5}"/>
              </a:ext>
            </a:extLst>
          </p:cNvPr>
          <p:cNvSpPr txBox="1"/>
          <p:nvPr/>
        </p:nvSpPr>
        <p:spPr>
          <a:xfrm>
            <a:off x="644397" y="496669"/>
            <a:ext cx="7899527" cy="646331"/>
          </a:xfrm>
          <a:prstGeom prst="rect">
            <a:avLst/>
          </a:prstGeom>
          <a:noFill/>
        </p:spPr>
        <p:txBody>
          <a:bodyPr wrap="square" rtlCol="0">
            <a:spAutoFit/>
          </a:bodyPr>
          <a:lstStyle/>
          <a:p>
            <a:r>
              <a:rPr lang="en-US" sz="3600" dirty="0">
                <a:solidFill>
                  <a:srgbClr val="00CCFF"/>
                </a:solidFill>
                <a:latin typeface="Berlin Sans FB Demi" panose="020E0802020502020306" pitchFamily="34" charset="0"/>
              </a:rPr>
              <a:t>QDA versus Random Forest</a:t>
            </a:r>
          </a:p>
        </p:txBody>
      </p:sp>
      <p:sp>
        <p:nvSpPr>
          <p:cNvPr id="7" name="Rectangle 6">
            <a:extLst>
              <a:ext uri="{FF2B5EF4-FFF2-40B4-BE49-F238E27FC236}">
                <a16:creationId xmlns:a16="http://schemas.microsoft.com/office/drawing/2014/main" id="{CCF343CE-0103-4B30-AB41-24479FAC688D}"/>
              </a:ext>
            </a:extLst>
          </p:cNvPr>
          <p:cNvSpPr/>
          <p:nvPr/>
        </p:nvSpPr>
        <p:spPr>
          <a:xfrm>
            <a:off x="644397" y="1249679"/>
            <a:ext cx="10639425" cy="369332"/>
          </a:xfrm>
          <a:prstGeom prst="rect">
            <a:avLst/>
          </a:prstGeom>
        </p:spPr>
        <p:txBody>
          <a:bodyPr wrap="square">
            <a:spAutoFit/>
          </a:bodyPr>
          <a:lstStyle/>
          <a:p>
            <a:r>
              <a:rPr lang="en-US" dirty="0"/>
              <a:t>In order to compare the models with precision we decided to compute the confusion matrix. </a:t>
            </a:r>
          </a:p>
        </p:txBody>
      </p:sp>
      <p:sp>
        <p:nvSpPr>
          <p:cNvPr id="11" name="Rectangle 10">
            <a:extLst>
              <a:ext uri="{FF2B5EF4-FFF2-40B4-BE49-F238E27FC236}">
                <a16:creationId xmlns:a16="http://schemas.microsoft.com/office/drawing/2014/main" id="{B130996C-DA08-4AF4-8E0D-3721BE7906ED}"/>
              </a:ext>
            </a:extLst>
          </p:cNvPr>
          <p:cNvSpPr/>
          <p:nvPr/>
        </p:nvSpPr>
        <p:spPr>
          <a:xfrm>
            <a:off x="644396" y="5179536"/>
            <a:ext cx="10709404" cy="1477328"/>
          </a:xfrm>
          <a:prstGeom prst="rect">
            <a:avLst/>
          </a:prstGeom>
        </p:spPr>
        <p:txBody>
          <a:bodyPr wrap="square">
            <a:spAutoFit/>
          </a:bodyPr>
          <a:lstStyle/>
          <a:p>
            <a:pPr marL="285750" indent="-285750">
              <a:buFont typeface="Arial" panose="020B0604020202020204" pitchFamily="34" charset="0"/>
              <a:buChar char="•"/>
            </a:pPr>
            <a:r>
              <a:rPr lang="en-US" dirty="0"/>
              <a:t>Most of the problems encountered by the discriminant analysis models are fixed.</a:t>
            </a:r>
          </a:p>
          <a:p>
            <a:pPr marL="285750" indent="-285750">
              <a:buFont typeface="Arial" panose="020B0604020202020204" pitchFamily="34" charset="0"/>
              <a:buChar char="•"/>
            </a:pPr>
            <a:r>
              <a:rPr lang="en-US" dirty="0"/>
              <a:t>The Random Forest is not perfectly able to distinguish the category “Overweight I” from the category “Overweight II”.</a:t>
            </a:r>
          </a:p>
          <a:p>
            <a:pPr marL="285750" indent="-285750">
              <a:buFont typeface="Arial" panose="020B0604020202020204" pitchFamily="34" charset="0"/>
              <a:buChar char="•"/>
            </a:pPr>
            <a:r>
              <a:rPr lang="en-US" dirty="0"/>
              <a:t>The Random Forest is the best model we obtained, for now, with a final </a:t>
            </a:r>
            <a:r>
              <a:rPr lang="en-US" dirty="0">
                <a:solidFill>
                  <a:srgbClr val="00CCFF"/>
                </a:solidFill>
              </a:rPr>
              <a:t>accuracy score of 97.7 </a:t>
            </a:r>
            <a:r>
              <a:rPr lang="en-US" dirty="0"/>
              <a:t>on the test set.</a:t>
            </a:r>
          </a:p>
          <a:p>
            <a:pPr marL="285750" indent="-285750">
              <a:buFont typeface="Arial" panose="020B0604020202020204" pitchFamily="34" charset="0"/>
              <a:buChar char="•"/>
            </a:pPr>
            <a:endParaRPr lang="en-US" b="1" dirty="0">
              <a:solidFill>
                <a:srgbClr val="92D050"/>
              </a:solidFill>
            </a:endParaRPr>
          </a:p>
        </p:txBody>
      </p:sp>
      <p:pic>
        <p:nvPicPr>
          <p:cNvPr id="5" name="Image 4">
            <a:extLst>
              <a:ext uri="{FF2B5EF4-FFF2-40B4-BE49-F238E27FC236}">
                <a16:creationId xmlns:a16="http://schemas.microsoft.com/office/drawing/2014/main" id="{5B08D4DC-707A-45B1-B612-5D7F5EEC17BF}"/>
              </a:ext>
            </a:extLst>
          </p:cNvPr>
          <p:cNvPicPr>
            <a:picLocks noChangeAspect="1"/>
          </p:cNvPicPr>
          <p:nvPr/>
        </p:nvPicPr>
        <p:blipFill>
          <a:blip r:embed="rId2"/>
          <a:stretch>
            <a:fillRect/>
          </a:stretch>
        </p:blipFill>
        <p:spPr>
          <a:xfrm>
            <a:off x="6756360" y="1725690"/>
            <a:ext cx="3575127" cy="2741375"/>
          </a:xfrm>
          <a:prstGeom prst="rect">
            <a:avLst/>
          </a:prstGeom>
        </p:spPr>
      </p:pic>
      <p:sp>
        <p:nvSpPr>
          <p:cNvPr id="10" name="Rectangle 9">
            <a:extLst>
              <a:ext uri="{FF2B5EF4-FFF2-40B4-BE49-F238E27FC236}">
                <a16:creationId xmlns:a16="http://schemas.microsoft.com/office/drawing/2014/main" id="{B68817AB-BD2D-4496-BD90-42B5A41E244B}"/>
              </a:ext>
            </a:extLst>
          </p:cNvPr>
          <p:cNvSpPr/>
          <p:nvPr/>
        </p:nvSpPr>
        <p:spPr>
          <a:xfrm>
            <a:off x="1061343" y="4467824"/>
            <a:ext cx="4049230" cy="369332"/>
          </a:xfrm>
          <a:prstGeom prst="rect">
            <a:avLst/>
          </a:prstGeom>
        </p:spPr>
        <p:txBody>
          <a:bodyPr wrap="square">
            <a:spAutoFit/>
          </a:bodyPr>
          <a:lstStyle/>
          <a:p>
            <a:r>
              <a:rPr lang="en-US" dirty="0"/>
              <a:t>Confusion Matrix of the Random Forest. </a:t>
            </a:r>
          </a:p>
        </p:txBody>
      </p:sp>
      <p:sp>
        <p:nvSpPr>
          <p:cNvPr id="12" name="Rectangle 11">
            <a:extLst>
              <a:ext uri="{FF2B5EF4-FFF2-40B4-BE49-F238E27FC236}">
                <a16:creationId xmlns:a16="http://schemas.microsoft.com/office/drawing/2014/main" id="{D383FA9F-EBAD-48D8-92D1-E8E3F83E7816}"/>
              </a:ext>
            </a:extLst>
          </p:cNvPr>
          <p:cNvSpPr/>
          <p:nvPr/>
        </p:nvSpPr>
        <p:spPr>
          <a:xfrm>
            <a:off x="6519308" y="4476430"/>
            <a:ext cx="4049230" cy="369332"/>
          </a:xfrm>
          <a:prstGeom prst="rect">
            <a:avLst/>
          </a:prstGeom>
        </p:spPr>
        <p:txBody>
          <a:bodyPr wrap="square">
            <a:spAutoFit/>
          </a:bodyPr>
          <a:lstStyle/>
          <a:p>
            <a:r>
              <a:rPr lang="en-US" dirty="0"/>
              <a:t>Confusion Matrix of the quadratic model. </a:t>
            </a:r>
          </a:p>
        </p:txBody>
      </p:sp>
      <p:pic>
        <p:nvPicPr>
          <p:cNvPr id="4" name="Image 3">
            <a:extLst>
              <a:ext uri="{FF2B5EF4-FFF2-40B4-BE49-F238E27FC236}">
                <a16:creationId xmlns:a16="http://schemas.microsoft.com/office/drawing/2014/main" id="{9E8456B0-E833-40BE-925E-F4791EABF9D2}"/>
              </a:ext>
            </a:extLst>
          </p:cNvPr>
          <p:cNvPicPr>
            <a:picLocks noChangeAspect="1"/>
          </p:cNvPicPr>
          <p:nvPr/>
        </p:nvPicPr>
        <p:blipFill rotWithShape="1">
          <a:blip r:embed="rId3"/>
          <a:srcRect t="1323"/>
          <a:stretch/>
        </p:blipFill>
        <p:spPr>
          <a:xfrm>
            <a:off x="1298395" y="1774261"/>
            <a:ext cx="3575127" cy="2644232"/>
          </a:xfrm>
          <a:prstGeom prst="rect">
            <a:avLst/>
          </a:prstGeom>
        </p:spPr>
      </p:pic>
      <p:sp>
        <p:nvSpPr>
          <p:cNvPr id="3" name="Espace réservé du pied de page 2">
            <a:extLst>
              <a:ext uri="{FF2B5EF4-FFF2-40B4-BE49-F238E27FC236}">
                <a16:creationId xmlns:a16="http://schemas.microsoft.com/office/drawing/2014/main" id="{DA40B136-689D-480E-A971-9E8281F9BE66}"/>
              </a:ext>
            </a:extLst>
          </p:cNvPr>
          <p:cNvSpPr>
            <a:spLocks noGrp="1"/>
          </p:cNvSpPr>
          <p:nvPr>
            <p:ph type="ftr" sz="quarter" idx="11"/>
          </p:nvPr>
        </p:nvSpPr>
        <p:spPr/>
        <p:txBody>
          <a:bodyPr/>
          <a:lstStyle/>
          <a:p>
            <a:r>
              <a:rPr lang="fr-FR" dirty="0"/>
              <a:t>Python for Data Analysis</a:t>
            </a:r>
          </a:p>
        </p:txBody>
      </p:sp>
      <p:sp>
        <p:nvSpPr>
          <p:cNvPr id="6" name="Espace réservé du numéro de diapositive 5">
            <a:extLst>
              <a:ext uri="{FF2B5EF4-FFF2-40B4-BE49-F238E27FC236}">
                <a16:creationId xmlns:a16="http://schemas.microsoft.com/office/drawing/2014/main" id="{CEBBC328-2BC2-493B-BC31-9F57BB584950}"/>
              </a:ext>
            </a:extLst>
          </p:cNvPr>
          <p:cNvSpPr>
            <a:spLocks noGrp="1"/>
          </p:cNvSpPr>
          <p:nvPr>
            <p:ph type="sldNum" sz="quarter" idx="12"/>
          </p:nvPr>
        </p:nvSpPr>
        <p:spPr/>
        <p:txBody>
          <a:bodyPr/>
          <a:lstStyle/>
          <a:p>
            <a:fld id="{C0477184-AACD-4B21-82AD-FD3A7F054D47}" type="slidenum">
              <a:rPr lang="fr-FR" smtClean="0"/>
              <a:t>19</a:t>
            </a:fld>
            <a:endParaRPr lang="fr-FR"/>
          </a:p>
        </p:txBody>
      </p:sp>
    </p:spTree>
    <p:extLst>
      <p:ext uri="{BB962C8B-B14F-4D97-AF65-F5344CB8AC3E}">
        <p14:creationId xmlns:p14="http://schemas.microsoft.com/office/powerpoint/2010/main" val="192383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253F197-8FDA-46E7-9458-C51DBDDF421B}"/>
              </a:ext>
            </a:extLst>
          </p:cNvPr>
          <p:cNvSpPr txBox="1"/>
          <p:nvPr/>
        </p:nvSpPr>
        <p:spPr>
          <a:xfrm>
            <a:off x="644399" y="496669"/>
            <a:ext cx="3264346" cy="646331"/>
          </a:xfrm>
          <a:prstGeom prst="rect">
            <a:avLst/>
          </a:prstGeom>
          <a:noFill/>
        </p:spPr>
        <p:txBody>
          <a:bodyPr wrap="square" rtlCol="0">
            <a:spAutoFit/>
          </a:bodyPr>
          <a:lstStyle/>
          <a:p>
            <a:r>
              <a:rPr lang="fr-FR" sz="3600" dirty="0">
                <a:solidFill>
                  <a:srgbClr val="FFC000"/>
                </a:solidFill>
                <a:latin typeface="Berlin Sans FB Demi" panose="020E0802020502020306" pitchFamily="34" charset="0"/>
              </a:rPr>
              <a:t>Introduction</a:t>
            </a:r>
          </a:p>
        </p:txBody>
      </p:sp>
      <p:sp>
        <p:nvSpPr>
          <p:cNvPr id="5" name="ZoneTexte 4">
            <a:extLst>
              <a:ext uri="{FF2B5EF4-FFF2-40B4-BE49-F238E27FC236}">
                <a16:creationId xmlns:a16="http://schemas.microsoft.com/office/drawing/2014/main" id="{BE0811B1-3E1E-4577-A777-A0906A157421}"/>
              </a:ext>
            </a:extLst>
          </p:cNvPr>
          <p:cNvSpPr txBox="1"/>
          <p:nvPr/>
        </p:nvSpPr>
        <p:spPr>
          <a:xfrm>
            <a:off x="644399" y="1581150"/>
            <a:ext cx="10709401" cy="2862322"/>
          </a:xfrm>
          <a:prstGeom prst="rect">
            <a:avLst/>
          </a:prstGeom>
          <a:noFill/>
        </p:spPr>
        <p:txBody>
          <a:bodyPr wrap="square" rtlCol="0">
            <a:spAutoFit/>
          </a:bodyPr>
          <a:lstStyle/>
          <a:p>
            <a:r>
              <a:rPr lang="en-US" sz="2000" dirty="0"/>
              <a:t>This presentation is about a dataset for </a:t>
            </a:r>
            <a:r>
              <a:rPr lang="en-US" sz="2000" dirty="0">
                <a:solidFill>
                  <a:srgbClr val="FFC000"/>
                </a:solidFill>
              </a:rPr>
              <a:t>the estimation of obesity levels </a:t>
            </a:r>
            <a:r>
              <a:rPr lang="en-US" sz="2000" dirty="0"/>
              <a:t>in individuals from the countries of Mexico, Peru and Colombia, based on their eating habits and physical condition.</a:t>
            </a:r>
          </a:p>
          <a:p>
            <a:endParaRPr lang="en-US" sz="2000" dirty="0"/>
          </a:p>
          <a:p>
            <a:r>
              <a:rPr lang="en-US" sz="2000" dirty="0"/>
              <a:t>To start we will introduce the dataset and its features. Then we will present how did we perform this study. </a:t>
            </a:r>
          </a:p>
          <a:p>
            <a:endParaRPr lang="en-US" sz="2000" dirty="0"/>
          </a:p>
          <a:p>
            <a:r>
              <a:rPr lang="en-US" sz="2000" dirty="0"/>
              <a:t>The following is a general overview of our study : the thinking process and the methods employed. For the full study, please check our notebook.</a:t>
            </a:r>
          </a:p>
          <a:p>
            <a:r>
              <a:rPr lang="en-US" sz="2000" dirty="0"/>
              <a:t>(</a:t>
            </a:r>
            <a:r>
              <a:rPr lang="en-US" sz="2000" dirty="0">
                <a:hlinkClick r:id="rId2"/>
              </a:rPr>
              <a:t>https://github.com/kevinjerusalmi1/kevinjerusalmi1-Python_Projetct_ESILV_KJ-TI</a:t>
            </a:r>
            <a:r>
              <a:rPr lang="en-US" sz="2000" dirty="0"/>
              <a:t>)</a:t>
            </a:r>
          </a:p>
        </p:txBody>
      </p:sp>
      <p:sp>
        <p:nvSpPr>
          <p:cNvPr id="2" name="Espace réservé du pied de page 1">
            <a:extLst>
              <a:ext uri="{FF2B5EF4-FFF2-40B4-BE49-F238E27FC236}">
                <a16:creationId xmlns:a16="http://schemas.microsoft.com/office/drawing/2014/main" id="{0DA70D9F-C0AF-4FF1-9BFD-77E6FCF5BAD1}"/>
              </a:ext>
            </a:extLst>
          </p:cNvPr>
          <p:cNvSpPr>
            <a:spLocks noGrp="1"/>
          </p:cNvSpPr>
          <p:nvPr>
            <p:ph type="ftr" sz="quarter" idx="11"/>
          </p:nvPr>
        </p:nvSpPr>
        <p:spPr/>
        <p:txBody>
          <a:bodyPr/>
          <a:lstStyle/>
          <a:p>
            <a:r>
              <a:rPr lang="en-US" dirty="0"/>
              <a:t>Python for Data Analysis</a:t>
            </a:r>
          </a:p>
        </p:txBody>
      </p:sp>
      <p:sp>
        <p:nvSpPr>
          <p:cNvPr id="3" name="Espace réservé du numéro de diapositive 2">
            <a:extLst>
              <a:ext uri="{FF2B5EF4-FFF2-40B4-BE49-F238E27FC236}">
                <a16:creationId xmlns:a16="http://schemas.microsoft.com/office/drawing/2014/main" id="{97004BF0-0D1B-4066-A360-9E9DB7B5FE86}"/>
              </a:ext>
            </a:extLst>
          </p:cNvPr>
          <p:cNvSpPr>
            <a:spLocks noGrp="1"/>
          </p:cNvSpPr>
          <p:nvPr>
            <p:ph type="sldNum" sz="quarter" idx="12"/>
          </p:nvPr>
        </p:nvSpPr>
        <p:spPr/>
        <p:txBody>
          <a:bodyPr/>
          <a:lstStyle/>
          <a:p>
            <a:fld id="{C0477184-AACD-4B21-82AD-FD3A7F054D47}" type="slidenum">
              <a:rPr lang="fr-FR" smtClean="0"/>
              <a:t>2</a:t>
            </a:fld>
            <a:endParaRPr lang="fr-FR"/>
          </a:p>
        </p:txBody>
      </p:sp>
    </p:spTree>
    <p:extLst>
      <p:ext uri="{BB962C8B-B14F-4D97-AF65-F5344CB8AC3E}">
        <p14:creationId xmlns:p14="http://schemas.microsoft.com/office/powerpoint/2010/main" val="3362029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87C7E25-A57C-4324-8F65-2B303B78E619}"/>
              </a:ext>
            </a:extLst>
          </p:cNvPr>
          <p:cNvSpPr txBox="1"/>
          <p:nvPr/>
        </p:nvSpPr>
        <p:spPr>
          <a:xfrm>
            <a:off x="644397" y="496669"/>
            <a:ext cx="7899527" cy="646331"/>
          </a:xfrm>
          <a:prstGeom prst="rect">
            <a:avLst/>
          </a:prstGeom>
          <a:noFill/>
        </p:spPr>
        <p:txBody>
          <a:bodyPr wrap="square" rtlCol="0">
            <a:spAutoFit/>
          </a:bodyPr>
          <a:lstStyle/>
          <a:p>
            <a:r>
              <a:rPr lang="en-US" sz="3600" dirty="0">
                <a:solidFill>
                  <a:srgbClr val="FFC000"/>
                </a:solidFill>
                <a:latin typeface="Berlin Sans FB Demi" panose="020E0802020502020306" pitchFamily="34" charset="0"/>
              </a:rPr>
              <a:t>Bagging Classifier</a:t>
            </a:r>
          </a:p>
        </p:txBody>
      </p:sp>
      <p:sp>
        <p:nvSpPr>
          <p:cNvPr id="3" name="Rectangle 2">
            <a:extLst>
              <a:ext uri="{FF2B5EF4-FFF2-40B4-BE49-F238E27FC236}">
                <a16:creationId xmlns:a16="http://schemas.microsoft.com/office/drawing/2014/main" id="{04B9B878-2FF7-40D8-89DA-08850E59915A}"/>
              </a:ext>
            </a:extLst>
          </p:cNvPr>
          <p:cNvSpPr/>
          <p:nvPr/>
        </p:nvSpPr>
        <p:spPr>
          <a:xfrm>
            <a:off x="644397" y="1247775"/>
            <a:ext cx="10639425" cy="923330"/>
          </a:xfrm>
          <a:prstGeom prst="rect">
            <a:avLst/>
          </a:prstGeom>
        </p:spPr>
        <p:txBody>
          <a:bodyPr wrap="square">
            <a:spAutoFit/>
          </a:bodyPr>
          <a:lstStyle/>
          <a:p>
            <a:pPr marL="285750" indent="-285750">
              <a:buFont typeface="Arial" panose="020B0604020202020204" pitchFamily="34" charset="0"/>
              <a:buChar char="•"/>
            </a:pPr>
            <a:r>
              <a:rPr lang="en-US" dirty="0"/>
              <a:t>Overview : We did not scale our data because there is no need to for this model.</a:t>
            </a:r>
          </a:p>
          <a:p>
            <a:pPr marL="285750" indent="-285750">
              <a:buFont typeface="Arial" panose="020B0604020202020204" pitchFamily="34" charset="0"/>
              <a:buChar char="•"/>
            </a:pPr>
            <a:r>
              <a:rPr lang="en-US" dirty="0"/>
              <a:t>We implemented a grid search in order to find the best number of trees and the best number of features to draw from the train set to train each base estimator. </a:t>
            </a:r>
          </a:p>
        </p:txBody>
      </p:sp>
      <p:sp>
        <p:nvSpPr>
          <p:cNvPr id="6" name="Rectangle 5">
            <a:extLst>
              <a:ext uri="{FF2B5EF4-FFF2-40B4-BE49-F238E27FC236}">
                <a16:creationId xmlns:a16="http://schemas.microsoft.com/office/drawing/2014/main" id="{E7EBB846-C280-476A-B5BB-2C2BB8BA7E29}"/>
              </a:ext>
            </a:extLst>
          </p:cNvPr>
          <p:cNvSpPr/>
          <p:nvPr/>
        </p:nvSpPr>
        <p:spPr>
          <a:xfrm>
            <a:off x="5359272" y="3224510"/>
            <a:ext cx="6096000" cy="923330"/>
          </a:xfrm>
          <a:prstGeom prst="rect">
            <a:avLst/>
          </a:prstGeom>
        </p:spPr>
        <p:txBody>
          <a:bodyPr>
            <a:spAutoFit/>
          </a:bodyPr>
          <a:lstStyle/>
          <a:p>
            <a:r>
              <a:rPr lang="en-US" dirty="0"/>
              <a:t>The best estimator occurred when we used 200 trees and when we selected 6 features. This model has an </a:t>
            </a:r>
            <a:r>
              <a:rPr lang="en-US" dirty="0">
                <a:solidFill>
                  <a:srgbClr val="6666FF"/>
                </a:solidFill>
              </a:rPr>
              <a:t>accuracy of </a:t>
            </a:r>
            <a:r>
              <a:rPr lang="fr-FR" dirty="0">
                <a:solidFill>
                  <a:srgbClr val="6666FF"/>
                </a:solidFill>
              </a:rPr>
              <a:t>97.8</a:t>
            </a:r>
            <a:r>
              <a:rPr lang="en-US" dirty="0">
                <a:solidFill>
                  <a:srgbClr val="6666FF"/>
                </a:solidFill>
              </a:rPr>
              <a:t>% </a:t>
            </a:r>
            <a:r>
              <a:rPr lang="en-US" dirty="0"/>
              <a:t>on the validation set and </a:t>
            </a:r>
            <a:r>
              <a:rPr lang="en-US" dirty="0">
                <a:solidFill>
                  <a:srgbClr val="6666FF"/>
                </a:solidFill>
              </a:rPr>
              <a:t>97.8%</a:t>
            </a:r>
            <a:r>
              <a:rPr lang="en-US" dirty="0"/>
              <a:t> on the test set.</a:t>
            </a:r>
          </a:p>
        </p:txBody>
      </p:sp>
      <p:pic>
        <p:nvPicPr>
          <p:cNvPr id="7" name="Image 6">
            <a:extLst>
              <a:ext uri="{FF2B5EF4-FFF2-40B4-BE49-F238E27FC236}">
                <a16:creationId xmlns:a16="http://schemas.microsoft.com/office/drawing/2014/main" id="{77B319A3-3040-4C8E-AA4A-8D97E6EA3011}"/>
              </a:ext>
            </a:extLst>
          </p:cNvPr>
          <p:cNvPicPr>
            <a:picLocks noChangeAspect="1"/>
          </p:cNvPicPr>
          <p:nvPr/>
        </p:nvPicPr>
        <p:blipFill>
          <a:blip r:embed="rId2"/>
          <a:stretch>
            <a:fillRect/>
          </a:stretch>
        </p:blipFill>
        <p:spPr>
          <a:xfrm>
            <a:off x="644397" y="2446670"/>
            <a:ext cx="4714875" cy="2933532"/>
          </a:xfrm>
          <a:prstGeom prst="rect">
            <a:avLst/>
          </a:prstGeom>
        </p:spPr>
      </p:pic>
      <p:sp>
        <p:nvSpPr>
          <p:cNvPr id="4" name="Espace réservé du pied de page 3">
            <a:extLst>
              <a:ext uri="{FF2B5EF4-FFF2-40B4-BE49-F238E27FC236}">
                <a16:creationId xmlns:a16="http://schemas.microsoft.com/office/drawing/2014/main" id="{FC64EF9D-4443-4321-8416-EAD833DD132A}"/>
              </a:ext>
            </a:extLst>
          </p:cNvPr>
          <p:cNvSpPr>
            <a:spLocks noGrp="1"/>
          </p:cNvSpPr>
          <p:nvPr>
            <p:ph type="ftr" sz="quarter" idx="11"/>
          </p:nvPr>
        </p:nvSpPr>
        <p:spPr/>
        <p:txBody>
          <a:bodyPr/>
          <a:lstStyle/>
          <a:p>
            <a:r>
              <a:rPr lang="fr-FR" dirty="0"/>
              <a:t>Python for Data Analysis</a:t>
            </a:r>
          </a:p>
        </p:txBody>
      </p:sp>
      <p:sp>
        <p:nvSpPr>
          <p:cNvPr id="5" name="Espace réservé du numéro de diapositive 4">
            <a:extLst>
              <a:ext uri="{FF2B5EF4-FFF2-40B4-BE49-F238E27FC236}">
                <a16:creationId xmlns:a16="http://schemas.microsoft.com/office/drawing/2014/main" id="{9AA7CC8C-00D9-4A26-A28C-8FEB5357D6C7}"/>
              </a:ext>
            </a:extLst>
          </p:cNvPr>
          <p:cNvSpPr>
            <a:spLocks noGrp="1"/>
          </p:cNvSpPr>
          <p:nvPr>
            <p:ph type="sldNum" sz="quarter" idx="12"/>
          </p:nvPr>
        </p:nvSpPr>
        <p:spPr/>
        <p:txBody>
          <a:bodyPr/>
          <a:lstStyle/>
          <a:p>
            <a:fld id="{C0477184-AACD-4B21-82AD-FD3A7F054D47}" type="slidenum">
              <a:rPr lang="fr-FR" smtClean="0"/>
              <a:t>20</a:t>
            </a:fld>
            <a:endParaRPr lang="fr-FR"/>
          </a:p>
        </p:txBody>
      </p:sp>
    </p:spTree>
    <p:extLst>
      <p:ext uri="{BB962C8B-B14F-4D97-AF65-F5344CB8AC3E}">
        <p14:creationId xmlns:p14="http://schemas.microsoft.com/office/powerpoint/2010/main" val="1013882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E97AE86-00D6-42FC-8E29-0D2C797FABC5}"/>
              </a:ext>
            </a:extLst>
          </p:cNvPr>
          <p:cNvSpPr txBox="1"/>
          <p:nvPr/>
        </p:nvSpPr>
        <p:spPr>
          <a:xfrm>
            <a:off x="644397" y="496669"/>
            <a:ext cx="9080628" cy="646331"/>
          </a:xfrm>
          <a:prstGeom prst="rect">
            <a:avLst/>
          </a:prstGeom>
          <a:noFill/>
        </p:spPr>
        <p:txBody>
          <a:bodyPr wrap="square" rtlCol="0">
            <a:spAutoFit/>
          </a:bodyPr>
          <a:lstStyle/>
          <a:p>
            <a:r>
              <a:rPr lang="en-US" sz="3600" dirty="0">
                <a:solidFill>
                  <a:srgbClr val="FFC000"/>
                </a:solidFill>
                <a:latin typeface="Berlin Sans FB Demi" panose="020E0802020502020306" pitchFamily="34" charset="0"/>
              </a:rPr>
              <a:t>Random Forest versus Bagging Classifier</a:t>
            </a:r>
          </a:p>
        </p:txBody>
      </p:sp>
      <p:sp>
        <p:nvSpPr>
          <p:cNvPr id="7" name="Rectangle 6">
            <a:extLst>
              <a:ext uri="{FF2B5EF4-FFF2-40B4-BE49-F238E27FC236}">
                <a16:creationId xmlns:a16="http://schemas.microsoft.com/office/drawing/2014/main" id="{CCF343CE-0103-4B30-AB41-24479FAC688D}"/>
              </a:ext>
            </a:extLst>
          </p:cNvPr>
          <p:cNvSpPr/>
          <p:nvPr/>
        </p:nvSpPr>
        <p:spPr>
          <a:xfrm>
            <a:off x="644397" y="1249679"/>
            <a:ext cx="10639425" cy="369332"/>
          </a:xfrm>
          <a:prstGeom prst="rect">
            <a:avLst/>
          </a:prstGeom>
        </p:spPr>
        <p:txBody>
          <a:bodyPr wrap="square">
            <a:spAutoFit/>
          </a:bodyPr>
          <a:lstStyle/>
          <a:p>
            <a:r>
              <a:rPr lang="en-US" dirty="0"/>
              <a:t>We decided to compare the Random Forest and the Bagging Classifier. </a:t>
            </a:r>
          </a:p>
        </p:txBody>
      </p:sp>
      <p:sp>
        <p:nvSpPr>
          <p:cNvPr id="11" name="Rectangle 10">
            <a:extLst>
              <a:ext uri="{FF2B5EF4-FFF2-40B4-BE49-F238E27FC236}">
                <a16:creationId xmlns:a16="http://schemas.microsoft.com/office/drawing/2014/main" id="{B130996C-DA08-4AF4-8E0D-3721BE7906ED}"/>
              </a:ext>
            </a:extLst>
          </p:cNvPr>
          <p:cNvSpPr/>
          <p:nvPr/>
        </p:nvSpPr>
        <p:spPr>
          <a:xfrm>
            <a:off x="644397" y="5151805"/>
            <a:ext cx="10639425" cy="1200329"/>
          </a:xfrm>
          <a:prstGeom prst="rect">
            <a:avLst/>
          </a:prstGeom>
        </p:spPr>
        <p:txBody>
          <a:bodyPr wrap="square">
            <a:spAutoFit/>
          </a:bodyPr>
          <a:lstStyle/>
          <a:p>
            <a:pPr marL="285750" indent="-285750">
              <a:buFont typeface="Arial" panose="020B0604020202020204" pitchFamily="34" charset="0"/>
              <a:buChar char="•"/>
            </a:pPr>
            <a:r>
              <a:rPr lang="en-US" dirty="0"/>
              <a:t>We can observe that the Bagging Classifier is slightly more precise than the Random Forest.</a:t>
            </a:r>
          </a:p>
          <a:p>
            <a:pPr marL="285750" indent="-285750">
              <a:buFont typeface="Arial" panose="020B0604020202020204" pitchFamily="34" charset="0"/>
              <a:buChar char="•"/>
            </a:pPr>
            <a:r>
              <a:rPr lang="en-US" dirty="0"/>
              <a:t>This is also confirmed thanks to their scores on the test set: </a:t>
            </a:r>
            <a:r>
              <a:rPr lang="en-US" dirty="0">
                <a:solidFill>
                  <a:schemeClr val="accent4"/>
                </a:solidFill>
              </a:rPr>
              <a:t>97.79% of accuracy for the Random Forest against 97.94% for the Bagging Classifier.</a:t>
            </a:r>
          </a:p>
          <a:p>
            <a:pPr marL="285750" indent="-285750">
              <a:buFont typeface="Arial" panose="020B0604020202020204" pitchFamily="34" charset="0"/>
              <a:buChar char="•"/>
            </a:pPr>
            <a:r>
              <a:rPr lang="en-US" dirty="0"/>
              <a:t>We decided to retain the Bagging Classifier.</a:t>
            </a:r>
          </a:p>
        </p:txBody>
      </p:sp>
      <p:sp>
        <p:nvSpPr>
          <p:cNvPr id="10" name="Rectangle 9">
            <a:extLst>
              <a:ext uri="{FF2B5EF4-FFF2-40B4-BE49-F238E27FC236}">
                <a16:creationId xmlns:a16="http://schemas.microsoft.com/office/drawing/2014/main" id="{B68817AB-BD2D-4496-BD90-42B5A41E244B}"/>
              </a:ext>
            </a:extLst>
          </p:cNvPr>
          <p:cNvSpPr/>
          <p:nvPr/>
        </p:nvSpPr>
        <p:spPr>
          <a:xfrm>
            <a:off x="1061343" y="4476430"/>
            <a:ext cx="4049230" cy="369332"/>
          </a:xfrm>
          <a:prstGeom prst="rect">
            <a:avLst/>
          </a:prstGeom>
        </p:spPr>
        <p:txBody>
          <a:bodyPr wrap="square">
            <a:spAutoFit/>
          </a:bodyPr>
          <a:lstStyle/>
          <a:p>
            <a:r>
              <a:rPr lang="en-US" dirty="0"/>
              <a:t>Confusion Matrix of the Random Forest. </a:t>
            </a:r>
          </a:p>
        </p:txBody>
      </p:sp>
      <p:sp>
        <p:nvSpPr>
          <p:cNvPr id="12" name="Rectangle 11">
            <a:extLst>
              <a:ext uri="{FF2B5EF4-FFF2-40B4-BE49-F238E27FC236}">
                <a16:creationId xmlns:a16="http://schemas.microsoft.com/office/drawing/2014/main" id="{D383FA9F-EBAD-48D8-92D1-E8E3F83E7816}"/>
              </a:ext>
            </a:extLst>
          </p:cNvPr>
          <p:cNvSpPr/>
          <p:nvPr/>
        </p:nvSpPr>
        <p:spPr>
          <a:xfrm>
            <a:off x="6235068" y="4473426"/>
            <a:ext cx="3288308" cy="369332"/>
          </a:xfrm>
          <a:prstGeom prst="rect">
            <a:avLst/>
          </a:prstGeom>
        </p:spPr>
        <p:txBody>
          <a:bodyPr wrap="square">
            <a:spAutoFit/>
          </a:bodyPr>
          <a:lstStyle/>
          <a:p>
            <a:r>
              <a:rPr lang="en-US" dirty="0"/>
              <a:t>Confusion Matrix of the Bagging.</a:t>
            </a:r>
          </a:p>
        </p:txBody>
      </p:sp>
      <p:pic>
        <p:nvPicPr>
          <p:cNvPr id="4" name="Image 3">
            <a:extLst>
              <a:ext uri="{FF2B5EF4-FFF2-40B4-BE49-F238E27FC236}">
                <a16:creationId xmlns:a16="http://schemas.microsoft.com/office/drawing/2014/main" id="{9E8456B0-E833-40BE-925E-F4791EABF9D2}"/>
              </a:ext>
            </a:extLst>
          </p:cNvPr>
          <p:cNvPicPr>
            <a:picLocks noChangeAspect="1"/>
          </p:cNvPicPr>
          <p:nvPr/>
        </p:nvPicPr>
        <p:blipFill rotWithShape="1">
          <a:blip r:embed="rId2"/>
          <a:srcRect t="1323"/>
          <a:stretch/>
        </p:blipFill>
        <p:spPr>
          <a:xfrm>
            <a:off x="1298395" y="1774261"/>
            <a:ext cx="3575127" cy="2644232"/>
          </a:xfrm>
          <a:prstGeom prst="rect">
            <a:avLst/>
          </a:prstGeom>
        </p:spPr>
      </p:pic>
      <p:pic>
        <p:nvPicPr>
          <p:cNvPr id="8" name="Image 7">
            <a:extLst>
              <a:ext uri="{FF2B5EF4-FFF2-40B4-BE49-F238E27FC236}">
                <a16:creationId xmlns:a16="http://schemas.microsoft.com/office/drawing/2014/main" id="{4F1E6C1A-1958-48F7-A62A-BBF7B79F6502}"/>
              </a:ext>
            </a:extLst>
          </p:cNvPr>
          <p:cNvPicPr>
            <a:picLocks noChangeAspect="1"/>
          </p:cNvPicPr>
          <p:nvPr/>
        </p:nvPicPr>
        <p:blipFill>
          <a:blip r:embed="rId3"/>
          <a:stretch>
            <a:fillRect/>
          </a:stretch>
        </p:blipFill>
        <p:spPr>
          <a:xfrm>
            <a:off x="5964109" y="1812361"/>
            <a:ext cx="3830227" cy="2751290"/>
          </a:xfrm>
          <a:prstGeom prst="rect">
            <a:avLst/>
          </a:prstGeom>
        </p:spPr>
      </p:pic>
      <p:sp>
        <p:nvSpPr>
          <p:cNvPr id="3" name="Espace réservé du pied de page 2">
            <a:extLst>
              <a:ext uri="{FF2B5EF4-FFF2-40B4-BE49-F238E27FC236}">
                <a16:creationId xmlns:a16="http://schemas.microsoft.com/office/drawing/2014/main" id="{565E428C-128F-4999-B587-F5FAD1E70FDB}"/>
              </a:ext>
            </a:extLst>
          </p:cNvPr>
          <p:cNvSpPr>
            <a:spLocks noGrp="1"/>
          </p:cNvSpPr>
          <p:nvPr>
            <p:ph type="ftr" sz="quarter" idx="11"/>
          </p:nvPr>
        </p:nvSpPr>
        <p:spPr/>
        <p:txBody>
          <a:bodyPr/>
          <a:lstStyle/>
          <a:p>
            <a:r>
              <a:rPr lang="fr-FR" dirty="0"/>
              <a:t>Python for Data Analysis</a:t>
            </a:r>
          </a:p>
        </p:txBody>
      </p:sp>
      <p:sp>
        <p:nvSpPr>
          <p:cNvPr id="5" name="Espace réservé du numéro de diapositive 4">
            <a:extLst>
              <a:ext uri="{FF2B5EF4-FFF2-40B4-BE49-F238E27FC236}">
                <a16:creationId xmlns:a16="http://schemas.microsoft.com/office/drawing/2014/main" id="{D883E210-9D80-45EF-923C-47C2D74C8EC9}"/>
              </a:ext>
            </a:extLst>
          </p:cNvPr>
          <p:cNvSpPr>
            <a:spLocks noGrp="1"/>
          </p:cNvSpPr>
          <p:nvPr>
            <p:ph type="sldNum" sz="quarter" idx="12"/>
          </p:nvPr>
        </p:nvSpPr>
        <p:spPr/>
        <p:txBody>
          <a:bodyPr/>
          <a:lstStyle/>
          <a:p>
            <a:fld id="{C0477184-AACD-4B21-82AD-FD3A7F054D47}" type="slidenum">
              <a:rPr lang="fr-FR" smtClean="0"/>
              <a:t>21</a:t>
            </a:fld>
            <a:endParaRPr lang="fr-FR"/>
          </a:p>
        </p:txBody>
      </p:sp>
    </p:spTree>
    <p:extLst>
      <p:ext uri="{BB962C8B-B14F-4D97-AF65-F5344CB8AC3E}">
        <p14:creationId xmlns:p14="http://schemas.microsoft.com/office/powerpoint/2010/main" val="4202585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E97AE86-00D6-42FC-8E29-0D2C797FABC5}"/>
              </a:ext>
            </a:extLst>
          </p:cNvPr>
          <p:cNvSpPr txBox="1"/>
          <p:nvPr/>
        </p:nvSpPr>
        <p:spPr>
          <a:xfrm>
            <a:off x="644397" y="496669"/>
            <a:ext cx="7899527" cy="646331"/>
          </a:xfrm>
          <a:prstGeom prst="rect">
            <a:avLst/>
          </a:prstGeom>
          <a:noFill/>
        </p:spPr>
        <p:txBody>
          <a:bodyPr wrap="square" rtlCol="0">
            <a:spAutoFit/>
          </a:bodyPr>
          <a:lstStyle/>
          <a:p>
            <a:r>
              <a:rPr lang="en-US" sz="3600" dirty="0">
                <a:solidFill>
                  <a:schemeClr val="accent2"/>
                </a:solidFill>
                <a:latin typeface="Berlin Sans FB Demi" panose="020E0802020502020306" pitchFamily="34" charset="0"/>
              </a:rPr>
              <a:t>ADA Boost Classifier</a:t>
            </a:r>
          </a:p>
        </p:txBody>
      </p:sp>
      <p:sp>
        <p:nvSpPr>
          <p:cNvPr id="9" name="Rectangle 8">
            <a:extLst>
              <a:ext uri="{FF2B5EF4-FFF2-40B4-BE49-F238E27FC236}">
                <a16:creationId xmlns:a16="http://schemas.microsoft.com/office/drawing/2014/main" id="{8ED7B442-6618-4575-B9B8-52E9B59C5863}"/>
              </a:ext>
            </a:extLst>
          </p:cNvPr>
          <p:cNvSpPr/>
          <p:nvPr/>
        </p:nvSpPr>
        <p:spPr>
          <a:xfrm>
            <a:off x="644397" y="1247775"/>
            <a:ext cx="10639425" cy="1200329"/>
          </a:xfrm>
          <a:prstGeom prst="rect">
            <a:avLst/>
          </a:prstGeom>
        </p:spPr>
        <p:txBody>
          <a:bodyPr wrap="square">
            <a:spAutoFit/>
          </a:bodyPr>
          <a:lstStyle/>
          <a:p>
            <a:pPr marL="285750" indent="-285750">
              <a:buFont typeface="Arial" panose="020B0604020202020204" pitchFamily="34" charset="0"/>
              <a:buChar char="•"/>
            </a:pPr>
            <a:r>
              <a:rPr lang="en-US" dirty="0"/>
              <a:t>Overview : We did not scale our data because there is no need to for this model.</a:t>
            </a:r>
          </a:p>
          <a:p>
            <a:pPr marL="285750" indent="-285750">
              <a:buFont typeface="Arial" panose="020B0604020202020204" pitchFamily="34" charset="0"/>
              <a:buChar char="•"/>
            </a:pPr>
            <a:r>
              <a:rPr lang="en-US" dirty="0"/>
              <a:t>We implemented a grid search in order to find the best number of estimators and the best learning rate. The default learning rate is 1 so, we chose ten values between 1 and 2. We tried different range of values for the number of estimators.</a:t>
            </a:r>
          </a:p>
        </p:txBody>
      </p:sp>
      <p:sp>
        <p:nvSpPr>
          <p:cNvPr id="7" name="Rectangle 6">
            <a:extLst>
              <a:ext uri="{FF2B5EF4-FFF2-40B4-BE49-F238E27FC236}">
                <a16:creationId xmlns:a16="http://schemas.microsoft.com/office/drawing/2014/main" id="{FB7BF121-0699-4DF0-8985-F8B29B5B35FB}"/>
              </a:ext>
            </a:extLst>
          </p:cNvPr>
          <p:cNvSpPr/>
          <p:nvPr/>
        </p:nvSpPr>
        <p:spPr>
          <a:xfrm>
            <a:off x="4948631" y="3571389"/>
            <a:ext cx="6096000" cy="1200329"/>
          </a:xfrm>
          <a:prstGeom prst="rect">
            <a:avLst/>
          </a:prstGeom>
        </p:spPr>
        <p:txBody>
          <a:bodyPr>
            <a:spAutoFit/>
          </a:bodyPr>
          <a:lstStyle/>
          <a:p>
            <a:r>
              <a:rPr lang="en-US" dirty="0"/>
              <a:t>The best estimator occurred when we used 600 weak classifiers and  when we set the learning rate at 1.89. This model has an </a:t>
            </a:r>
            <a:r>
              <a:rPr lang="en-US" dirty="0">
                <a:solidFill>
                  <a:schemeClr val="accent2"/>
                </a:solidFill>
              </a:rPr>
              <a:t>accuracy of 96.4% </a:t>
            </a:r>
            <a:r>
              <a:rPr lang="en-US" dirty="0"/>
              <a:t>on the validation set and </a:t>
            </a:r>
            <a:r>
              <a:rPr lang="en-US" dirty="0">
                <a:solidFill>
                  <a:schemeClr val="accent2"/>
                </a:solidFill>
              </a:rPr>
              <a:t>an accuracy of 97% </a:t>
            </a:r>
            <a:r>
              <a:rPr lang="en-US" dirty="0"/>
              <a:t>on the test set. </a:t>
            </a:r>
          </a:p>
        </p:txBody>
      </p:sp>
      <p:pic>
        <p:nvPicPr>
          <p:cNvPr id="3" name="Image 2">
            <a:extLst>
              <a:ext uri="{FF2B5EF4-FFF2-40B4-BE49-F238E27FC236}">
                <a16:creationId xmlns:a16="http://schemas.microsoft.com/office/drawing/2014/main" id="{0BEBEEE0-D71F-4AD4-BA97-C693CC8248F7}"/>
              </a:ext>
            </a:extLst>
          </p:cNvPr>
          <p:cNvPicPr>
            <a:picLocks noChangeAspect="1"/>
          </p:cNvPicPr>
          <p:nvPr/>
        </p:nvPicPr>
        <p:blipFill>
          <a:blip r:embed="rId2"/>
          <a:stretch>
            <a:fillRect/>
          </a:stretch>
        </p:blipFill>
        <p:spPr>
          <a:xfrm>
            <a:off x="644397" y="2770789"/>
            <a:ext cx="4304234" cy="2801528"/>
          </a:xfrm>
          <a:prstGeom prst="rect">
            <a:avLst/>
          </a:prstGeom>
        </p:spPr>
      </p:pic>
      <p:sp>
        <p:nvSpPr>
          <p:cNvPr id="4" name="Rectangle 3">
            <a:extLst>
              <a:ext uri="{FF2B5EF4-FFF2-40B4-BE49-F238E27FC236}">
                <a16:creationId xmlns:a16="http://schemas.microsoft.com/office/drawing/2014/main" id="{6539A684-B177-4D56-85DB-DAD8B12186B9}"/>
              </a:ext>
            </a:extLst>
          </p:cNvPr>
          <p:cNvSpPr/>
          <p:nvPr/>
        </p:nvSpPr>
        <p:spPr>
          <a:xfrm>
            <a:off x="644396" y="5572317"/>
            <a:ext cx="10639425" cy="646331"/>
          </a:xfrm>
          <a:prstGeom prst="rect">
            <a:avLst/>
          </a:prstGeom>
        </p:spPr>
        <p:txBody>
          <a:bodyPr wrap="square">
            <a:spAutoFit/>
          </a:bodyPr>
          <a:lstStyle/>
          <a:p>
            <a:r>
              <a:rPr lang="en-US" dirty="0"/>
              <a:t>The value of these scores are lower than those we obtained with the previous model, so we did not make further analysis.</a:t>
            </a:r>
            <a:endParaRPr lang="fr-FR" dirty="0"/>
          </a:p>
        </p:txBody>
      </p:sp>
      <p:sp>
        <p:nvSpPr>
          <p:cNvPr id="5" name="Espace réservé du pied de page 4">
            <a:extLst>
              <a:ext uri="{FF2B5EF4-FFF2-40B4-BE49-F238E27FC236}">
                <a16:creationId xmlns:a16="http://schemas.microsoft.com/office/drawing/2014/main" id="{3DB52E9F-1FB8-4184-BA83-DEF37C284FA6}"/>
              </a:ext>
            </a:extLst>
          </p:cNvPr>
          <p:cNvSpPr>
            <a:spLocks noGrp="1"/>
          </p:cNvSpPr>
          <p:nvPr>
            <p:ph type="ftr" sz="quarter" idx="11"/>
          </p:nvPr>
        </p:nvSpPr>
        <p:spPr/>
        <p:txBody>
          <a:bodyPr/>
          <a:lstStyle/>
          <a:p>
            <a:r>
              <a:rPr lang="fr-FR" dirty="0"/>
              <a:t>Python for Data Analysis</a:t>
            </a:r>
          </a:p>
        </p:txBody>
      </p:sp>
      <p:sp>
        <p:nvSpPr>
          <p:cNvPr id="6" name="Espace réservé du numéro de diapositive 5">
            <a:extLst>
              <a:ext uri="{FF2B5EF4-FFF2-40B4-BE49-F238E27FC236}">
                <a16:creationId xmlns:a16="http://schemas.microsoft.com/office/drawing/2014/main" id="{CC643B6E-8579-46AB-923E-93B5FA3432A2}"/>
              </a:ext>
            </a:extLst>
          </p:cNvPr>
          <p:cNvSpPr>
            <a:spLocks noGrp="1"/>
          </p:cNvSpPr>
          <p:nvPr>
            <p:ph type="sldNum" sz="quarter" idx="12"/>
          </p:nvPr>
        </p:nvSpPr>
        <p:spPr/>
        <p:txBody>
          <a:bodyPr/>
          <a:lstStyle/>
          <a:p>
            <a:fld id="{C0477184-AACD-4B21-82AD-FD3A7F054D47}" type="slidenum">
              <a:rPr lang="fr-FR" smtClean="0"/>
              <a:t>22</a:t>
            </a:fld>
            <a:endParaRPr lang="fr-FR"/>
          </a:p>
        </p:txBody>
      </p:sp>
    </p:spTree>
    <p:extLst>
      <p:ext uri="{BB962C8B-B14F-4D97-AF65-F5344CB8AC3E}">
        <p14:creationId xmlns:p14="http://schemas.microsoft.com/office/powerpoint/2010/main" val="1070365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E97AE86-00D6-42FC-8E29-0D2C797FABC5}"/>
              </a:ext>
            </a:extLst>
          </p:cNvPr>
          <p:cNvSpPr txBox="1"/>
          <p:nvPr/>
        </p:nvSpPr>
        <p:spPr>
          <a:xfrm>
            <a:off x="644397" y="496669"/>
            <a:ext cx="7899527" cy="646331"/>
          </a:xfrm>
          <a:prstGeom prst="rect">
            <a:avLst/>
          </a:prstGeom>
          <a:noFill/>
        </p:spPr>
        <p:txBody>
          <a:bodyPr wrap="square" rtlCol="0">
            <a:spAutoFit/>
          </a:bodyPr>
          <a:lstStyle/>
          <a:p>
            <a:r>
              <a:rPr lang="en-US" sz="3600" dirty="0">
                <a:solidFill>
                  <a:srgbClr val="9966FF"/>
                </a:solidFill>
                <a:latin typeface="Berlin Sans FB Demi" panose="020E0802020502020306" pitchFamily="34" charset="0"/>
              </a:rPr>
              <a:t>KNN Classifier</a:t>
            </a:r>
          </a:p>
        </p:txBody>
      </p:sp>
      <p:sp>
        <p:nvSpPr>
          <p:cNvPr id="9" name="Rectangle 8">
            <a:extLst>
              <a:ext uri="{FF2B5EF4-FFF2-40B4-BE49-F238E27FC236}">
                <a16:creationId xmlns:a16="http://schemas.microsoft.com/office/drawing/2014/main" id="{8ED7B442-6618-4575-B9B8-52E9B59C5863}"/>
              </a:ext>
            </a:extLst>
          </p:cNvPr>
          <p:cNvSpPr/>
          <p:nvPr/>
        </p:nvSpPr>
        <p:spPr>
          <a:xfrm>
            <a:off x="644397" y="1247775"/>
            <a:ext cx="10639425" cy="1200329"/>
          </a:xfrm>
          <a:prstGeom prst="rect">
            <a:avLst/>
          </a:prstGeom>
        </p:spPr>
        <p:txBody>
          <a:bodyPr wrap="square">
            <a:spAutoFit/>
          </a:bodyPr>
          <a:lstStyle/>
          <a:p>
            <a:r>
              <a:rPr lang="en-US" dirty="0"/>
              <a:t>This method works poorly in high dimensions, this is because of the curse of dimensionality. Indeed, in high dimensions, measure of distance such as the Euclidean distance are meaningless. We need to reduce the dimensions before fitting the model.</a:t>
            </a:r>
          </a:p>
          <a:p>
            <a:r>
              <a:rPr lang="en-US" dirty="0"/>
              <a:t>This method is also scale sensitive so, we need to scale our data.</a:t>
            </a:r>
          </a:p>
        </p:txBody>
      </p:sp>
      <p:sp>
        <p:nvSpPr>
          <p:cNvPr id="7" name="Rectangle 6">
            <a:extLst>
              <a:ext uri="{FF2B5EF4-FFF2-40B4-BE49-F238E27FC236}">
                <a16:creationId xmlns:a16="http://schemas.microsoft.com/office/drawing/2014/main" id="{FB7BF121-0699-4DF0-8985-F8B29B5B35FB}"/>
              </a:ext>
            </a:extLst>
          </p:cNvPr>
          <p:cNvSpPr/>
          <p:nvPr/>
        </p:nvSpPr>
        <p:spPr>
          <a:xfrm>
            <a:off x="4958791" y="3157246"/>
            <a:ext cx="6096000" cy="1477328"/>
          </a:xfrm>
          <a:prstGeom prst="rect">
            <a:avLst/>
          </a:prstGeom>
        </p:spPr>
        <p:txBody>
          <a:bodyPr>
            <a:spAutoFit/>
          </a:bodyPr>
          <a:lstStyle/>
          <a:p>
            <a:r>
              <a:rPr lang="en-US" dirty="0"/>
              <a:t>The best estimator is obtained when the number of components of the PCA is 2. We are in two dimensions so the Euclidean distance or the Manhattan distance can be used without doubt. This model has an </a:t>
            </a:r>
            <a:r>
              <a:rPr lang="en-US" dirty="0">
                <a:solidFill>
                  <a:srgbClr val="9966FF"/>
                </a:solidFill>
              </a:rPr>
              <a:t>accuracy of 95.2% </a:t>
            </a:r>
            <a:r>
              <a:rPr lang="en-US" dirty="0"/>
              <a:t>on the validation set and </a:t>
            </a:r>
            <a:r>
              <a:rPr lang="en-US" dirty="0">
                <a:solidFill>
                  <a:srgbClr val="9966FF"/>
                </a:solidFill>
              </a:rPr>
              <a:t>94.8%</a:t>
            </a:r>
            <a:r>
              <a:rPr lang="en-US" dirty="0"/>
              <a:t> on the test set.</a:t>
            </a:r>
          </a:p>
        </p:txBody>
      </p:sp>
      <p:sp>
        <p:nvSpPr>
          <p:cNvPr id="4" name="Rectangle 3">
            <a:extLst>
              <a:ext uri="{FF2B5EF4-FFF2-40B4-BE49-F238E27FC236}">
                <a16:creationId xmlns:a16="http://schemas.microsoft.com/office/drawing/2014/main" id="{6539A684-B177-4D56-85DB-DAD8B12186B9}"/>
              </a:ext>
            </a:extLst>
          </p:cNvPr>
          <p:cNvSpPr/>
          <p:nvPr/>
        </p:nvSpPr>
        <p:spPr>
          <a:xfrm>
            <a:off x="644396" y="5572317"/>
            <a:ext cx="10639425" cy="646331"/>
          </a:xfrm>
          <a:prstGeom prst="rect">
            <a:avLst/>
          </a:prstGeom>
        </p:spPr>
        <p:txBody>
          <a:bodyPr wrap="square">
            <a:spAutoFit/>
          </a:bodyPr>
          <a:lstStyle/>
          <a:p>
            <a:r>
              <a:rPr lang="en-US" dirty="0"/>
              <a:t>The value of these scores are lower than those we obtained with the Random Forest &amp; Bagging Classifier, so we did not make further analysis.</a:t>
            </a:r>
            <a:endParaRPr lang="fr-FR" dirty="0"/>
          </a:p>
        </p:txBody>
      </p:sp>
      <p:pic>
        <p:nvPicPr>
          <p:cNvPr id="5" name="Image 4">
            <a:extLst>
              <a:ext uri="{FF2B5EF4-FFF2-40B4-BE49-F238E27FC236}">
                <a16:creationId xmlns:a16="http://schemas.microsoft.com/office/drawing/2014/main" id="{CA44E471-83E8-43AA-9814-FD820A482728}"/>
              </a:ext>
            </a:extLst>
          </p:cNvPr>
          <p:cNvPicPr>
            <a:picLocks noChangeAspect="1"/>
          </p:cNvPicPr>
          <p:nvPr/>
        </p:nvPicPr>
        <p:blipFill>
          <a:blip r:embed="rId2"/>
          <a:stretch>
            <a:fillRect/>
          </a:stretch>
        </p:blipFill>
        <p:spPr>
          <a:xfrm>
            <a:off x="644396" y="2552879"/>
            <a:ext cx="4153706" cy="2686063"/>
          </a:xfrm>
          <a:prstGeom prst="rect">
            <a:avLst/>
          </a:prstGeom>
        </p:spPr>
      </p:pic>
      <p:sp>
        <p:nvSpPr>
          <p:cNvPr id="3" name="Espace réservé du pied de page 2">
            <a:extLst>
              <a:ext uri="{FF2B5EF4-FFF2-40B4-BE49-F238E27FC236}">
                <a16:creationId xmlns:a16="http://schemas.microsoft.com/office/drawing/2014/main" id="{09640D73-2F6C-45D9-9B48-3739D84DF299}"/>
              </a:ext>
            </a:extLst>
          </p:cNvPr>
          <p:cNvSpPr>
            <a:spLocks noGrp="1"/>
          </p:cNvSpPr>
          <p:nvPr>
            <p:ph type="ftr" sz="quarter" idx="11"/>
          </p:nvPr>
        </p:nvSpPr>
        <p:spPr/>
        <p:txBody>
          <a:bodyPr/>
          <a:lstStyle/>
          <a:p>
            <a:r>
              <a:rPr lang="fr-FR" dirty="0"/>
              <a:t>Python for Data Analysis</a:t>
            </a:r>
          </a:p>
        </p:txBody>
      </p:sp>
      <p:sp>
        <p:nvSpPr>
          <p:cNvPr id="6" name="Espace réservé du numéro de diapositive 5">
            <a:extLst>
              <a:ext uri="{FF2B5EF4-FFF2-40B4-BE49-F238E27FC236}">
                <a16:creationId xmlns:a16="http://schemas.microsoft.com/office/drawing/2014/main" id="{9A416F52-564D-4005-B138-084EEDF25445}"/>
              </a:ext>
            </a:extLst>
          </p:cNvPr>
          <p:cNvSpPr>
            <a:spLocks noGrp="1"/>
          </p:cNvSpPr>
          <p:nvPr>
            <p:ph type="sldNum" sz="quarter" idx="12"/>
          </p:nvPr>
        </p:nvSpPr>
        <p:spPr/>
        <p:txBody>
          <a:bodyPr/>
          <a:lstStyle/>
          <a:p>
            <a:fld id="{C0477184-AACD-4B21-82AD-FD3A7F054D47}" type="slidenum">
              <a:rPr lang="fr-FR" smtClean="0"/>
              <a:t>23</a:t>
            </a:fld>
            <a:endParaRPr lang="fr-FR"/>
          </a:p>
        </p:txBody>
      </p:sp>
    </p:spTree>
    <p:extLst>
      <p:ext uri="{BB962C8B-B14F-4D97-AF65-F5344CB8AC3E}">
        <p14:creationId xmlns:p14="http://schemas.microsoft.com/office/powerpoint/2010/main" val="4250234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E97AE86-00D6-42FC-8E29-0D2C797FABC5}"/>
              </a:ext>
            </a:extLst>
          </p:cNvPr>
          <p:cNvSpPr txBox="1"/>
          <p:nvPr/>
        </p:nvSpPr>
        <p:spPr>
          <a:xfrm>
            <a:off x="644397" y="496669"/>
            <a:ext cx="7899527" cy="646331"/>
          </a:xfrm>
          <a:prstGeom prst="rect">
            <a:avLst/>
          </a:prstGeom>
          <a:noFill/>
        </p:spPr>
        <p:txBody>
          <a:bodyPr wrap="square" rtlCol="0">
            <a:spAutoFit/>
          </a:bodyPr>
          <a:lstStyle/>
          <a:p>
            <a:r>
              <a:rPr lang="en-US" sz="3600" dirty="0">
                <a:solidFill>
                  <a:srgbClr val="92D050"/>
                </a:solidFill>
                <a:latin typeface="Berlin Sans FB Demi" panose="020E0802020502020306" pitchFamily="34" charset="0"/>
              </a:rPr>
              <a:t>MLP Classifier</a:t>
            </a:r>
          </a:p>
        </p:txBody>
      </p:sp>
      <p:sp>
        <p:nvSpPr>
          <p:cNvPr id="9" name="Rectangle 8">
            <a:extLst>
              <a:ext uri="{FF2B5EF4-FFF2-40B4-BE49-F238E27FC236}">
                <a16:creationId xmlns:a16="http://schemas.microsoft.com/office/drawing/2014/main" id="{8ED7B442-6618-4575-B9B8-52E9B59C5863}"/>
              </a:ext>
            </a:extLst>
          </p:cNvPr>
          <p:cNvSpPr/>
          <p:nvPr/>
        </p:nvSpPr>
        <p:spPr>
          <a:xfrm>
            <a:off x="644397" y="1247775"/>
            <a:ext cx="10639425" cy="923330"/>
          </a:xfrm>
          <a:prstGeom prst="rect">
            <a:avLst/>
          </a:prstGeom>
        </p:spPr>
        <p:txBody>
          <a:bodyPr wrap="square">
            <a:spAutoFit/>
          </a:bodyPr>
          <a:lstStyle/>
          <a:p>
            <a:r>
              <a:rPr lang="en-US" dirty="0"/>
              <a:t>“</a:t>
            </a:r>
            <a:r>
              <a:rPr lang="en-US" dirty="0" err="1"/>
              <a:t>MLPClassifier</a:t>
            </a:r>
            <a:r>
              <a:rPr lang="en-US" dirty="0"/>
              <a:t>” stands for Multilayer Perceptron Classifier which, in the name itself, connects to a neural network. Unlike other classification algorithms such as Naive Bayes Classifier, “</a:t>
            </a:r>
            <a:r>
              <a:rPr lang="en-US" dirty="0" err="1"/>
              <a:t>MLPClassifier</a:t>
            </a:r>
            <a:r>
              <a:rPr lang="en-US" dirty="0"/>
              <a:t>” relies on an underlying neural network to perform the classification task.</a:t>
            </a:r>
          </a:p>
        </p:txBody>
      </p:sp>
      <p:sp>
        <p:nvSpPr>
          <p:cNvPr id="7" name="Rectangle 6">
            <a:extLst>
              <a:ext uri="{FF2B5EF4-FFF2-40B4-BE49-F238E27FC236}">
                <a16:creationId xmlns:a16="http://schemas.microsoft.com/office/drawing/2014/main" id="{FB7BF121-0699-4DF0-8985-F8B29B5B35FB}"/>
              </a:ext>
            </a:extLst>
          </p:cNvPr>
          <p:cNvSpPr/>
          <p:nvPr/>
        </p:nvSpPr>
        <p:spPr>
          <a:xfrm>
            <a:off x="4958791" y="3157246"/>
            <a:ext cx="6096000" cy="646331"/>
          </a:xfrm>
          <a:prstGeom prst="rect">
            <a:avLst/>
          </a:prstGeom>
        </p:spPr>
        <p:txBody>
          <a:bodyPr>
            <a:spAutoFit/>
          </a:bodyPr>
          <a:lstStyle/>
          <a:p>
            <a:r>
              <a:rPr lang="en-US" dirty="0"/>
              <a:t>This model has an </a:t>
            </a:r>
            <a:r>
              <a:rPr lang="en-US" dirty="0">
                <a:solidFill>
                  <a:srgbClr val="92D050"/>
                </a:solidFill>
              </a:rPr>
              <a:t>accuracy of 90.4% </a:t>
            </a:r>
            <a:r>
              <a:rPr lang="en-US" dirty="0"/>
              <a:t>on the validation set and </a:t>
            </a:r>
            <a:r>
              <a:rPr lang="en-US" dirty="0">
                <a:solidFill>
                  <a:srgbClr val="92D050"/>
                </a:solidFill>
              </a:rPr>
              <a:t>88.9%</a:t>
            </a:r>
            <a:r>
              <a:rPr lang="en-US" dirty="0"/>
              <a:t> on the test set.</a:t>
            </a:r>
          </a:p>
        </p:txBody>
      </p:sp>
      <p:sp>
        <p:nvSpPr>
          <p:cNvPr id="4" name="Rectangle 3">
            <a:extLst>
              <a:ext uri="{FF2B5EF4-FFF2-40B4-BE49-F238E27FC236}">
                <a16:creationId xmlns:a16="http://schemas.microsoft.com/office/drawing/2014/main" id="{6539A684-B177-4D56-85DB-DAD8B12186B9}"/>
              </a:ext>
            </a:extLst>
          </p:cNvPr>
          <p:cNvSpPr/>
          <p:nvPr/>
        </p:nvSpPr>
        <p:spPr>
          <a:xfrm>
            <a:off x="644396" y="5435419"/>
            <a:ext cx="10639425" cy="646331"/>
          </a:xfrm>
          <a:prstGeom prst="rect">
            <a:avLst/>
          </a:prstGeom>
        </p:spPr>
        <p:txBody>
          <a:bodyPr wrap="square">
            <a:spAutoFit/>
          </a:bodyPr>
          <a:lstStyle/>
          <a:p>
            <a:r>
              <a:rPr lang="en-US" dirty="0"/>
              <a:t>The value of these scores are lower than those we obtained with the previous models, so we did not make further analysis.</a:t>
            </a:r>
            <a:endParaRPr lang="fr-FR" dirty="0"/>
          </a:p>
        </p:txBody>
      </p:sp>
      <p:pic>
        <p:nvPicPr>
          <p:cNvPr id="3" name="Image 2">
            <a:extLst>
              <a:ext uri="{FF2B5EF4-FFF2-40B4-BE49-F238E27FC236}">
                <a16:creationId xmlns:a16="http://schemas.microsoft.com/office/drawing/2014/main" id="{16FD1F2A-6EC5-46F0-8675-4AD7C993B6D9}"/>
              </a:ext>
            </a:extLst>
          </p:cNvPr>
          <p:cNvPicPr>
            <a:picLocks noChangeAspect="1"/>
          </p:cNvPicPr>
          <p:nvPr/>
        </p:nvPicPr>
        <p:blipFill>
          <a:blip r:embed="rId2"/>
          <a:stretch>
            <a:fillRect/>
          </a:stretch>
        </p:blipFill>
        <p:spPr>
          <a:xfrm>
            <a:off x="378876" y="2539675"/>
            <a:ext cx="4215284" cy="2555934"/>
          </a:xfrm>
          <a:prstGeom prst="rect">
            <a:avLst/>
          </a:prstGeom>
        </p:spPr>
      </p:pic>
      <p:sp>
        <p:nvSpPr>
          <p:cNvPr id="5" name="Espace réservé du pied de page 4">
            <a:extLst>
              <a:ext uri="{FF2B5EF4-FFF2-40B4-BE49-F238E27FC236}">
                <a16:creationId xmlns:a16="http://schemas.microsoft.com/office/drawing/2014/main" id="{420B5D91-856E-4C97-8653-069423CC5179}"/>
              </a:ext>
            </a:extLst>
          </p:cNvPr>
          <p:cNvSpPr>
            <a:spLocks noGrp="1"/>
          </p:cNvSpPr>
          <p:nvPr>
            <p:ph type="ftr" sz="quarter" idx="11"/>
          </p:nvPr>
        </p:nvSpPr>
        <p:spPr/>
        <p:txBody>
          <a:bodyPr/>
          <a:lstStyle/>
          <a:p>
            <a:r>
              <a:rPr lang="fr-FR" dirty="0"/>
              <a:t>Python for Data Analysis</a:t>
            </a:r>
          </a:p>
        </p:txBody>
      </p:sp>
      <p:sp>
        <p:nvSpPr>
          <p:cNvPr id="6" name="Espace réservé du numéro de diapositive 5">
            <a:extLst>
              <a:ext uri="{FF2B5EF4-FFF2-40B4-BE49-F238E27FC236}">
                <a16:creationId xmlns:a16="http://schemas.microsoft.com/office/drawing/2014/main" id="{7A53FB21-463B-4F1D-9604-C628E87A7891}"/>
              </a:ext>
            </a:extLst>
          </p:cNvPr>
          <p:cNvSpPr>
            <a:spLocks noGrp="1"/>
          </p:cNvSpPr>
          <p:nvPr>
            <p:ph type="sldNum" sz="quarter" idx="12"/>
          </p:nvPr>
        </p:nvSpPr>
        <p:spPr/>
        <p:txBody>
          <a:bodyPr/>
          <a:lstStyle/>
          <a:p>
            <a:fld id="{C0477184-AACD-4B21-82AD-FD3A7F054D47}" type="slidenum">
              <a:rPr lang="fr-FR" smtClean="0"/>
              <a:t>24</a:t>
            </a:fld>
            <a:endParaRPr lang="fr-FR"/>
          </a:p>
        </p:txBody>
      </p:sp>
    </p:spTree>
    <p:extLst>
      <p:ext uri="{BB962C8B-B14F-4D97-AF65-F5344CB8AC3E}">
        <p14:creationId xmlns:p14="http://schemas.microsoft.com/office/powerpoint/2010/main" val="3529520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68320DF5-33E5-41DA-822A-2636E2BE0C6C}"/>
              </a:ext>
            </a:extLst>
          </p:cNvPr>
          <p:cNvSpPr>
            <a:spLocks noGrp="1"/>
          </p:cNvSpPr>
          <p:nvPr>
            <p:ph type="ftr" sz="quarter" idx="11"/>
          </p:nvPr>
        </p:nvSpPr>
        <p:spPr/>
        <p:txBody>
          <a:bodyPr/>
          <a:lstStyle/>
          <a:p>
            <a:r>
              <a:rPr lang="fr-FR" dirty="0"/>
              <a:t>Python for Data Analysis</a:t>
            </a:r>
          </a:p>
        </p:txBody>
      </p:sp>
      <p:sp>
        <p:nvSpPr>
          <p:cNvPr id="3" name="Espace réservé du numéro de diapositive 2">
            <a:extLst>
              <a:ext uri="{FF2B5EF4-FFF2-40B4-BE49-F238E27FC236}">
                <a16:creationId xmlns:a16="http://schemas.microsoft.com/office/drawing/2014/main" id="{8314A4EA-4E3A-402C-86F3-3B4D93D8B24D}"/>
              </a:ext>
            </a:extLst>
          </p:cNvPr>
          <p:cNvSpPr>
            <a:spLocks noGrp="1"/>
          </p:cNvSpPr>
          <p:nvPr>
            <p:ph type="sldNum" sz="quarter" idx="12"/>
          </p:nvPr>
        </p:nvSpPr>
        <p:spPr/>
        <p:txBody>
          <a:bodyPr/>
          <a:lstStyle/>
          <a:p>
            <a:fld id="{C0477184-AACD-4B21-82AD-FD3A7F054D47}" type="slidenum">
              <a:rPr lang="fr-FR" smtClean="0"/>
              <a:t>25</a:t>
            </a:fld>
            <a:endParaRPr lang="fr-FR"/>
          </a:p>
        </p:txBody>
      </p:sp>
    </p:spTree>
    <p:extLst>
      <p:ext uri="{BB962C8B-B14F-4D97-AF65-F5344CB8AC3E}">
        <p14:creationId xmlns:p14="http://schemas.microsoft.com/office/powerpoint/2010/main" val="1255146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41AFC4-AACA-4016-B244-D953D6674841}"/>
              </a:ext>
            </a:extLst>
          </p:cNvPr>
          <p:cNvSpPr/>
          <p:nvPr/>
        </p:nvSpPr>
        <p:spPr>
          <a:xfrm>
            <a:off x="644399" y="1608862"/>
            <a:ext cx="10639425" cy="1477328"/>
          </a:xfrm>
          <a:prstGeom prst="rect">
            <a:avLst/>
          </a:prstGeom>
        </p:spPr>
        <p:txBody>
          <a:bodyPr wrap="square">
            <a:spAutoFit/>
          </a:bodyPr>
          <a:lstStyle/>
          <a:p>
            <a:r>
              <a:rPr lang="en-US" dirty="0"/>
              <a:t>The dataset contains </a:t>
            </a:r>
            <a:r>
              <a:rPr lang="en-US" dirty="0">
                <a:solidFill>
                  <a:srgbClr val="00B0F0"/>
                </a:solidFill>
              </a:rPr>
              <a:t>2111 records</a:t>
            </a:r>
            <a:r>
              <a:rPr lang="en-US" dirty="0"/>
              <a:t>. However, 77% of these records were generated synthetically. </a:t>
            </a:r>
          </a:p>
          <a:p>
            <a:endParaRPr lang="en-US" dirty="0"/>
          </a:p>
          <a:p>
            <a:r>
              <a:rPr lang="en-US" dirty="0"/>
              <a:t>There are 17 features in this dataset. There is 4 numerical features and 13 categorical features.</a:t>
            </a:r>
          </a:p>
          <a:p>
            <a:r>
              <a:rPr lang="en-US" dirty="0"/>
              <a:t>The response variable is “NObesity” which represents the obesity level of an individual. This variable has seven categories from insufficient weight to obesity level 3.</a:t>
            </a:r>
            <a:endParaRPr lang="fr-FR" dirty="0"/>
          </a:p>
        </p:txBody>
      </p:sp>
      <p:sp>
        <p:nvSpPr>
          <p:cNvPr id="3" name="ZoneTexte 2">
            <a:extLst>
              <a:ext uri="{FF2B5EF4-FFF2-40B4-BE49-F238E27FC236}">
                <a16:creationId xmlns:a16="http://schemas.microsoft.com/office/drawing/2014/main" id="{82EAC013-638A-4367-9534-96616CDBCCB1}"/>
              </a:ext>
            </a:extLst>
          </p:cNvPr>
          <p:cNvSpPr txBox="1"/>
          <p:nvPr/>
        </p:nvSpPr>
        <p:spPr>
          <a:xfrm>
            <a:off x="644399" y="496669"/>
            <a:ext cx="3264346" cy="646331"/>
          </a:xfrm>
          <a:prstGeom prst="rect">
            <a:avLst/>
          </a:prstGeom>
          <a:noFill/>
        </p:spPr>
        <p:txBody>
          <a:bodyPr wrap="square" rtlCol="0">
            <a:spAutoFit/>
          </a:bodyPr>
          <a:lstStyle/>
          <a:p>
            <a:r>
              <a:rPr lang="fr-FR" sz="3600" dirty="0">
                <a:solidFill>
                  <a:srgbClr val="00B0F0"/>
                </a:solidFill>
                <a:latin typeface="Berlin Sans FB Demi" panose="020E0802020502020306" pitchFamily="34" charset="0"/>
              </a:rPr>
              <a:t>The </a:t>
            </a:r>
            <a:r>
              <a:rPr lang="en-US" sz="3600" dirty="0">
                <a:solidFill>
                  <a:srgbClr val="00B0F0"/>
                </a:solidFill>
                <a:latin typeface="Berlin Sans FB Demi" panose="020E0802020502020306" pitchFamily="34" charset="0"/>
              </a:rPr>
              <a:t>dataset</a:t>
            </a:r>
          </a:p>
        </p:txBody>
      </p:sp>
      <p:sp>
        <p:nvSpPr>
          <p:cNvPr id="4" name="Espace réservé du pied de page 3">
            <a:extLst>
              <a:ext uri="{FF2B5EF4-FFF2-40B4-BE49-F238E27FC236}">
                <a16:creationId xmlns:a16="http://schemas.microsoft.com/office/drawing/2014/main" id="{20F0999D-6357-4CC3-9C95-B224EDA36C01}"/>
              </a:ext>
            </a:extLst>
          </p:cNvPr>
          <p:cNvSpPr>
            <a:spLocks noGrp="1"/>
          </p:cNvSpPr>
          <p:nvPr>
            <p:ph type="ftr" sz="quarter" idx="11"/>
          </p:nvPr>
        </p:nvSpPr>
        <p:spPr/>
        <p:txBody>
          <a:bodyPr/>
          <a:lstStyle/>
          <a:p>
            <a:r>
              <a:rPr lang="fr-FR" dirty="0"/>
              <a:t>Python for Data Analysis</a:t>
            </a:r>
          </a:p>
        </p:txBody>
      </p:sp>
      <p:sp>
        <p:nvSpPr>
          <p:cNvPr id="5" name="Espace réservé du numéro de diapositive 4">
            <a:extLst>
              <a:ext uri="{FF2B5EF4-FFF2-40B4-BE49-F238E27FC236}">
                <a16:creationId xmlns:a16="http://schemas.microsoft.com/office/drawing/2014/main" id="{5371C64E-E2C5-47F6-A6D1-4B4EA59B7C47}"/>
              </a:ext>
            </a:extLst>
          </p:cNvPr>
          <p:cNvSpPr>
            <a:spLocks noGrp="1"/>
          </p:cNvSpPr>
          <p:nvPr>
            <p:ph type="sldNum" sz="quarter" idx="12"/>
          </p:nvPr>
        </p:nvSpPr>
        <p:spPr/>
        <p:txBody>
          <a:bodyPr/>
          <a:lstStyle/>
          <a:p>
            <a:fld id="{C0477184-AACD-4B21-82AD-FD3A7F054D47}" type="slidenum">
              <a:rPr lang="fr-FR" smtClean="0"/>
              <a:t>3</a:t>
            </a:fld>
            <a:endParaRPr lang="fr-FR"/>
          </a:p>
        </p:txBody>
      </p:sp>
    </p:spTree>
    <p:extLst>
      <p:ext uri="{BB962C8B-B14F-4D97-AF65-F5344CB8AC3E}">
        <p14:creationId xmlns:p14="http://schemas.microsoft.com/office/powerpoint/2010/main" val="53100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1E2A246-F7D1-4B81-A2D2-7887F8DA70BE}"/>
              </a:ext>
            </a:extLst>
          </p:cNvPr>
          <p:cNvSpPr txBox="1"/>
          <p:nvPr/>
        </p:nvSpPr>
        <p:spPr>
          <a:xfrm>
            <a:off x="644399" y="496669"/>
            <a:ext cx="4089526" cy="646331"/>
          </a:xfrm>
          <a:prstGeom prst="rect">
            <a:avLst/>
          </a:prstGeom>
          <a:noFill/>
        </p:spPr>
        <p:txBody>
          <a:bodyPr wrap="square" rtlCol="0">
            <a:spAutoFit/>
          </a:bodyPr>
          <a:lstStyle/>
          <a:p>
            <a:r>
              <a:rPr lang="en-US" sz="3600" dirty="0">
                <a:solidFill>
                  <a:schemeClr val="accent2"/>
                </a:solidFill>
                <a:latin typeface="Berlin Sans FB Demi" panose="020E0802020502020306" pitchFamily="34" charset="0"/>
              </a:rPr>
              <a:t>Statistical Analysis</a:t>
            </a:r>
          </a:p>
        </p:txBody>
      </p:sp>
      <p:sp>
        <p:nvSpPr>
          <p:cNvPr id="3" name="Rectangle 2">
            <a:extLst>
              <a:ext uri="{FF2B5EF4-FFF2-40B4-BE49-F238E27FC236}">
                <a16:creationId xmlns:a16="http://schemas.microsoft.com/office/drawing/2014/main" id="{BE59ECBD-1880-4D06-AB37-634595EB6EA6}"/>
              </a:ext>
            </a:extLst>
          </p:cNvPr>
          <p:cNvSpPr/>
          <p:nvPr/>
        </p:nvSpPr>
        <p:spPr>
          <a:xfrm>
            <a:off x="644399" y="1558436"/>
            <a:ext cx="10639425" cy="1200329"/>
          </a:xfrm>
          <a:prstGeom prst="rect">
            <a:avLst/>
          </a:prstGeom>
        </p:spPr>
        <p:txBody>
          <a:bodyPr wrap="square">
            <a:spAutoFit/>
          </a:bodyPr>
          <a:lstStyle/>
          <a:p>
            <a:r>
              <a:rPr lang="en-US" dirty="0"/>
              <a:t>We started to work on this data by performing a simple statistical analysis. We did that in order to have a global comprehension of the data.</a:t>
            </a:r>
          </a:p>
          <a:p>
            <a:r>
              <a:rPr lang="en-US" dirty="0"/>
              <a:t>The following results are quite interesting and allowed us to make our first assumptions about which features will be used in the models.</a:t>
            </a:r>
          </a:p>
        </p:txBody>
      </p:sp>
      <p:sp>
        <p:nvSpPr>
          <p:cNvPr id="4" name="ZoneTexte 3">
            <a:extLst>
              <a:ext uri="{FF2B5EF4-FFF2-40B4-BE49-F238E27FC236}">
                <a16:creationId xmlns:a16="http://schemas.microsoft.com/office/drawing/2014/main" id="{8E019FD6-E074-41FE-B1D9-6449741A7CED}"/>
              </a:ext>
            </a:extLst>
          </p:cNvPr>
          <p:cNvSpPr txBox="1"/>
          <p:nvPr/>
        </p:nvSpPr>
        <p:spPr>
          <a:xfrm>
            <a:off x="904875" y="2657475"/>
            <a:ext cx="4388485" cy="1419225"/>
          </a:xfrm>
          <a:prstGeom prst="rect">
            <a:avLst/>
          </a:prstGeom>
          <a:noFill/>
        </p:spPr>
        <p:txBody>
          <a:bodyPr wrap="square" rtlCol="0">
            <a:spAutoFit/>
          </a:bodyPr>
          <a:lstStyle/>
          <a:p>
            <a:endParaRPr lang="fr-FR" dirty="0"/>
          </a:p>
        </p:txBody>
      </p:sp>
      <p:pic>
        <p:nvPicPr>
          <p:cNvPr id="9" name="Image 8">
            <a:extLst>
              <a:ext uri="{FF2B5EF4-FFF2-40B4-BE49-F238E27FC236}">
                <a16:creationId xmlns:a16="http://schemas.microsoft.com/office/drawing/2014/main" id="{638B7BFB-C6BE-418D-AA6B-236657C57197}"/>
              </a:ext>
            </a:extLst>
          </p:cNvPr>
          <p:cNvPicPr>
            <a:picLocks noChangeAspect="1"/>
          </p:cNvPicPr>
          <p:nvPr/>
        </p:nvPicPr>
        <p:blipFill rotWithShape="1">
          <a:blip r:embed="rId2"/>
          <a:srcRect r="11664"/>
          <a:stretch/>
        </p:blipFill>
        <p:spPr>
          <a:xfrm>
            <a:off x="773050" y="4418696"/>
            <a:ext cx="5999226" cy="809625"/>
          </a:xfrm>
          <a:prstGeom prst="rect">
            <a:avLst/>
          </a:prstGeom>
        </p:spPr>
      </p:pic>
      <p:pic>
        <p:nvPicPr>
          <p:cNvPr id="10" name="Image 9">
            <a:extLst>
              <a:ext uri="{FF2B5EF4-FFF2-40B4-BE49-F238E27FC236}">
                <a16:creationId xmlns:a16="http://schemas.microsoft.com/office/drawing/2014/main" id="{F000C82D-0935-4E46-B27D-7A13FBCF08D4}"/>
              </a:ext>
            </a:extLst>
          </p:cNvPr>
          <p:cNvPicPr>
            <a:picLocks noChangeAspect="1"/>
          </p:cNvPicPr>
          <p:nvPr/>
        </p:nvPicPr>
        <p:blipFill>
          <a:blip r:embed="rId3"/>
          <a:stretch>
            <a:fillRect/>
          </a:stretch>
        </p:blipFill>
        <p:spPr>
          <a:xfrm>
            <a:off x="773049" y="3017853"/>
            <a:ext cx="4305300" cy="762000"/>
          </a:xfrm>
          <a:prstGeom prst="rect">
            <a:avLst/>
          </a:prstGeom>
        </p:spPr>
      </p:pic>
      <p:sp>
        <p:nvSpPr>
          <p:cNvPr id="11" name="ZoneTexte 10">
            <a:extLst>
              <a:ext uri="{FF2B5EF4-FFF2-40B4-BE49-F238E27FC236}">
                <a16:creationId xmlns:a16="http://schemas.microsoft.com/office/drawing/2014/main" id="{A477966C-FA4F-474B-9C1E-619FA7A4AB53}"/>
              </a:ext>
            </a:extLst>
          </p:cNvPr>
          <p:cNvSpPr txBox="1"/>
          <p:nvPr/>
        </p:nvSpPr>
        <p:spPr>
          <a:xfrm>
            <a:off x="6898641" y="2958480"/>
            <a:ext cx="438848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Almost </a:t>
            </a:r>
            <a:r>
              <a:rPr lang="en-US" b="1" dirty="0">
                <a:solidFill>
                  <a:schemeClr val="accent2"/>
                </a:solidFill>
              </a:rPr>
              <a:t>98%</a:t>
            </a:r>
            <a:r>
              <a:rPr lang="en-US" dirty="0"/>
              <a:t> of the dataset do not smoke. This feature do not seem to provide information because its variance is close to zero</a:t>
            </a:r>
            <a:r>
              <a:rPr lang="fr-FR" dirty="0"/>
              <a:t>. </a:t>
            </a:r>
          </a:p>
        </p:txBody>
      </p:sp>
      <p:sp>
        <p:nvSpPr>
          <p:cNvPr id="12" name="ZoneTexte 11">
            <a:extLst>
              <a:ext uri="{FF2B5EF4-FFF2-40B4-BE49-F238E27FC236}">
                <a16:creationId xmlns:a16="http://schemas.microsoft.com/office/drawing/2014/main" id="{80A4EAB8-82C3-412C-9C3D-94A2B6DB6A94}"/>
              </a:ext>
            </a:extLst>
          </p:cNvPr>
          <p:cNvSpPr txBox="1"/>
          <p:nvPr/>
        </p:nvSpPr>
        <p:spPr>
          <a:xfrm>
            <a:off x="6898641" y="4418696"/>
            <a:ext cx="4388484" cy="923330"/>
          </a:xfrm>
          <a:prstGeom prst="rect">
            <a:avLst/>
          </a:prstGeom>
          <a:noFill/>
        </p:spPr>
        <p:txBody>
          <a:bodyPr wrap="square" rtlCol="0">
            <a:spAutoFit/>
          </a:bodyPr>
          <a:lstStyle/>
          <a:p>
            <a:pPr marL="285750" indent="-285750">
              <a:buFont typeface="Arial" panose="020B0604020202020204" pitchFamily="34" charset="0"/>
              <a:buChar char="•"/>
            </a:pPr>
            <a:r>
              <a:rPr lang="en-US" dirty="0"/>
              <a:t>Same case with this other feature. Almost </a:t>
            </a:r>
            <a:r>
              <a:rPr lang="en-US" b="1" dirty="0">
                <a:solidFill>
                  <a:schemeClr val="accent2"/>
                </a:solidFill>
              </a:rPr>
              <a:t>96%</a:t>
            </a:r>
            <a:r>
              <a:rPr lang="en-US" b="1" dirty="0">
                <a:solidFill>
                  <a:schemeClr val="accent1"/>
                </a:solidFill>
              </a:rPr>
              <a:t> </a:t>
            </a:r>
            <a:r>
              <a:rPr lang="en-US" dirty="0"/>
              <a:t>of the dataset do not monitoring their calories consumption.</a:t>
            </a:r>
            <a:endParaRPr lang="fr-FR" dirty="0"/>
          </a:p>
        </p:txBody>
      </p:sp>
      <p:sp>
        <p:nvSpPr>
          <p:cNvPr id="5" name="Espace réservé du pied de page 4">
            <a:extLst>
              <a:ext uri="{FF2B5EF4-FFF2-40B4-BE49-F238E27FC236}">
                <a16:creationId xmlns:a16="http://schemas.microsoft.com/office/drawing/2014/main" id="{087B9821-3AC7-4021-BD4E-F00B8C02A919}"/>
              </a:ext>
            </a:extLst>
          </p:cNvPr>
          <p:cNvSpPr>
            <a:spLocks noGrp="1"/>
          </p:cNvSpPr>
          <p:nvPr>
            <p:ph type="ftr" sz="quarter" idx="11"/>
          </p:nvPr>
        </p:nvSpPr>
        <p:spPr/>
        <p:txBody>
          <a:bodyPr/>
          <a:lstStyle/>
          <a:p>
            <a:r>
              <a:rPr lang="fr-FR" dirty="0"/>
              <a:t>Python for Data Analysis</a:t>
            </a:r>
          </a:p>
        </p:txBody>
      </p:sp>
      <p:sp>
        <p:nvSpPr>
          <p:cNvPr id="6" name="Espace réservé du numéro de diapositive 5">
            <a:extLst>
              <a:ext uri="{FF2B5EF4-FFF2-40B4-BE49-F238E27FC236}">
                <a16:creationId xmlns:a16="http://schemas.microsoft.com/office/drawing/2014/main" id="{7AB4C595-EE47-46F7-A194-9D7AABA0C97F}"/>
              </a:ext>
            </a:extLst>
          </p:cNvPr>
          <p:cNvSpPr>
            <a:spLocks noGrp="1"/>
          </p:cNvSpPr>
          <p:nvPr>
            <p:ph type="sldNum" sz="quarter" idx="12"/>
          </p:nvPr>
        </p:nvSpPr>
        <p:spPr/>
        <p:txBody>
          <a:bodyPr/>
          <a:lstStyle/>
          <a:p>
            <a:fld id="{C0477184-AACD-4B21-82AD-FD3A7F054D47}" type="slidenum">
              <a:rPr lang="fr-FR" smtClean="0"/>
              <a:t>4</a:t>
            </a:fld>
            <a:endParaRPr lang="fr-FR"/>
          </a:p>
        </p:txBody>
      </p:sp>
    </p:spTree>
    <p:extLst>
      <p:ext uri="{BB962C8B-B14F-4D97-AF65-F5344CB8AC3E}">
        <p14:creationId xmlns:p14="http://schemas.microsoft.com/office/powerpoint/2010/main" val="77650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BE0C4DA-C03E-44E4-8B25-A39BC461D651}"/>
              </a:ext>
            </a:extLst>
          </p:cNvPr>
          <p:cNvSpPr txBox="1"/>
          <p:nvPr/>
        </p:nvSpPr>
        <p:spPr>
          <a:xfrm>
            <a:off x="644398" y="496669"/>
            <a:ext cx="6727952" cy="646331"/>
          </a:xfrm>
          <a:prstGeom prst="rect">
            <a:avLst/>
          </a:prstGeom>
          <a:noFill/>
        </p:spPr>
        <p:txBody>
          <a:bodyPr wrap="square" rtlCol="0">
            <a:spAutoFit/>
          </a:bodyPr>
          <a:lstStyle/>
          <a:p>
            <a:r>
              <a:rPr lang="en-US" sz="3600" dirty="0">
                <a:solidFill>
                  <a:srgbClr val="92D050"/>
                </a:solidFill>
                <a:latin typeface="Berlin Sans FB Demi" panose="020E0802020502020306" pitchFamily="34" charset="0"/>
              </a:rPr>
              <a:t>Features “Height” and “Weight”</a:t>
            </a:r>
          </a:p>
        </p:txBody>
      </p:sp>
      <p:sp>
        <p:nvSpPr>
          <p:cNvPr id="3" name="Rectangle 2">
            <a:extLst>
              <a:ext uri="{FF2B5EF4-FFF2-40B4-BE49-F238E27FC236}">
                <a16:creationId xmlns:a16="http://schemas.microsoft.com/office/drawing/2014/main" id="{90929380-79E9-47F9-86ED-5CF537979635}"/>
              </a:ext>
            </a:extLst>
          </p:cNvPr>
          <p:cNvSpPr/>
          <p:nvPr/>
        </p:nvSpPr>
        <p:spPr>
          <a:xfrm>
            <a:off x="776287" y="1395639"/>
            <a:ext cx="10639425" cy="923330"/>
          </a:xfrm>
          <a:prstGeom prst="rect">
            <a:avLst/>
          </a:prstGeom>
        </p:spPr>
        <p:txBody>
          <a:bodyPr wrap="square">
            <a:spAutoFit/>
          </a:bodyPr>
          <a:lstStyle/>
          <a:p>
            <a:r>
              <a:rPr lang="en-US" dirty="0"/>
              <a:t>People commonly think that the obesity level of a person is linked to his height and to his weight.</a:t>
            </a:r>
          </a:p>
          <a:p>
            <a:r>
              <a:rPr lang="en-US" dirty="0"/>
              <a:t>In order to assess or not this statement, we started our detailed analysis by studying the features “Height” and “Weight”. </a:t>
            </a:r>
          </a:p>
        </p:txBody>
      </p:sp>
      <p:pic>
        <p:nvPicPr>
          <p:cNvPr id="4" name="Image 3">
            <a:extLst>
              <a:ext uri="{FF2B5EF4-FFF2-40B4-BE49-F238E27FC236}">
                <a16:creationId xmlns:a16="http://schemas.microsoft.com/office/drawing/2014/main" id="{D6D7A464-C087-40E1-88F8-41F646C12317}"/>
              </a:ext>
            </a:extLst>
          </p:cNvPr>
          <p:cNvPicPr>
            <a:picLocks noChangeAspect="1"/>
          </p:cNvPicPr>
          <p:nvPr/>
        </p:nvPicPr>
        <p:blipFill>
          <a:blip r:embed="rId2"/>
          <a:stretch>
            <a:fillRect/>
          </a:stretch>
        </p:blipFill>
        <p:spPr>
          <a:xfrm>
            <a:off x="644398" y="2483983"/>
            <a:ext cx="5252720" cy="2531385"/>
          </a:xfrm>
          <a:prstGeom prst="rect">
            <a:avLst/>
          </a:prstGeom>
        </p:spPr>
      </p:pic>
      <p:pic>
        <p:nvPicPr>
          <p:cNvPr id="5" name="Image 4">
            <a:extLst>
              <a:ext uri="{FF2B5EF4-FFF2-40B4-BE49-F238E27FC236}">
                <a16:creationId xmlns:a16="http://schemas.microsoft.com/office/drawing/2014/main" id="{39FB88AE-E997-4E8B-849D-A319EB4A8F47}"/>
              </a:ext>
            </a:extLst>
          </p:cNvPr>
          <p:cNvPicPr>
            <a:picLocks noChangeAspect="1"/>
          </p:cNvPicPr>
          <p:nvPr/>
        </p:nvPicPr>
        <p:blipFill>
          <a:blip r:embed="rId3"/>
          <a:stretch>
            <a:fillRect/>
          </a:stretch>
        </p:blipFill>
        <p:spPr>
          <a:xfrm>
            <a:off x="6095999" y="2551617"/>
            <a:ext cx="5252721" cy="2396115"/>
          </a:xfrm>
          <a:prstGeom prst="rect">
            <a:avLst/>
          </a:prstGeom>
        </p:spPr>
      </p:pic>
      <p:sp>
        <p:nvSpPr>
          <p:cNvPr id="6" name="Rectangle 5">
            <a:extLst>
              <a:ext uri="{FF2B5EF4-FFF2-40B4-BE49-F238E27FC236}">
                <a16:creationId xmlns:a16="http://schemas.microsoft.com/office/drawing/2014/main" id="{A946521B-A3D5-433D-A213-C2C9EBDAF0FC}"/>
              </a:ext>
            </a:extLst>
          </p:cNvPr>
          <p:cNvSpPr/>
          <p:nvPr/>
        </p:nvSpPr>
        <p:spPr>
          <a:xfrm>
            <a:off x="776287" y="5180380"/>
            <a:ext cx="5120831" cy="646331"/>
          </a:xfrm>
          <a:prstGeom prst="rect">
            <a:avLst/>
          </a:prstGeom>
        </p:spPr>
        <p:txBody>
          <a:bodyPr wrap="square">
            <a:spAutoFit/>
          </a:bodyPr>
          <a:lstStyle/>
          <a:p>
            <a:r>
              <a:rPr lang="en-US" dirty="0"/>
              <a:t>The feature </a:t>
            </a:r>
            <a:r>
              <a:rPr lang="en-US" b="1" dirty="0">
                <a:solidFill>
                  <a:srgbClr val="92D050"/>
                </a:solidFill>
              </a:rPr>
              <a:t>“Height” </a:t>
            </a:r>
            <a:r>
              <a:rPr lang="en-US" dirty="0"/>
              <a:t>does not seem as relevant as we used to think.</a:t>
            </a:r>
          </a:p>
        </p:txBody>
      </p:sp>
      <p:sp>
        <p:nvSpPr>
          <p:cNvPr id="7" name="Rectangle 6">
            <a:extLst>
              <a:ext uri="{FF2B5EF4-FFF2-40B4-BE49-F238E27FC236}">
                <a16:creationId xmlns:a16="http://schemas.microsoft.com/office/drawing/2014/main" id="{ADF1C874-523F-435D-A3D6-1C86C8D8E6E0}"/>
              </a:ext>
            </a:extLst>
          </p:cNvPr>
          <p:cNvSpPr/>
          <p:nvPr/>
        </p:nvSpPr>
        <p:spPr>
          <a:xfrm>
            <a:off x="6294881" y="5180380"/>
            <a:ext cx="5120831" cy="923330"/>
          </a:xfrm>
          <a:prstGeom prst="rect">
            <a:avLst/>
          </a:prstGeom>
        </p:spPr>
        <p:txBody>
          <a:bodyPr wrap="square">
            <a:spAutoFit/>
          </a:bodyPr>
          <a:lstStyle/>
          <a:p>
            <a:r>
              <a:rPr lang="en-US" dirty="0"/>
              <a:t>The feature </a:t>
            </a:r>
            <a:r>
              <a:rPr lang="en-US" b="1" dirty="0">
                <a:solidFill>
                  <a:srgbClr val="92D050"/>
                </a:solidFill>
              </a:rPr>
              <a:t>“Weight” </a:t>
            </a:r>
            <a:r>
              <a:rPr lang="en-US" dirty="0"/>
              <a:t>seems very relevant. Each obesity level has its own range of weight, well separated from the other.</a:t>
            </a:r>
          </a:p>
        </p:txBody>
      </p:sp>
      <p:sp>
        <p:nvSpPr>
          <p:cNvPr id="8" name="Espace réservé du pied de page 7">
            <a:extLst>
              <a:ext uri="{FF2B5EF4-FFF2-40B4-BE49-F238E27FC236}">
                <a16:creationId xmlns:a16="http://schemas.microsoft.com/office/drawing/2014/main" id="{054ABD3B-F597-428F-A2BE-FBA309CCC733}"/>
              </a:ext>
            </a:extLst>
          </p:cNvPr>
          <p:cNvSpPr>
            <a:spLocks noGrp="1"/>
          </p:cNvSpPr>
          <p:nvPr>
            <p:ph type="ftr" sz="quarter" idx="11"/>
          </p:nvPr>
        </p:nvSpPr>
        <p:spPr/>
        <p:txBody>
          <a:bodyPr/>
          <a:lstStyle/>
          <a:p>
            <a:r>
              <a:rPr lang="fr-FR" dirty="0"/>
              <a:t>Python for Data Analysis</a:t>
            </a:r>
          </a:p>
        </p:txBody>
      </p:sp>
      <p:sp>
        <p:nvSpPr>
          <p:cNvPr id="9" name="Espace réservé du numéro de diapositive 8">
            <a:extLst>
              <a:ext uri="{FF2B5EF4-FFF2-40B4-BE49-F238E27FC236}">
                <a16:creationId xmlns:a16="http://schemas.microsoft.com/office/drawing/2014/main" id="{C5A58282-4BE4-4CB8-A886-DC9D98DE1A0B}"/>
              </a:ext>
            </a:extLst>
          </p:cNvPr>
          <p:cNvSpPr>
            <a:spLocks noGrp="1"/>
          </p:cNvSpPr>
          <p:nvPr>
            <p:ph type="sldNum" sz="quarter" idx="12"/>
          </p:nvPr>
        </p:nvSpPr>
        <p:spPr/>
        <p:txBody>
          <a:bodyPr/>
          <a:lstStyle/>
          <a:p>
            <a:fld id="{C0477184-AACD-4B21-82AD-FD3A7F054D47}" type="slidenum">
              <a:rPr lang="fr-FR" smtClean="0"/>
              <a:t>5</a:t>
            </a:fld>
            <a:endParaRPr lang="fr-FR"/>
          </a:p>
        </p:txBody>
      </p:sp>
    </p:spTree>
    <p:extLst>
      <p:ext uri="{BB962C8B-B14F-4D97-AF65-F5344CB8AC3E}">
        <p14:creationId xmlns:p14="http://schemas.microsoft.com/office/powerpoint/2010/main" val="294612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BE0C4DA-C03E-44E4-8B25-A39BC461D651}"/>
              </a:ext>
            </a:extLst>
          </p:cNvPr>
          <p:cNvSpPr txBox="1"/>
          <p:nvPr/>
        </p:nvSpPr>
        <p:spPr>
          <a:xfrm>
            <a:off x="644398" y="496669"/>
            <a:ext cx="6727952" cy="646331"/>
          </a:xfrm>
          <a:prstGeom prst="rect">
            <a:avLst/>
          </a:prstGeom>
          <a:noFill/>
        </p:spPr>
        <p:txBody>
          <a:bodyPr wrap="square" rtlCol="0">
            <a:spAutoFit/>
          </a:bodyPr>
          <a:lstStyle/>
          <a:p>
            <a:r>
              <a:rPr lang="en-US" sz="3600" dirty="0">
                <a:solidFill>
                  <a:srgbClr val="92D050"/>
                </a:solidFill>
                <a:latin typeface="Berlin Sans FB Demi" panose="020E0802020502020306" pitchFamily="34" charset="0"/>
              </a:rPr>
              <a:t>Features “Height” and “Weight”</a:t>
            </a: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90929380-79E9-47F9-86ED-5CF537979635}"/>
                  </a:ext>
                </a:extLst>
              </p:cNvPr>
              <p:cNvSpPr/>
              <p:nvPr/>
            </p:nvSpPr>
            <p:spPr>
              <a:xfrm>
                <a:off x="644398" y="1311890"/>
                <a:ext cx="10639425" cy="1242648"/>
              </a:xfrm>
              <a:prstGeom prst="rect">
                <a:avLst/>
              </a:prstGeom>
            </p:spPr>
            <p:txBody>
              <a:bodyPr wrap="square">
                <a:spAutoFit/>
              </a:bodyPr>
              <a:lstStyle/>
              <a:p>
                <a:r>
                  <a:rPr lang="en-US" dirty="0"/>
                  <a:t>We observed the outliers of the feature “Height” and we noticed that the people which had a height greater than the others also had a weight greater than the others.</a:t>
                </a:r>
              </a:p>
              <a:p>
                <a:r>
                  <a:rPr lang="en-US" dirty="0"/>
                  <a:t>We decided to study the relationship between these two features then we modelized it by creating the </a:t>
                </a:r>
                <a:r>
                  <a:rPr lang="en-US" b="1" dirty="0">
                    <a:solidFill>
                      <a:srgbClr val="92D050"/>
                    </a:solidFill>
                  </a:rPr>
                  <a:t>BMI</a:t>
                </a:r>
                <a:r>
                  <a:rPr lang="en-US" dirty="0"/>
                  <a:t> feature which is the </a:t>
                </a:r>
                <a:r>
                  <a:rPr lang="en-US" b="1" dirty="0">
                    <a:solidFill>
                      <a:srgbClr val="92D050"/>
                    </a:solidFill>
                  </a:rPr>
                  <a:t>body mass index. </a:t>
                </a:r>
                <a:r>
                  <a:rPr lang="en-US" dirty="0"/>
                  <a:t>This is the formula of the BMI : </a:t>
                </a:r>
                <a14:m>
                  <m:oMath xmlns:m="http://schemas.openxmlformats.org/officeDocument/2006/math">
                    <m:r>
                      <a:rPr lang="fr-FR" b="0" i="0" smtClean="0">
                        <a:latin typeface="Cambria Math" panose="02040503050406030204" pitchFamily="18" charset="0"/>
                      </a:rPr>
                      <m:t>(</m:t>
                    </m:r>
                    <m:r>
                      <a:rPr lang="fr-FR" b="0" i="1" smtClean="0">
                        <a:latin typeface="Cambria Math" panose="02040503050406030204" pitchFamily="18" charset="0"/>
                      </a:rPr>
                      <m:t>𝑊𝑒𝑖𝑔h𝑡</m:t>
                    </m:r>
                    <m:r>
                      <a:rPr lang="fr-FR" b="0" i="1" smtClean="0">
                        <a:latin typeface="Cambria Math" panose="02040503050406030204" pitchFamily="18" charset="0"/>
                      </a:rPr>
                      <m:t>∗</m:t>
                    </m:r>
                    <m:r>
                      <a:rPr lang="fr-FR" b="0" i="1" smtClean="0">
                        <a:latin typeface="Cambria Math" panose="02040503050406030204" pitchFamily="18" charset="0"/>
                      </a:rPr>
                      <m:t>𝐻𝑒𝑖𝑔h𝑡</m:t>
                    </m:r>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𝐻𝑒𝑖𝑔h𝑡</m:t>
                        </m:r>
                      </m:e>
                      <m:sup>
                        <m:r>
                          <a:rPr lang="fr-FR" b="0" i="1" smtClean="0">
                            <a:latin typeface="Cambria Math" panose="02040503050406030204" pitchFamily="18" charset="0"/>
                          </a:rPr>
                          <m:t>2</m:t>
                        </m:r>
                      </m:sup>
                    </m:sSup>
                    <m:r>
                      <a:rPr lang="fr-FR" b="0" i="1" smtClean="0">
                        <a:latin typeface="Cambria Math" panose="02040503050406030204" pitchFamily="18" charset="0"/>
                      </a:rPr>
                      <m:t>)</m:t>
                    </m:r>
                  </m:oMath>
                </a14:m>
                <a:endParaRPr lang="en-US" b="1" dirty="0">
                  <a:solidFill>
                    <a:srgbClr val="92D050"/>
                  </a:solidFill>
                </a:endParaRPr>
              </a:p>
            </p:txBody>
          </p:sp>
        </mc:Choice>
        <mc:Fallback>
          <p:sp>
            <p:nvSpPr>
              <p:cNvPr id="3" name="Rectangle 2">
                <a:extLst>
                  <a:ext uri="{FF2B5EF4-FFF2-40B4-BE49-F238E27FC236}">
                    <a16:creationId xmlns:a16="http://schemas.microsoft.com/office/drawing/2014/main" id="{90929380-79E9-47F9-86ED-5CF537979635}"/>
                  </a:ext>
                </a:extLst>
              </p:cNvPr>
              <p:cNvSpPr>
                <a:spLocks noRot="1" noChangeAspect="1" noMove="1" noResize="1" noEditPoints="1" noAdjustHandles="1" noChangeArrowheads="1" noChangeShapeType="1" noTextEdit="1"/>
              </p:cNvSpPr>
              <p:nvPr/>
            </p:nvSpPr>
            <p:spPr>
              <a:xfrm>
                <a:off x="644398" y="1311890"/>
                <a:ext cx="10639425" cy="1242648"/>
              </a:xfrm>
              <a:prstGeom prst="rect">
                <a:avLst/>
              </a:prstGeom>
              <a:blipFill>
                <a:blip r:embed="rId2"/>
                <a:stretch>
                  <a:fillRect l="-516" t="-2451" b="-3431"/>
                </a:stretch>
              </a:blipFill>
            </p:spPr>
            <p:txBody>
              <a:bodyPr/>
              <a:lstStyle/>
              <a:p>
                <a:r>
                  <a:rPr lang="fr-FR">
                    <a:noFill/>
                  </a:rPr>
                  <a:t> </a:t>
                </a:r>
              </a:p>
            </p:txBody>
          </p:sp>
        </mc:Fallback>
      </mc:AlternateContent>
      <p:pic>
        <p:nvPicPr>
          <p:cNvPr id="8" name="Image 7">
            <a:extLst>
              <a:ext uri="{FF2B5EF4-FFF2-40B4-BE49-F238E27FC236}">
                <a16:creationId xmlns:a16="http://schemas.microsoft.com/office/drawing/2014/main" id="{25F5F4D9-1202-425C-B4A1-85BEE679E516}"/>
              </a:ext>
            </a:extLst>
          </p:cNvPr>
          <p:cNvPicPr>
            <a:picLocks noChangeAspect="1"/>
          </p:cNvPicPr>
          <p:nvPr/>
        </p:nvPicPr>
        <p:blipFill rotWithShape="1">
          <a:blip r:embed="rId3"/>
          <a:srcRect t="1388" b="-1"/>
          <a:stretch/>
        </p:blipFill>
        <p:spPr>
          <a:xfrm>
            <a:off x="644398" y="2619330"/>
            <a:ext cx="7066365" cy="3368265"/>
          </a:xfrm>
          <a:prstGeom prst="rect">
            <a:avLst/>
          </a:prstGeom>
        </p:spPr>
      </p:pic>
      <p:sp>
        <p:nvSpPr>
          <p:cNvPr id="9" name="ZoneTexte 8">
            <a:extLst>
              <a:ext uri="{FF2B5EF4-FFF2-40B4-BE49-F238E27FC236}">
                <a16:creationId xmlns:a16="http://schemas.microsoft.com/office/drawing/2014/main" id="{C5D6EE0F-7805-4A8D-B766-9F2CE445D5E7}"/>
              </a:ext>
            </a:extLst>
          </p:cNvPr>
          <p:cNvSpPr txBox="1"/>
          <p:nvPr/>
        </p:nvSpPr>
        <p:spPr>
          <a:xfrm>
            <a:off x="7673447" y="2872301"/>
            <a:ext cx="387415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relationship between this new feature and the response variable is very strong.</a:t>
            </a:r>
          </a:p>
          <a:p>
            <a:endParaRPr lang="en-US" dirty="0"/>
          </a:p>
          <a:p>
            <a:pPr marL="285750" indent="-285750">
              <a:buFont typeface="Arial" panose="020B0604020202020204" pitchFamily="34" charset="0"/>
              <a:buChar char="•"/>
            </a:pPr>
            <a:r>
              <a:rPr lang="en-US" dirty="0"/>
              <a:t>The relationship between this new feature and the response variable is stronger than the relation between the variable “Weight”/”Height” and the variable response.</a:t>
            </a:r>
          </a:p>
          <a:p>
            <a:endParaRPr lang="en-US" dirty="0"/>
          </a:p>
        </p:txBody>
      </p:sp>
      <p:sp>
        <p:nvSpPr>
          <p:cNvPr id="4" name="Espace réservé du pied de page 3">
            <a:extLst>
              <a:ext uri="{FF2B5EF4-FFF2-40B4-BE49-F238E27FC236}">
                <a16:creationId xmlns:a16="http://schemas.microsoft.com/office/drawing/2014/main" id="{3CF99F9F-B228-45DD-85CA-0493B1C6E795}"/>
              </a:ext>
            </a:extLst>
          </p:cNvPr>
          <p:cNvSpPr>
            <a:spLocks noGrp="1"/>
          </p:cNvSpPr>
          <p:nvPr>
            <p:ph type="ftr" sz="quarter" idx="11"/>
          </p:nvPr>
        </p:nvSpPr>
        <p:spPr/>
        <p:txBody>
          <a:bodyPr/>
          <a:lstStyle/>
          <a:p>
            <a:r>
              <a:rPr lang="fr-FR" dirty="0"/>
              <a:t>Python for Data Analysis</a:t>
            </a:r>
          </a:p>
        </p:txBody>
      </p:sp>
      <p:sp>
        <p:nvSpPr>
          <p:cNvPr id="5" name="Espace réservé du numéro de diapositive 4">
            <a:extLst>
              <a:ext uri="{FF2B5EF4-FFF2-40B4-BE49-F238E27FC236}">
                <a16:creationId xmlns:a16="http://schemas.microsoft.com/office/drawing/2014/main" id="{CF26E42A-F40D-48EB-BF1B-13D6D79E796C}"/>
              </a:ext>
            </a:extLst>
          </p:cNvPr>
          <p:cNvSpPr>
            <a:spLocks noGrp="1"/>
          </p:cNvSpPr>
          <p:nvPr>
            <p:ph type="sldNum" sz="quarter" idx="12"/>
          </p:nvPr>
        </p:nvSpPr>
        <p:spPr/>
        <p:txBody>
          <a:bodyPr/>
          <a:lstStyle/>
          <a:p>
            <a:fld id="{C0477184-AACD-4B21-82AD-FD3A7F054D47}" type="slidenum">
              <a:rPr lang="fr-FR" smtClean="0"/>
              <a:t>6</a:t>
            </a:fld>
            <a:endParaRPr lang="fr-FR"/>
          </a:p>
        </p:txBody>
      </p:sp>
    </p:spTree>
    <p:extLst>
      <p:ext uri="{BB962C8B-B14F-4D97-AF65-F5344CB8AC3E}">
        <p14:creationId xmlns:p14="http://schemas.microsoft.com/office/powerpoint/2010/main" val="293239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BE0C4DA-C03E-44E4-8B25-A39BC461D651}"/>
              </a:ext>
            </a:extLst>
          </p:cNvPr>
          <p:cNvSpPr txBox="1"/>
          <p:nvPr/>
        </p:nvSpPr>
        <p:spPr>
          <a:xfrm>
            <a:off x="644398" y="496669"/>
            <a:ext cx="6727952" cy="646331"/>
          </a:xfrm>
          <a:prstGeom prst="rect">
            <a:avLst/>
          </a:prstGeom>
          <a:noFill/>
        </p:spPr>
        <p:txBody>
          <a:bodyPr wrap="square" rtlCol="0">
            <a:spAutoFit/>
          </a:bodyPr>
          <a:lstStyle/>
          <a:p>
            <a:r>
              <a:rPr lang="en-US" sz="3600" dirty="0">
                <a:solidFill>
                  <a:srgbClr val="FFC000"/>
                </a:solidFill>
                <a:latin typeface="Berlin Sans FB Demi" panose="020E0802020502020306" pitchFamily="34" charset="0"/>
              </a:rPr>
              <a:t>Feature “Gender”</a:t>
            </a:r>
          </a:p>
        </p:txBody>
      </p:sp>
      <p:sp>
        <p:nvSpPr>
          <p:cNvPr id="3" name="Rectangle 2">
            <a:extLst>
              <a:ext uri="{FF2B5EF4-FFF2-40B4-BE49-F238E27FC236}">
                <a16:creationId xmlns:a16="http://schemas.microsoft.com/office/drawing/2014/main" id="{90929380-79E9-47F9-86ED-5CF537979635}"/>
              </a:ext>
            </a:extLst>
          </p:cNvPr>
          <p:cNvSpPr/>
          <p:nvPr/>
        </p:nvSpPr>
        <p:spPr>
          <a:xfrm>
            <a:off x="644398" y="1290309"/>
            <a:ext cx="10639425" cy="646331"/>
          </a:xfrm>
          <a:prstGeom prst="rect">
            <a:avLst/>
          </a:prstGeom>
        </p:spPr>
        <p:txBody>
          <a:bodyPr wrap="square">
            <a:spAutoFit/>
          </a:bodyPr>
          <a:lstStyle/>
          <a:p>
            <a:r>
              <a:rPr lang="en-US" dirty="0"/>
              <a:t>We observed the outliers of the feature “BMI” and we noticed that all outliers were woman. We decided to check if this feature is linked to the feature “BMI” and to the variable response.</a:t>
            </a:r>
          </a:p>
        </p:txBody>
      </p:sp>
      <p:sp>
        <p:nvSpPr>
          <p:cNvPr id="9" name="ZoneTexte 8">
            <a:extLst>
              <a:ext uri="{FF2B5EF4-FFF2-40B4-BE49-F238E27FC236}">
                <a16:creationId xmlns:a16="http://schemas.microsoft.com/office/drawing/2014/main" id="{C5D6EE0F-7805-4A8D-B766-9F2CE445D5E7}"/>
              </a:ext>
            </a:extLst>
          </p:cNvPr>
          <p:cNvSpPr txBox="1"/>
          <p:nvPr/>
        </p:nvSpPr>
        <p:spPr>
          <a:xfrm>
            <a:off x="6958747" y="2259806"/>
            <a:ext cx="496403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Visually, the link between these features was not clearly establish. However, we noticed that for each obesity level, women have a mean weigh inferior to men.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deeply think that the gender is important in the prediction of the obesity level.  The interpretation of the BMI depends on the gender.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run a chi-2 test to confirm our assumption and according to the test, we retained this feature.</a:t>
            </a:r>
          </a:p>
          <a:p>
            <a:endParaRPr lang="en-US" dirty="0"/>
          </a:p>
        </p:txBody>
      </p:sp>
      <p:pic>
        <p:nvPicPr>
          <p:cNvPr id="4" name="Image 3">
            <a:extLst>
              <a:ext uri="{FF2B5EF4-FFF2-40B4-BE49-F238E27FC236}">
                <a16:creationId xmlns:a16="http://schemas.microsoft.com/office/drawing/2014/main" id="{696D43D1-4112-456E-BA83-74DEEB7A65FC}"/>
              </a:ext>
            </a:extLst>
          </p:cNvPr>
          <p:cNvPicPr>
            <a:picLocks noChangeAspect="1"/>
          </p:cNvPicPr>
          <p:nvPr/>
        </p:nvPicPr>
        <p:blipFill rotWithShape="1">
          <a:blip r:embed="rId2"/>
          <a:srcRect l="1250"/>
          <a:stretch/>
        </p:blipFill>
        <p:spPr>
          <a:xfrm>
            <a:off x="644398" y="2259806"/>
            <a:ext cx="6314349" cy="3093244"/>
          </a:xfrm>
          <a:prstGeom prst="rect">
            <a:avLst/>
          </a:prstGeom>
        </p:spPr>
      </p:pic>
      <p:sp>
        <p:nvSpPr>
          <p:cNvPr id="5" name="Espace réservé du pied de page 4">
            <a:extLst>
              <a:ext uri="{FF2B5EF4-FFF2-40B4-BE49-F238E27FC236}">
                <a16:creationId xmlns:a16="http://schemas.microsoft.com/office/drawing/2014/main" id="{E714F987-8CD3-4F31-A610-18712CC94B66}"/>
              </a:ext>
            </a:extLst>
          </p:cNvPr>
          <p:cNvSpPr>
            <a:spLocks noGrp="1"/>
          </p:cNvSpPr>
          <p:nvPr>
            <p:ph type="ftr" sz="quarter" idx="11"/>
          </p:nvPr>
        </p:nvSpPr>
        <p:spPr/>
        <p:txBody>
          <a:bodyPr/>
          <a:lstStyle/>
          <a:p>
            <a:r>
              <a:rPr lang="fr-FR" dirty="0"/>
              <a:t>Python for Data Analysis</a:t>
            </a:r>
          </a:p>
        </p:txBody>
      </p:sp>
      <p:sp>
        <p:nvSpPr>
          <p:cNvPr id="6" name="Espace réservé du numéro de diapositive 5">
            <a:extLst>
              <a:ext uri="{FF2B5EF4-FFF2-40B4-BE49-F238E27FC236}">
                <a16:creationId xmlns:a16="http://schemas.microsoft.com/office/drawing/2014/main" id="{9C975DD1-D0C3-4AAA-869C-924DE86EAAB3}"/>
              </a:ext>
            </a:extLst>
          </p:cNvPr>
          <p:cNvSpPr>
            <a:spLocks noGrp="1"/>
          </p:cNvSpPr>
          <p:nvPr>
            <p:ph type="sldNum" sz="quarter" idx="12"/>
          </p:nvPr>
        </p:nvSpPr>
        <p:spPr/>
        <p:txBody>
          <a:bodyPr/>
          <a:lstStyle/>
          <a:p>
            <a:fld id="{C0477184-AACD-4B21-82AD-FD3A7F054D47}" type="slidenum">
              <a:rPr lang="fr-FR" smtClean="0"/>
              <a:t>7</a:t>
            </a:fld>
            <a:endParaRPr lang="fr-FR"/>
          </a:p>
        </p:txBody>
      </p:sp>
    </p:spTree>
    <p:extLst>
      <p:ext uri="{BB962C8B-B14F-4D97-AF65-F5344CB8AC3E}">
        <p14:creationId xmlns:p14="http://schemas.microsoft.com/office/powerpoint/2010/main" val="412253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E97AE86-00D6-42FC-8E29-0D2C797FABC5}"/>
              </a:ext>
            </a:extLst>
          </p:cNvPr>
          <p:cNvSpPr txBox="1"/>
          <p:nvPr/>
        </p:nvSpPr>
        <p:spPr>
          <a:xfrm>
            <a:off x="644397" y="496669"/>
            <a:ext cx="7899527" cy="646331"/>
          </a:xfrm>
          <a:prstGeom prst="rect">
            <a:avLst/>
          </a:prstGeom>
          <a:noFill/>
        </p:spPr>
        <p:txBody>
          <a:bodyPr wrap="square" rtlCol="0">
            <a:spAutoFit/>
          </a:bodyPr>
          <a:lstStyle/>
          <a:p>
            <a:r>
              <a:rPr lang="en-US" sz="3600" dirty="0">
                <a:solidFill>
                  <a:srgbClr val="FF0066"/>
                </a:solidFill>
                <a:latin typeface="Berlin Sans FB Demi" panose="020E0802020502020306" pitchFamily="34" charset="0"/>
              </a:rPr>
              <a:t>Features about the eating habits</a:t>
            </a:r>
          </a:p>
        </p:txBody>
      </p:sp>
      <p:sp>
        <p:nvSpPr>
          <p:cNvPr id="4" name="Rectangle 3">
            <a:extLst>
              <a:ext uri="{FF2B5EF4-FFF2-40B4-BE49-F238E27FC236}">
                <a16:creationId xmlns:a16="http://schemas.microsoft.com/office/drawing/2014/main" id="{32926280-30A5-4D1F-90BD-ECF63DCC334D}"/>
              </a:ext>
            </a:extLst>
          </p:cNvPr>
          <p:cNvSpPr/>
          <p:nvPr/>
        </p:nvSpPr>
        <p:spPr>
          <a:xfrm>
            <a:off x="644398" y="1290309"/>
            <a:ext cx="10639425" cy="646331"/>
          </a:xfrm>
          <a:prstGeom prst="rect">
            <a:avLst/>
          </a:prstGeom>
        </p:spPr>
        <p:txBody>
          <a:bodyPr wrap="square">
            <a:spAutoFit/>
          </a:bodyPr>
          <a:lstStyle/>
          <a:p>
            <a:r>
              <a:rPr lang="en-US" dirty="0"/>
              <a:t>We decided to gather the analysis on the features about the eating habits in order to combine some of them.</a:t>
            </a:r>
          </a:p>
          <a:p>
            <a:r>
              <a:rPr lang="en-US" dirty="0"/>
              <a:t>First, we modified the feature individually and we obtained the following plots:</a:t>
            </a:r>
          </a:p>
        </p:txBody>
      </p:sp>
      <p:pic>
        <p:nvPicPr>
          <p:cNvPr id="5" name="Image 4">
            <a:extLst>
              <a:ext uri="{FF2B5EF4-FFF2-40B4-BE49-F238E27FC236}">
                <a16:creationId xmlns:a16="http://schemas.microsoft.com/office/drawing/2014/main" id="{ACA3D4F3-37EB-4437-AC37-5C7907625899}"/>
              </a:ext>
            </a:extLst>
          </p:cNvPr>
          <p:cNvPicPr>
            <a:picLocks noChangeAspect="1"/>
          </p:cNvPicPr>
          <p:nvPr/>
        </p:nvPicPr>
        <p:blipFill>
          <a:blip r:embed="rId2"/>
          <a:stretch>
            <a:fillRect/>
          </a:stretch>
        </p:blipFill>
        <p:spPr>
          <a:xfrm>
            <a:off x="644397" y="2198173"/>
            <a:ext cx="3539304" cy="2373828"/>
          </a:xfrm>
          <a:prstGeom prst="rect">
            <a:avLst/>
          </a:prstGeom>
        </p:spPr>
      </p:pic>
      <p:pic>
        <p:nvPicPr>
          <p:cNvPr id="6" name="Image 5">
            <a:extLst>
              <a:ext uri="{FF2B5EF4-FFF2-40B4-BE49-F238E27FC236}">
                <a16:creationId xmlns:a16="http://schemas.microsoft.com/office/drawing/2014/main" id="{DCD7F365-D918-46A7-9CB7-DD1C573822C0}"/>
              </a:ext>
            </a:extLst>
          </p:cNvPr>
          <p:cNvPicPr>
            <a:picLocks noChangeAspect="1"/>
          </p:cNvPicPr>
          <p:nvPr/>
        </p:nvPicPr>
        <p:blipFill>
          <a:blip r:embed="rId3"/>
          <a:stretch>
            <a:fillRect/>
          </a:stretch>
        </p:blipFill>
        <p:spPr>
          <a:xfrm>
            <a:off x="4433733" y="2198171"/>
            <a:ext cx="3574568" cy="2373829"/>
          </a:xfrm>
          <a:prstGeom prst="rect">
            <a:avLst/>
          </a:prstGeom>
        </p:spPr>
      </p:pic>
      <p:pic>
        <p:nvPicPr>
          <p:cNvPr id="7" name="Image 6">
            <a:extLst>
              <a:ext uri="{FF2B5EF4-FFF2-40B4-BE49-F238E27FC236}">
                <a16:creationId xmlns:a16="http://schemas.microsoft.com/office/drawing/2014/main" id="{990E2A1F-8B4D-4262-8A07-AFAC7D19C7EB}"/>
              </a:ext>
            </a:extLst>
          </p:cNvPr>
          <p:cNvPicPr>
            <a:picLocks noChangeAspect="1"/>
          </p:cNvPicPr>
          <p:nvPr/>
        </p:nvPicPr>
        <p:blipFill>
          <a:blip r:embed="rId4"/>
          <a:stretch>
            <a:fillRect/>
          </a:stretch>
        </p:blipFill>
        <p:spPr>
          <a:xfrm>
            <a:off x="8258333" y="2198171"/>
            <a:ext cx="3517796" cy="2373829"/>
          </a:xfrm>
          <a:prstGeom prst="rect">
            <a:avLst/>
          </a:prstGeom>
        </p:spPr>
      </p:pic>
      <p:sp>
        <p:nvSpPr>
          <p:cNvPr id="8" name="Rectangle 7">
            <a:extLst>
              <a:ext uri="{FF2B5EF4-FFF2-40B4-BE49-F238E27FC236}">
                <a16:creationId xmlns:a16="http://schemas.microsoft.com/office/drawing/2014/main" id="{21853DF7-E86E-4F94-BB61-3A642EF5C223}"/>
              </a:ext>
            </a:extLst>
          </p:cNvPr>
          <p:cNvSpPr/>
          <p:nvPr/>
        </p:nvSpPr>
        <p:spPr>
          <a:xfrm>
            <a:off x="644398" y="4718161"/>
            <a:ext cx="3539303" cy="1754326"/>
          </a:xfrm>
          <a:prstGeom prst="rect">
            <a:avLst/>
          </a:prstGeom>
        </p:spPr>
        <p:txBody>
          <a:bodyPr wrap="square">
            <a:spAutoFit/>
          </a:bodyPr>
          <a:lstStyle/>
          <a:p>
            <a:r>
              <a:rPr lang="en-US" dirty="0"/>
              <a:t>This is </a:t>
            </a:r>
            <a:r>
              <a:rPr lang="en-US" b="1" dirty="0">
                <a:solidFill>
                  <a:srgbClr val="FF0066"/>
                </a:solidFill>
              </a:rPr>
              <a:t>the consumption of alcohol </a:t>
            </a:r>
            <a:r>
              <a:rPr lang="en-US" dirty="0"/>
              <a:t>according to the level of obesity.</a:t>
            </a:r>
          </a:p>
          <a:p>
            <a:r>
              <a:rPr lang="en-US" dirty="0"/>
              <a:t>We merge some categories into a more general one. We did that </a:t>
            </a:r>
            <a:r>
              <a:rPr lang="en-US" dirty="0" err="1"/>
              <a:t>bacause</a:t>
            </a:r>
            <a:r>
              <a:rPr lang="en-US" dirty="0"/>
              <a:t> some categories were underrepresented.</a:t>
            </a:r>
          </a:p>
        </p:txBody>
      </p:sp>
      <p:sp>
        <p:nvSpPr>
          <p:cNvPr id="9" name="Rectangle 8">
            <a:extLst>
              <a:ext uri="{FF2B5EF4-FFF2-40B4-BE49-F238E27FC236}">
                <a16:creationId xmlns:a16="http://schemas.microsoft.com/office/drawing/2014/main" id="{DED005F4-271C-4E62-B342-6824639923FB}"/>
              </a:ext>
            </a:extLst>
          </p:cNvPr>
          <p:cNvSpPr/>
          <p:nvPr/>
        </p:nvSpPr>
        <p:spPr>
          <a:xfrm>
            <a:off x="4594160" y="4718161"/>
            <a:ext cx="3539303" cy="923330"/>
          </a:xfrm>
          <a:prstGeom prst="rect">
            <a:avLst/>
          </a:prstGeom>
        </p:spPr>
        <p:txBody>
          <a:bodyPr wrap="square">
            <a:spAutoFit/>
          </a:bodyPr>
          <a:lstStyle/>
          <a:p>
            <a:r>
              <a:rPr lang="en-US" dirty="0"/>
              <a:t>This is </a:t>
            </a:r>
            <a:r>
              <a:rPr lang="en-US" b="1" dirty="0">
                <a:solidFill>
                  <a:srgbClr val="FF0066"/>
                </a:solidFill>
              </a:rPr>
              <a:t>the consumption of high caloric food </a:t>
            </a:r>
            <a:r>
              <a:rPr lang="en-US" dirty="0"/>
              <a:t>according to the level of obesity.</a:t>
            </a:r>
          </a:p>
        </p:txBody>
      </p:sp>
      <p:sp>
        <p:nvSpPr>
          <p:cNvPr id="10" name="Rectangle 9">
            <a:extLst>
              <a:ext uri="{FF2B5EF4-FFF2-40B4-BE49-F238E27FC236}">
                <a16:creationId xmlns:a16="http://schemas.microsoft.com/office/drawing/2014/main" id="{85669F9A-CCE8-4641-A002-94176E228B0B}"/>
              </a:ext>
            </a:extLst>
          </p:cNvPr>
          <p:cNvSpPr/>
          <p:nvPr/>
        </p:nvSpPr>
        <p:spPr>
          <a:xfrm>
            <a:off x="8247579" y="4718161"/>
            <a:ext cx="3539303" cy="923330"/>
          </a:xfrm>
          <a:prstGeom prst="rect">
            <a:avLst/>
          </a:prstGeom>
        </p:spPr>
        <p:txBody>
          <a:bodyPr wrap="square">
            <a:spAutoFit/>
          </a:bodyPr>
          <a:lstStyle/>
          <a:p>
            <a:r>
              <a:rPr lang="en-US" dirty="0"/>
              <a:t>This is </a:t>
            </a:r>
            <a:r>
              <a:rPr lang="en-US" b="1" dirty="0">
                <a:solidFill>
                  <a:srgbClr val="FF0066"/>
                </a:solidFill>
              </a:rPr>
              <a:t>the consumption of vegetables </a:t>
            </a:r>
            <a:r>
              <a:rPr lang="en-US" dirty="0"/>
              <a:t>according to the level of obesity.</a:t>
            </a:r>
          </a:p>
        </p:txBody>
      </p:sp>
      <p:sp>
        <p:nvSpPr>
          <p:cNvPr id="3" name="Espace réservé du pied de page 2">
            <a:extLst>
              <a:ext uri="{FF2B5EF4-FFF2-40B4-BE49-F238E27FC236}">
                <a16:creationId xmlns:a16="http://schemas.microsoft.com/office/drawing/2014/main" id="{DE189527-4AA2-474C-BB8F-5487458B63FD}"/>
              </a:ext>
            </a:extLst>
          </p:cNvPr>
          <p:cNvSpPr>
            <a:spLocks noGrp="1"/>
          </p:cNvSpPr>
          <p:nvPr>
            <p:ph type="ftr" sz="quarter" idx="11"/>
          </p:nvPr>
        </p:nvSpPr>
        <p:spPr/>
        <p:txBody>
          <a:bodyPr/>
          <a:lstStyle/>
          <a:p>
            <a:r>
              <a:rPr lang="fr-FR" dirty="0"/>
              <a:t>Python for Data Analysis</a:t>
            </a:r>
          </a:p>
        </p:txBody>
      </p:sp>
      <p:sp>
        <p:nvSpPr>
          <p:cNvPr id="11" name="Espace réservé du numéro de diapositive 10">
            <a:extLst>
              <a:ext uri="{FF2B5EF4-FFF2-40B4-BE49-F238E27FC236}">
                <a16:creationId xmlns:a16="http://schemas.microsoft.com/office/drawing/2014/main" id="{5EA69F18-9BFC-4846-B1DD-4A96D771BE5C}"/>
              </a:ext>
            </a:extLst>
          </p:cNvPr>
          <p:cNvSpPr>
            <a:spLocks noGrp="1"/>
          </p:cNvSpPr>
          <p:nvPr>
            <p:ph type="sldNum" sz="quarter" idx="12"/>
          </p:nvPr>
        </p:nvSpPr>
        <p:spPr/>
        <p:txBody>
          <a:bodyPr/>
          <a:lstStyle/>
          <a:p>
            <a:fld id="{C0477184-AACD-4B21-82AD-FD3A7F054D47}" type="slidenum">
              <a:rPr lang="fr-FR" smtClean="0"/>
              <a:t>8</a:t>
            </a:fld>
            <a:endParaRPr lang="fr-FR"/>
          </a:p>
        </p:txBody>
      </p:sp>
    </p:spTree>
    <p:extLst>
      <p:ext uri="{BB962C8B-B14F-4D97-AF65-F5344CB8AC3E}">
        <p14:creationId xmlns:p14="http://schemas.microsoft.com/office/powerpoint/2010/main" val="144466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E97AE86-00D6-42FC-8E29-0D2C797FABC5}"/>
              </a:ext>
            </a:extLst>
          </p:cNvPr>
          <p:cNvSpPr txBox="1"/>
          <p:nvPr/>
        </p:nvSpPr>
        <p:spPr>
          <a:xfrm>
            <a:off x="644397" y="496669"/>
            <a:ext cx="7899527" cy="646331"/>
          </a:xfrm>
          <a:prstGeom prst="rect">
            <a:avLst/>
          </a:prstGeom>
          <a:noFill/>
        </p:spPr>
        <p:txBody>
          <a:bodyPr wrap="square" rtlCol="0">
            <a:spAutoFit/>
          </a:bodyPr>
          <a:lstStyle/>
          <a:p>
            <a:r>
              <a:rPr lang="en-US" sz="3600" dirty="0">
                <a:solidFill>
                  <a:srgbClr val="FF0066"/>
                </a:solidFill>
                <a:latin typeface="Berlin Sans FB Demi" panose="020E0802020502020306" pitchFamily="34" charset="0"/>
              </a:rPr>
              <a:t>Features about the eating habits</a:t>
            </a:r>
          </a:p>
        </p:txBody>
      </p:sp>
      <p:sp>
        <p:nvSpPr>
          <p:cNvPr id="4" name="Rectangle 3">
            <a:extLst>
              <a:ext uri="{FF2B5EF4-FFF2-40B4-BE49-F238E27FC236}">
                <a16:creationId xmlns:a16="http://schemas.microsoft.com/office/drawing/2014/main" id="{32926280-30A5-4D1F-90BD-ECF63DCC334D}"/>
              </a:ext>
            </a:extLst>
          </p:cNvPr>
          <p:cNvSpPr/>
          <p:nvPr/>
        </p:nvSpPr>
        <p:spPr>
          <a:xfrm>
            <a:off x="644397" y="1156959"/>
            <a:ext cx="10639425" cy="1754326"/>
          </a:xfrm>
          <a:prstGeom prst="rect">
            <a:avLst/>
          </a:prstGeom>
        </p:spPr>
        <p:txBody>
          <a:bodyPr wrap="square">
            <a:spAutoFit/>
          </a:bodyPr>
          <a:lstStyle/>
          <a:p>
            <a:r>
              <a:rPr lang="en-US" dirty="0"/>
              <a:t>These three features contains relevant information. For example, we established from the feature “CALC” that people with the most severe kind of obesity drinks much alcohol than the others. </a:t>
            </a:r>
          </a:p>
          <a:p>
            <a:endParaRPr lang="en-US" dirty="0"/>
          </a:p>
          <a:p>
            <a:r>
              <a:rPr lang="en-US" dirty="0"/>
              <a:t>We decided to combine these features because they are complementary. We decided to create the feature </a:t>
            </a:r>
            <a:r>
              <a:rPr lang="en-US" b="1" dirty="0">
                <a:solidFill>
                  <a:srgbClr val="FF0066"/>
                </a:solidFill>
              </a:rPr>
              <a:t>“Bad consumption habits”. </a:t>
            </a:r>
            <a:r>
              <a:rPr lang="en-US" dirty="0"/>
              <a:t>It is a scale which follows the rules : </a:t>
            </a:r>
            <a:r>
              <a:rPr lang="en-US" dirty="0">
                <a:solidFill>
                  <a:srgbClr val="FF0066"/>
                </a:solidFill>
              </a:rPr>
              <a:t>+1 if the person drinks alcohol, +1 if the person eats high caloric food and +1 if the person does not eat vegetables</a:t>
            </a:r>
            <a:r>
              <a:rPr lang="en-US" dirty="0"/>
              <a:t>.</a:t>
            </a:r>
          </a:p>
        </p:txBody>
      </p:sp>
      <p:pic>
        <p:nvPicPr>
          <p:cNvPr id="3" name="Image 2">
            <a:extLst>
              <a:ext uri="{FF2B5EF4-FFF2-40B4-BE49-F238E27FC236}">
                <a16:creationId xmlns:a16="http://schemas.microsoft.com/office/drawing/2014/main" id="{D5242231-C03A-441F-8A37-BF2078B1DADB}"/>
              </a:ext>
            </a:extLst>
          </p:cNvPr>
          <p:cNvPicPr>
            <a:picLocks noChangeAspect="1"/>
          </p:cNvPicPr>
          <p:nvPr/>
        </p:nvPicPr>
        <p:blipFill>
          <a:blip r:embed="rId2"/>
          <a:stretch>
            <a:fillRect/>
          </a:stretch>
        </p:blipFill>
        <p:spPr>
          <a:xfrm>
            <a:off x="644397" y="3039544"/>
            <a:ext cx="4913123" cy="3442418"/>
          </a:xfrm>
          <a:prstGeom prst="rect">
            <a:avLst/>
          </a:prstGeom>
        </p:spPr>
      </p:pic>
      <p:sp>
        <p:nvSpPr>
          <p:cNvPr id="11" name="ZoneTexte 10">
            <a:extLst>
              <a:ext uri="{FF2B5EF4-FFF2-40B4-BE49-F238E27FC236}">
                <a16:creationId xmlns:a16="http://schemas.microsoft.com/office/drawing/2014/main" id="{A77C720F-B5BE-4E84-A631-056D051A5B62}"/>
              </a:ext>
            </a:extLst>
          </p:cNvPr>
          <p:cNvSpPr txBox="1"/>
          <p:nvPr/>
        </p:nvSpPr>
        <p:spPr>
          <a:xfrm>
            <a:off x="5557520" y="3039544"/>
            <a:ext cx="635317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This feature seems to be a good sum up.</a:t>
            </a:r>
          </a:p>
          <a:p>
            <a:endParaRPr lang="en-US" dirty="0"/>
          </a:p>
          <a:p>
            <a:pPr marL="285750" indent="-285750">
              <a:buFont typeface="Arial" panose="020B0604020202020204" pitchFamily="34" charset="0"/>
              <a:buChar char="•"/>
            </a:pPr>
            <a:r>
              <a:rPr lang="en-US" dirty="0"/>
              <a:t>We compared it with the previous ones thanks to a chi-2 test. This feature is much relevant than the feature about the alcohol consumption and the one about the consumption of high caloric food but less than the feature about the vegetables.</a:t>
            </a:r>
          </a:p>
          <a:p>
            <a:endParaRPr lang="en-US" dirty="0"/>
          </a:p>
          <a:p>
            <a:pPr marL="285750" indent="-285750">
              <a:buFont typeface="Arial" panose="020B0604020202020204" pitchFamily="34" charset="0"/>
              <a:buChar char="•"/>
            </a:pPr>
            <a:r>
              <a:rPr lang="en-US" dirty="0"/>
              <a:t>We drop the feature about the vegetables from the feature “Bad consumption habits”. And we used them both for our models.</a:t>
            </a:r>
          </a:p>
        </p:txBody>
      </p:sp>
      <p:sp>
        <p:nvSpPr>
          <p:cNvPr id="5" name="Espace réservé du pied de page 4">
            <a:extLst>
              <a:ext uri="{FF2B5EF4-FFF2-40B4-BE49-F238E27FC236}">
                <a16:creationId xmlns:a16="http://schemas.microsoft.com/office/drawing/2014/main" id="{2311BD06-1FEE-4BA5-895C-3AAEBA08DE17}"/>
              </a:ext>
            </a:extLst>
          </p:cNvPr>
          <p:cNvSpPr>
            <a:spLocks noGrp="1"/>
          </p:cNvSpPr>
          <p:nvPr>
            <p:ph type="ftr" sz="quarter" idx="11"/>
          </p:nvPr>
        </p:nvSpPr>
        <p:spPr/>
        <p:txBody>
          <a:bodyPr/>
          <a:lstStyle/>
          <a:p>
            <a:r>
              <a:rPr lang="fr-FR" dirty="0"/>
              <a:t>Python for Data Analysis</a:t>
            </a:r>
          </a:p>
        </p:txBody>
      </p:sp>
      <p:sp>
        <p:nvSpPr>
          <p:cNvPr id="6" name="Espace réservé du numéro de diapositive 5">
            <a:extLst>
              <a:ext uri="{FF2B5EF4-FFF2-40B4-BE49-F238E27FC236}">
                <a16:creationId xmlns:a16="http://schemas.microsoft.com/office/drawing/2014/main" id="{07B1439F-46E9-4CD2-AD1A-87DE23DD1E47}"/>
              </a:ext>
            </a:extLst>
          </p:cNvPr>
          <p:cNvSpPr>
            <a:spLocks noGrp="1"/>
          </p:cNvSpPr>
          <p:nvPr>
            <p:ph type="sldNum" sz="quarter" idx="12"/>
          </p:nvPr>
        </p:nvSpPr>
        <p:spPr/>
        <p:txBody>
          <a:bodyPr/>
          <a:lstStyle/>
          <a:p>
            <a:fld id="{C0477184-AACD-4B21-82AD-FD3A7F054D47}" type="slidenum">
              <a:rPr lang="fr-FR" smtClean="0"/>
              <a:t>9</a:t>
            </a:fld>
            <a:endParaRPr lang="fr-FR"/>
          </a:p>
        </p:txBody>
      </p:sp>
    </p:spTree>
    <p:extLst>
      <p:ext uri="{BB962C8B-B14F-4D97-AF65-F5344CB8AC3E}">
        <p14:creationId xmlns:p14="http://schemas.microsoft.com/office/powerpoint/2010/main" val="2309637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1287</TotalTime>
  <Words>2701</Words>
  <Application>Microsoft Office PowerPoint</Application>
  <PresentationFormat>Grand écran</PresentationFormat>
  <Paragraphs>193</Paragraphs>
  <Slides>25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Arial</vt:lpstr>
      <vt:lpstr>Berlin Sans FB Demi</vt:lpstr>
      <vt:lpstr>Calibri</vt:lpstr>
      <vt:lpstr>Calibri Light</vt:lpstr>
      <vt:lpstr>Cambria Math</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ISLA Thomas</dc:creator>
  <cp:lastModifiedBy>ISLA Thomas</cp:lastModifiedBy>
  <cp:revision>58</cp:revision>
  <dcterms:created xsi:type="dcterms:W3CDTF">2021-01-08T15:36:03Z</dcterms:created>
  <dcterms:modified xsi:type="dcterms:W3CDTF">2021-01-10T20:57:27Z</dcterms:modified>
</cp:coreProperties>
</file>