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1" r:id="rId6"/>
    <p:sldId id="285" r:id="rId7"/>
    <p:sldId id="286" r:id="rId8"/>
    <p:sldId id="284" r:id="rId9"/>
    <p:sldId id="288" r:id="rId10"/>
    <p:sldId id="287" r:id="rId11"/>
    <p:sldId id="276" r:id="rId12"/>
    <p:sldId id="289" r:id="rId13"/>
    <p:sldId id="277" r:id="rId14"/>
    <p:sldId id="283" r:id="rId15"/>
    <p:sldId id="290" r:id="rId16"/>
    <p:sldId id="275" r:id="rId17"/>
    <p:sldId id="282" r:id="rId18"/>
    <p:sldId id="278" r:id="rId19"/>
    <p:sldId id="279" r:id="rId20"/>
    <p:sldId id="280" r:id="rId21"/>
    <p:sldId id="281" r:id="rId22"/>
    <p:sldId id="291" r:id="rId2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706" autoAdjust="0"/>
  </p:normalViewPr>
  <p:slideViewPr>
    <p:cSldViewPr showGuides="1">
      <p:cViewPr varScale="1">
        <p:scale>
          <a:sx n="79" d="100"/>
          <a:sy n="79" d="100"/>
        </p:scale>
        <p:origin x="581" y="4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10/28/2017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10/28/2017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10/28/2017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10/28/2017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10/28/2017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10/28/2017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10/28/2017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8245" y="762000"/>
            <a:ext cx="5029200" cy="251460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Infrastructure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8244" y="3276601"/>
            <a:ext cx="5029201" cy="1397000"/>
          </a:xfrm>
        </p:spPr>
        <p:txBody>
          <a:bodyPr/>
          <a:lstStyle/>
          <a:p>
            <a:r>
              <a:rPr lang="en-US" dirty="0"/>
              <a:t>Legacy Development &amp; Deployment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5943600"/>
            <a:ext cx="1295401" cy="74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Big Picture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5943600"/>
            <a:ext cx="1295401" cy="749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1143000"/>
            <a:ext cx="5234527" cy="45829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5212" y="2743200"/>
            <a:ext cx="4038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Scenarios: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Move a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Change column data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Make column Base64 encoding aware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or Delete column(s)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or Delete M204 file groups</a:t>
            </a:r>
          </a:p>
        </p:txBody>
      </p:sp>
    </p:spTree>
    <p:extLst>
      <p:ext uri="{BB962C8B-B14F-4D97-AF65-F5344CB8AC3E}">
        <p14:creationId xmlns:p14="http://schemas.microsoft.com/office/powerpoint/2010/main" val="189892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Big Picture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5943600"/>
            <a:ext cx="1295401" cy="749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1143000"/>
            <a:ext cx="5234527" cy="45829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5212" y="2743200"/>
            <a:ext cx="4038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Scenarios: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Move a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Change column data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Make column Base64 encoding aware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or Delete column(s)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or Delete M204 file groups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4770" y="4681954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Driven from the Data Dictionary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Renovated Code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Business requirements</a:t>
            </a:r>
          </a:p>
        </p:txBody>
      </p:sp>
    </p:spTree>
    <p:extLst>
      <p:ext uri="{BB962C8B-B14F-4D97-AF65-F5344CB8AC3E}">
        <p14:creationId xmlns:p14="http://schemas.microsoft.com/office/powerpoint/2010/main" val="42740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Big Picture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5943600"/>
            <a:ext cx="1295401" cy="749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1143000"/>
            <a:ext cx="5234527" cy="45829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5212" y="2743200"/>
            <a:ext cx="4038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Legacy update requests this week:</a:t>
            </a:r>
          </a:p>
          <a:p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FileGroup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Column                          Action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XORZ            ORZ_PRO_PREFIX        Move to Reoccur Table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XORZ            ORZ_RELAY_TIME         Move to Reoccur Table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XORZ            ORZ_TRNSFR_TIME      Move to Reoccur Table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             VISIBLE                          Add to Base Table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RPT               VISIBLE                          Add to Base Table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ATC               RECTYPE                        Drop column from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                        Base &amp; Reoccur Tables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TWGPRE       RECTYPE                       Drop column from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                        Base &amp; Reoccur Tables</a:t>
            </a:r>
          </a:p>
        </p:txBody>
      </p:sp>
    </p:spTree>
    <p:extLst>
      <p:ext uri="{BB962C8B-B14F-4D97-AF65-F5344CB8AC3E}">
        <p14:creationId xmlns:p14="http://schemas.microsoft.com/office/powerpoint/2010/main" val="146493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Big Picture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5943600"/>
            <a:ext cx="1295401" cy="7493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682" y="1219200"/>
            <a:ext cx="6899730" cy="46263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5212" y="2743200"/>
            <a:ext cx="4038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Move a column: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DDL/DML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Scripts to preserve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Re-push from M204 to re-create data</a:t>
            </a:r>
          </a:p>
        </p:txBody>
      </p:sp>
    </p:spTree>
    <p:extLst>
      <p:ext uri="{BB962C8B-B14F-4D97-AF65-F5344CB8AC3E}">
        <p14:creationId xmlns:p14="http://schemas.microsoft.com/office/powerpoint/2010/main" val="157816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Big Picture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5943600"/>
            <a:ext cx="1295401" cy="7493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5212" y="2743200"/>
            <a:ext cx="4038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Add/Remove a column: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DDL/DML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Re-push from M204 to add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Dropped columns may have BDD impact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402" y="1219200"/>
            <a:ext cx="6878010" cy="462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5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Big Picture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5943600"/>
            <a:ext cx="1295401" cy="7493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5212" y="2743200"/>
            <a:ext cx="426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Change column data type: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DDL/DML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Scripts to preserve data for large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BDD—data that used to fail no longer does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082" y="1164833"/>
            <a:ext cx="6791130" cy="462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2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Big Picture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5943600"/>
            <a:ext cx="1295401" cy="7493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5212" y="2743200"/>
            <a:ext cx="426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Make column Base64 encoding aware: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DML changes (to include encode/decode)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Scripts to preserve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BDD—data that used to fail no longer does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1164833"/>
            <a:ext cx="6979370" cy="462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Big Picture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5943600"/>
            <a:ext cx="1295401" cy="7493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5212" y="2743200"/>
            <a:ext cx="4953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Add/Remove M204 file groups: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tables/Queues/Services/Routes/Synonyms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stored procedures/parsers/functions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publication(s) to DataIn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Removal of the above in the case of Delete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1164833"/>
            <a:ext cx="6943170" cy="462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1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Bigger Picture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5943600"/>
            <a:ext cx="1295401" cy="7493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5212" y="2743200"/>
            <a:ext cx="4724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prior-referenced changes cascade: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Legacy and MFD Development uses Prime and Dev 0 (Legacy and MFD)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BDD/Apps use multiple Dev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Renovated code uses Legacy/MFD B (and Production)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DataIn uses Legacy/MFD C for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Validation uses Legacy Prod and Compare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12" y="685800"/>
            <a:ext cx="5335888" cy="553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4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Code Generation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5943600"/>
            <a:ext cx="1295401" cy="7493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682" y="1219200"/>
            <a:ext cx="6899730" cy="46263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1412" y="1607165"/>
            <a:ext cx="3733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pace of development only possible via code generation: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Legacy Objects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Broker Objects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Structures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Assemblies/Functions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Stored Procedures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MFD Objects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Broker Objects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Structures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Assemblies/Functions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Stored Procedures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DataIn Objects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Structures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Replication Code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M204 Funloads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Validation Stored Procedures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JPA Code </a:t>
            </a:r>
          </a:p>
        </p:txBody>
      </p:sp>
      <p:sp>
        <p:nvSpPr>
          <p:cNvPr id="4" name="Decagon 3">
            <a:extLst>
              <a:ext uri="{FF2B5EF4-FFF2-40B4-BE49-F238E27FC236}">
                <a16:creationId xmlns:a16="http://schemas.microsoft.com/office/drawing/2014/main" id="{E7C0A5C0-DFA7-49D4-9996-8ED447DC6F1D}"/>
              </a:ext>
            </a:extLst>
          </p:cNvPr>
          <p:cNvSpPr/>
          <p:nvPr/>
        </p:nvSpPr>
        <p:spPr>
          <a:xfrm>
            <a:off x="7618412" y="871369"/>
            <a:ext cx="304800" cy="228600"/>
          </a:xfrm>
          <a:prstGeom prst="dec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229BEC-537F-4292-AACB-3394BAF76305}"/>
              </a:ext>
            </a:extLst>
          </p:cNvPr>
          <p:cNvSpPr/>
          <p:nvPr/>
        </p:nvSpPr>
        <p:spPr>
          <a:xfrm>
            <a:off x="9599612" y="1295400"/>
            <a:ext cx="1143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ecagon 9">
            <a:extLst>
              <a:ext uri="{FF2B5EF4-FFF2-40B4-BE49-F238E27FC236}">
                <a16:creationId xmlns:a16="http://schemas.microsoft.com/office/drawing/2014/main" id="{CDCFF964-7FEB-4C39-BAAD-AC30E7F6DD4D}"/>
              </a:ext>
            </a:extLst>
          </p:cNvPr>
          <p:cNvSpPr/>
          <p:nvPr/>
        </p:nvSpPr>
        <p:spPr>
          <a:xfrm>
            <a:off x="7313612" y="2133600"/>
            <a:ext cx="304800" cy="228600"/>
          </a:xfrm>
          <a:prstGeom prst="dec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Decagon 10">
            <a:extLst>
              <a:ext uri="{FF2B5EF4-FFF2-40B4-BE49-F238E27FC236}">
                <a16:creationId xmlns:a16="http://schemas.microsoft.com/office/drawing/2014/main" id="{705299FE-F06B-4437-8225-BB2A45BDE849}"/>
              </a:ext>
            </a:extLst>
          </p:cNvPr>
          <p:cNvSpPr/>
          <p:nvPr/>
        </p:nvSpPr>
        <p:spPr>
          <a:xfrm>
            <a:off x="7309335" y="3657600"/>
            <a:ext cx="304800" cy="228600"/>
          </a:xfrm>
          <a:prstGeom prst="dec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Decagon 11">
            <a:extLst>
              <a:ext uri="{FF2B5EF4-FFF2-40B4-BE49-F238E27FC236}">
                <a16:creationId xmlns:a16="http://schemas.microsoft.com/office/drawing/2014/main" id="{EB04CFFA-DF47-473F-8328-D4F67A56B26F}"/>
              </a:ext>
            </a:extLst>
          </p:cNvPr>
          <p:cNvSpPr/>
          <p:nvPr/>
        </p:nvSpPr>
        <p:spPr>
          <a:xfrm>
            <a:off x="5027612" y="1828800"/>
            <a:ext cx="304800" cy="228600"/>
          </a:xfrm>
          <a:prstGeom prst="dec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Decagon 12">
            <a:extLst>
              <a:ext uri="{FF2B5EF4-FFF2-40B4-BE49-F238E27FC236}">
                <a16:creationId xmlns:a16="http://schemas.microsoft.com/office/drawing/2014/main" id="{88AC2931-0D4A-4CCC-BF79-E60ACDCE3E24}"/>
              </a:ext>
            </a:extLst>
          </p:cNvPr>
          <p:cNvSpPr/>
          <p:nvPr/>
        </p:nvSpPr>
        <p:spPr>
          <a:xfrm>
            <a:off x="6170612" y="2514600"/>
            <a:ext cx="304800" cy="228600"/>
          </a:xfrm>
          <a:prstGeom prst="dec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Decagon 13">
            <a:extLst>
              <a:ext uri="{FF2B5EF4-FFF2-40B4-BE49-F238E27FC236}">
                <a16:creationId xmlns:a16="http://schemas.microsoft.com/office/drawing/2014/main" id="{D0894872-32C3-407F-84FE-06B777ED82EB}"/>
              </a:ext>
            </a:extLst>
          </p:cNvPr>
          <p:cNvSpPr/>
          <p:nvPr/>
        </p:nvSpPr>
        <p:spPr>
          <a:xfrm>
            <a:off x="5403743" y="3657600"/>
            <a:ext cx="304800" cy="228600"/>
          </a:xfrm>
          <a:prstGeom prst="dec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1C9C5A-78AB-47C6-9708-BC1ABE9E1965}"/>
              </a:ext>
            </a:extLst>
          </p:cNvPr>
          <p:cNvSpPr txBox="1"/>
          <p:nvPr/>
        </p:nvSpPr>
        <p:spPr>
          <a:xfrm>
            <a:off x="8990012" y="14478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Code Generators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545FE-32E1-4FFC-A506-7FB64669497E}"/>
              </a:ext>
            </a:extLst>
          </p:cNvPr>
          <p:cNvSpPr/>
          <p:nvPr/>
        </p:nvSpPr>
        <p:spPr>
          <a:xfrm>
            <a:off x="3656012" y="5208151"/>
            <a:ext cx="1676400" cy="887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6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Overview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5943600"/>
            <a:ext cx="1295401" cy="7493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612" y="1676400"/>
            <a:ext cx="95250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High-Speed Delivery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5943600"/>
            <a:ext cx="1295401" cy="7493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1628556"/>
            <a:ext cx="9344507" cy="416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2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High-Speed Delivery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(Processed Tables)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5943600"/>
            <a:ext cx="1295401" cy="7493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51" y="2819400"/>
            <a:ext cx="8153400" cy="144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14" y="4505381"/>
            <a:ext cx="8400000" cy="8952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5212" y="1752600"/>
            <a:ext cx="8919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WGP, in the span of 205 milliseconds 7 XML messages were generated for a single record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CSCQ, in the span of 31 milliseconds 5 XML messages were generated for a single record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Processed tables allow us store the original message payload for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393952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Legacy going forward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5943600"/>
            <a:ext cx="1295401" cy="7493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5212" y="2286000"/>
            <a:ext cx="4038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Legacy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Three physical databases (currently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 Server 2016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Memory-optimized data types (for speed)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 message compression (reduce latency)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212" y="1981200"/>
            <a:ext cx="4746830" cy="199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7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Validation Overview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5943600"/>
            <a:ext cx="1295401" cy="7493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5212" y="2258719"/>
            <a:ext cx="4572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Snapshot is taken of M204 Data Files during the morning “bounce”.  The data from the static snapshot is loaded into SQL Server tables which match the structure of Legacy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Snapshot is taken of the Legacy Database which corresponds to the M204 Snapshot.  This data is loaded into the same database as the M204 snapshot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tables sourced from M204 are compared against the tables sourced from Legacy.  Any inconsistencies are logged into an exception table after which the inconsistent records are re-synced.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412" y="796140"/>
            <a:ext cx="4800600" cy="481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Big Picture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5943600"/>
            <a:ext cx="1295401" cy="749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1143000"/>
            <a:ext cx="5234527" cy="45829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5212" y="2743200"/>
            <a:ext cx="4038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Legacy supports: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business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System-of-Record (MFD)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Renovated M204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Data Warehouse (SAS Conversion)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Modernization Validation system</a:t>
            </a:r>
          </a:p>
        </p:txBody>
      </p:sp>
    </p:spTree>
    <p:extLst>
      <p:ext uri="{BB962C8B-B14F-4D97-AF65-F5344CB8AC3E}">
        <p14:creationId xmlns:p14="http://schemas.microsoft.com/office/powerpoint/2010/main" val="315019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Big Picture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5943600"/>
            <a:ext cx="1295401" cy="749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1143000"/>
            <a:ext cx="5234527" cy="4582927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627812" y="3810000"/>
            <a:ext cx="1371600" cy="198120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5212" y="2743200"/>
            <a:ext cx="4038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Legacy supports: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business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System-of-Record (MFD)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Renovated M204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Data Warehouse (SAS Conversion)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Modernization Validation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47012" y="5313248"/>
            <a:ext cx="2262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New in the last two weeks</a:t>
            </a:r>
          </a:p>
        </p:txBody>
      </p:sp>
    </p:spTree>
    <p:extLst>
      <p:ext uri="{BB962C8B-B14F-4D97-AF65-F5344CB8AC3E}">
        <p14:creationId xmlns:p14="http://schemas.microsoft.com/office/powerpoint/2010/main" val="332593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Big Picture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5943600"/>
            <a:ext cx="1295401" cy="749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1143000"/>
            <a:ext cx="5234527" cy="45829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5212" y="2743200"/>
            <a:ext cx="4038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Legacy supports: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business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System-of-Record (MFD)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Renovated M204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Data Warehouse (SAS Conversion)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Modernization Validation system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999412" y="2209800"/>
            <a:ext cx="2438400" cy="236220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251285" y="4648200"/>
            <a:ext cx="2262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ETL team expertise</a:t>
            </a:r>
          </a:p>
        </p:txBody>
      </p:sp>
    </p:spTree>
    <p:extLst>
      <p:ext uri="{BB962C8B-B14F-4D97-AF65-F5344CB8AC3E}">
        <p14:creationId xmlns:p14="http://schemas.microsoft.com/office/powerpoint/2010/main" val="329908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3745</TotalTime>
  <Words>683</Words>
  <Application>Microsoft Office PowerPoint</Application>
  <PresentationFormat>Custom</PresentationFormat>
  <Paragraphs>129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Franklin Gothic Medium</vt:lpstr>
      <vt:lpstr>Business Contrast 16x9</vt:lpstr>
      <vt:lpstr>Infrastructure Architecture</vt:lpstr>
      <vt:lpstr>Overview</vt:lpstr>
      <vt:lpstr>High-Speed Delivery</vt:lpstr>
      <vt:lpstr>High-Speed Delivery (Processed Tables)</vt:lpstr>
      <vt:lpstr>Legacy going forward</vt:lpstr>
      <vt:lpstr>Validation Overview</vt:lpstr>
      <vt:lpstr>The Big Picture</vt:lpstr>
      <vt:lpstr>The Big Picture</vt:lpstr>
      <vt:lpstr>The Big Picture</vt:lpstr>
      <vt:lpstr>The Big Picture</vt:lpstr>
      <vt:lpstr>The Big Picture</vt:lpstr>
      <vt:lpstr>The Big Picture</vt:lpstr>
      <vt:lpstr>The Big Picture</vt:lpstr>
      <vt:lpstr>The Big Picture</vt:lpstr>
      <vt:lpstr>The Big Picture</vt:lpstr>
      <vt:lpstr>The Big Picture</vt:lpstr>
      <vt:lpstr>The Big Picture</vt:lpstr>
      <vt:lpstr>The Bigger Picture</vt:lpstr>
      <vt:lpstr>Code Generation</vt:lpstr>
    </vt:vector>
  </TitlesOfParts>
  <Company>YRC Freight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Mackey, Kevin</dc:creator>
  <cp:lastModifiedBy>Alfredo Araiza</cp:lastModifiedBy>
  <cp:revision>48</cp:revision>
  <dcterms:created xsi:type="dcterms:W3CDTF">2017-10-24T20:18:12Z</dcterms:created>
  <dcterms:modified xsi:type="dcterms:W3CDTF">2017-10-28T15:01:04Z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