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8" autoAdjust="0"/>
    <p:restoredTop sz="96405" autoAdjust="0"/>
  </p:normalViewPr>
  <p:slideViewPr>
    <p:cSldViewPr>
      <p:cViewPr>
        <p:scale>
          <a:sx n="42" d="100"/>
          <a:sy n="42" d="100"/>
        </p:scale>
        <p:origin x="1736" y="192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89">
            <a:extLst>
              <a:ext uri="{FF2B5EF4-FFF2-40B4-BE49-F238E27FC236}">
                <a16:creationId xmlns:a16="http://schemas.microsoft.com/office/drawing/2014/main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647" y="14188440"/>
            <a:ext cx="14313407" cy="19232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400" y="5604194"/>
            <a:ext cx="14322552" cy="923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Definition of Compatibility – Constructing a completely brand-new definition of compatibility based on categories and text recognition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Utilizing Google Cloud Natural Language platform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Creating own model with compatibility-based relationship mappings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Cold Start Problem – Because traditional recommender systems recommend compatible items based on co-purchasing, it is harder for new products to be recommended to the active user in this way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Solution: Our definition of compatibility will eliminate the cold start problem when recommending compatible products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668263" y="447362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Compatible Item Recommendation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704332" y="2219470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Kevin J Nguyen, Victoria Wei, James </a:t>
            </a:r>
            <a:r>
              <a:rPr lang="en-US" sz="48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Caverlee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, Yin Zhang</a:t>
            </a: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Computer 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12243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There are billions of products on Amazon, eBay, and other retailers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How do customers quickly and efficiently find personalized products of interest?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Traditional methods make one of several critical assumptions: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Manual labeling of compatible products, especially brand-new products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Co-purchased/similar products are compatible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In contrast, we will investigate the actual relationships between products in a large product dataset by creating our own definition of compatibility to propose a new and hopefully-improved recommender system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We provide the first study of utilizing machine learning and compatibility of recommender systems in this manner</a:t>
            </a:r>
          </a:p>
          <a:p>
            <a:pPr marL="1200150" lvl="1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34051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37357" y="31546800"/>
            <a:ext cx="14331697" cy="6130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Using our compatibility definition, we will run a fraction of the Amazon dataset through our recommendation system and record results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Compare and contrast results from preliminary results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Currently, we are looking at only electronic data. We are hoping to also look into other categories: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Clothing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Movies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Books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6503" y="30784800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A1162A-3485-7E49-BD33-BD296D1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638564"/>
            <a:ext cx="13773766" cy="935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D069B1-D75D-5642-9339-7BE71146E77F}"/>
              </a:ext>
            </a:extLst>
          </p:cNvPr>
          <p:cNvSpPr txBox="1"/>
          <p:nvPr/>
        </p:nvSpPr>
        <p:spPr>
          <a:xfrm>
            <a:off x="2057400" y="24552393"/>
            <a:ext cx="1377376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u="sng" dirty="0">
                <a:latin typeface="Calibri" pitchFamily="34" charset="0"/>
              </a:rPr>
              <a:t>Amazon Dataset</a:t>
            </a:r>
            <a:r>
              <a:rPr lang="en-US" sz="3360" dirty="0">
                <a:latin typeface="Calibri" pitchFamily="34" charset="0"/>
              </a:rPr>
              <a:t> – Product information of around 500,000 electronic products including title, description, category, co-purchased products, and other metadata</a:t>
            </a:r>
          </a:p>
          <a:p>
            <a:r>
              <a:rPr lang="en-US" sz="3360" u="sng" dirty="0">
                <a:latin typeface="Calibri" pitchFamily="34" charset="0"/>
              </a:rPr>
              <a:t>Google Natural Language</a:t>
            </a:r>
            <a:r>
              <a:rPr lang="en-US" sz="3360" dirty="0">
                <a:latin typeface="Calibri" pitchFamily="34" charset="0"/>
              </a:rPr>
              <a:t> – Machine learning framework designed for natural language processing to classify products based on entity – consumer good</a:t>
            </a:r>
          </a:p>
          <a:p>
            <a:r>
              <a:rPr lang="en-US" sz="3360" u="sng" dirty="0">
                <a:latin typeface="Calibri" pitchFamily="34" charset="0"/>
              </a:rPr>
              <a:t>Product Classification</a:t>
            </a:r>
            <a:r>
              <a:rPr lang="en-US" sz="3360" dirty="0">
                <a:latin typeface="Calibri" pitchFamily="34" charset="0"/>
              </a:rPr>
              <a:t> – Store and analyze product relations from GNL in association with product categories to create a new model for compatibility</a:t>
            </a:r>
          </a:p>
          <a:p>
            <a:r>
              <a:rPr lang="en-US" sz="3360" u="sng" dirty="0">
                <a:latin typeface="Calibri" pitchFamily="34" charset="0"/>
              </a:rPr>
              <a:t>New Product</a:t>
            </a:r>
            <a:r>
              <a:rPr lang="en-US" sz="3360" dirty="0">
                <a:latin typeface="Calibri" pitchFamily="34" charset="0"/>
              </a:rPr>
              <a:t> – A new product that requires recommendations would be passed through GNL and our product classification model</a:t>
            </a:r>
          </a:p>
          <a:p>
            <a:r>
              <a:rPr lang="en-US" sz="3360" u="sng" dirty="0">
                <a:latin typeface="Calibri" pitchFamily="34" charset="0"/>
              </a:rPr>
              <a:t>Compatible Product Recommendation</a:t>
            </a:r>
            <a:r>
              <a:rPr lang="en-US" sz="3360" dirty="0">
                <a:latin typeface="Calibri" pitchFamily="34" charset="0"/>
              </a:rPr>
              <a:t> – Result set of compatible products based on the classification and compatibility of this new product</a:t>
            </a:r>
            <a:endParaRPr lang="en-US" sz="3360" u="sn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E62015-E84D-9A46-B231-32DD2360E2B7}"/>
              </a:ext>
            </a:extLst>
          </p:cNvPr>
          <p:cNvSpPr/>
          <p:nvPr/>
        </p:nvSpPr>
        <p:spPr>
          <a:xfrm>
            <a:off x="16916399" y="13436346"/>
            <a:ext cx="1431603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Preliminary Results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45DEE-52BE-EE4F-8D26-5E2B8AD7CC52}"/>
              </a:ext>
            </a:extLst>
          </p:cNvPr>
          <p:cNvSpPr/>
          <p:nvPr/>
        </p:nvSpPr>
        <p:spPr>
          <a:xfrm>
            <a:off x="16909885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2933" y="14173200"/>
            <a:ext cx="14319503" cy="20599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ctr" eaLnBrk="1" hangingPunct="1"/>
            <a:r>
              <a:rPr lang="en-US" sz="3360" b="1" dirty="0">
                <a:latin typeface="Calibri" pitchFamily="34" charset="0"/>
              </a:rPr>
              <a:t>ENCORE Model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Utilizes image-based, text input, and user rating relationships to recommend compatible products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(1)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Distance between product images, text input, and user ratings based on compatibility relationships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       – Low-rank </a:t>
            </a:r>
            <a:r>
              <a:rPr lang="en-US" sz="3360" dirty="0" err="1">
                <a:latin typeface="Calibri" pitchFamily="34" charset="0"/>
              </a:rPr>
              <a:t>Mahalanobis</a:t>
            </a:r>
            <a:r>
              <a:rPr lang="en-US" sz="3360" dirty="0">
                <a:latin typeface="Calibri" pitchFamily="34" charset="0"/>
              </a:rPr>
              <a:t> transformation matrix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(2)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Sigmoid function – probability that relationships exist among two products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(3)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Embedded features concatenated amongst learned spaces to produce a multi-model space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just" eaLnBrk="1" hangingPunct="1"/>
            <a:endParaRPr lang="en-US" sz="33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451" y="19023195"/>
            <a:ext cx="701259" cy="525944"/>
          </a:xfrm>
          <a:prstGeom prst="rect">
            <a:avLst/>
          </a:prstGeom>
        </p:spPr>
      </p:pic>
      <p:sp>
        <p:nvSpPr>
          <p:cNvPr id="53" name="Text Box 191">
            <a:extLst>
              <a:ext uri="{FF2B5EF4-FFF2-40B4-BE49-F238E27FC236}">
                <a16:creationId xmlns:a16="http://schemas.microsoft.com/office/drawing/2014/main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31546800"/>
            <a:ext cx="14331697" cy="608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3360" dirty="0">
              <a:latin typeface="Cambria" panose="02040503050406030204" pitchFamily="18" charset="0"/>
            </a:endParaRPr>
          </a:p>
          <a:p>
            <a:pPr indent="-457200"/>
            <a:r>
              <a:rPr lang="en-US" sz="3360" dirty="0">
                <a:latin typeface="Cambria" panose="02040503050406030204" pitchFamily="18" charset="0"/>
              </a:rPr>
              <a:t>[1] R. P.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 and J. </a:t>
            </a:r>
            <a:r>
              <a:rPr lang="en-US" sz="3360" dirty="0" err="1">
                <a:latin typeface="Cambria" panose="02040503050406030204" pitchFamily="18" charset="0"/>
              </a:rPr>
              <a:t>Leskovec</a:t>
            </a:r>
            <a:r>
              <a:rPr lang="en-US" sz="3360" dirty="0">
                <a:latin typeface="Cambria" panose="02040503050406030204" pitchFamily="18" charset="0"/>
              </a:rPr>
              <a:t>, “Inferring networks of substitutable     and complementary products,” KDD, 2015.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[2] Q. S.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, C. </a:t>
            </a:r>
            <a:r>
              <a:rPr lang="en-US" sz="3360" dirty="0" err="1">
                <a:latin typeface="Cambria" panose="02040503050406030204" pitchFamily="18" charset="0"/>
              </a:rPr>
              <a:t>Targett</a:t>
            </a:r>
            <a:r>
              <a:rPr lang="en-US" sz="3360" dirty="0">
                <a:latin typeface="Cambria" panose="02040503050406030204" pitchFamily="18" charset="0"/>
              </a:rPr>
              <a:t> and A. van den </a:t>
            </a:r>
            <a:r>
              <a:rPr lang="en-US" sz="3360" dirty="0" err="1">
                <a:latin typeface="Cambria" panose="02040503050406030204" pitchFamily="18" charset="0"/>
              </a:rPr>
              <a:t>Hengel</a:t>
            </a:r>
            <a:r>
              <a:rPr lang="en-US" sz="3360" dirty="0">
                <a:latin typeface="Cambria" panose="02040503050406030204" pitchFamily="18" charset="0"/>
              </a:rPr>
              <a:t>, “Image-based recommendations on styles and substitutes,” SIGIR, 2015.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[3] A. K. Menon and C. Elkan, “Link prediction via matrix factorization,” ECML, 2011.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[4] B. S. G. Linden and J. York, “Amazon.com </a:t>
            </a:r>
            <a:r>
              <a:rPr lang="en-US" sz="3360" dirty="0" err="1">
                <a:latin typeface="Cambria" panose="02040503050406030204" pitchFamily="18" charset="0"/>
              </a:rPr>
              <a:t>recommendations:Item-to-item</a:t>
            </a:r>
            <a:r>
              <a:rPr lang="en-US" sz="3360" dirty="0">
                <a:latin typeface="Cambria" panose="02040503050406030204" pitchFamily="18" charset="0"/>
              </a:rPr>
              <a:t> collaborative filtering,” IEEE Internet Computing, 2003.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D32F-3487-E242-8FB5-455B3A2D66CD}"/>
              </a:ext>
            </a:extLst>
          </p:cNvPr>
          <p:cNvSpPr/>
          <p:nvPr/>
        </p:nvSpPr>
        <p:spPr>
          <a:xfrm>
            <a:off x="16900740" y="30814518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0754" y="25978785"/>
            <a:ext cx="12801600" cy="4673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4891" y="24844008"/>
            <a:ext cx="13423393" cy="1082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0753" y="16758291"/>
            <a:ext cx="13147530" cy="821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6526" y="19838165"/>
            <a:ext cx="13147530" cy="1100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6526" y="22449692"/>
            <a:ext cx="11506201" cy="800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E6848-8C75-C643-9270-62805AA767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76913" y="611818"/>
            <a:ext cx="3310881" cy="331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1B5AD-84EC-BA4C-91E7-AD71B84F7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7" y="34403142"/>
            <a:ext cx="6629400" cy="31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557</Words>
  <Application>Microsoft Macintosh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Kevin Nguyen</cp:lastModifiedBy>
  <cp:revision>198</cp:revision>
  <cp:lastPrinted>2017-05-11T22:03:19Z</cp:lastPrinted>
  <dcterms:created xsi:type="dcterms:W3CDTF">2013-02-10T21:14:48Z</dcterms:created>
  <dcterms:modified xsi:type="dcterms:W3CDTF">2018-02-26T20:36:41Z</dcterms:modified>
</cp:coreProperties>
</file>