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38404800"/>
  <p:notesSz cx="7004050" cy="929005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96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Nguyen" initials="KN" lastIdx="1" clrIdx="0">
    <p:extLst>
      <p:ext uri="{19B8F6BF-5375-455C-9EA6-DF929625EA0E}">
        <p15:presenceInfo xmlns:p15="http://schemas.microsoft.com/office/powerpoint/2012/main" userId="ce8229fa-26d4-445b-be67-b4f2dc8d56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6412" autoAdjust="0"/>
  </p:normalViewPr>
  <p:slideViewPr>
    <p:cSldViewPr>
      <p:cViewPr>
        <p:scale>
          <a:sx n="83" d="100"/>
          <a:sy n="83" d="100"/>
        </p:scale>
        <p:origin x="1592" y="232"/>
      </p:cViewPr>
      <p:guideLst>
        <p:guide orient="horz" pos="12096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0945F-55B0-F94F-B3BA-04ED3CDD4315}" type="datetimeFigureOut">
              <a:rPr lang="en-US" smtClean="0"/>
              <a:t>2/26/18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0" y="1162050"/>
            <a:ext cx="2686050" cy="31353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70400"/>
            <a:ext cx="5603875" cy="36591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163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16A44-DE9C-C541-A1AC-6CD2DC30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96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archi</a:t>
            </a:r>
            <a:r>
              <a:rPr lang="en-US" dirty="0"/>
              <a:t> - Page 1.png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16A44-DE9C-C541-A1AC-6CD2DC304F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73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32040576" y="0"/>
            <a:ext cx="877824" cy="384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32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877824" cy="384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32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32918400" cy="43641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320" dirty="0"/>
          </a:p>
        </p:txBody>
      </p:sp>
      <p:sp>
        <p:nvSpPr>
          <p:cNvPr id="19" name="Instructions"/>
          <p:cNvSpPr/>
          <p:nvPr userDrawn="1"/>
        </p:nvSpPr>
        <p:spPr>
          <a:xfrm>
            <a:off x="-16459200" y="0"/>
            <a:ext cx="15361920" cy="384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74320" rIns="274320" bIns="274320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lang="en-US" sz="1056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1056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44” high by 30” wide but can be used to print any size poster with a similar aspect ratio.</a:t>
            </a:r>
          </a:p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lang="en-US" sz="1056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1056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72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72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lang="en-US" sz="1056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1056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1056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72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72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72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2880"/>
              </a:spcAft>
            </a:pPr>
            <a:br>
              <a:rPr lang="en-US" sz="528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528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4015680" y="0"/>
            <a:ext cx="15361920" cy="38404800"/>
            <a:chOff x="33832800" y="0"/>
            <a:chExt cx="12801600" cy="43891200"/>
          </a:xfrm>
        </p:grpSpPr>
        <p:sp>
          <p:nvSpPr>
            <p:cNvPr id="21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2160"/>
                </a:spcAft>
              </a:pPr>
              <a:r>
                <a:rPr lang="en-US" sz="1056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1056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1056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1056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72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72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r>
                <a:rPr lang="en-US" sz="1056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72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 software. </a:t>
              </a: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2160"/>
                </a:spcAft>
              </a:pP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2160"/>
                </a:spcAft>
              </a:pPr>
              <a:br>
                <a:rPr lang="en-US" sz="528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528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8977745"/>
              <a:ext cx="11904515" cy="102469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537973"/>
            <a:ext cx="29626560" cy="64008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8961124"/>
            <a:ext cx="29626560" cy="25345393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35595565"/>
            <a:ext cx="7680960" cy="20447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6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35595565"/>
            <a:ext cx="10424160" cy="20447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6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35595565"/>
            <a:ext cx="7680960" cy="20447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6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5266944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5266944" rtl="0" eaLnBrk="1" latinLnBrk="0" hangingPunct="1">
        <a:spcBef>
          <a:spcPct val="20000"/>
        </a:spcBef>
        <a:buFont typeface="Arial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548640" algn="l" defTabSz="5266944" rtl="0" eaLnBrk="1" latinLnBrk="0" hangingPunct="1">
        <a:spcBef>
          <a:spcPct val="20000"/>
        </a:spcBef>
        <a:buFont typeface="Arial" pitchFamily="34" charset="0"/>
        <a:buChar char="–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indent="-548640" algn="l" defTabSz="5266944" rtl="0" eaLnBrk="1" latinLnBrk="0" hangingPunct="1">
        <a:spcBef>
          <a:spcPct val="20000"/>
        </a:spcBef>
        <a:buFont typeface="Arial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indent="-548640" algn="l" defTabSz="5266944" rtl="0" eaLnBrk="1" latinLnBrk="0" hangingPunct="1">
        <a:spcBef>
          <a:spcPct val="20000"/>
        </a:spcBef>
        <a:buFont typeface="Arial" pitchFamily="34" charset="0"/>
        <a:buChar char="–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548640" algn="l" defTabSz="5266944" rtl="0" eaLnBrk="1" latinLnBrk="0" hangingPunct="1">
        <a:spcBef>
          <a:spcPct val="20000"/>
        </a:spcBef>
        <a:buFont typeface="Arial" pitchFamily="34" charset="0"/>
        <a:buChar char="»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14484096" indent="-1316736" algn="l" defTabSz="5266944" rtl="0" eaLnBrk="1" latinLnBrk="0" hangingPunct="1">
        <a:spcBef>
          <a:spcPct val="20000"/>
        </a:spcBef>
        <a:buFont typeface="Arial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6pPr>
      <a:lvl7pPr marL="17117568" indent="-1316736" algn="l" defTabSz="5266944" rtl="0" eaLnBrk="1" latinLnBrk="0" hangingPunct="1">
        <a:spcBef>
          <a:spcPct val="20000"/>
        </a:spcBef>
        <a:buFont typeface="Arial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7pPr>
      <a:lvl8pPr marL="19751040" indent="-1316736" algn="l" defTabSz="5266944" rtl="0" eaLnBrk="1" latinLnBrk="0" hangingPunct="1">
        <a:spcBef>
          <a:spcPct val="20000"/>
        </a:spcBef>
        <a:buFont typeface="Arial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8pPr>
      <a:lvl9pPr marL="22384512" indent="-1316736" algn="l" defTabSz="5266944" rtl="0" eaLnBrk="1" latinLnBrk="0" hangingPunct="1">
        <a:spcBef>
          <a:spcPct val="20000"/>
        </a:spcBef>
        <a:buFont typeface="Arial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1pPr>
      <a:lvl2pPr marL="2633472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2pPr>
      <a:lvl3pPr marL="5266944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3pPr>
      <a:lvl4pPr marL="7900416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4pPr>
      <a:lvl5pPr marL="10533888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5pPr>
      <a:lvl6pPr marL="13167360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6pPr>
      <a:lvl7pPr marL="15800832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7pPr>
      <a:lvl8pPr marL="18434304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8pPr>
      <a:lvl9pPr marL="21067776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tif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89">
            <a:extLst>
              <a:ext uri="{FF2B5EF4-FFF2-40B4-BE49-F238E27FC236}">
                <a16:creationId xmlns:a16="http://schemas.microsoft.com/office/drawing/2014/main" id="{7BAA2B14-9BFC-3A4B-8E59-15F10C947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647" y="14188440"/>
            <a:ext cx="14310360" cy="1923295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219456" tIns="219456" rIns="219456" bIns="219456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</p:txBody>
      </p:sp>
      <p:sp>
        <p:nvSpPr>
          <p:cNvPr id="61" name="Text Box 189">
            <a:extLst>
              <a:ext uri="{FF2B5EF4-FFF2-40B4-BE49-F238E27FC236}">
                <a16:creationId xmlns:a16="http://schemas.microsoft.com/office/drawing/2014/main" id="{7260B1EC-9F2A-544F-9872-2E4A2404D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0740" y="5604194"/>
            <a:ext cx="14341260" cy="923329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219456" tIns="219456" rIns="219456" bIns="219456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Arial" charset="0"/>
              <a:buChar char="•"/>
            </a:pPr>
            <a:endParaRPr lang="en-US" sz="3360" dirty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3360" dirty="0">
                <a:latin typeface="Calibri" pitchFamily="34" charset="0"/>
              </a:rPr>
              <a:t>Definition of Compatibility – Constructing a completely brand-new definition of compatibility based on categories and text recognition</a:t>
            </a:r>
          </a:p>
          <a:p>
            <a:pPr marL="1200150" lvl="1" indent="-457200" eaLnBrk="1" hangingPunct="1">
              <a:buFont typeface="Arial" charset="0"/>
              <a:buChar char="•"/>
            </a:pPr>
            <a:r>
              <a:rPr lang="en-US" sz="3360" dirty="0">
                <a:latin typeface="Calibri" pitchFamily="34" charset="0"/>
              </a:rPr>
              <a:t>Utilizing Google Cloud Natural Language platform</a:t>
            </a:r>
          </a:p>
          <a:p>
            <a:pPr marL="1200150" lvl="1" indent="-457200" eaLnBrk="1" hangingPunct="1">
              <a:buFont typeface="Arial" charset="0"/>
              <a:buChar char="•"/>
            </a:pPr>
            <a:r>
              <a:rPr lang="en-US" sz="3360" dirty="0">
                <a:latin typeface="Calibri" pitchFamily="34" charset="0"/>
              </a:rPr>
              <a:t>Creating own model with compatibility-based relationship mappings</a:t>
            </a:r>
          </a:p>
          <a:p>
            <a:pPr lvl="1" indent="0" eaLnBrk="1" hangingPunct="1"/>
            <a:endParaRPr lang="en-US" sz="3360" dirty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3360" dirty="0">
                <a:latin typeface="Calibri" pitchFamily="34" charset="0"/>
              </a:rPr>
              <a:t>Cold Start Problem – Because traditional recommender systems recommend compatible items based on co-purchasing, it is harder for new products to be recommended to the active user in this way</a:t>
            </a:r>
          </a:p>
          <a:p>
            <a:pPr marL="1200150" lvl="1" indent="-457200" eaLnBrk="1" hangingPunct="1">
              <a:buFont typeface="Arial" charset="0"/>
              <a:buChar char="•"/>
            </a:pPr>
            <a:r>
              <a:rPr lang="en-US" sz="3360" dirty="0">
                <a:latin typeface="Calibri" pitchFamily="34" charset="0"/>
              </a:rPr>
              <a:t>Solution: Our definition of compatibility will eliminate the cold start problem when recommending compatible products</a:t>
            </a:r>
          </a:p>
          <a:p>
            <a:pPr lvl="1" indent="0" eaLnBrk="1" hangingPunct="1"/>
            <a:endParaRPr lang="en-US" sz="3360" dirty="0">
              <a:latin typeface="Calibri" pitchFamily="34" charset="0"/>
            </a:endParaRPr>
          </a:p>
          <a:p>
            <a:pPr lvl="1" indent="0" eaLnBrk="1" hangingPunct="1"/>
            <a:endParaRPr lang="en-US" sz="3360" dirty="0">
              <a:latin typeface="Calibri" pitchFamily="34" charset="0"/>
            </a:endParaRPr>
          </a:p>
          <a:p>
            <a:pPr lvl="1" indent="0" eaLnBrk="1" hangingPunct="1"/>
            <a:endParaRPr lang="en-US" sz="3360" dirty="0">
              <a:latin typeface="Calibri" pitchFamily="34" charset="0"/>
            </a:endParaRPr>
          </a:p>
          <a:p>
            <a:pPr lvl="1" indent="0" eaLnBrk="1" hangingPunct="1"/>
            <a:endParaRPr lang="en-US" sz="3360" dirty="0">
              <a:latin typeface="Calibri" pitchFamily="34" charset="0"/>
            </a:endParaRPr>
          </a:p>
          <a:p>
            <a:pPr lvl="1" indent="0" eaLnBrk="1" hangingPunct="1"/>
            <a:endParaRPr lang="en-US" sz="3360" dirty="0">
              <a:latin typeface="Calibri" pitchFamily="34" charset="0"/>
            </a:endParaRPr>
          </a:p>
          <a:p>
            <a:pPr lvl="1" indent="0" eaLnBrk="1" hangingPunct="1"/>
            <a:endParaRPr lang="en-US" sz="3360" dirty="0">
              <a:latin typeface="Calibri" pitchFamily="34" charset="0"/>
            </a:endParaRPr>
          </a:p>
        </p:txBody>
      </p:sp>
      <p:sp>
        <p:nvSpPr>
          <p:cNvPr id="39" name="Text Box 122"/>
          <p:cNvSpPr txBox="1">
            <a:spLocks noChangeArrowheads="1"/>
          </p:cNvSpPr>
          <p:nvPr/>
        </p:nvSpPr>
        <p:spPr bwMode="auto">
          <a:xfrm>
            <a:off x="5668263" y="447362"/>
            <a:ext cx="21945600" cy="2367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728" tIns="219456" rIns="109728" bIns="109728" anchor="ctr" anchorCtr="0">
            <a:norm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8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Compatible Item Recommendation</a:t>
            </a:r>
          </a:p>
        </p:txBody>
      </p:sp>
      <p:sp>
        <p:nvSpPr>
          <p:cNvPr id="40" name="Text Box 123"/>
          <p:cNvSpPr txBox="1">
            <a:spLocks noChangeArrowheads="1"/>
          </p:cNvSpPr>
          <p:nvPr/>
        </p:nvSpPr>
        <p:spPr bwMode="auto">
          <a:xfrm>
            <a:off x="5704332" y="2219470"/>
            <a:ext cx="21945600" cy="219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728" tIns="109728" rIns="109728" bIns="109728" anchor="ctr" anchorCtr="0">
            <a:norm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Kevin J Nguyen, Victoria Wei, James </a:t>
            </a:r>
            <a:r>
              <a:rPr lang="en-US" sz="48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Caverlee</a:t>
            </a: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, Yin Zhang</a:t>
            </a:r>
          </a:p>
          <a:p>
            <a:pPr algn="ctr" eaLnBrk="1" hangingPunct="1"/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Computer Science and Engineering, Texas A&amp;M University</a:t>
            </a:r>
          </a:p>
        </p:txBody>
      </p:sp>
      <p:sp>
        <p:nvSpPr>
          <p:cNvPr id="47" name="Text Box 189"/>
          <p:cNvSpPr txBox="1">
            <a:spLocks noChangeArrowheads="1"/>
          </p:cNvSpPr>
          <p:nvPr/>
        </p:nvSpPr>
        <p:spPr bwMode="auto">
          <a:xfrm>
            <a:off x="1755648" y="5604194"/>
            <a:ext cx="14322552" cy="804672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219456" tIns="219456" rIns="219456" bIns="219456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Arial" charset="0"/>
              <a:buChar char="•"/>
            </a:pPr>
            <a:endParaRPr lang="en-US" sz="3360" dirty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3360" dirty="0">
                <a:latin typeface="Calibri" pitchFamily="34" charset="0"/>
              </a:rPr>
              <a:t>There are billions of products on Amazon, eBay, and other retailers</a:t>
            </a: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3360" dirty="0">
                <a:latin typeface="Calibri" pitchFamily="34" charset="0"/>
              </a:rPr>
              <a:t>How do customers quickly and efficiently find personalized products of interest?</a:t>
            </a: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3360" dirty="0">
                <a:latin typeface="Calibri" pitchFamily="34" charset="0"/>
              </a:rPr>
              <a:t>Traditional methods make one of several critical assumptions:</a:t>
            </a:r>
          </a:p>
          <a:p>
            <a:pPr marL="1200150" lvl="1" indent="-457200" eaLnBrk="1" hangingPunct="1">
              <a:buFont typeface="Arial" charset="0"/>
              <a:buChar char="•"/>
            </a:pPr>
            <a:r>
              <a:rPr lang="en-US" sz="3360" dirty="0">
                <a:latin typeface="Calibri" pitchFamily="34" charset="0"/>
              </a:rPr>
              <a:t>Manual labeling of compatible products, especially brand-new products</a:t>
            </a:r>
          </a:p>
          <a:p>
            <a:pPr marL="1200150" lvl="1" indent="-457200" eaLnBrk="1" hangingPunct="1">
              <a:buFont typeface="Arial" charset="0"/>
              <a:buChar char="•"/>
            </a:pPr>
            <a:r>
              <a:rPr lang="en-US" sz="3360" dirty="0">
                <a:latin typeface="Calibri" pitchFamily="34" charset="0"/>
              </a:rPr>
              <a:t>Co-purchased/similar products are compatible</a:t>
            </a:r>
          </a:p>
          <a:p>
            <a:pPr lvl="1" indent="0" eaLnBrk="1" hangingPunct="1"/>
            <a:endParaRPr lang="en-US" sz="3360" dirty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3360" dirty="0">
                <a:latin typeface="Calibri" pitchFamily="34" charset="0"/>
              </a:rPr>
              <a:t>In contrast, we will investigate the actual relationships between products in a large product dataset by creating our own definition of compatibility to propose a new and hopefully-improved recommender system</a:t>
            </a: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3360" dirty="0">
                <a:latin typeface="Calibri" pitchFamily="34" charset="0"/>
              </a:rPr>
              <a:t>We provide the first study of utilizing machine learning and compatibility of recommender systems in this manner</a:t>
            </a:r>
          </a:p>
          <a:p>
            <a:pPr marL="1200150" lvl="1" indent="-457200" eaLnBrk="1" hangingPunct="1">
              <a:buFont typeface="Arial" charset="0"/>
              <a:buChar char="•"/>
            </a:pPr>
            <a:endParaRPr lang="en-US" sz="3300" dirty="0">
              <a:latin typeface="Calibri" pitchFamily="34" charset="0"/>
            </a:endParaRPr>
          </a:p>
          <a:p>
            <a:pPr lvl="1" indent="0" eaLnBrk="1" hangingPunct="1"/>
            <a:endParaRPr lang="en-US" sz="3300" dirty="0">
              <a:latin typeface="Calibri" pitchFamily="34" charset="0"/>
            </a:endParaRPr>
          </a:p>
          <a:p>
            <a:pPr lvl="1" indent="0" eaLnBrk="1" hangingPunct="1"/>
            <a:endParaRPr lang="en-US" sz="3300" dirty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endParaRPr lang="en-US" sz="3300" dirty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endParaRPr lang="en-US" sz="3300" dirty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endParaRPr lang="en-US" sz="3300" dirty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endParaRPr lang="en-US" sz="3300" dirty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endParaRPr lang="en-US" sz="3300" dirty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endParaRPr lang="en-US" sz="3300" dirty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endParaRPr lang="en-US" sz="3300" dirty="0">
              <a:latin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755648" y="4870704"/>
            <a:ext cx="14322552" cy="7680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6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Motivation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755648" y="13405104"/>
            <a:ext cx="14322552" cy="7680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6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Overall Approach</a:t>
            </a:r>
          </a:p>
        </p:txBody>
      </p:sp>
      <p:sp>
        <p:nvSpPr>
          <p:cNvPr id="58" name="Text Box 191"/>
          <p:cNvSpPr txBox="1">
            <a:spLocks noChangeArrowheads="1"/>
          </p:cNvSpPr>
          <p:nvPr/>
        </p:nvSpPr>
        <p:spPr bwMode="auto">
          <a:xfrm>
            <a:off x="1752600" y="31546800"/>
            <a:ext cx="14313407" cy="6080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219456" tIns="219456" rIns="219456" bIns="219456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Arial" charset="0"/>
              <a:buChar char="•"/>
            </a:pPr>
            <a:endParaRPr lang="en-US" sz="3360" dirty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3360" dirty="0">
                <a:latin typeface="Calibri" pitchFamily="34" charset="0"/>
              </a:rPr>
              <a:t>Using our compatibility definition, we will run a fraction of the Amazon dataset through our recommendation system and record results</a:t>
            </a: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3360" dirty="0">
                <a:latin typeface="Calibri" pitchFamily="34" charset="0"/>
              </a:rPr>
              <a:t>Compare and contrast results from preliminary results</a:t>
            </a: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752599" y="30784800"/>
            <a:ext cx="14325601" cy="7680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6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8503920" y="27420389"/>
            <a:ext cx="184731" cy="1680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32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260169-86B9-8A4B-AE7B-00240766514C}"/>
              </a:ext>
            </a:extLst>
          </p:cNvPr>
          <p:cNvSpPr txBox="1"/>
          <p:nvPr/>
        </p:nvSpPr>
        <p:spPr>
          <a:xfrm>
            <a:off x="18737979" y="30635448"/>
            <a:ext cx="18473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1A1162A-3485-7E49-BD33-BD296D114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4638564"/>
            <a:ext cx="13773766" cy="93599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5D069B1-D75D-5642-9339-7BE71146E77F}"/>
              </a:ext>
            </a:extLst>
          </p:cNvPr>
          <p:cNvSpPr txBox="1"/>
          <p:nvPr/>
        </p:nvSpPr>
        <p:spPr>
          <a:xfrm>
            <a:off x="2057400" y="24552393"/>
            <a:ext cx="13773766" cy="578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u="sng" dirty="0">
                <a:latin typeface="Calibri" pitchFamily="34" charset="0"/>
              </a:rPr>
              <a:t>Amazon Dataset</a:t>
            </a:r>
            <a:r>
              <a:rPr lang="en-US" sz="3360" dirty="0">
                <a:latin typeface="Calibri" pitchFamily="34" charset="0"/>
              </a:rPr>
              <a:t> – Product information of around 500,000 electronic products including title, description, category, co-purchased products, and other metadata</a:t>
            </a:r>
          </a:p>
          <a:p>
            <a:r>
              <a:rPr lang="en-US" sz="3360" u="sng" dirty="0">
                <a:latin typeface="Calibri" pitchFamily="34" charset="0"/>
              </a:rPr>
              <a:t>Google Natural Language</a:t>
            </a:r>
            <a:r>
              <a:rPr lang="en-US" sz="3360" dirty="0">
                <a:latin typeface="Calibri" pitchFamily="34" charset="0"/>
              </a:rPr>
              <a:t> – Machine learning framework designed for natural language processing to classify products based on entity – consumer good</a:t>
            </a:r>
          </a:p>
          <a:p>
            <a:r>
              <a:rPr lang="en-US" sz="3360" u="sng" dirty="0">
                <a:latin typeface="Calibri" pitchFamily="34" charset="0"/>
              </a:rPr>
              <a:t>Product Classification</a:t>
            </a:r>
            <a:r>
              <a:rPr lang="en-US" sz="3360" dirty="0">
                <a:latin typeface="Calibri" pitchFamily="34" charset="0"/>
              </a:rPr>
              <a:t> – Store and analyze product relations from GNL in association with product categories to create a new model for compatibility</a:t>
            </a:r>
          </a:p>
          <a:p>
            <a:r>
              <a:rPr lang="en-US" sz="3360" u="sng" dirty="0">
                <a:latin typeface="Calibri" pitchFamily="34" charset="0"/>
              </a:rPr>
              <a:t>New Product</a:t>
            </a:r>
            <a:r>
              <a:rPr lang="en-US" sz="3360" dirty="0">
                <a:latin typeface="Calibri" pitchFamily="34" charset="0"/>
              </a:rPr>
              <a:t> – A new product that requires recommendations would be passed through GNL and our product classification model</a:t>
            </a:r>
          </a:p>
          <a:p>
            <a:r>
              <a:rPr lang="en-US" sz="3360" u="sng" dirty="0">
                <a:latin typeface="Calibri" pitchFamily="34" charset="0"/>
              </a:rPr>
              <a:t>Compatible Product Recommendation</a:t>
            </a:r>
            <a:r>
              <a:rPr lang="en-US" sz="3360" dirty="0">
                <a:latin typeface="Calibri" pitchFamily="34" charset="0"/>
              </a:rPr>
              <a:t> – Result set of compatible products based on the classification and compatibility of this new product</a:t>
            </a:r>
            <a:endParaRPr lang="en-US" sz="3360" u="sng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3E62015-E84D-9A46-B231-32DD2360E2B7}"/>
              </a:ext>
            </a:extLst>
          </p:cNvPr>
          <p:cNvSpPr/>
          <p:nvPr/>
        </p:nvSpPr>
        <p:spPr>
          <a:xfrm>
            <a:off x="16916399" y="13436346"/>
            <a:ext cx="14316037" cy="7680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6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Preliminary Results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D045DEE-52BE-EE4F-8D26-5E2B8AD7CC52}"/>
              </a:ext>
            </a:extLst>
          </p:cNvPr>
          <p:cNvSpPr/>
          <p:nvPr/>
        </p:nvSpPr>
        <p:spPr>
          <a:xfrm>
            <a:off x="16894645" y="4870704"/>
            <a:ext cx="14347355" cy="7680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6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Challenges</a:t>
            </a:r>
          </a:p>
        </p:txBody>
      </p:sp>
      <p:sp>
        <p:nvSpPr>
          <p:cNvPr id="49" name="Text Box 194">
            <a:extLst>
              <a:ext uri="{FF2B5EF4-FFF2-40B4-BE49-F238E27FC236}">
                <a16:creationId xmlns:a16="http://schemas.microsoft.com/office/drawing/2014/main" id="{6A3A8C0B-9388-004E-849C-1DC9750EA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85500" y="14173200"/>
            <a:ext cx="14346936" cy="2059948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219456" tIns="219456" rIns="219456" bIns="219456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algn="ctr" eaLnBrk="1" hangingPunct="1"/>
            <a:r>
              <a:rPr lang="en-US" sz="3360" b="1" dirty="0">
                <a:latin typeface="Calibri" pitchFamily="34" charset="0"/>
              </a:rPr>
              <a:t>ENCORE Model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360" dirty="0">
                <a:latin typeface="Calibri" pitchFamily="34" charset="0"/>
              </a:rPr>
              <a:t>Utilizes image-based, text input, and user rating relationships to recommend compatible products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360" dirty="0">
              <a:latin typeface="Calibri" pitchFamily="34" charset="0"/>
            </a:endParaRPr>
          </a:p>
          <a:p>
            <a:pPr eaLnBrk="1" hangingPunct="1"/>
            <a:r>
              <a:rPr lang="en-US" sz="3360" dirty="0">
                <a:latin typeface="Calibri" pitchFamily="34" charset="0"/>
              </a:rPr>
              <a:t>(1)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360" dirty="0">
              <a:latin typeface="Calibri" pitchFamily="34" charset="0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sz="3360" dirty="0">
                <a:latin typeface="Calibri" pitchFamily="34" charset="0"/>
              </a:rPr>
              <a:t>Distance between product images, text input, and user ratings based on compatibility relationships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sz="3360" dirty="0">
                <a:latin typeface="Calibri" pitchFamily="34" charset="0"/>
              </a:rPr>
              <a:t>       – Low-rank </a:t>
            </a:r>
            <a:r>
              <a:rPr lang="en-US" sz="3360" dirty="0" err="1">
                <a:latin typeface="Calibri" pitchFamily="34" charset="0"/>
              </a:rPr>
              <a:t>Mahalanobis</a:t>
            </a:r>
            <a:r>
              <a:rPr lang="en-US" sz="3360" dirty="0">
                <a:latin typeface="Calibri" pitchFamily="34" charset="0"/>
              </a:rPr>
              <a:t> transformation matrix</a:t>
            </a: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r>
              <a:rPr lang="en-US" sz="3360" dirty="0">
                <a:latin typeface="Calibri" pitchFamily="34" charset="0"/>
              </a:rPr>
              <a:t>(2)</a:t>
            </a: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sz="3360" dirty="0">
                <a:latin typeface="Calibri" pitchFamily="34" charset="0"/>
              </a:rPr>
              <a:t>Sigmoid function – probability that relationships exist among two products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360" dirty="0">
              <a:latin typeface="Calibri" pitchFamily="34" charset="0"/>
            </a:endParaRPr>
          </a:p>
          <a:p>
            <a:pPr eaLnBrk="1" hangingPunct="1"/>
            <a:r>
              <a:rPr lang="en-US" sz="3360" dirty="0">
                <a:latin typeface="Calibri" pitchFamily="34" charset="0"/>
              </a:rPr>
              <a:t>(3)</a:t>
            </a: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sz="3360" dirty="0">
                <a:latin typeface="Calibri" pitchFamily="34" charset="0"/>
              </a:rPr>
              <a:t>Embedded features concatenated amongst learned spaces to produce a multi-model space</a:t>
            </a: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marL="514350" indent="-514350" eaLnBrk="1" hangingPunct="1">
              <a:buAutoNum type="arabicParenBoth"/>
            </a:pPr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eaLnBrk="1" hangingPunct="1"/>
            <a:endParaRPr lang="en-US" sz="3360" dirty="0">
              <a:latin typeface="Calibri" pitchFamily="34" charset="0"/>
            </a:endParaRPr>
          </a:p>
          <a:p>
            <a:pPr algn="just" eaLnBrk="1" hangingPunct="1"/>
            <a:endParaRPr lang="en-US" sz="33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1451" y="19023195"/>
            <a:ext cx="701259" cy="525944"/>
          </a:xfrm>
          <a:prstGeom prst="rect">
            <a:avLst/>
          </a:prstGeom>
        </p:spPr>
      </p:pic>
      <p:sp>
        <p:nvSpPr>
          <p:cNvPr id="53" name="Text Box 191">
            <a:extLst>
              <a:ext uri="{FF2B5EF4-FFF2-40B4-BE49-F238E27FC236}">
                <a16:creationId xmlns:a16="http://schemas.microsoft.com/office/drawing/2014/main" id="{570E2655-AD9E-C247-A018-42779141C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0740" y="31546800"/>
            <a:ext cx="14331697" cy="6080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219456" tIns="219456" rIns="219456" bIns="219456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3360" dirty="0">
              <a:latin typeface="Cambria" panose="02040503050406030204" pitchFamily="18" charset="0"/>
            </a:endParaRPr>
          </a:p>
          <a:p>
            <a:pPr indent="-457200"/>
            <a:r>
              <a:rPr lang="en-US" sz="3360" dirty="0">
                <a:latin typeface="Cambria" panose="02040503050406030204" pitchFamily="18" charset="0"/>
              </a:rPr>
              <a:t>[1] R. P. J. J. </a:t>
            </a:r>
            <a:r>
              <a:rPr lang="en-US" sz="3360" dirty="0" err="1">
                <a:latin typeface="Cambria" panose="02040503050406030204" pitchFamily="18" charset="0"/>
              </a:rPr>
              <a:t>McAuley</a:t>
            </a:r>
            <a:r>
              <a:rPr lang="en-US" sz="3360" dirty="0">
                <a:latin typeface="Cambria" panose="02040503050406030204" pitchFamily="18" charset="0"/>
              </a:rPr>
              <a:t> and J. </a:t>
            </a:r>
            <a:r>
              <a:rPr lang="en-US" sz="3360" dirty="0" err="1">
                <a:latin typeface="Cambria" panose="02040503050406030204" pitchFamily="18" charset="0"/>
              </a:rPr>
              <a:t>Leskovec</a:t>
            </a:r>
            <a:r>
              <a:rPr lang="en-US" sz="3360" dirty="0">
                <a:latin typeface="Cambria" panose="02040503050406030204" pitchFamily="18" charset="0"/>
              </a:rPr>
              <a:t>, “Inferring networks of substitutable     and complementary products,” KDD, 2015.</a:t>
            </a:r>
          </a:p>
          <a:p>
            <a:r>
              <a:rPr lang="en-US" sz="3360" dirty="0">
                <a:latin typeface="Cambria" panose="02040503050406030204" pitchFamily="18" charset="0"/>
              </a:rPr>
              <a:t>[2] Q. S. J. J. </a:t>
            </a:r>
            <a:r>
              <a:rPr lang="en-US" sz="3360" dirty="0" err="1">
                <a:latin typeface="Cambria" panose="02040503050406030204" pitchFamily="18" charset="0"/>
              </a:rPr>
              <a:t>McAuley</a:t>
            </a:r>
            <a:r>
              <a:rPr lang="en-US" sz="3360" dirty="0">
                <a:latin typeface="Cambria" panose="02040503050406030204" pitchFamily="18" charset="0"/>
              </a:rPr>
              <a:t>, C. </a:t>
            </a:r>
            <a:r>
              <a:rPr lang="en-US" sz="3360" dirty="0" err="1">
                <a:latin typeface="Cambria" panose="02040503050406030204" pitchFamily="18" charset="0"/>
              </a:rPr>
              <a:t>Targett</a:t>
            </a:r>
            <a:r>
              <a:rPr lang="en-US" sz="3360" dirty="0">
                <a:latin typeface="Cambria" panose="02040503050406030204" pitchFamily="18" charset="0"/>
              </a:rPr>
              <a:t> and A. van den </a:t>
            </a:r>
            <a:r>
              <a:rPr lang="en-US" sz="3360" dirty="0" err="1">
                <a:latin typeface="Cambria" panose="02040503050406030204" pitchFamily="18" charset="0"/>
              </a:rPr>
              <a:t>Hengel</a:t>
            </a:r>
            <a:r>
              <a:rPr lang="en-US" sz="3360" dirty="0">
                <a:latin typeface="Cambria" panose="02040503050406030204" pitchFamily="18" charset="0"/>
              </a:rPr>
              <a:t>, “Image-based recommendations on styles and substitutes,” SIGIR, 2015.</a:t>
            </a:r>
          </a:p>
          <a:p>
            <a:r>
              <a:rPr lang="en-US" sz="3360" dirty="0">
                <a:latin typeface="Cambria" panose="02040503050406030204" pitchFamily="18" charset="0"/>
              </a:rPr>
              <a:t>[3] A. K. Menon and C. Elkan, “Link prediction via matrix factorization,” ECML, 2011.</a:t>
            </a:r>
          </a:p>
          <a:p>
            <a:r>
              <a:rPr lang="en-US" sz="3360" dirty="0">
                <a:latin typeface="Cambria" panose="02040503050406030204" pitchFamily="18" charset="0"/>
              </a:rPr>
              <a:t>[4] B. S. G. Linden and J. York, “Amazon.com </a:t>
            </a:r>
            <a:r>
              <a:rPr lang="en-US" sz="3360" dirty="0" err="1">
                <a:latin typeface="Cambria" panose="02040503050406030204" pitchFamily="18" charset="0"/>
              </a:rPr>
              <a:t>recommendations:Item-to-item</a:t>
            </a:r>
            <a:r>
              <a:rPr lang="en-US" sz="3360" dirty="0">
                <a:latin typeface="Cambria" panose="02040503050406030204" pitchFamily="18" charset="0"/>
              </a:rPr>
              <a:t> collaborative filtering,” IEEE Internet Computing, 2003.</a:t>
            </a:r>
          </a:p>
          <a:p>
            <a:endParaRPr lang="en-US" sz="3200" dirty="0">
              <a:latin typeface="Cambria" panose="02040503050406030204" pitchFamily="18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endParaRPr lang="en-US" sz="3200" dirty="0">
              <a:latin typeface="Cambria" panose="020405030504060302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57D32F-3487-E242-8FB5-455B3A2D66CD}"/>
              </a:ext>
            </a:extLst>
          </p:cNvPr>
          <p:cNvSpPr/>
          <p:nvPr/>
        </p:nvSpPr>
        <p:spPr>
          <a:xfrm>
            <a:off x="16900740" y="30814518"/>
            <a:ext cx="14331697" cy="7680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6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References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0754" y="25978785"/>
            <a:ext cx="12801600" cy="46733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54891" y="24844008"/>
            <a:ext cx="13423393" cy="10826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30753" y="16758291"/>
            <a:ext cx="13147530" cy="8211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26526" y="19838165"/>
            <a:ext cx="13147530" cy="110065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26526" y="22449692"/>
            <a:ext cx="11506201" cy="8005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CE6848-8C75-C643-9270-62805AA767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776913" y="611818"/>
            <a:ext cx="3310881" cy="3310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01B5AD-84EC-BA4C-91E7-AD71B84F7D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474" y="33805771"/>
            <a:ext cx="8543617" cy="381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5146</TotalTime>
  <Words>534</Words>
  <Application>Microsoft Macintosh PowerPoint</Application>
  <PresentationFormat>Custom</PresentationFormat>
  <Paragraphs>120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</vt:lpstr>
      <vt:lpstr>Times New Roman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44x30</dc:title>
  <dc:creator>Jay Larson</dc:creator>
  <dc:description>Quality poster printing
www.genigraphics.com
1-800-790-4001</dc:description>
  <cp:lastModifiedBy>Kevin Nguyen</cp:lastModifiedBy>
  <cp:revision>202</cp:revision>
  <cp:lastPrinted>2017-05-11T22:03:19Z</cp:lastPrinted>
  <dcterms:created xsi:type="dcterms:W3CDTF">2013-02-10T21:14:48Z</dcterms:created>
  <dcterms:modified xsi:type="dcterms:W3CDTF">2018-02-26T22:13:43Z</dcterms:modified>
</cp:coreProperties>
</file>