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384048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5" autoAdjust="0"/>
    <p:restoredTop sz="96405" autoAdjust="0"/>
  </p:normalViewPr>
  <p:slideViewPr>
    <p:cSldViewPr>
      <p:cViewPr>
        <p:scale>
          <a:sx n="38" d="100"/>
          <a:sy n="38" d="100"/>
        </p:scale>
        <p:origin x="-16" y="184"/>
      </p:cViewPr>
      <p:guideLst>
        <p:guide orient="horz" pos="12096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45F-55B0-F94F-B3BA-04ED3CDD43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1162050"/>
            <a:ext cx="268605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6A44-DE9C-C541-A1AC-6CD2DC30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archi</a:t>
            </a:r>
            <a:r>
              <a:rPr lang="en-US" dirty="0"/>
              <a:t> - Page 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16A44-DE9C-C541-A1AC-6CD2DC304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2040576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32918400" cy="4364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6459200" y="0"/>
            <a:ext cx="15361920" cy="384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1056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30” wide but can be used to print any size poster with a similar aspect ratio.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1056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880"/>
              </a:spcAft>
            </a:pPr>
            <a:b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4015680" y="0"/>
            <a:ext cx="15361920" cy="384048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1056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1056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b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977745"/>
              <a:ext cx="11904515" cy="1024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961124"/>
            <a:ext cx="29626560" cy="2534539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5595565"/>
            <a:ext cx="104241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5266944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548640" algn="l" defTabSz="5266944" rtl="0" eaLnBrk="1" latinLnBrk="0" hangingPunct="1">
        <a:spcBef>
          <a:spcPct val="20000"/>
        </a:spcBef>
        <a:buFont typeface="Arial" pitchFamily="34" charset="0"/>
        <a:buChar char="»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14484096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6pPr>
      <a:lvl7pPr marL="17117568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7pPr>
      <a:lvl8pPr marL="19751040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8pPr>
      <a:lvl9pPr marL="22384512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1pPr>
      <a:lvl2pPr marL="263347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2pPr>
      <a:lvl3pPr marL="526694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3pPr>
      <a:lvl4pPr marL="790041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4pPr>
      <a:lvl5pPr marL="10533888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5pPr>
      <a:lvl6pPr marL="1316736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6pPr>
      <a:lvl7pPr marL="1580083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7pPr>
      <a:lvl8pPr marL="1843430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8pPr>
      <a:lvl9pPr marL="2106777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5486400" y="76200"/>
            <a:ext cx="21945600" cy="236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9456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Compatibility for Electronic Recommender Systems</a:t>
            </a: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5704332" y="2219470"/>
            <a:ext cx="21945600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109728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Kevin J Nguyen, Victoria Wei, James </a:t>
            </a:r>
            <a:r>
              <a:rPr lang="en-US" sz="48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Caverlee</a:t>
            </a:r>
            <a:endParaRPr lang="en-US" sz="48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Computer Science and Engineering, Texas A&amp;M University</a:t>
            </a:r>
          </a:p>
        </p:txBody>
      </p:sp>
      <p:sp>
        <p:nvSpPr>
          <p:cNvPr id="47" name="Text Box 189"/>
          <p:cNvSpPr txBox="1">
            <a:spLocks noChangeArrowheads="1"/>
          </p:cNvSpPr>
          <p:nvPr/>
        </p:nvSpPr>
        <p:spPr bwMode="auto">
          <a:xfrm>
            <a:off x="1755648" y="5604194"/>
            <a:ext cx="14322552" cy="70450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We quantify compatibility as the measure of systematic similarity and differences between products.</a:t>
            </a: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Traditional methods make one of several critical assumptions: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Manual labeling of compatible products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Co-purchased products are compatible</a:t>
            </a:r>
          </a:p>
          <a:p>
            <a:pPr lvl="1" indent="0" eaLnBrk="1" hangingPunct="1"/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In contrast, we investigate the relationship between large product datasets of electronic products to propose a recommender system focused on compatibility.</a:t>
            </a: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We provide the first study of utilizing machine learning and compatibility in electronic recommender systems.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55648" y="48707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55648" y="134051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Overall Approach</a:t>
            </a:r>
          </a:p>
        </p:txBody>
      </p:sp>
      <p:sp>
        <p:nvSpPr>
          <p:cNvPr id="58" name="Text Box 191"/>
          <p:cNvSpPr txBox="1">
            <a:spLocks noChangeArrowheads="1"/>
          </p:cNvSpPr>
          <p:nvPr/>
        </p:nvSpPr>
        <p:spPr bwMode="auto">
          <a:xfrm>
            <a:off x="1746503" y="31582614"/>
            <a:ext cx="14331697" cy="6126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46503" y="30784800"/>
            <a:ext cx="1433169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Evaluation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8503920" y="27420389"/>
            <a:ext cx="184731" cy="1680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320" dirty="0"/>
          </a:p>
        </p:txBody>
      </p:sp>
      <p:sp>
        <p:nvSpPr>
          <p:cNvPr id="27" name="Text Box 189">
            <a:extLst>
              <a:ext uri="{FF2B5EF4-FFF2-40B4-BE49-F238E27FC236}">
                <a16:creationId xmlns:a16="http://schemas.microsoft.com/office/drawing/2014/main" id="{7BAA2B14-9BFC-3A4B-8E59-15F10C94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647" y="14188440"/>
            <a:ext cx="14313407" cy="15910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300" dirty="0">
              <a:latin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60169-86B9-8A4B-AE7B-00240766514C}"/>
              </a:ext>
            </a:extLst>
          </p:cNvPr>
          <p:cNvSpPr txBox="1"/>
          <p:nvPr/>
        </p:nvSpPr>
        <p:spPr>
          <a:xfrm>
            <a:off x="18737979" y="30635448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A1162A-3485-7E49-BD33-BD296D114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490700"/>
            <a:ext cx="13773766" cy="935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D069B1-D75D-5642-9339-7BE71146E77F}"/>
              </a:ext>
            </a:extLst>
          </p:cNvPr>
          <p:cNvSpPr txBox="1"/>
          <p:nvPr/>
        </p:nvSpPr>
        <p:spPr>
          <a:xfrm>
            <a:off x="2057400" y="24404025"/>
            <a:ext cx="137737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u="sng" dirty="0">
                <a:latin typeface="Calibri" pitchFamily="34" charset="0"/>
              </a:rPr>
              <a:t>Amazon Dataset</a:t>
            </a:r>
            <a:r>
              <a:rPr lang="en-US" sz="3300" dirty="0">
                <a:latin typeface="Calibri" pitchFamily="34" charset="0"/>
              </a:rPr>
              <a:t> – Product information including title, description, category, co-purchased products, and other metadata.</a:t>
            </a:r>
          </a:p>
          <a:p>
            <a:r>
              <a:rPr lang="en-US" sz="3300" u="sng" dirty="0">
                <a:latin typeface="Calibri" pitchFamily="34" charset="0"/>
              </a:rPr>
              <a:t>Google Natural Language</a:t>
            </a:r>
            <a:r>
              <a:rPr lang="en-US" sz="3300" dirty="0">
                <a:latin typeface="Calibri" pitchFamily="34" charset="0"/>
              </a:rPr>
              <a:t> – Machine learning framework designed for natural language processing to classify products based on entity and consumer good.</a:t>
            </a:r>
          </a:p>
          <a:p>
            <a:r>
              <a:rPr lang="en-US" sz="3300" u="sng" dirty="0">
                <a:latin typeface="Calibri" pitchFamily="34" charset="0"/>
              </a:rPr>
              <a:t>Product Classification</a:t>
            </a:r>
            <a:r>
              <a:rPr lang="en-US" sz="3300" dirty="0">
                <a:latin typeface="Calibri" pitchFamily="34" charset="0"/>
              </a:rPr>
              <a:t> – Store and analyze product relations from GNL in association with product categories to create a new model for compatibility.</a:t>
            </a:r>
          </a:p>
          <a:p>
            <a:r>
              <a:rPr lang="en-US" sz="3300" u="sng" dirty="0">
                <a:latin typeface="Calibri" pitchFamily="34" charset="0"/>
              </a:rPr>
              <a:t>New Product</a:t>
            </a:r>
            <a:r>
              <a:rPr lang="en-US" sz="3300" dirty="0">
                <a:latin typeface="Calibri" pitchFamily="34" charset="0"/>
              </a:rPr>
              <a:t> – A new product that would require recommendations would be passed through GNL and our product classification model.</a:t>
            </a:r>
          </a:p>
          <a:p>
            <a:r>
              <a:rPr lang="en-US" sz="3300" u="sng" dirty="0">
                <a:latin typeface="Calibri" pitchFamily="34" charset="0"/>
              </a:rPr>
              <a:t>Compatible Product Recommendation</a:t>
            </a:r>
            <a:r>
              <a:rPr lang="en-US" sz="3300" dirty="0">
                <a:latin typeface="Calibri" pitchFamily="34" charset="0"/>
              </a:rPr>
              <a:t> – Result set of compatible products based on the classification and compatibility.</a:t>
            </a:r>
            <a:endParaRPr lang="en-US" sz="3300" u="sng" dirty="0"/>
          </a:p>
        </p:txBody>
      </p:sp>
      <p:sp>
        <p:nvSpPr>
          <p:cNvPr id="49" name="Text Box 194">
            <a:extLst>
              <a:ext uri="{FF2B5EF4-FFF2-40B4-BE49-F238E27FC236}">
                <a16:creationId xmlns:a16="http://schemas.microsoft.com/office/drawing/2014/main" id="{6A3A8C0B-9388-004E-849C-1DC9750EA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8112" y="14234160"/>
            <a:ext cx="14264640" cy="1581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r>
              <a:rPr lang="en-US" sz="3360" dirty="0">
                <a:latin typeface="Calibri" pitchFamily="34" charset="0"/>
              </a:rPr>
              <a:t>- Reason why</a:t>
            </a:r>
          </a:p>
          <a:p>
            <a:pPr eaLnBrk="1" hangingPunct="1"/>
            <a:r>
              <a:rPr lang="en-US" sz="3360" dirty="0">
                <a:latin typeface="Calibri" pitchFamily="34" charset="0"/>
              </a:rPr>
              <a:t>Problem</a:t>
            </a:r>
          </a:p>
          <a:p>
            <a:pPr eaLnBrk="1" hangingPunct="1"/>
            <a:r>
              <a:rPr lang="en-US" sz="3360" dirty="0">
                <a:latin typeface="Calibri" pitchFamily="34" charset="0"/>
              </a:rPr>
              <a:t>Accomplish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algn="just" eaLnBrk="1" hangingPunct="1"/>
            <a:endParaRPr lang="en-US" sz="3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E62015-E84D-9A46-B231-32DD2360E2B7}"/>
              </a:ext>
            </a:extLst>
          </p:cNvPr>
          <p:cNvSpPr/>
          <p:nvPr/>
        </p:nvSpPr>
        <p:spPr>
          <a:xfrm>
            <a:off x="16898112" y="13436346"/>
            <a:ext cx="14264640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Expected Results</a:t>
            </a:r>
          </a:p>
        </p:txBody>
      </p:sp>
      <p:sp>
        <p:nvSpPr>
          <p:cNvPr id="53" name="Text Box 191">
            <a:extLst>
              <a:ext uri="{FF2B5EF4-FFF2-40B4-BE49-F238E27FC236}">
                <a16:creationId xmlns:a16="http://schemas.microsoft.com/office/drawing/2014/main" id="{570E2655-AD9E-C247-A018-42779141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0740" y="31546800"/>
            <a:ext cx="14331697" cy="6126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</a:rPr>
              <a:t>B. S. G. Linden and J. York, “</a:t>
            </a:r>
            <a:r>
              <a:rPr lang="en-US" sz="3200" dirty="0" err="1">
                <a:latin typeface="Cambria" panose="02040503050406030204" pitchFamily="18" charset="0"/>
              </a:rPr>
              <a:t>Amazon.com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recommendations:Item-to-item</a:t>
            </a:r>
            <a:r>
              <a:rPr lang="en-US" sz="3200" dirty="0">
                <a:latin typeface="Cambria" panose="02040503050406030204" pitchFamily="18" charset="0"/>
              </a:rPr>
              <a:t> collaborative filtering,” IEEE Internet Computing, 2003.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</a:rPr>
              <a:t>R. P. J. J. </a:t>
            </a:r>
            <a:r>
              <a:rPr lang="en-US" sz="3200" dirty="0" err="1">
                <a:latin typeface="Cambria" panose="02040503050406030204" pitchFamily="18" charset="0"/>
              </a:rPr>
              <a:t>McAuley</a:t>
            </a:r>
            <a:r>
              <a:rPr lang="en-US" sz="3200" dirty="0">
                <a:latin typeface="Cambria" panose="02040503050406030204" pitchFamily="18" charset="0"/>
              </a:rPr>
              <a:t> and J. </a:t>
            </a:r>
            <a:r>
              <a:rPr lang="en-US" sz="3200" dirty="0" err="1">
                <a:latin typeface="Cambria" panose="02040503050406030204" pitchFamily="18" charset="0"/>
              </a:rPr>
              <a:t>Leskovec</a:t>
            </a:r>
            <a:r>
              <a:rPr lang="en-US" sz="3200" dirty="0">
                <a:latin typeface="Cambria" panose="02040503050406030204" pitchFamily="18" charset="0"/>
              </a:rPr>
              <a:t>, “Inferring networks of substitutable and complementary products,” KDD, 2015.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</a:rPr>
              <a:t>Q. S. J. J. </a:t>
            </a:r>
            <a:r>
              <a:rPr lang="en-US" sz="3200" dirty="0" err="1">
                <a:latin typeface="Cambria" panose="02040503050406030204" pitchFamily="18" charset="0"/>
              </a:rPr>
              <a:t>McAuley</a:t>
            </a:r>
            <a:r>
              <a:rPr lang="en-US" sz="3200" dirty="0">
                <a:latin typeface="Cambria" panose="02040503050406030204" pitchFamily="18" charset="0"/>
              </a:rPr>
              <a:t>, C. </a:t>
            </a:r>
            <a:r>
              <a:rPr lang="en-US" sz="3200" dirty="0" err="1">
                <a:latin typeface="Cambria" panose="02040503050406030204" pitchFamily="18" charset="0"/>
              </a:rPr>
              <a:t>Targett</a:t>
            </a:r>
            <a:r>
              <a:rPr lang="en-US" sz="3200" dirty="0">
                <a:latin typeface="Cambria" panose="02040503050406030204" pitchFamily="18" charset="0"/>
              </a:rPr>
              <a:t> and A. van den </a:t>
            </a:r>
            <a:r>
              <a:rPr lang="en-US" sz="3200" dirty="0" err="1">
                <a:latin typeface="Cambria" panose="02040503050406030204" pitchFamily="18" charset="0"/>
              </a:rPr>
              <a:t>Hengel</a:t>
            </a:r>
            <a:r>
              <a:rPr lang="en-US" sz="3200" dirty="0">
                <a:latin typeface="Cambria" panose="02040503050406030204" pitchFamily="18" charset="0"/>
              </a:rPr>
              <a:t>, “Image-based recommendations on styles and substitutes,” SIGIR, 2015.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</a:rPr>
              <a:t>A. K. Menon and C. Elkan, “Link prediction via matrix factorization,” ECML, 2011.</a:t>
            </a:r>
          </a:p>
          <a:p>
            <a:pPr marL="457200" indent="-457200" eaLnBrk="1" hangingPunct="1">
              <a:buFont typeface="Arial" charset="0"/>
              <a:buChar char="•"/>
            </a:pP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D32F-3487-E242-8FB5-455B3A2D66CD}"/>
              </a:ext>
            </a:extLst>
          </p:cNvPr>
          <p:cNvSpPr/>
          <p:nvPr/>
        </p:nvSpPr>
        <p:spPr>
          <a:xfrm>
            <a:off x="16900740" y="30814518"/>
            <a:ext cx="1433169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61" name="Text Box 189">
            <a:extLst>
              <a:ext uri="{FF2B5EF4-FFF2-40B4-BE49-F238E27FC236}">
                <a16:creationId xmlns:a16="http://schemas.microsoft.com/office/drawing/2014/main" id="{7260B1EC-9F2A-544F-9872-2E4A2404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9885" y="5604194"/>
            <a:ext cx="14322552" cy="7040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45DEE-52BE-EE4F-8D26-5E2B8AD7CC52}"/>
              </a:ext>
            </a:extLst>
          </p:cNvPr>
          <p:cNvSpPr/>
          <p:nvPr/>
        </p:nvSpPr>
        <p:spPr>
          <a:xfrm>
            <a:off x="16909885" y="48707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326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44x30</dc:title>
  <dc:creator>Jay Larson</dc:creator>
  <dc:description>Quality poster printing
www.genigraphics.com
1-800-790-4001</dc:description>
  <cp:lastModifiedBy>Kevin Nguyen</cp:lastModifiedBy>
  <cp:revision>137</cp:revision>
  <cp:lastPrinted>2017-05-11T22:03:19Z</cp:lastPrinted>
  <dcterms:created xsi:type="dcterms:W3CDTF">2013-02-10T21:14:48Z</dcterms:created>
  <dcterms:modified xsi:type="dcterms:W3CDTF">2018-02-21T21:06:51Z</dcterms:modified>
</cp:coreProperties>
</file>