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 autoAdjust="0"/>
    <p:restoredTop sz="96405" autoAdjust="0"/>
  </p:normalViewPr>
  <p:slideViewPr>
    <p:cSldViewPr>
      <p:cViewPr>
        <p:scale>
          <a:sx n="60" d="100"/>
          <a:sy n="60" d="100"/>
        </p:scale>
        <p:origin x="-336" y="-7552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486400" y="76200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Compatibility for Electronic Recommender Systems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704332" y="2219470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Kevin J Nguyen, Victoria Wei, James </a:t>
            </a:r>
            <a:r>
              <a:rPr lang="en-US" sz="4800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Caverlee</a:t>
            </a:r>
            <a:endParaRPr lang="en-US" sz="48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Computer 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70450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We quantify compatibility as the measure of systematic similarity and differences between products.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Traditional methods make one of several critical assumptions: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Manual labeling of compatible products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Co-purchased products are compatible</a:t>
            </a: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In contrast, we investigate the relationship between large product datasets of electronic products to propose a recommender system focused on compatibility.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We provide the first study of utilizing machine learning and compatibility in electronic recommender systems.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34051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46503" y="31582614"/>
            <a:ext cx="14331697" cy="6126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46503" y="30784800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27" name="Text Box 189">
            <a:extLst>
              <a:ext uri="{FF2B5EF4-FFF2-40B4-BE49-F238E27FC236}">
                <a16:creationId xmlns:a16="http://schemas.microsoft.com/office/drawing/2014/main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647" y="14188440"/>
            <a:ext cx="14313407" cy="159105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00" dirty="0">
              <a:latin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A1162A-3485-7E49-BD33-BD296D1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90700"/>
            <a:ext cx="13773766" cy="935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D069B1-D75D-5642-9339-7BE71146E77F}"/>
              </a:ext>
            </a:extLst>
          </p:cNvPr>
          <p:cNvSpPr txBox="1"/>
          <p:nvPr/>
        </p:nvSpPr>
        <p:spPr>
          <a:xfrm>
            <a:off x="2057400" y="24404025"/>
            <a:ext cx="137737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u="sng" dirty="0">
                <a:latin typeface="Calibri" pitchFamily="34" charset="0"/>
              </a:rPr>
              <a:t>Amazon Dataset</a:t>
            </a:r>
            <a:r>
              <a:rPr lang="en-US" sz="3300" dirty="0">
                <a:latin typeface="Calibri" pitchFamily="34" charset="0"/>
              </a:rPr>
              <a:t> – Product information including title, description, category, co-purchased products, and other metadata.</a:t>
            </a:r>
          </a:p>
          <a:p>
            <a:r>
              <a:rPr lang="en-US" sz="3300" u="sng" dirty="0">
                <a:latin typeface="Calibri" pitchFamily="34" charset="0"/>
              </a:rPr>
              <a:t>Google Natural Language</a:t>
            </a:r>
            <a:r>
              <a:rPr lang="en-US" sz="3300" dirty="0">
                <a:latin typeface="Calibri" pitchFamily="34" charset="0"/>
              </a:rPr>
              <a:t> – Machine learning framework designed for natural language processing to classify products based on entity and consumer good.</a:t>
            </a:r>
          </a:p>
          <a:p>
            <a:r>
              <a:rPr lang="en-US" sz="3300" u="sng" dirty="0">
                <a:latin typeface="Calibri" pitchFamily="34" charset="0"/>
              </a:rPr>
              <a:t>Product Classification</a:t>
            </a:r>
            <a:r>
              <a:rPr lang="en-US" sz="3300" dirty="0">
                <a:latin typeface="Calibri" pitchFamily="34" charset="0"/>
              </a:rPr>
              <a:t> – Store and analyze product relations from GNL in association with product categories to create a new model for compatibility.</a:t>
            </a:r>
          </a:p>
          <a:p>
            <a:r>
              <a:rPr lang="en-US" sz="3300" u="sng" dirty="0">
                <a:latin typeface="Calibri" pitchFamily="34" charset="0"/>
              </a:rPr>
              <a:t>New Product</a:t>
            </a:r>
            <a:r>
              <a:rPr lang="en-US" sz="3300" dirty="0">
                <a:latin typeface="Calibri" pitchFamily="34" charset="0"/>
              </a:rPr>
              <a:t> – A new product that would require recommendations would be passed through GNL and our product classification model.</a:t>
            </a:r>
          </a:p>
          <a:p>
            <a:r>
              <a:rPr lang="en-US" sz="3300" u="sng" dirty="0">
                <a:latin typeface="Calibri" pitchFamily="34" charset="0"/>
              </a:rPr>
              <a:t>Compatible Product Recommendation</a:t>
            </a:r>
            <a:r>
              <a:rPr lang="en-US" sz="3300" dirty="0">
                <a:latin typeface="Calibri" pitchFamily="34" charset="0"/>
              </a:rPr>
              <a:t> – Result set of compatible products based on the classification and compatibility.</a:t>
            </a:r>
            <a:endParaRPr lang="en-US" sz="3300" u="sng" dirty="0"/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8112" y="14234160"/>
            <a:ext cx="14264640" cy="15819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- Reason why</a:t>
            </a:r>
          </a:p>
          <a:p>
            <a:pPr eaLnBrk="1" hangingPunct="1"/>
            <a:r>
              <a:rPr lang="en-US" sz="3360" dirty="0">
                <a:latin typeface="Calibri" pitchFamily="34" charset="0"/>
              </a:rPr>
              <a:t>Problem</a:t>
            </a:r>
          </a:p>
          <a:p>
            <a:pPr eaLnBrk="1" hangingPunct="1"/>
            <a:r>
              <a:rPr lang="en-US" sz="3360" dirty="0">
                <a:latin typeface="Calibri" pitchFamily="34" charset="0"/>
              </a:rPr>
              <a:t>Accomplish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just" eaLnBrk="1" hangingPunct="1"/>
            <a:endParaRPr lang="en-US" sz="3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E62015-E84D-9A46-B231-32DD2360E2B7}"/>
              </a:ext>
            </a:extLst>
          </p:cNvPr>
          <p:cNvSpPr/>
          <p:nvPr/>
        </p:nvSpPr>
        <p:spPr>
          <a:xfrm>
            <a:off x="16898112" y="13436346"/>
            <a:ext cx="14264640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Preliminary Results</a:t>
            </a:r>
          </a:p>
        </p:txBody>
      </p:sp>
      <p:sp>
        <p:nvSpPr>
          <p:cNvPr id="53" name="Text Box 191">
            <a:extLst>
              <a:ext uri="{FF2B5EF4-FFF2-40B4-BE49-F238E27FC236}">
                <a16:creationId xmlns:a16="http://schemas.microsoft.com/office/drawing/2014/main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31546800"/>
            <a:ext cx="14331697" cy="6126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B. S. G. Linden and J. York, “</a:t>
            </a:r>
            <a:r>
              <a:rPr lang="en-US" sz="3200" dirty="0" err="1">
                <a:latin typeface="Cambria" panose="02040503050406030204" pitchFamily="18" charset="0"/>
              </a:rPr>
              <a:t>Amazon.com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recommendations:Item-to-item</a:t>
            </a:r>
            <a:r>
              <a:rPr lang="en-US" sz="3200" dirty="0">
                <a:latin typeface="Cambria" panose="02040503050406030204" pitchFamily="18" charset="0"/>
              </a:rPr>
              <a:t> collaborative filtering,” IEEE Internet Computing, 2003.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R. P. J. J. </a:t>
            </a:r>
            <a:r>
              <a:rPr lang="en-US" sz="3200" dirty="0" err="1">
                <a:latin typeface="Cambria" panose="02040503050406030204" pitchFamily="18" charset="0"/>
              </a:rPr>
              <a:t>McAuley</a:t>
            </a:r>
            <a:r>
              <a:rPr lang="en-US" sz="3200" dirty="0">
                <a:latin typeface="Cambria" panose="02040503050406030204" pitchFamily="18" charset="0"/>
              </a:rPr>
              <a:t> and J. </a:t>
            </a:r>
            <a:r>
              <a:rPr lang="en-US" sz="3200" dirty="0" err="1">
                <a:latin typeface="Cambria" panose="02040503050406030204" pitchFamily="18" charset="0"/>
              </a:rPr>
              <a:t>Leskovec</a:t>
            </a:r>
            <a:r>
              <a:rPr lang="en-US" sz="3200" dirty="0">
                <a:latin typeface="Cambria" panose="02040503050406030204" pitchFamily="18" charset="0"/>
              </a:rPr>
              <a:t>, “Inferring networks of substitutable and complementary products,” KDD,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Q. S. J. J. </a:t>
            </a:r>
            <a:r>
              <a:rPr lang="en-US" sz="3200" dirty="0" err="1">
                <a:latin typeface="Cambria" panose="02040503050406030204" pitchFamily="18" charset="0"/>
              </a:rPr>
              <a:t>McAuley</a:t>
            </a:r>
            <a:r>
              <a:rPr lang="en-US" sz="3200" dirty="0">
                <a:latin typeface="Cambria" panose="02040503050406030204" pitchFamily="18" charset="0"/>
              </a:rPr>
              <a:t>, C. </a:t>
            </a:r>
            <a:r>
              <a:rPr lang="en-US" sz="3200" dirty="0" err="1">
                <a:latin typeface="Cambria" panose="02040503050406030204" pitchFamily="18" charset="0"/>
              </a:rPr>
              <a:t>Targett</a:t>
            </a:r>
            <a:r>
              <a:rPr lang="en-US" sz="3200" dirty="0">
                <a:latin typeface="Cambria" panose="02040503050406030204" pitchFamily="18" charset="0"/>
              </a:rPr>
              <a:t> and A. van den </a:t>
            </a:r>
            <a:r>
              <a:rPr lang="en-US" sz="3200" dirty="0" err="1">
                <a:latin typeface="Cambria" panose="02040503050406030204" pitchFamily="18" charset="0"/>
              </a:rPr>
              <a:t>Hengel</a:t>
            </a:r>
            <a:r>
              <a:rPr lang="en-US" sz="3200" dirty="0">
                <a:latin typeface="Cambria" panose="02040503050406030204" pitchFamily="18" charset="0"/>
              </a:rPr>
              <a:t>, “Image-based recommendations on styles and substitutes,” SIGIR, 2015.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</a:rPr>
              <a:t>A. K. Menon and C. Elkan, “Link prediction via matrix factorization,” ECML, 2011.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D32F-3487-E242-8FB5-455B3A2D66CD}"/>
              </a:ext>
            </a:extLst>
          </p:cNvPr>
          <p:cNvSpPr/>
          <p:nvPr/>
        </p:nvSpPr>
        <p:spPr>
          <a:xfrm>
            <a:off x="16900740" y="30814518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9885" y="5604194"/>
            <a:ext cx="14322552" cy="7040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r>
              <a:rPr lang="en-US" sz="3300" dirty="0">
                <a:latin typeface="Calibri" pitchFamily="34" charset="0"/>
              </a:rPr>
              <a:t>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45DEE-52BE-EE4F-8D26-5E2B8AD7CC52}"/>
              </a:ext>
            </a:extLst>
          </p:cNvPr>
          <p:cNvSpPr/>
          <p:nvPr/>
        </p:nvSpPr>
        <p:spPr>
          <a:xfrm>
            <a:off x="16909885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326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Kevin Nguyen</cp:lastModifiedBy>
  <cp:revision>139</cp:revision>
  <cp:lastPrinted>2017-05-11T22:03:19Z</cp:lastPrinted>
  <dcterms:created xsi:type="dcterms:W3CDTF">2013-02-10T21:14:48Z</dcterms:created>
  <dcterms:modified xsi:type="dcterms:W3CDTF">2018-02-21T22:08:00Z</dcterms:modified>
</cp:coreProperties>
</file>