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1427" r:id="rId2"/>
    <p:sldId id="2454" r:id="rId3"/>
    <p:sldId id="2145706419" r:id="rId4"/>
    <p:sldId id="2442" r:id="rId5"/>
    <p:sldId id="2441" r:id="rId6"/>
    <p:sldId id="2453" r:id="rId7"/>
    <p:sldId id="2444" r:id="rId8"/>
    <p:sldId id="2455" r:id="rId9"/>
    <p:sldId id="2145706418" r:id="rId10"/>
    <p:sldId id="2145706410" r:id="rId11"/>
    <p:sldId id="2145706415" r:id="rId12"/>
    <p:sldId id="2145706417" r:id="rId13"/>
    <p:sldId id="2145706422" r:id="rId14"/>
    <p:sldId id="2145706420"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10F3918B-852C-4E3C-B4BA-D7A6F957EAD8}">
          <p14:sldIdLst>
            <p14:sldId id="1427"/>
            <p14:sldId id="2454"/>
          </p14:sldIdLst>
        </p14:section>
        <p14:section name="Technical" id="{02ED10AE-AFB0-40E5-9742-E398773B3F2D}">
          <p14:sldIdLst>
            <p14:sldId id="2145706419"/>
            <p14:sldId id="2442"/>
            <p14:sldId id="2441"/>
            <p14:sldId id="2453"/>
            <p14:sldId id="2444"/>
            <p14:sldId id="2455"/>
          </p14:sldIdLst>
        </p14:section>
        <p14:section name="Strategy" id="{AA8F5369-C8A5-44DE-905A-DF9BF047AA94}">
          <p14:sldIdLst>
            <p14:sldId id="2145706418"/>
            <p14:sldId id="2145706410"/>
            <p14:sldId id="2145706415"/>
            <p14:sldId id="2145706417"/>
            <p14:sldId id="2145706422"/>
          </p14:sldIdLst>
        </p14:section>
        <p14:section name="End" id="{D925EB76-D81A-4F35-8C08-2AD7E83350B9}">
          <p14:sldIdLst>
            <p14:sldId id="2145706420"/>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4AE1D"/>
    <a:srgbClr val="89DF00"/>
    <a:srgbClr val="2099D8"/>
    <a:srgbClr val="66CCFF"/>
    <a:srgbClr val="CCFFFF"/>
    <a:srgbClr val="FFB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951" autoAdjust="0"/>
    <p:restoredTop sz="83292" autoAdjust="0"/>
  </p:normalViewPr>
  <p:slideViewPr>
    <p:cSldViewPr snapToGrid="0">
      <p:cViewPr varScale="1">
        <p:scale>
          <a:sx n="92" d="100"/>
          <a:sy n="92" d="100"/>
        </p:scale>
        <p:origin x="972" y="84"/>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68" d="100"/>
          <a:sy n="68" d="100"/>
        </p:scale>
        <p:origin x="2251"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MY"/>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0B1B5E3-F2FF-4447-9F2E-6FC79E5AC69B}" type="datetimeFigureOut">
              <a:rPr lang="en-MY" smtClean="0"/>
              <a:t>31/1/2024</a:t>
            </a:fld>
            <a:endParaRPr lang="en-MY"/>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MY"/>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MY"/>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163C6DC-2E50-448A-A515-B7C1EBDA1446}" type="slidenum">
              <a:rPr lang="en-MY" smtClean="0"/>
              <a:t>‹#›</a:t>
            </a:fld>
            <a:endParaRPr lang="en-MY"/>
          </a:p>
        </p:txBody>
      </p:sp>
    </p:spTree>
    <p:extLst>
      <p:ext uri="{BB962C8B-B14F-4D97-AF65-F5344CB8AC3E}">
        <p14:creationId xmlns:p14="http://schemas.microsoft.com/office/powerpoint/2010/main" val="20734675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MY" dirty="0"/>
          </a:p>
        </p:txBody>
      </p:sp>
      <p:sp>
        <p:nvSpPr>
          <p:cNvPr id="4" name="Slide Number Placeholder 3"/>
          <p:cNvSpPr>
            <a:spLocks noGrp="1"/>
          </p:cNvSpPr>
          <p:nvPr>
            <p:ph type="sldNum" sz="quarter" idx="10"/>
          </p:nvPr>
        </p:nvSpPr>
        <p:spPr/>
        <p:txBody>
          <a:bodyPr/>
          <a:lstStyle/>
          <a:p>
            <a:fld id="{A163C6DC-2E50-448A-A515-B7C1EBDA1446}" type="slidenum">
              <a:rPr lang="en-MY" smtClean="0"/>
              <a:t>2</a:t>
            </a:fld>
            <a:endParaRPr lang="en-MY"/>
          </a:p>
        </p:txBody>
      </p:sp>
    </p:spTree>
    <p:extLst>
      <p:ext uri="{BB962C8B-B14F-4D97-AF65-F5344CB8AC3E}">
        <p14:creationId xmlns:p14="http://schemas.microsoft.com/office/powerpoint/2010/main" val="24142712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MY" dirty="0"/>
          </a:p>
        </p:txBody>
      </p:sp>
      <p:sp>
        <p:nvSpPr>
          <p:cNvPr id="4" name="Slide Number Placeholder 3"/>
          <p:cNvSpPr>
            <a:spLocks noGrp="1"/>
          </p:cNvSpPr>
          <p:nvPr>
            <p:ph type="sldNum" sz="quarter" idx="10"/>
          </p:nvPr>
        </p:nvSpPr>
        <p:spPr/>
        <p:txBody>
          <a:bodyPr/>
          <a:lstStyle/>
          <a:p>
            <a:fld id="{A163C6DC-2E50-448A-A515-B7C1EBDA1446}" type="slidenum">
              <a:rPr lang="en-MY" smtClean="0"/>
              <a:t>8</a:t>
            </a:fld>
            <a:endParaRPr lang="en-MY"/>
          </a:p>
        </p:txBody>
      </p:sp>
    </p:spTree>
    <p:extLst>
      <p:ext uri="{BB962C8B-B14F-4D97-AF65-F5344CB8AC3E}">
        <p14:creationId xmlns:p14="http://schemas.microsoft.com/office/powerpoint/2010/main" val="19482730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p>
        </p:txBody>
      </p:sp>
      <p:sp>
        <p:nvSpPr>
          <p:cNvPr id="4" name="Slide Number Placeholder 3"/>
          <p:cNvSpPr>
            <a:spLocks noGrp="1"/>
          </p:cNvSpPr>
          <p:nvPr>
            <p:ph type="sldNum" sz="quarter" idx="5"/>
          </p:nvPr>
        </p:nvSpPr>
        <p:spPr/>
        <p:txBody>
          <a:bodyPr/>
          <a:lstStyle/>
          <a:p>
            <a:fld id="{AA0585D2-25AF-5743-97ED-B22187C5C821}" type="slidenum">
              <a:rPr lang="en-US" smtClean="0"/>
              <a:t>12</a:t>
            </a:fld>
            <a:endParaRPr lang="en-US"/>
          </a:p>
        </p:txBody>
      </p:sp>
    </p:spTree>
    <p:extLst>
      <p:ext uri="{BB962C8B-B14F-4D97-AF65-F5344CB8AC3E}">
        <p14:creationId xmlns:p14="http://schemas.microsoft.com/office/powerpoint/2010/main" val="35089597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MY"/>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MY"/>
          </a:p>
        </p:txBody>
      </p:sp>
    </p:spTree>
    <p:extLst>
      <p:ext uri="{BB962C8B-B14F-4D97-AF65-F5344CB8AC3E}">
        <p14:creationId xmlns:p14="http://schemas.microsoft.com/office/powerpoint/2010/main" val="24154774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MY"/>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4892978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MY"/>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MY"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32808908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MY"/>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Tree>
    <p:extLst>
      <p:ext uri="{BB962C8B-B14F-4D97-AF65-F5344CB8AC3E}">
        <p14:creationId xmlns:p14="http://schemas.microsoft.com/office/powerpoint/2010/main" val="12403974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nk Layout">
    <p:spTree>
      <p:nvGrpSpPr>
        <p:cNvPr id="1" name=""/>
        <p:cNvGrpSpPr/>
        <p:nvPr/>
      </p:nvGrpSpPr>
      <p:grpSpPr>
        <a:xfrm>
          <a:off x="0" y="0"/>
          <a:ext cx="0" cy="0"/>
          <a:chOff x="0" y="0"/>
          <a:chExt cx="0" cy="0"/>
        </a:xfrm>
      </p:grpSpPr>
      <p:sp>
        <p:nvSpPr>
          <p:cNvPr id="5" name="Rectangle 4"/>
          <p:cNvSpPr/>
          <p:nvPr userDrawn="1"/>
        </p:nvSpPr>
        <p:spPr>
          <a:xfrm>
            <a:off x="0" y="0"/>
            <a:ext cx="12192000" cy="68580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Tree>
    <p:extLst>
      <p:ext uri="{BB962C8B-B14F-4D97-AF65-F5344CB8AC3E}">
        <p14:creationId xmlns:p14="http://schemas.microsoft.com/office/powerpoint/2010/main" val="25169103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eam Info">
    <p:spTree>
      <p:nvGrpSpPr>
        <p:cNvPr id="1" name=""/>
        <p:cNvGrpSpPr/>
        <p:nvPr/>
      </p:nvGrpSpPr>
      <p:grpSpPr>
        <a:xfrm>
          <a:off x="0" y="0"/>
          <a:ext cx="0" cy="0"/>
          <a:chOff x="0" y="0"/>
          <a:chExt cx="0" cy="0"/>
        </a:xfrm>
      </p:grpSpPr>
      <p:sp>
        <p:nvSpPr>
          <p:cNvPr id="7" name="Picture Placeholder 6"/>
          <p:cNvSpPr>
            <a:spLocks noGrp="1"/>
          </p:cNvSpPr>
          <p:nvPr>
            <p:ph type="pic" sz="quarter" idx="10" hasCustomPrompt="1"/>
          </p:nvPr>
        </p:nvSpPr>
        <p:spPr>
          <a:xfrm>
            <a:off x="990600" y="1598924"/>
            <a:ext cx="1828800" cy="1828800"/>
          </a:xfrm>
          <a:prstGeom prst="rect">
            <a:avLst/>
          </a:prstGeom>
          <a:solidFill>
            <a:schemeClr val="bg1">
              <a:lumMod val="85000"/>
            </a:schemeClr>
          </a:solidFill>
        </p:spPr>
        <p:txBody>
          <a:bodyPr/>
          <a:lstStyle>
            <a:lvl1pPr marL="0" indent="0">
              <a:buNone/>
              <a:defRPr sz="1000" baseline="0"/>
            </a:lvl1pPr>
          </a:lstStyle>
          <a:p>
            <a:r>
              <a:rPr lang="en-US"/>
              <a:t>Member 1</a:t>
            </a:r>
          </a:p>
        </p:txBody>
      </p:sp>
      <p:sp>
        <p:nvSpPr>
          <p:cNvPr id="8" name="Picture Placeholder 6"/>
          <p:cNvSpPr>
            <a:spLocks noGrp="1"/>
          </p:cNvSpPr>
          <p:nvPr>
            <p:ph type="pic" sz="quarter" idx="11" hasCustomPrompt="1"/>
          </p:nvPr>
        </p:nvSpPr>
        <p:spPr>
          <a:xfrm>
            <a:off x="2819400" y="1598924"/>
            <a:ext cx="1828800" cy="1828800"/>
          </a:xfrm>
          <a:prstGeom prst="rect">
            <a:avLst/>
          </a:prstGeom>
          <a:solidFill>
            <a:schemeClr val="bg1">
              <a:lumMod val="85000"/>
            </a:schemeClr>
          </a:solidFill>
        </p:spPr>
        <p:txBody>
          <a:bodyPr/>
          <a:lstStyle>
            <a:lvl1pPr marL="0" indent="0">
              <a:buNone/>
              <a:defRPr sz="1000" baseline="0"/>
            </a:lvl1pPr>
          </a:lstStyle>
          <a:p>
            <a:r>
              <a:rPr lang="en-US"/>
              <a:t>Member 2</a:t>
            </a:r>
          </a:p>
        </p:txBody>
      </p:sp>
      <p:sp>
        <p:nvSpPr>
          <p:cNvPr id="9" name="Picture Placeholder 6"/>
          <p:cNvSpPr>
            <a:spLocks noGrp="1"/>
          </p:cNvSpPr>
          <p:nvPr>
            <p:ph type="pic" sz="quarter" idx="12" hasCustomPrompt="1"/>
          </p:nvPr>
        </p:nvSpPr>
        <p:spPr>
          <a:xfrm>
            <a:off x="990600" y="3429000"/>
            <a:ext cx="1828800" cy="1828800"/>
          </a:xfrm>
          <a:prstGeom prst="rect">
            <a:avLst/>
          </a:prstGeom>
          <a:solidFill>
            <a:schemeClr val="bg1">
              <a:lumMod val="85000"/>
            </a:schemeClr>
          </a:solidFill>
        </p:spPr>
        <p:txBody>
          <a:bodyPr/>
          <a:lstStyle>
            <a:lvl1pPr marL="0" indent="0">
              <a:buNone/>
              <a:defRPr sz="1000" baseline="0"/>
            </a:lvl1pPr>
          </a:lstStyle>
          <a:p>
            <a:r>
              <a:rPr lang="en-US"/>
              <a:t>Member 3</a:t>
            </a:r>
          </a:p>
        </p:txBody>
      </p:sp>
      <p:sp>
        <p:nvSpPr>
          <p:cNvPr id="10" name="Picture Placeholder 6"/>
          <p:cNvSpPr>
            <a:spLocks noGrp="1"/>
          </p:cNvSpPr>
          <p:nvPr>
            <p:ph type="pic" sz="quarter" idx="13" hasCustomPrompt="1"/>
          </p:nvPr>
        </p:nvSpPr>
        <p:spPr>
          <a:xfrm>
            <a:off x="2819400" y="3429000"/>
            <a:ext cx="1828800" cy="1828800"/>
          </a:xfrm>
          <a:prstGeom prst="rect">
            <a:avLst/>
          </a:prstGeom>
          <a:solidFill>
            <a:schemeClr val="bg1">
              <a:lumMod val="85000"/>
            </a:schemeClr>
          </a:solidFill>
        </p:spPr>
        <p:txBody>
          <a:bodyPr/>
          <a:lstStyle>
            <a:lvl1pPr marL="0" indent="0">
              <a:buNone/>
              <a:defRPr sz="1000" baseline="0"/>
            </a:lvl1pPr>
          </a:lstStyle>
          <a:p>
            <a:r>
              <a:rPr lang="en-US"/>
              <a:t>Member 4</a:t>
            </a:r>
          </a:p>
        </p:txBody>
      </p:sp>
    </p:spTree>
    <p:extLst>
      <p:ext uri="{BB962C8B-B14F-4D97-AF65-F5344CB8AC3E}">
        <p14:creationId xmlns:p14="http://schemas.microsoft.com/office/powerpoint/2010/main" val="40737999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MY"/>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Tree>
    <p:extLst>
      <p:ext uri="{BB962C8B-B14F-4D97-AF65-F5344CB8AC3E}">
        <p14:creationId xmlns:p14="http://schemas.microsoft.com/office/powerpoint/2010/main" val="25279880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MY"/>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32429725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MY"/>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Tree>
    <p:extLst>
      <p:ext uri="{BB962C8B-B14F-4D97-AF65-F5344CB8AC3E}">
        <p14:creationId xmlns:p14="http://schemas.microsoft.com/office/powerpoint/2010/main" val="14164903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MY"/>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Tree>
    <p:extLst>
      <p:ext uri="{BB962C8B-B14F-4D97-AF65-F5344CB8AC3E}">
        <p14:creationId xmlns:p14="http://schemas.microsoft.com/office/powerpoint/2010/main" val="38414852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86732"/>
          </a:xfrm>
        </p:spPr>
        <p:txBody>
          <a:bodyPr/>
          <a:lstStyle>
            <a:lvl1pPr algn="ctr">
              <a:defRPr/>
            </a:lvl1pPr>
          </a:lstStyle>
          <a:p>
            <a:r>
              <a:rPr lang="en-US"/>
              <a:t>Click to edit Master title style</a:t>
            </a:r>
            <a:endParaRPr lang="en-MY"/>
          </a:p>
        </p:txBody>
      </p:sp>
      <p:sp>
        <p:nvSpPr>
          <p:cNvPr id="10" name="Subtitle 2"/>
          <p:cNvSpPr>
            <a:spLocks noGrp="1"/>
          </p:cNvSpPr>
          <p:nvPr>
            <p:ph type="subTitle" idx="1"/>
          </p:nvPr>
        </p:nvSpPr>
        <p:spPr>
          <a:xfrm>
            <a:off x="1524000" y="1040179"/>
            <a:ext cx="9144000" cy="436562"/>
          </a:xfrm>
        </p:spPr>
        <p:txBody>
          <a:bodyPr>
            <a:normAutofit/>
          </a:bodyPr>
          <a:lstStyle>
            <a:lvl1pPr marL="0" indent="0" algn="ct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MY" dirty="0"/>
          </a:p>
        </p:txBody>
      </p:sp>
    </p:spTree>
    <p:extLst>
      <p:ext uri="{BB962C8B-B14F-4D97-AF65-F5344CB8AC3E}">
        <p14:creationId xmlns:p14="http://schemas.microsoft.com/office/powerpoint/2010/main" val="40150170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le_only_no page">
    <p:spTree>
      <p:nvGrpSpPr>
        <p:cNvPr id="1" name=""/>
        <p:cNvGrpSpPr/>
        <p:nvPr/>
      </p:nvGrpSpPr>
      <p:grpSpPr>
        <a:xfrm>
          <a:off x="0" y="0"/>
          <a:ext cx="0" cy="0"/>
          <a:chOff x="0" y="0"/>
          <a:chExt cx="0" cy="0"/>
        </a:xfrm>
      </p:grpSpPr>
      <p:sp>
        <p:nvSpPr>
          <p:cNvPr id="3" name="Rectangle 2"/>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2" name="Title 1"/>
          <p:cNvSpPr>
            <a:spLocks noGrp="1"/>
          </p:cNvSpPr>
          <p:nvPr>
            <p:ph type="title"/>
          </p:nvPr>
        </p:nvSpPr>
        <p:spPr>
          <a:xfrm>
            <a:off x="838200" y="365126"/>
            <a:ext cx="10515600" cy="886732"/>
          </a:xfrm>
        </p:spPr>
        <p:txBody>
          <a:bodyPr/>
          <a:lstStyle>
            <a:lvl1pPr algn="ctr">
              <a:defRPr/>
            </a:lvl1pPr>
          </a:lstStyle>
          <a:p>
            <a:r>
              <a:rPr lang="en-US"/>
              <a:t>Click to edit Master title style</a:t>
            </a:r>
            <a:endParaRPr lang="en-MY"/>
          </a:p>
        </p:txBody>
      </p:sp>
      <p:sp>
        <p:nvSpPr>
          <p:cNvPr id="10" name="Subtitle 2"/>
          <p:cNvSpPr>
            <a:spLocks noGrp="1"/>
          </p:cNvSpPr>
          <p:nvPr>
            <p:ph type="subTitle" idx="1"/>
          </p:nvPr>
        </p:nvSpPr>
        <p:spPr>
          <a:xfrm>
            <a:off x="1524000" y="1040179"/>
            <a:ext cx="9144000" cy="436562"/>
          </a:xfrm>
        </p:spPr>
        <p:txBody>
          <a:bodyPr>
            <a:normAutofit/>
          </a:bodyPr>
          <a:lstStyle>
            <a:lvl1pPr marL="0" indent="0" algn="ct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MY" dirty="0"/>
          </a:p>
        </p:txBody>
      </p:sp>
    </p:spTree>
    <p:extLst>
      <p:ext uri="{BB962C8B-B14F-4D97-AF65-F5344CB8AC3E}">
        <p14:creationId xmlns:p14="http://schemas.microsoft.com/office/powerpoint/2010/main" val="30119480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age_layout">
    <p:spTree>
      <p:nvGrpSpPr>
        <p:cNvPr id="1" name=""/>
        <p:cNvGrpSpPr/>
        <p:nvPr/>
      </p:nvGrpSpPr>
      <p:grpSpPr>
        <a:xfrm>
          <a:off x="0" y="0"/>
          <a:ext cx="0" cy="0"/>
          <a:chOff x="0" y="0"/>
          <a:chExt cx="0" cy="0"/>
        </a:xfrm>
      </p:grpSpPr>
      <p:sp>
        <p:nvSpPr>
          <p:cNvPr id="3" name="Rectangle 2"/>
          <p:cNvSpPr/>
          <p:nvPr userDrawn="1"/>
        </p:nvSpPr>
        <p:spPr>
          <a:xfrm>
            <a:off x="0" y="3124200"/>
            <a:ext cx="12192000" cy="3733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Tree>
    <p:extLst>
      <p:ext uri="{BB962C8B-B14F-4D97-AF65-F5344CB8AC3E}">
        <p14:creationId xmlns:p14="http://schemas.microsoft.com/office/powerpoint/2010/main" val="42753921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561071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MY"/>
          </a:p>
        </p:txBody>
      </p:sp>
      <p:sp>
        <p:nvSpPr>
          <p:cNvPr id="3" name="Text Placeholder 2"/>
          <p:cNvSpPr>
            <a:spLocks noGrp="1"/>
          </p:cNvSpPr>
          <p:nvPr>
            <p:ph type="body" idx="1"/>
          </p:nvPr>
        </p:nvSpPr>
        <p:spPr>
          <a:xfrm>
            <a:off x="838200" y="1852386"/>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cxnSp>
        <p:nvCxnSpPr>
          <p:cNvPr id="7" name="Straight Connector 6"/>
          <p:cNvCxnSpPr>
            <a:cxnSpLocks/>
          </p:cNvCxnSpPr>
          <p:nvPr userDrawn="1"/>
        </p:nvCxnSpPr>
        <p:spPr>
          <a:xfrm>
            <a:off x="1628503" y="6409013"/>
            <a:ext cx="9144981" cy="0"/>
          </a:xfrm>
          <a:prstGeom prst="line">
            <a:avLst/>
          </a:prstGeom>
          <a:ln w="9525">
            <a:solidFill>
              <a:schemeClr val="tx1">
                <a:alpha val="20000"/>
              </a:schemeClr>
            </a:solidFill>
          </a:ln>
          <a:effectLst/>
        </p:spPr>
        <p:style>
          <a:lnRef idx="2">
            <a:schemeClr val="accent1"/>
          </a:lnRef>
          <a:fillRef idx="0">
            <a:schemeClr val="accent1"/>
          </a:fillRef>
          <a:effectRef idx="1">
            <a:schemeClr val="accent1"/>
          </a:effectRef>
          <a:fontRef idx="minor">
            <a:schemeClr val="tx1"/>
          </a:fontRef>
        </p:style>
      </p:cxnSp>
      <p:sp>
        <p:nvSpPr>
          <p:cNvPr id="14" name="TextBox 13"/>
          <p:cNvSpPr txBox="1"/>
          <p:nvPr userDrawn="1"/>
        </p:nvSpPr>
        <p:spPr>
          <a:xfrm>
            <a:off x="777722" y="6233608"/>
            <a:ext cx="1249198" cy="307777"/>
          </a:xfrm>
          <a:prstGeom prst="rect">
            <a:avLst/>
          </a:prstGeom>
          <a:noFill/>
        </p:spPr>
        <p:txBody>
          <a:bodyPr wrap="square" rtlCol="0">
            <a:spAutoFit/>
          </a:bodyPr>
          <a:lstStyle/>
          <a:p>
            <a:r>
              <a:rPr lang="en-MY" sz="1400" b="1" dirty="0">
                <a:solidFill>
                  <a:srgbClr val="24AE1D"/>
                </a:solidFill>
                <a:latin typeface="Lato Light" panose="020F0402020204030203" pitchFamily="34" charset="0"/>
                <a:cs typeface="Lato Light" panose="020F0402020204030203" pitchFamily="34" charset="0"/>
              </a:rPr>
              <a:t>LIATRIO</a:t>
            </a:r>
            <a:endParaRPr lang="en-MY" sz="1400" b="1" dirty="0">
              <a:solidFill>
                <a:srgbClr val="24AE1D"/>
              </a:solidFill>
              <a:latin typeface="Lato Black" panose="020F0A02020204030203" pitchFamily="34" charset="0"/>
              <a:cs typeface="Lato Black" panose="020F0A02020204030203" pitchFamily="34" charset="0"/>
            </a:endParaRPr>
          </a:p>
        </p:txBody>
      </p:sp>
      <p:sp>
        <p:nvSpPr>
          <p:cNvPr id="15" name="TextBox 14"/>
          <p:cNvSpPr txBox="1"/>
          <p:nvPr userDrawn="1"/>
        </p:nvSpPr>
        <p:spPr>
          <a:xfrm>
            <a:off x="10977637" y="6248996"/>
            <a:ext cx="383438" cy="307777"/>
          </a:xfrm>
          <a:prstGeom prst="rect">
            <a:avLst/>
          </a:prstGeom>
          <a:noFill/>
        </p:spPr>
        <p:txBody>
          <a:bodyPr wrap="none" rtlCol="0">
            <a:spAutoFit/>
          </a:bodyPr>
          <a:lstStyle/>
          <a:p>
            <a:fld id="{260E2A6B-A809-4840-BF14-8648BC0BDF87}" type="slidenum">
              <a:rPr lang="id-ID" sz="1400" b="0" smtClean="0">
                <a:solidFill>
                  <a:srgbClr val="24AE1D"/>
                </a:solidFill>
                <a:latin typeface="+mn-lt"/>
                <a:cs typeface="Lato Light"/>
              </a:rPr>
              <a:pPr/>
              <a:t>‹#›</a:t>
            </a:fld>
            <a:endParaRPr lang="en-MY" sz="1400" b="0" dirty="0">
              <a:solidFill>
                <a:srgbClr val="24AE1D"/>
              </a:solidFill>
            </a:endParaRPr>
          </a:p>
        </p:txBody>
      </p:sp>
      <p:grpSp>
        <p:nvGrpSpPr>
          <p:cNvPr id="27" name="Group 26"/>
          <p:cNvGrpSpPr/>
          <p:nvPr userDrawn="1"/>
        </p:nvGrpSpPr>
        <p:grpSpPr>
          <a:xfrm>
            <a:off x="10725261" y="443952"/>
            <a:ext cx="628539" cy="280755"/>
            <a:chOff x="11237090" y="300016"/>
            <a:chExt cx="628539" cy="280755"/>
          </a:xfrm>
        </p:grpSpPr>
        <p:sp>
          <p:nvSpPr>
            <p:cNvPr id="19" name="Oval 18"/>
            <p:cNvSpPr/>
            <p:nvPr userDrawn="1"/>
          </p:nvSpPr>
          <p:spPr>
            <a:xfrm>
              <a:off x="11237090" y="300016"/>
              <a:ext cx="276847" cy="276847"/>
            </a:xfrm>
            <a:prstGeom prst="ellipse">
              <a:avLst/>
            </a:prstGeom>
            <a:noFill/>
            <a:ln>
              <a:solidFill>
                <a:schemeClr val="tx1">
                  <a:alpha val="2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Oval 19"/>
            <p:cNvSpPr/>
            <p:nvPr userDrawn="1"/>
          </p:nvSpPr>
          <p:spPr>
            <a:xfrm>
              <a:off x="11588782" y="303924"/>
              <a:ext cx="276847" cy="276847"/>
            </a:xfrm>
            <a:prstGeom prst="ellipse">
              <a:avLst/>
            </a:prstGeom>
            <a:noFill/>
            <a:ln>
              <a:solidFill>
                <a:schemeClr val="tx1">
                  <a:alpha val="2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1" name="Group 20"/>
            <p:cNvGrpSpPr/>
            <p:nvPr userDrawn="1"/>
          </p:nvGrpSpPr>
          <p:grpSpPr>
            <a:xfrm>
              <a:off x="11346477" y="404980"/>
              <a:ext cx="45719" cy="73401"/>
              <a:chOff x="3345327" y="4804129"/>
              <a:chExt cx="74099" cy="118964"/>
            </a:xfrm>
          </p:grpSpPr>
          <p:cxnSp>
            <p:nvCxnSpPr>
              <p:cNvPr id="25" name="Straight Connector 24"/>
              <p:cNvCxnSpPr/>
              <p:nvPr userDrawn="1"/>
            </p:nvCxnSpPr>
            <p:spPr>
              <a:xfrm rot="16200000">
                <a:off x="3350846" y="4798611"/>
                <a:ext cx="63061" cy="74098"/>
              </a:xfrm>
              <a:prstGeom prst="line">
                <a:avLst/>
              </a:prstGeom>
              <a:ln w="9525" cmpd="sng">
                <a:solidFill>
                  <a:schemeClr val="tx1">
                    <a:alpha val="20000"/>
                  </a:schemeClr>
                </a:solidFill>
              </a:ln>
              <a:effectLs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3345327" y="4861369"/>
                <a:ext cx="74097" cy="61724"/>
              </a:xfrm>
              <a:prstGeom prst="line">
                <a:avLst/>
              </a:prstGeom>
              <a:ln w="9525" cmpd="sng">
                <a:solidFill>
                  <a:schemeClr val="tx1">
                    <a:alpha val="20000"/>
                  </a:schemeClr>
                </a:solidFill>
              </a:ln>
              <a:effectLst/>
            </p:spPr>
            <p:style>
              <a:lnRef idx="2">
                <a:schemeClr val="accent1"/>
              </a:lnRef>
              <a:fillRef idx="0">
                <a:schemeClr val="accent1"/>
              </a:fillRef>
              <a:effectRef idx="1">
                <a:schemeClr val="accent1"/>
              </a:effectRef>
              <a:fontRef idx="minor">
                <a:schemeClr val="tx1"/>
              </a:fontRef>
            </p:style>
          </p:cxnSp>
        </p:grpSp>
        <p:grpSp>
          <p:nvGrpSpPr>
            <p:cNvPr id="22" name="Group 21"/>
            <p:cNvGrpSpPr/>
            <p:nvPr userDrawn="1"/>
          </p:nvGrpSpPr>
          <p:grpSpPr>
            <a:xfrm flipH="1" flipV="1">
              <a:off x="11708253" y="402651"/>
              <a:ext cx="45719" cy="73401"/>
              <a:chOff x="3345327" y="4804129"/>
              <a:chExt cx="74099" cy="118964"/>
            </a:xfrm>
          </p:grpSpPr>
          <p:cxnSp>
            <p:nvCxnSpPr>
              <p:cNvPr id="23" name="Straight Connector 22"/>
              <p:cNvCxnSpPr/>
              <p:nvPr userDrawn="1"/>
            </p:nvCxnSpPr>
            <p:spPr>
              <a:xfrm rot="16200000">
                <a:off x="3350846" y="4798611"/>
                <a:ext cx="63061" cy="74098"/>
              </a:xfrm>
              <a:prstGeom prst="line">
                <a:avLst/>
              </a:prstGeom>
              <a:ln w="9525" cmpd="sng">
                <a:solidFill>
                  <a:schemeClr val="tx1">
                    <a:alpha val="20000"/>
                  </a:schemeClr>
                </a:solidFill>
              </a:ln>
              <a:effectLs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3345327" y="4861369"/>
                <a:ext cx="74097" cy="61724"/>
              </a:xfrm>
              <a:prstGeom prst="line">
                <a:avLst/>
              </a:prstGeom>
              <a:ln w="9525" cmpd="sng">
                <a:solidFill>
                  <a:schemeClr val="tx1">
                    <a:alpha val="20000"/>
                  </a:schemeClr>
                </a:solidFill>
              </a:ln>
              <a:effectLst/>
            </p:spPr>
            <p:style>
              <a:lnRef idx="2">
                <a:schemeClr val="accent1"/>
              </a:lnRef>
              <a:fillRef idx="0">
                <a:schemeClr val="accent1"/>
              </a:fillRef>
              <a:effectRef idx="1">
                <a:schemeClr val="accent1"/>
              </a:effectRef>
              <a:fontRef idx="minor">
                <a:schemeClr val="tx1"/>
              </a:fontRef>
            </p:style>
          </p:cxnSp>
        </p:grpSp>
      </p:grpSp>
    </p:spTree>
    <p:extLst>
      <p:ext uri="{BB962C8B-B14F-4D97-AF65-F5344CB8AC3E}">
        <p14:creationId xmlns:p14="http://schemas.microsoft.com/office/powerpoint/2010/main" val="23648787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74" r:id="rId7"/>
    <p:sldLayoutId id="2147483664" r:id="rId8"/>
    <p:sldLayoutId id="2147483655" r:id="rId9"/>
    <p:sldLayoutId id="2147483656" r:id="rId10"/>
    <p:sldLayoutId id="2147483657" r:id="rId11"/>
    <p:sldLayoutId id="2147483658" r:id="rId12"/>
    <p:sldLayoutId id="2147483660" r:id="rId13"/>
    <p:sldLayoutId id="2147483672"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9.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hyperlink" Target="https://liatrio-api-prod.azurewebsites.net/" TargetMode="External"/><Relationship Id="rId2" Type="http://schemas.openxmlformats.org/officeDocument/2006/relationships/hyperlink" Target="https://github.com/kevinjordan-99summits/liatrio-poc/" TargetMode="External"/><Relationship Id="rId1" Type="http://schemas.openxmlformats.org/officeDocument/2006/relationships/slideLayout" Target="../slideLayouts/slideLayout6.xml"/><Relationship Id="rId5" Type="http://schemas.openxmlformats.org/officeDocument/2006/relationships/image" Target="../media/image3.png"/><Relationship Id="rId4" Type="http://schemas.openxmlformats.org/officeDocument/2006/relationships/hyperlink" Target="https://liatrio-web-prod.azurewebsites.net/"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github.com/kevinjordan-99summits/liatrio-poc/blob/main/.github/workflows/terraform-ci.yml" TargetMode="External"/><Relationship Id="rId2" Type="http://schemas.openxmlformats.org/officeDocument/2006/relationships/hyperlink" Target="https://github.com/kevinjordan-99summits/liatrio-poc/blob/main/iac/main.tf" TargetMode="External"/><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0" y="0"/>
            <a:ext cx="12192000" cy="6858000"/>
          </a:xfrm>
          <a:prstGeom prst="rect">
            <a:avLst/>
          </a:prstGeom>
          <a:solidFill>
            <a:srgbClr val="24AE1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solidFill>
                <a:prstClr val="white"/>
              </a:solidFill>
              <a:latin typeface="Roboto" panose="02000000000000000000" pitchFamily="2" charset="0"/>
              <a:ea typeface="Roboto" panose="02000000000000000000" pitchFamily="2" charset="0"/>
              <a:cs typeface="Roboto" panose="02000000000000000000" pitchFamily="2" charset="0"/>
            </a:endParaRPr>
          </a:p>
        </p:txBody>
      </p:sp>
      <p:sp>
        <p:nvSpPr>
          <p:cNvPr id="17" name="Rectangle 16"/>
          <p:cNvSpPr/>
          <p:nvPr/>
        </p:nvSpPr>
        <p:spPr>
          <a:xfrm>
            <a:off x="553273" y="503834"/>
            <a:ext cx="11085449" cy="579614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prstClr val="white"/>
              </a:solidFill>
              <a:latin typeface="Roboto" panose="02000000000000000000" pitchFamily="2" charset="0"/>
              <a:ea typeface="Roboto" panose="02000000000000000000" pitchFamily="2" charset="0"/>
              <a:cs typeface="Roboto" panose="02000000000000000000" pitchFamily="2" charset="0"/>
            </a:endParaRPr>
          </a:p>
        </p:txBody>
      </p:sp>
      <p:cxnSp>
        <p:nvCxnSpPr>
          <p:cNvPr id="20" name="Straight Connector 19"/>
          <p:cNvCxnSpPr/>
          <p:nvPr/>
        </p:nvCxnSpPr>
        <p:spPr>
          <a:xfrm>
            <a:off x="3983758" y="3882540"/>
            <a:ext cx="4529281" cy="0"/>
          </a:xfrm>
          <a:prstGeom prst="line">
            <a:avLst/>
          </a:prstGeom>
          <a:ln w="6350">
            <a:solidFill>
              <a:schemeClr val="tx1">
                <a:alpha val="50000"/>
              </a:schemeClr>
            </a:solidFill>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4508140" y="4089400"/>
            <a:ext cx="3175720" cy="646331"/>
          </a:xfrm>
          <a:prstGeom prst="rect">
            <a:avLst/>
          </a:prstGeom>
          <a:noFill/>
        </p:spPr>
        <p:txBody>
          <a:bodyPr wrap="square" rtlCol="0">
            <a:spAutoFit/>
          </a:bodyPr>
          <a:lstStyle/>
          <a:p>
            <a:pPr algn="ctr"/>
            <a:r>
              <a:rPr lang="en-MY" dirty="0">
                <a:latin typeface="Roboto" panose="02000000000000000000" pitchFamily="2" charset="0"/>
                <a:ea typeface="Roboto" panose="02000000000000000000" pitchFamily="2" charset="0"/>
                <a:cs typeface="Roboto" panose="02000000000000000000" pitchFamily="2" charset="0"/>
              </a:rPr>
              <a:t>By Kevin Jordan</a:t>
            </a:r>
          </a:p>
          <a:p>
            <a:pPr algn="ctr"/>
            <a:r>
              <a:rPr lang="en-MY" i="1" dirty="0">
                <a:latin typeface="Roboto Light" panose="02000000000000000000" pitchFamily="2" charset="0"/>
                <a:ea typeface="Roboto Light" panose="02000000000000000000" pitchFamily="2" charset="0"/>
                <a:cs typeface="Roboto Light" panose="02000000000000000000" pitchFamily="2" charset="0"/>
              </a:rPr>
              <a:t>DevOps Architect &amp; Consultant</a:t>
            </a:r>
          </a:p>
        </p:txBody>
      </p:sp>
      <p:pic>
        <p:nvPicPr>
          <p:cNvPr id="3" name="Graphic 2">
            <a:extLst>
              <a:ext uri="{FF2B5EF4-FFF2-40B4-BE49-F238E27FC236}">
                <a16:creationId xmlns:a16="http://schemas.microsoft.com/office/drawing/2014/main" id="{99E02B3D-A73A-5964-CA3B-2869A612A77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888382" y="1864741"/>
            <a:ext cx="4415236" cy="1564255"/>
          </a:xfrm>
          <a:prstGeom prst="rect">
            <a:avLst/>
          </a:prstGeom>
        </p:spPr>
      </p:pic>
    </p:spTree>
    <p:extLst>
      <p:ext uri="{BB962C8B-B14F-4D97-AF65-F5344CB8AC3E}">
        <p14:creationId xmlns:p14="http://schemas.microsoft.com/office/powerpoint/2010/main" val="113717551"/>
      </p:ext>
    </p:extLst>
  </p:cSld>
  <p:clrMapOvr>
    <a:masterClrMapping/>
  </p:clrMapOvr>
  <mc:AlternateContent xmlns:mc="http://schemas.openxmlformats.org/markup-compatibility/2006" xmlns:p14="http://schemas.microsoft.com/office/powerpoint/2010/main">
    <mc:Choice Requires="p14">
      <p:transition p14:dur="0" advClick="0" advTm="3000"/>
    </mc:Choice>
    <mc:Fallback xmlns="">
      <p:transition advClick="0" advTm="300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70538A4-F120-46B6-B4FB-5C74597DBD7E}"/>
              </a:ext>
            </a:extLst>
          </p:cNvPr>
          <p:cNvSpPr/>
          <p:nvPr/>
        </p:nvSpPr>
        <p:spPr>
          <a:xfrm>
            <a:off x="0" y="0"/>
            <a:ext cx="12192000" cy="3812386"/>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ID" dirty="0">
              <a:solidFill>
                <a:srgbClr val="FAAC06"/>
              </a:solidFill>
            </a:endParaRPr>
          </a:p>
        </p:txBody>
      </p:sp>
      <p:sp>
        <p:nvSpPr>
          <p:cNvPr id="109" name="Title 4">
            <a:extLst>
              <a:ext uri="{FF2B5EF4-FFF2-40B4-BE49-F238E27FC236}">
                <a16:creationId xmlns:a16="http://schemas.microsoft.com/office/drawing/2014/main" id="{CDE48BA0-5EEC-4473-A550-A4847505AF01}"/>
              </a:ext>
            </a:extLst>
          </p:cNvPr>
          <p:cNvSpPr txBox="1">
            <a:spLocks/>
          </p:cNvSpPr>
          <p:nvPr/>
        </p:nvSpPr>
        <p:spPr>
          <a:xfrm>
            <a:off x="3325022" y="1216714"/>
            <a:ext cx="5500186" cy="828999"/>
          </a:xfrm>
          <a:prstGeom prst="rect">
            <a:avLst/>
          </a:prstGeom>
        </p:spPr>
        <p:txBody>
          <a:bodyPr/>
          <a:lstStyle>
            <a:lvl1pPr algn="ctr" defTabSz="914400" rtl="0" eaLnBrk="1" latinLnBrk="0" hangingPunct="1">
              <a:spcBef>
                <a:spcPct val="0"/>
              </a:spcBef>
              <a:buNone/>
              <a:defRPr sz="4000" b="1" kern="1200">
                <a:solidFill>
                  <a:srgbClr val="001A55"/>
                </a:solidFill>
                <a:latin typeface="Montserrat" pitchFamily="2" charset="0"/>
                <a:ea typeface="+mj-ea"/>
                <a:cs typeface="+mj-cs"/>
              </a:defRPr>
            </a:lvl1pPr>
          </a:lstStyle>
          <a:p>
            <a:r>
              <a:rPr lang="en-US" sz="2400" dirty="0">
                <a:solidFill>
                  <a:schemeClr val="bg1"/>
                </a:solidFill>
                <a:latin typeface="Roboto black" pitchFamily="2" charset="0"/>
                <a:ea typeface="Roboto black" pitchFamily="2" charset="0"/>
              </a:rPr>
              <a:t>Pillars of DevSecOps</a:t>
            </a:r>
          </a:p>
        </p:txBody>
      </p:sp>
      <p:grpSp>
        <p:nvGrpSpPr>
          <p:cNvPr id="2" name="Group 1">
            <a:extLst>
              <a:ext uri="{FF2B5EF4-FFF2-40B4-BE49-F238E27FC236}">
                <a16:creationId xmlns:a16="http://schemas.microsoft.com/office/drawing/2014/main" id="{54971529-592F-4E7C-882B-F7094A1BBF72}"/>
              </a:ext>
            </a:extLst>
          </p:cNvPr>
          <p:cNvGrpSpPr/>
          <p:nvPr/>
        </p:nvGrpSpPr>
        <p:grpSpPr>
          <a:xfrm>
            <a:off x="451617" y="2201133"/>
            <a:ext cx="11288766" cy="3812387"/>
            <a:chOff x="554043" y="2728529"/>
            <a:chExt cx="11288766" cy="3627883"/>
          </a:xfrm>
        </p:grpSpPr>
        <p:sp>
          <p:nvSpPr>
            <p:cNvPr id="11" name="Rectangle: Rounded Corners 10">
              <a:extLst>
                <a:ext uri="{FF2B5EF4-FFF2-40B4-BE49-F238E27FC236}">
                  <a16:creationId xmlns:a16="http://schemas.microsoft.com/office/drawing/2014/main" id="{8DB064FB-1981-4A30-9692-07050B65B705}"/>
                </a:ext>
              </a:extLst>
            </p:cNvPr>
            <p:cNvSpPr/>
            <p:nvPr/>
          </p:nvSpPr>
          <p:spPr>
            <a:xfrm>
              <a:off x="554043" y="2728529"/>
              <a:ext cx="2668551" cy="3627883"/>
            </a:xfrm>
            <a:prstGeom prst="roundRect">
              <a:avLst>
                <a:gd name="adj" fmla="val 4359"/>
              </a:avLst>
            </a:prstGeom>
            <a:solidFill>
              <a:srgbClr val="24AE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 name="Rectangle: Rounded Corners 13">
              <a:extLst>
                <a:ext uri="{FF2B5EF4-FFF2-40B4-BE49-F238E27FC236}">
                  <a16:creationId xmlns:a16="http://schemas.microsoft.com/office/drawing/2014/main" id="{2B23D3A6-E96C-46D9-8B60-98C8542D0DF7}"/>
                </a:ext>
              </a:extLst>
            </p:cNvPr>
            <p:cNvSpPr/>
            <p:nvPr/>
          </p:nvSpPr>
          <p:spPr>
            <a:xfrm>
              <a:off x="3427448" y="2728529"/>
              <a:ext cx="2668551" cy="3627883"/>
            </a:xfrm>
            <a:prstGeom prst="roundRect">
              <a:avLst>
                <a:gd name="adj" fmla="val 4359"/>
              </a:avLst>
            </a:prstGeom>
            <a:solidFill>
              <a:srgbClr val="24AE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5" name="Rectangle: Rounded Corners 14">
              <a:extLst>
                <a:ext uri="{FF2B5EF4-FFF2-40B4-BE49-F238E27FC236}">
                  <a16:creationId xmlns:a16="http://schemas.microsoft.com/office/drawing/2014/main" id="{5C68B0AA-4CDD-43B3-AD32-85FB8EB07496}"/>
                </a:ext>
              </a:extLst>
            </p:cNvPr>
            <p:cNvSpPr/>
            <p:nvPr/>
          </p:nvSpPr>
          <p:spPr>
            <a:xfrm>
              <a:off x="6300853" y="2728529"/>
              <a:ext cx="2668551" cy="3627883"/>
            </a:xfrm>
            <a:prstGeom prst="roundRect">
              <a:avLst>
                <a:gd name="adj" fmla="val 4359"/>
              </a:avLst>
            </a:prstGeom>
            <a:solidFill>
              <a:srgbClr val="24AE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6" name="Rectangle: Rounded Corners 15">
              <a:extLst>
                <a:ext uri="{FF2B5EF4-FFF2-40B4-BE49-F238E27FC236}">
                  <a16:creationId xmlns:a16="http://schemas.microsoft.com/office/drawing/2014/main" id="{418DD1F2-D08E-47B1-BE26-35B2F14A29D8}"/>
                </a:ext>
              </a:extLst>
            </p:cNvPr>
            <p:cNvSpPr/>
            <p:nvPr/>
          </p:nvSpPr>
          <p:spPr>
            <a:xfrm>
              <a:off x="9174258" y="2728529"/>
              <a:ext cx="2668551" cy="3627883"/>
            </a:xfrm>
            <a:prstGeom prst="roundRect">
              <a:avLst>
                <a:gd name="adj" fmla="val 4359"/>
              </a:avLst>
            </a:prstGeom>
            <a:solidFill>
              <a:srgbClr val="24AE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pic>
        <p:nvPicPr>
          <p:cNvPr id="20" name="Picture 19">
            <a:extLst>
              <a:ext uri="{FF2B5EF4-FFF2-40B4-BE49-F238E27FC236}">
                <a16:creationId xmlns:a16="http://schemas.microsoft.com/office/drawing/2014/main" id="{7C3B5535-4F15-49E6-B018-38DA31F0F200}"/>
              </a:ext>
            </a:extLst>
          </p:cNvPr>
          <p:cNvPicPr>
            <a:picLocks noChangeAspect="1"/>
          </p:cNvPicPr>
          <p:nvPr/>
        </p:nvPicPr>
        <p:blipFill rotWithShape="1">
          <a:blip r:embed="rId2">
            <a:extLst>
              <a:ext uri="{28A0092B-C50C-407E-A947-70E740481C1C}">
                <a14:useLocalDpi xmlns:a14="http://schemas.microsoft.com/office/drawing/2010/main" val="0"/>
              </a:ext>
            </a:extLst>
          </a:blip>
          <a:srcRect l="4500" t="14571" r="81750" b="16431"/>
          <a:stretch/>
        </p:blipFill>
        <p:spPr>
          <a:xfrm>
            <a:off x="4326239" y="2539091"/>
            <a:ext cx="666116" cy="666116"/>
          </a:xfrm>
          <a:prstGeom prst="rect">
            <a:avLst/>
          </a:prstGeom>
        </p:spPr>
      </p:pic>
      <p:pic>
        <p:nvPicPr>
          <p:cNvPr id="21" name="Picture 20">
            <a:extLst>
              <a:ext uri="{FF2B5EF4-FFF2-40B4-BE49-F238E27FC236}">
                <a16:creationId xmlns:a16="http://schemas.microsoft.com/office/drawing/2014/main" id="{FB6D871F-6F7C-4382-8AA2-6BDE3A5F08F6}"/>
              </a:ext>
            </a:extLst>
          </p:cNvPr>
          <p:cNvPicPr>
            <a:picLocks noChangeAspect="1"/>
          </p:cNvPicPr>
          <p:nvPr/>
        </p:nvPicPr>
        <p:blipFill rotWithShape="1">
          <a:blip r:embed="rId2">
            <a:extLst>
              <a:ext uri="{28A0092B-C50C-407E-A947-70E740481C1C}">
                <a14:useLocalDpi xmlns:a14="http://schemas.microsoft.com/office/drawing/2010/main" val="0"/>
              </a:ext>
            </a:extLst>
          </a:blip>
          <a:srcRect l="31093" t="20635" r="56407" b="19776"/>
          <a:stretch/>
        </p:blipFill>
        <p:spPr>
          <a:xfrm>
            <a:off x="7182115" y="2539091"/>
            <a:ext cx="701174" cy="666116"/>
          </a:xfrm>
          <a:prstGeom prst="rect">
            <a:avLst/>
          </a:prstGeom>
        </p:spPr>
      </p:pic>
      <p:pic>
        <p:nvPicPr>
          <p:cNvPr id="22" name="Picture 21">
            <a:extLst>
              <a:ext uri="{FF2B5EF4-FFF2-40B4-BE49-F238E27FC236}">
                <a16:creationId xmlns:a16="http://schemas.microsoft.com/office/drawing/2014/main" id="{C1CB2357-83F4-4BC9-8697-1C9E6418D6BB}"/>
              </a:ext>
            </a:extLst>
          </p:cNvPr>
          <p:cNvPicPr>
            <a:picLocks noChangeAspect="1"/>
          </p:cNvPicPr>
          <p:nvPr/>
        </p:nvPicPr>
        <p:blipFill rotWithShape="1">
          <a:blip r:embed="rId2">
            <a:extLst>
              <a:ext uri="{28A0092B-C50C-407E-A947-70E740481C1C}">
                <a14:useLocalDpi xmlns:a14="http://schemas.microsoft.com/office/drawing/2010/main" val="0"/>
              </a:ext>
            </a:extLst>
          </a:blip>
          <a:srcRect l="56468" t="15677" r="30407" b="16850"/>
          <a:stretch/>
        </p:blipFill>
        <p:spPr>
          <a:xfrm>
            <a:off x="1310198" y="2512980"/>
            <a:ext cx="701174" cy="718337"/>
          </a:xfrm>
          <a:prstGeom prst="rect">
            <a:avLst/>
          </a:prstGeom>
        </p:spPr>
      </p:pic>
      <p:pic>
        <p:nvPicPr>
          <p:cNvPr id="23" name="Picture 22">
            <a:extLst>
              <a:ext uri="{FF2B5EF4-FFF2-40B4-BE49-F238E27FC236}">
                <a16:creationId xmlns:a16="http://schemas.microsoft.com/office/drawing/2014/main" id="{0429B54E-C3BE-41D0-867F-634AC923DB6A}"/>
              </a:ext>
            </a:extLst>
          </p:cNvPr>
          <p:cNvPicPr>
            <a:picLocks noChangeAspect="1"/>
          </p:cNvPicPr>
          <p:nvPr/>
        </p:nvPicPr>
        <p:blipFill rotWithShape="1">
          <a:blip r:embed="rId2">
            <a:extLst>
              <a:ext uri="{28A0092B-C50C-407E-A947-70E740481C1C}">
                <a14:useLocalDpi xmlns:a14="http://schemas.microsoft.com/office/drawing/2010/main" val="0"/>
              </a:ext>
            </a:extLst>
          </a:blip>
          <a:srcRect l="83125" t="18818" r="3750" b="18457"/>
          <a:stretch/>
        </p:blipFill>
        <p:spPr>
          <a:xfrm>
            <a:off x="10028980" y="2599033"/>
            <a:ext cx="754253" cy="718337"/>
          </a:xfrm>
          <a:prstGeom prst="rect">
            <a:avLst/>
          </a:prstGeom>
        </p:spPr>
      </p:pic>
      <p:sp>
        <p:nvSpPr>
          <p:cNvPr id="17" name="Title 4">
            <a:extLst>
              <a:ext uri="{FF2B5EF4-FFF2-40B4-BE49-F238E27FC236}">
                <a16:creationId xmlns:a16="http://schemas.microsoft.com/office/drawing/2014/main" id="{B943C4DA-2B3C-422F-A9A8-5940D80129F5}"/>
              </a:ext>
            </a:extLst>
          </p:cNvPr>
          <p:cNvSpPr txBox="1">
            <a:spLocks/>
          </p:cNvSpPr>
          <p:nvPr/>
        </p:nvSpPr>
        <p:spPr>
          <a:xfrm>
            <a:off x="936012" y="3429533"/>
            <a:ext cx="1471907" cy="414500"/>
          </a:xfrm>
          <a:prstGeom prst="rect">
            <a:avLst/>
          </a:prstGeom>
        </p:spPr>
        <p:txBody>
          <a:bodyPr/>
          <a:lstStyle>
            <a:lvl1pPr algn="ctr" defTabSz="914400" rtl="0" eaLnBrk="1" latinLnBrk="0" hangingPunct="1">
              <a:spcBef>
                <a:spcPct val="0"/>
              </a:spcBef>
              <a:buNone/>
              <a:defRPr sz="4000" b="1" kern="1200">
                <a:solidFill>
                  <a:srgbClr val="001A55"/>
                </a:solidFill>
                <a:latin typeface="Montserrat" pitchFamily="2" charset="0"/>
                <a:ea typeface="+mj-ea"/>
                <a:cs typeface="+mj-cs"/>
              </a:defRPr>
            </a:lvl1pPr>
          </a:lstStyle>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bg1"/>
                </a:solidFill>
                <a:effectLst/>
                <a:latin typeface="Roboto black" pitchFamily="2" charset="0"/>
                <a:ea typeface="Roboto black" pitchFamily="2" charset="0"/>
              </a:rPr>
              <a:t>Culture </a:t>
            </a:r>
          </a:p>
        </p:txBody>
      </p:sp>
      <p:sp>
        <p:nvSpPr>
          <p:cNvPr id="24" name="Title 4">
            <a:extLst>
              <a:ext uri="{FF2B5EF4-FFF2-40B4-BE49-F238E27FC236}">
                <a16:creationId xmlns:a16="http://schemas.microsoft.com/office/drawing/2014/main" id="{B9DC150D-7543-4982-93A1-44E23CE56AEB}"/>
              </a:ext>
            </a:extLst>
          </p:cNvPr>
          <p:cNvSpPr txBox="1">
            <a:spLocks/>
          </p:cNvSpPr>
          <p:nvPr/>
        </p:nvSpPr>
        <p:spPr>
          <a:xfrm>
            <a:off x="561235" y="3872495"/>
            <a:ext cx="2419599" cy="1281742"/>
          </a:xfrm>
          <a:prstGeom prst="rect">
            <a:avLst/>
          </a:prstGeom>
        </p:spPr>
        <p:txBody>
          <a:bodyPr/>
          <a:lstStyle>
            <a:lvl1pPr algn="ctr" defTabSz="914400" rtl="0" eaLnBrk="1" latinLnBrk="0" hangingPunct="1">
              <a:spcBef>
                <a:spcPct val="0"/>
              </a:spcBef>
              <a:buNone/>
              <a:defRPr sz="4000" b="1" kern="1200">
                <a:solidFill>
                  <a:srgbClr val="001A55"/>
                </a:solidFill>
                <a:latin typeface="Montserrat" pitchFamily="2" charset="0"/>
                <a:ea typeface="+mj-ea"/>
                <a:cs typeface="+mj-cs"/>
              </a:defRPr>
            </a:lvl1pPr>
          </a:lstStyle>
          <a:p>
            <a:pPr marL="0" marR="0" lvl="0" indent="0" defTabSz="914400" rtl="0" eaLnBrk="0" fontAlgn="base" latinLnBrk="0" hangingPunct="0">
              <a:lnSpc>
                <a:spcPct val="100000"/>
              </a:lnSpc>
              <a:spcBef>
                <a:spcPct val="0"/>
              </a:spcBef>
              <a:spcAft>
                <a:spcPct val="0"/>
              </a:spcAft>
              <a:buClrTx/>
              <a:buSzTx/>
              <a:buFontTx/>
              <a:buNone/>
              <a:tabLst/>
            </a:pPr>
            <a:r>
              <a:rPr lang="en-US" altLang="en-US" sz="1100" b="0" dirty="0">
                <a:solidFill>
                  <a:schemeClr val="bg1"/>
                </a:solidFill>
                <a:latin typeface="Roboto "/>
              </a:rPr>
              <a:t>“DevOps is a journey full of challenges, and rarely are those challenges simply because of the wrong technology or the wrong processes. In fact, the biggest and most difficult obstacles tend to be cultural. “</a:t>
            </a:r>
          </a:p>
          <a:p>
            <a:pPr marL="0" marR="0" lvl="0" indent="0" defTabSz="914400" rtl="0" eaLnBrk="0" fontAlgn="base" latinLnBrk="0" hangingPunct="0">
              <a:lnSpc>
                <a:spcPct val="100000"/>
              </a:lnSpc>
              <a:spcBef>
                <a:spcPct val="0"/>
              </a:spcBef>
              <a:spcAft>
                <a:spcPct val="0"/>
              </a:spcAft>
              <a:buClrTx/>
              <a:buSzTx/>
              <a:buFontTx/>
              <a:buNone/>
              <a:tabLst/>
            </a:pPr>
            <a:endParaRPr lang="en-US" altLang="en-US" sz="1100" b="0" dirty="0">
              <a:solidFill>
                <a:schemeClr val="bg1"/>
              </a:solidFill>
              <a:latin typeface="Roboto "/>
            </a:endParaRPr>
          </a:p>
          <a:p>
            <a:pPr marL="0" marR="0" lvl="0" indent="0" defTabSz="914400" rtl="0" eaLnBrk="0" fontAlgn="base" latinLnBrk="0" hangingPunct="0">
              <a:lnSpc>
                <a:spcPct val="100000"/>
              </a:lnSpc>
              <a:spcBef>
                <a:spcPct val="0"/>
              </a:spcBef>
              <a:spcAft>
                <a:spcPct val="0"/>
              </a:spcAft>
              <a:buClrTx/>
              <a:buSzTx/>
              <a:buFontTx/>
              <a:buNone/>
              <a:tabLst/>
            </a:pPr>
            <a:br>
              <a:rPr lang="en-US" altLang="en-US" sz="1100" b="0" dirty="0">
                <a:solidFill>
                  <a:schemeClr val="bg1"/>
                </a:solidFill>
                <a:latin typeface="Roboto "/>
              </a:rPr>
            </a:br>
            <a:endParaRPr lang="en-US" altLang="en-US" sz="1100" b="0" dirty="0">
              <a:solidFill>
                <a:schemeClr val="bg1"/>
              </a:solidFill>
              <a:latin typeface="Roboto "/>
            </a:endParaRPr>
          </a:p>
          <a:p>
            <a:pPr marL="0" marR="0" lvl="0" indent="0" algn="r" defTabSz="914400" rtl="0" eaLnBrk="0" fontAlgn="base" latinLnBrk="0" hangingPunct="0">
              <a:lnSpc>
                <a:spcPct val="100000"/>
              </a:lnSpc>
              <a:spcBef>
                <a:spcPct val="0"/>
              </a:spcBef>
              <a:spcAft>
                <a:spcPct val="0"/>
              </a:spcAft>
              <a:buClrTx/>
              <a:buSzTx/>
              <a:buFontTx/>
              <a:buNone/>
              <a:tabLst/>
            </a:pPr>
            <a:r>
              <a:rPr lang="en-US" altLang="en-US" sz="1100" b="0" dirty="0">
                <a:solidFill>
                  <a:schemeClr val="bg1"/>
                </a:solidFill>
                <a:latin typeface="Roboto "/>
              </a:rPr>
              <a:t>- Gene Kim</a:t>
            </a:r>
          </a:p>
        </p:txBody>
      </p:sp>
      <p:sp>
        <p:nvSpPr>
          <p:cNvPr id="25" name="Title 4">
            <a:extLst>
              <a:ext uri="{FF2B5EF4-FFF2-40B4-BE49-F238E27FC236}">
                <a16:creationId xmlns:a16="http://schemas.microsoft.com/office/drawing/2014/main" id="{54175B92-C143-4B17-BC27-5F57CBC10A81}"/>
              </a:ext>
            </a:extLst>
          </p:cNvPr>
          <p:cNvSpPr txBox="1">
            <a:spLocks/>
          </p:cNvSpPr>
          <p:nvPr/>
        </p:nvSpPr>
        <p:spPr>
          <a:xfrm>
            <a:off x="3834528" y="3429533"/>
            <a:ext cx="1471907" cy="414500"/>
          </a:xfrm>
          <a:prstGeom prst="rect">
            <a:avLst/>
          </a:prstGeom>
        </p:spPr>
        <p:txBody>
          <a:bodyPr/>
          <a:lstStyle>
            <a:lvl1pPr algn="ctr" defTabSz="914400" rtl="0" eaLnBrk="1" latinLnBrk="0" hangingPunct="1">
              <a:spcBef>
                <a:spcPct val="0"/>
              </a:spcBef>
              <a:buNone/>
              <a:defRPr sz="4000" b="1" kern="1200">
                <a:solidFill>
                  <a:srgbClr val="001A55"/>
                </a:solidFill>
                <a:latin typeface="Montserrat" pitchFamily="2" charset="0"/>
                <a:ea typeface="+mj-ea"/>
                <a:cs typeface="+mj-cs"/>
              </a:defRPr>
            </a:lvl1pPr>
          </a:lstStyle>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bg1"/>
                </a:solidFill>
                <a:effectLst/>
                <a:latin typeface="Roboto black" pitchFamily="2" charset="0"/>
                <a:ea typeface="Roboto black" pitchFamily="2" charset="0"/>
              </a:rPr>
              <a:t>Lean Product</a:t>
            </a:r>
            <a:r>
              <a:rPr kumimoji="0" lang="en-US" altLang="en-US" sz="1000" b="0" i="0" u="none" strike="noStrike" cap="none" normalizeH="0" baseline="0" dirty="0">
                <a:ln>
                  <a:noFill/>
                </a:ln>
                <a:solidFill>
                  <a:schemeClr val="bg1"/>
                </a:solidFill>
                <a:effectLst/>
                <a:latin typeface="Roboto black" pitchFamily="2" charset="0"/>
                <a:ea typeface="Roboto black" pitchFamily="2" charset="0"/>
              </a:rPr>
              <a:t> </a:t>
            </a:r>
            <a:endParaRPr kumimoji="0" lang="en-US" altLang="en-US" sz="2400" b="0" i="0" u="none" strike="noStrike" cap="none" normalizeH="0" baseline="0" dirty="0">
              <a:ln>
                <a:noFill/>
              </a:ln>
              <a:solidFill>
                <a:schemeClr val="bg1"/>
              </a:solidFill>
              <a:effectLst/>
              <a:latin typeface="Roboto black" pitchFamily="2" charset="0"/>
              <a:ea typeface="Roboto black" pitchFamily="2" charset="0"/>
            </a:endParaRPr>
          </a:p>
        </p:txBody>
      </p:sp>
      <p:sp>
        <p:nvSpPr>
          <p:cNvPr id="26" name="Title 4">
            <a:extLst>
              <a:ext uri="{FF2B5EF4-FFF2-40B4-BE49-F238E27FC236}">
                <a16:creationId xmlns:a16="http://schemas.microsoft.com/office/drawing/2014/main" id="{E8F95B69-B495-4CA3-A767-56F553A41752}"/>
              </a:ext>
            </a:extLst>
          </p:cNvPr>
          <p:cNvSpPr txBox="1">
            <a:spLocks/>
          </p:cNvSpPr>
          <p:nvPr/>
        </p:nvSpPr>
        <p:spPr>
          <a:xfrm>
            <a:off x="3372868" y="3857760"/>
            <a:ext cx="2572858" cy="1281742"/>
          </a:xfrm>
          <a:prstGeom prst="rect">
            <a:avLst/>
          </a:prstGeom>
        </p:spPr>
        <p:txBody>
          <a:bodyPr/>
          <a:lstStyle>
            <a:lvl1pPr algn="ctr" defTabSz="914400" rtl="0" eaLnBrk="1" latinLnBrk="0" hangingPunct="1">
              <a:spcBef>
                <a:spcPct val="0"/>
              </a:spcBef>
              <a:buNone/>
              <a:defRPr sz="4000" b="1" kern="1200">
                <a:solidFill>
                  <a:srgbClr val="001A55"/>
                </a:solidFill>
                <a:latin typeface="Montserrat" pitchFamily="2" charset="0"/>
                <a:ea typeface="+mj-ea"/>
                <a:cs typeface="+mj-cs"/>
              </a:defRPr>
            </a:lvl1pPr>
          </a:lstStyle>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bg1"/>
                </a:solidFill>
                <a:effectLst/>
                <a:latin typeface="Roboto" pitchFamily="2" charset="0"/>
                <a:ea typeface="Roboto" pitchFamily="2" charset="0"/>
              </a:rPr>
              <a:t>“Product-mode allows teams to reorient quickly, reduces their end-to-end cycle time, and allows validation of actual benefits by using short-cycle iterations while maintaining the architectural integrity of their software to preserve their long-term effectiveness.”</a:t>
            </a:r>
          </a:p>
          <a:p>
            <a:pPr marL="0" marR="0" lvl="0" indent="0" defTabSz="914400" rtl="0" eaLnBrk="0" fontAlgn="base" latinLnBrk="0" hangingPunct="0">
              <a:lnSpc>
                <a:spcPct val="100000"/>
              </a:lnSpc>
              <a:spcBef>
                <a:spcPct val="0"/>
              </a:spcBef>
              <a:spcAft>
                <a:spcPct val="0"/>
              </a:spcAft>
              <a:buClrTx/>
              <a:buSzTx/>
              <a:buFontTx/>
              <a:buNone/>
              <a:tabLst/>
            </a:pPr>
            <a:endParaRPr kumimoji="0" lang="en-US" altLang="en-US" sz="1100" b="0" i="0" u="none" strike="noStrike" cap="none" normalizeH="0" baseline="0" dirty="0">
              <a:ln>
                <a:noFill/>
              </a:ln>
              <a:solidFill>
                <a:schemeClr val="bg1"/>
              </a:solidFill>
              <a:effectLst/>
              <a:latin typeface="Roboto" pitchFamily="2" charset="0"/>
              <a:ea typeface="Roboto" pitchFamily="2" charset="0"/>
            </a:endParaRPr>
          </a:p>
          <a:p>
            <a:pPr marL="0" marR="0" lvl="0" indent="0" defTabSz="914400" rtl="0" eaLnBrk="0" fontAlgn="base" latinLnBrk="0" hangingPunct="0">
              <a:lnSpc>
                <a:spcPct val="100000"/>
              </a:lnSpc>
              <a:spcBef>
                <a:spcPct val="0"/>
              </a:spcBef>
              <a:spcAft>
                <a:spcPct val="0"/>
              </a:spcAft>
              <a:buClrTx/>
              <a:buSzTx/>
              <a:buFontTx/>
              <a:buNone/>
              <a:tabLst/>
            </a:pPr>
            <a:endParaRPr lang="en-US" altLang="en-US" sz="1100" b="0" dirty="0">
              <a:solidFill>
                <a:schemeClr val="bg1"/>
              </a:solidFill>
              <a:latin typeface="Roboto" pitchFamily="2" charset="0"/>
              <a:ea typeface="Roboto" pitchFamily="2" charset="0"/>
            </a:endParaRPr>
          </a:p>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bg1"/>
                </a:solidFill>
                <a:effectLst/>
                <a:latin typeface="Roboto" pitchFamily="2" charset="0"/>
                <a:ea typeface="Roboto" pitchFamily="2" charset="0"/>
              </a:rPr>
              <a:t>- Martin Fowler</a:t>
            </a:r>
            <a:endParaRPr kumimoji="0" lang="en-US" altLang="en-US" sz="1800" b="0" i="0" u="none" strike="noStrike" cap="none" normalizeH="0" baseline="0" dirty="0">
              <a:ln>
                <a:noFill/>
              </a:ln>
              <a:solidFill>
                <a:schemeClr val="bg1"/>
              </a:solidFill>
              <a:effectLst/>
              <a:latin typeface="Roboto" pitchFamily="2" charset="0"/>
              <a:ea typeface="Roboto" pitchFamily="2" charset="0"/>
            </a:endParaRPr>
          </a:p>
        </p:txBody>
      </p:sp>
      <p:sp>
        <p:nvSpPr>
          <p:cNvPr id="27" name="Title 4">
            <a:extLst>
              <a:ext uri="{FF2B5EF4-FFF2-40B4-BE49-F238E27FC236}">
                <a16:creationId xmlns:a16="http://schemas.microsoft.com/office/drawing/2014/main" id="{B5E2B06F-26B3-4A27-9369-A3B24C4EE997}"/>
              </a:ext>
            </a:extLst>
          </p:cNvPr>
          <p:cNvSpPr txBox="1">
            <a:spLocks/>
          </p:cNvSpPr>
          <p:nvPr/>
        </p:nvSpPr>
        <p:spPr>
          <a:xfrm>
            <a:off x="6730128" y="3429533"/>
            <a:ext cx="1471907" cy="414500"/>
          </a:xfrm>
          <a:prstGeom prst="rect">
            <a:avLst/>
          </a:prstGeom>
        </p:spPr>
        <p:txBody>
          <a:bodyPr/>
          <a:lstStyle>
            <a:lvl1pPr algn="ctr" defTabSz="914400" rtl="0" eaLnBrk="1" latinLnBrk="0" hangingPunct="1">
              <a:spcBef>
                <a:spcPct val="0"/>
              </a:spcBef>
              <a:buNone/>
              <a:defRPr sz="4000" b="1" kern="1200">
                <a:solidFill>
                  <a:srgbClr val="001A55"/>
                </a:solidFill>
                <a:latin typeface="Montserrat" pitchFamily="2" charset="0"/>
                <a:ea typeface="+mj-ea"/>
                <a:cs typeface="+mj-cs"/>
              </a:defRPr>
            </a:lvl1pPr>
          </a:lstStyle>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bg1"/>
                </a:solidFill>
                <a:effectLst/>
                <a:latin typeface="Roboto black" pitchFamily="2" charset="0"/>
                <a:ea typeface="Roboto black" pitchFamily="2" charset="0"/>
              </a:rPr>
              <a:t>Architecture</a:t>
            </a:r>
          </a:p>
        </p:txBody>
      </p:sp>
      <p:sp>
        <p:nvSpPr>
          <p:cNvPr id="28" name="Title 4">
            <a:extLst>
              <a:ext uri="{FF2B5EF4-FFF2-40B4-BE49-F238E27FC236}">
                <a16:creationId xmlns:a16="http://schemas.microsoft.com/office/drawing/2014/main" id="{2F156EFB-40D2-496A-928C-81A12ABF0B07}"/>
              </a:ext>
            </a:extLst>
          </p:cNvPr>
          <p:cNvSpPr txBox="1">
            <a:spLocks/>
          </p:cNvSpPr>
          <p:nvPr/>
        </p:nvSpPr>
        <p:spPr>
          <a:xfrm>
            <a:off x="6319994" y="3861313"/>
            <a:ext cx="2425416" cy="1281742"/>
          </a:xfrm>
          <a:prstGeom prst="rect">
            <a:avLst/>
          </a:prstGeom>
        </p:spPr>
        <p:txBody>
          <a:bodyPr/>
          <a:lstStyle>
            <a:lvl1pPr algn="ctr" defTabSz="914400" rtl="0" eaLnBrk="1" latinLnBrk="0" hangingPunct="1">
              <a:spcBef>
                <a:spcPct val="0"/>
              </a:spcBef>
              <a:buNone/>
              <a:defRPr sz="4000" b="1" kern="1200">
                <a:solidFill>
                  <a:srgbClr val="001A55"/>
                </a:solidFill>
                <a:latin typeface="Montserrat" pitchFamily="2" charset="0"/>
                <a:ea typeface="+mj-ea"/>
                <a:cs typeface="+mj-cs"/>
              </a:defRPr>
            </a:lvl1pPr>
          </a:lstStyle>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bg1"/>
                </a:solidFill>
                <a:effectLst/>
                <a:latin typeface="Roboto "/>
              </a:rPr>
              <a:t>“Architecture is an important predictor for achieving continuous delivery. Your architecture enables teams to adopt practices that foster higher levels of software delivery performance.”</a:t>
            </a:r>
          </a:p>
          <a:p>
            <a:pPr marL="0" marR="0" lvl="0" indent="0" defTabSz="914400" rtl="0" eaLnBrk="0" fontAlgn="base" latinLnBrk="0" hangingPunct="0">
              <a:lnSpc>
                <a:spcPct val="100000"/>
              </a:lnSpc>
              <a:spcBef>
                <a:spcPct val="0"/>
              </a:spcBef>
              <a:spcAft>
                <a:spcPct val="0"/>
              </a:spcAft>
              <a:buClrTx/>
              <a:buSzTx/>
              <a:buFontTx/>
              <a:buNone/>
              <a:tabLst/>
            </a:pPr>
            <a:endParaRPr lang="en-US" altLang="en-US" sz="1100" b="0" dirty="0">
              <a:solidFill>
                <a:schemeClr val="bg1"/>
              </a:solidFill>
              <a:latin typeface="Roboto "/>
            </a:endParaRPr>
          </a:p>
          <a:p>
            <a:pPr marL="0" marR="0" lvl="0" indent="0" defTabSz="914400" rtl="0" eaLnBrk="0" fontAlgn="base" latinLnBrk="0" hangingPunct="0">
              <a:lnSpc>
                <a:spcPct val="100000"/>
              </a:lnSpc>
              <a:spcBef>
                <a:spcPct val="0"/>
              </a:spcBef>
              <a:spcAft>
                <a:spcPct val="0"/>
              </a:spcAft>
              <a:buClrTx/>
              <a:buSzTx/>
              <a:buFontTx/>
              <a:buNone/>
              <a:tabLst/>
            </a:pPr>
            <a:endParaRPr kumimoji="0" lang="en-US" altLang="en-US" sz="1100" b="0" i="0" u="none" strike="noStrike" cap="none" normalizeH="0" baseline="0" dirty="0">
              <a:ln>
                <a:noFill/>
              </a:ln>
              <a:solidFill>
                <a:schemeClr val="bg1"/>
              </a:solidFill>
              <a:effectLst/>
              <a:latin typeface="Roboto "/>
            </a:endParaRPr>
          </a:p>
          <a:p>
            <a:pPr marL="0" marR="0" lvl="0" indent="0" defTabSz="914400" rtl="0" eaLnBrk="0" fontAlgn="base" latinLnBrk="0" hangingPunct="0">
              <a:lnSpc>
                <a:spcPct val="100000"/>
              </a:lnSpc>
              <a:spcBef>
                <a:spcPct val="0"/>
              </a:spcBef>
              <a:spcAft>
                <a:spcPct val="0"/>
              </a:spcAft>
              <a:buClrTx/>
              <a:buSzTx/>
              <a:buFontTx/>
              <a:buNone/>
              <a:tabLst/>
            </a:pPr>
            <a:endParaRPr lang="en-US" altLang="en-US" sz="1100" b="0" dirty="0">
              <a:solidFill>
                <a:schemeClr val="bg1"/>
              </a:solidFill>
              <a:latin typeface="Roboto "/>
            </a:endParaRPr>
          </a:p>
          <a:p>
            <a:pPr marL="0" marR="0" lvl="0" indent="0" algn="r" defTabSz="914400" rtl="0" eaLnBrk="0" fontAlgn="base" latinLnBrk="0" hangingPunct="0">
              <a:lnSpc>
                <a:spcPct val="100000"/>
              </a:lnSpc>
              <a:spcBef>
                <a:spcPct val="0"/>
              </a:spcBef>
              <a:spcAft>
                <a:spcPct val="0"/>
              </a:spcAft>
              <a:buClrTx/>
              <a:buSzTx/>
              <a:buFontTx/>
              <a:buNone/>
              <a:tabLst/>
            </a:pPr>
            <a:r>
              <a:rPr lang="en-US" altLang="en-US" sz="1100" b="0" dirty="0">
                <a:solidFill>
                  <a:schemeClr val="bg1"/>
                </a:solidFill>
                <a:latin typeface="Roboto "/>
              </a:rPr>
              <a:t>- DevOps Research </a:t>
            </a:r>
          </a:p>
          <a:p>
            <a:pPr marL="0" marR="0" lvl="0" indent="0" algn="r" defTabSz="914400" rtl="0" eaLnBrk="0" fontAlgn="base" latinLnBrk="0" hangingPunct="0">
              <a:lnSpc>
                <a:spcPct val="100000"/>
              </a:lnSpc>
              <a:spcBef>
                <a:spcPct val="0"/>
              </a:spcBef>
              <a:spcAft>
                <a:spcPct val="0"/>
              </a:spcAft>
              <a:buClrTx/>
              <a:buSzTx/>
              <a:buFontTx/>
              <a:buNone/>
              <a:tabLst/>
            </a:pPr>
            <a:r>
              <a:rPr lang="en-US" altLang="en-US" sz="1100" b="0" dirty="0">
                <a:solidFill>
                  <a:schemeClr val="bg1"/>
                </a:solidFill>
                <a:latin typeface="Roboto "/>
              </a:rPr>
              <a:t>&amp; Assessment (DORA)</a:t>
            </a:r>
          </a:p>
          <a:p>
            <a:pPr marL="0" marR="0" lvl="0" indent="0" defTabSz="914400" rtl="0" eaLnBrk="0" fontAlgn="base" latinLnBrk="0" hangingPunct="0">
              <a:lnSpc>
                <a:spcPct val="100000"/>
              </a:lnSpc>
              <a:spcBef>
                <a:spcPct val="0"/>
              </a:spcBef>
              <a:spcAft>
                <a:spcPct val="0"/>
              </a:spcAft>
              <a:buClrTx/>
              <a:buSzTx/>
              <a:buFontTx/>
              <a:buNone/>
              <a:tabLst/>
            </a:pPr>
            <a:endParaRPr kumimoji="0" lang="en-US" altLang="en-US" sz="1100" b="0" i="0" u="none" strike="noStrike" cap="none" normalizeH="0" baseline="0" dirty="0">
              <a:ln>
                <a:noFill/>
              </a:ln>
              <a:solidFill>
                <a:schemeClr val="bg1"/>
              </a:solidFill>
              <a:effectLst/>
              <a:latin typeface="Roboto "/>
            </a:endParaRPr>
          </a:p>
        </p:txBody>
      </p:sp>
      <p:sp>
        <p:nvSpPr>
          <p:cNvPr id="29" name="Title 4">
            <a:extLst>
              <a:ext uri="{FF2B5EF4-FFF2-40B4-BE49-F238E27FC236}">
                <a16:creationId xmlns:a16="http://schemas.microsoft.com/office/drawing/2014/main" id="{BEDB4528-487F-4FF1-9EB8-7D5C47D6512D}"/>
              </a:ext>
            </a:extLst>
          </p:cNvPr>
          <p:cNvSpPr txBox="1">
            <a:spLocks/>
          </p:cNvSpPr>
          <p:nvPr/>
        </p:nvSpPr>
        <p:spPr>
          <a:xfrm>
            <a:off x="9382051" y="3429533"/>
            <a:ext cx="2175524" cy="414500"/>
          </a:xfrm>
          <a:prstGeom prst="rect">
            <a:avLst/>
          </a:prstGeom>
        </p:spPr>
        <p:txBody>
          <a:bodyPr/>
          <a:lstStyle>
            <a:lvl1pPr algn="ctr" defTabSz="914400" rtl="0" eaLnBrk="1" latinLnBrk="0" hangingPunct="1">
              <a:spcBef>
                <a:spcPct val="0"/>
              </a:spcBef>
              <a:buNone/>
              <a:defRPr sz="4000" b="1" kern="1200">
                <a:solidFill>
                  <a:srgbClr val="001A55"/>
                </a:solidFill>
                <a:latin typeface="Montserrat" pitchFamily="2" charset="0"/>
                <a:ea typeface="+mj-ea"/>
                <a:cs typeface="+mj-cs"/>
              </a:defRPr>
            </a:lvl1pPr>
          </a:lstStyle>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bg1"/>
                </a:solidFill>
                <a:effectLst/>
                <a:latin typeface="Roboto black" pitchFamily="2" charset="0"/>
                <a:ea typeface="Roboto black" pitchFamily="2" charset="0"/>
              </a:rPr>
              <a:t>Technology</a:t>
            </a:r>
            <a:endParaRPr kumimoji="0" lang="en-US" altLang="en-US" sz="2400" b="0" i="0" u="none" strike="noStrike" cap="none" normalizeH="0" baseline="0" dirty="0">
              <a:ln>
                <a:noFill/>
              </a:ln>
              <a:solidFill>
                <a:schemeClr val="bg1"/>
              </a:solidFill>
              <a:effectLst/>
              <a:latin typeface="Roboto black" pitchFamily="2" charset="0"/>
              <a:ea typeface="Roboto black" pitchFamily="2" charset="0"/>
            </a:endParaRPr>
          </a:p>
        </p:txBody>
      </p:sp>
      <p:sp>
        <p:nvSpPr>
          <p:cNvPr id="30" name="Title 4">
            <a:extLst>
              <a:ext uri="{FF2B5EF4-FFF2-40B4-BE49-F238E27FC236}">
                <a16:creationId xmlns:a16="http://schemas.microsoft.com/office/drawing/2014/main" id="{5A04314D-0A20-438A-B434-6CDD681BE347}"/>
              </a:ext>
            </a:extLst>
          </p:cNvPr>
          <p:cNvSpPr txBox="1">
            <a:spLocks/>
          </p:cNvSpPr>
          <p:nvPr/>
        </p:nvSpPr>
        <p:spPr>
          <a:xfrm>
            <a:off x="9217152" y="3872495"/>
            <a:ext cx="2407920" cy="1281742"/>
          </a:xfrm>
          <a:prstGeom prst="rect">
            <a:avLst/>
          </a:prstGeom>
        </p:spPr>
        <p:txBody>
          <a:bodyPr/>
          <a:lstStyle>
            <a:lvl1pPr algn="ctr" defTabSz="914400" rtl="0" eaLnBrk="1" latinLnBrk="0" hangingPunct="1">
              <a:spcBef>
                <a:spcPct val="0"/>
              </a:spcBef>
              <a:buNone/>
              <a:defRPr sz="4000" b="1" kern="1200">
                <a:solidFill>
                  <a:srgbClr val="001A55"/>
                </a:solidFill>
                <a:latin typeface="Montserrat" pitchFamily="2" charset="0"/>
                <a:ea typeface="+mj-ea"/>
                <a:cs typeface="+mj-cs"/>
              </a:defRPr>
            </a:lvl1pPr>
          </a:lstStyle>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bg1"/>
                </a:solidFill>
                <a:effectLst/>
                <a:latin typeface="Roboto" pitchFamily="2" charset="0"/>
                <a:ea typeface="Roboto" pitchFamily="2" charset="0"/>
              </a:rPr>
              <a:t>“Platforms are a foundation of self-service APIs, tools, services, knowledge and support, which are arranged as a compelling internal product. Autonomous delivery teams can make use of the platform to deliver product features at a higher pace, with reduced coordination.”</a:t>
            </a:r>
          </a:p>
          <a:p>
            <a:pPr marL="0" marR="0" lvl="0" indent="0" defTabSz="914400" rtl="0" eaLnBrk="0" fontAlgn="base" latinLnBrk="0" hangingPunct="0">
              <a:lnSpc>
                <a:spcPct val="100000"/>
              </a:lnSpc>
              <a:spcBef>
                <a:spcPct val="0"/>
              </a:spcBef>
              <a:spcAft>
                <a:spcPct val="0"/>
              </a:spcAft>
              <a:buClrTx/>
              <a:buSzTx/>
              <a:buFontTx/>
              <a:buNone/>
              <a:tabLst/>
            </a:pPr>
            <a:endParaRPr lang="en-US" altLang="en-US" sz="1100" b="0" dirty="0">
              <a:solidFill>
                <a:schemeClr val="bg1"/>
              </a:solidFill>
              <a:latin typeface="Roboto" pitchFamily="2" charset="0"/>
              <a:ea typeface="Roboto" pitchFamily="2" charset="0"/>
            </a:endParaRPr>
          </a:p>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bg1"/>
                </a:solidFill>
                <a:effectLst/>
                <a:latin typeface="Roboto" pitchFamily="2" charset="0"/>
                <a:ea typeface="Roboto" pitchFamily="2" charset="0"/>
              </a:rPr>
              <a:t>- Evan </a:t>
            </a:r>
            <a:r>
              <a:rPr kumimoji="0" lang="en-US" altLang="en-US" sz="1100" b="0" i="0" u="none" strike="noStrike" cap="none" normalizeH="0" baseline="0" dirty="0" err="1">
                <a:ln>
                  <a:noFill/>
                </a:ln>
                <a:solidFill>
                  <a:schemeClr val="bg1"/>
                </a:solidFill>
                <a:effectLst/>
                <a:latin typeface="Roboto" pitchFamily="2" charset="0"/>
                <a:ea typeface="Roboto" pitchFamily="2" charset="0"/>
              </a:rPr>
              <a:t>Bottcher</a:t>
            </a:r>
            <a:endParaRPr kumimoji="0" lang="en-US" altLang="en-US" sz="1100" b="0" i="0" u="none" strike="noStrike" cap="none" normalizeH="0" baseline="0" dirty="0">
              <a:ln>
                <a:noFill/>
              </a:ln>
              <a:solidFill>
                <a:schemeClr val="bg1"/>
              </a:solidFill>
              <a:effectLst/>
              <a:latin typeface="Roboto" pitchFamily="2" charset="0"/>
              <a:ea typeface="Roboto" pitchFamily="2" charset="0"/>
            </a:endParaRPr>
          </a:p>
        </p:txBody>
      </p:sp>
      <p:sp>
        <p:nvSpPr>
          <p:cNvPr id="32" name="Block Arc 31">
            <a:extLst>
              <a:ext uri="{FF2B5EF4-FFF2-40B4-BE49-F238E27FC236}">
                <a16:creationId xmlns:a16="http://schemas.microsoft.com/office/drawing/2014/main" id="{AD245161-9C6D-4930-9FB6-717E2E010854}"/>
              </a:ext>
            </a:extLst>
          </p:cNvPr>
          <p:cNvSpPr/>
          <p:nvPr/>
        </p:nvSpPr>
        <p:spPr>
          <a:xfrm rot="10800000" flipH="1">
            <a:off x="10658682" y="-640080"/>
            <a:ext cx="1280160" cy="1280160"/>
          </a:xfrm>
          <a:prstGeom prst="blockArc">
            <a:avLst>
              <a:gd name="adj1" fmla="val 10800000"/>
              <a:gd name="adj2" fmla="val 21599999"/>
              <a:gd name="adj3" fmla="val 14286"/>
            </a:avLst>
          </a:prstGeom>
          <a:solidFill>
            <a:srgbClr val="24AE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val="22676051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a:extLst>
              <a:ext uri="{FF2B5EF4-FFF2-40B4-BE49-F238E27FC236}">
                <a16:creationId xmlns:a16="http://schemas.microsoft.com/office/drawing/2014/main" id="{9F45E64E-A763-14B1-6F12-05673F3E1E9C}"/>
              </a:ext>
            </a:extLst>
          </p:cNvPr>
          <p:cNvSpPr/>
          <p:nvPr/>
        </p:nvSpPr>
        <p:spPr>
          <a:xfrm>
            <a:off x="943376" y="1179090"/>
            <a:ext cx="2480302" cy="578299"/>
          </a:xfrm>
          <a:prstGeom prst="rect">
            <a:avLst/>
          </a:prstGeom>
          <a:solidFill>
            <a:srgbClr val="24AE1D"/>
          </a:solidFill>
          <a:ln w="12700">
            <a:miter lim="400000"/>
          </a:ln>
        </p:spPr>
        <p:txBody>
          <a:bodyPr lIns="0" tIns="0" rIns="0" bIns="0" anchor="ctr"/>
          <a:lstStyle/>
          <a:p>
            <a:pPr algn="ctr" defTabSz="412750">
              <a:defRPr sz="3200">
                <a:solidFill>
                  <a:srgbClr val="D5D5D5"/>
                </a:solidFill>
                <a:latin typeface="Helvetica Neue Medium"/>
                <a:ea typeface="Helvetica Neue Medium"/>
                <a:cs typeface="Helvetica Neue Medium"/>
                <a:sym typeface="Helvetica Neue Medium"/>
              </a:defRPr>
            </a:pPr>
            <a:endParaRPr sz="1600" dirty="0"/>
          </a:p>
        </p:txBody>
      </p:sp>
      <p:sp>
        <p:nvSpPr>
          <p:cNvPr id="18" name="Shared Ownership…">
            <a:extLst>
              <a:ext uri="{FF2B5EF4-FFF2-40B4-BE49-F238E27FC236}">
                <a16:creationId xmlns:a16="http://schemas.microsoft.com/office/drawing/2014/main" id="{E00C66AA-9C99-648F-AF4D-74BF3ADC9FE6}"/>
              </a:ext>
            </a:extLst>
          </p:cNvPr>
          <p:cNvSpPr txBox="1"/>
          <p:nvPr/>
        </p:nvSpPr>
        <p:spPr>
          <a:xfrm>
            <a:off x="1040527" y="1179089"/>
            <a:ext cx="1143000" cy="578299"/>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25400" tIns="25400" rIns="25400" bIns="25400" anchor="ctr"/>
          <a:lstStyle/>
          <a:p>
            <a:pPr defTabSz="228600">
              <a:defRPr sz="1600">
                <a:solidFill>
                  <a:srgbClr val="FFFFFF"/>
                </a:solidFill>
                <a:latin typeface="Montserrat Regular"/>
                <a:ea typeface="Montserrat Regular"/>
                <a:cs typeface="Montserrat Regular"/>
                <a:sym typeface="Montserrat Regular"/>
              </a:defRPr>
            </a:pPr>
            <a:r>
              <a:rPr lang="en-US" sz="1100" dirty="0"/>
              <a:t>Continuous </a:t>
            </a:r>
            <a:br>
              <a:rPr lang="en-US" sz="1100" dirty="0"/>
            </a:br>
            <a:r>
              <a:rPr lang="en-US" sz="1100" dirty="0"/>
              <a:t>Planning</a:t>
            </a:r>
            <a:endParaRPr sz="1100" dirty="0"/>
          </a:p>
        </p:txBody>
      </p:sp>
      <p:sp>
        <p:nvSpPr>
          <p:cNvPr id="6" name="Rectangle">
            <a:extLst>
              <a:ext uri="{FF2B5EF4-FFF2-40B4-BE49-F238E27FC236}">
                <a16:creationId xmlns:a16="http://schemas.microsoft.com/office/drawing/2014/main" id="{6B1B7C5C-8D1B-B0BF-9A01-C9CD6098ECAB}"/>
              </a:ext>
            </a:extLst>
          </p:cNvPr>
          <p:cNvSpPr/>
          <p:nvPr/>
        </p:nvSpPr>
        <p:spPr>
          <a:xfrm>
            <a:off x="3569807" y="1179089"/>
            <a:ext cx="2480302" cy="578299"/>
          </a:xfrm>
          <a:prstGeom prst="rect">
            <a:avLst/>
          </a:prstGeom>
          <a:solidFill>
            <a:srgbClr val="24AE1D"/>
          </a:solidFill>
          <a:ln w="12700">
            <a:miter lim="400000"/>
          </a:ln>
        </p:spPr>
        <p:txBody>
          <a:bodyPr lIns="0" tIns="0" rIns="0" bIns="0" anchor="ctr"/>
          <a:lstStyle/>
          <a:p>
            <a:pPr algn="ctr" defTabSz="412750">
              <a:defRPr sz="3200">
                <a:solidFill>
                  <a:srgbClr val="D5D5D5"/>
                </a:solidFill>
                <a:latin typeface="Helvetica Neue Medium"/>
                <a:ea typeface="Helvetica Neue Medium"/>
                <a:cs typeface="Helvetica Neue Medium"/>
                <a:sym typeface="Helvetica Neue Medium"/>
              </a:defRPr>
            </a:pPr>
            <a:endParaRPr sz="1600" dirty="0"/>
          </a:p>
        </p:txBody>
      </p:sp>
      <p:sp>
        <p:nvSpPr>
          <p:cNvPr id="7" name="Shared Ownership…">
            <a:extLst>
              <a:ext uri="{FF2B5EF4-FFF2-40B4-BE49-F238E27FC236}">
                <a16:creationId xmlns:a16="http://schemas.microsoft.com/office/drawing/2014/main" id="{CA0B2D48-0890-82C4-65B2-79F49C70789A}"/>
              </a:ext>
            </a:extLst>
          </p:cNvPr>
          <p:cNvSpPr txBox="1"/>
          <p:nvPr/>
        </p:nvSpPr>
        <p:spPr>
          <a:xfrm>
            <a:off x="3704666" y="1179088"/>
            <a:ext cx="1143000" cy="578299"/>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25400" tIns="25400" rIns="25400" bIns="25400" anchor="ctr"/>
          <a:lstStyle/>
          <a:p>
            <a:pPr defTabSz="228600">
              <a:defRPr sz="1600">
                <a:solidFill>
                  <a:srgbClr val="FFFFFF"/>
                </a:solidFill>
                <a:latin typeface="Montserrat Regular"/>
                <a:ea typeface="Montserrat Regular"/>
                <a:cs typeface="Montserrat Regular"/>
                <a:sym typeface="Montserrat Regular"/>
              </a:defRPr>
            </a:pPr>
            <a:r>
              <a:rPr lang="en-US" sz="1100" dirty="0"/>
              <a:t>Continuous </a:t>
            </a:r>
            <a:br>
              <a:rPr lang="en-US" sz="1100" dirty="0"/>
            </a:br>
            <a:r>
              <a:rPr lang="en-US" sz="1100" dirty="0"/>
              <a:t>Integration</a:t>
            </a:r>
            <a:endParaRPr sz="1100" dirty="0"/>
          </a:p>
        </p:txBody>
      </p:sp>
      <p:sp>
        <p:nvSpPr>
          <p:cNvPr id="9" name="Rectangle">
            <a:extLst>
              <a:ext uri="{FF2B5EF4-FFF2-40B4-BE49-F238E27FC236}">
                <a16:creationId xmlns:a16="http://schemas.microsoft.com/office/drawing/2014/main" id="{C673B994-3D8F-8609-9FA7-02A0A72C4F69}"/>
              </a:ext>
            </a:extLst>
          </p:cNvPr>
          <p:cNvSpPr/>
          <p:nvPr/>
        </p:nvSpPr>
        <p:spPr>
          <a:xfrm>
            <a:off x="6194799" y="1179088"/>
            <a:ext cx="2480302" cy="578299"/>
          </a:xfrm>
          <a:prstGeom prst="rect">
            <a:avLst/>
          </a:prstGeom>
          <a:solidFill>
            <a:srgbClr val="24AE1D"/>
          </a:solidFill>
          <a:ln w="12700">
            <a:miter lim="400000"/>
          </a:ln>
        </p:spPr>
        <p:txBody>
          <a:bodyPr lIns="0" tIns="0" rIns="0" bIns="0" anchor="ctr"/>
          <a:lstStyle/>
          <a:p>
            <a:pPr algn="ctr" defTabSz="412750">
              <a:defRPr sz="3200">
                <a:solidFill>
                  <a:srgbClr val="D5D5D5"/>
                </a:solidFill>
                <a:latin typeface="Helvetica Neue Medium"/>
                <a:ea typeface="Helvetica Neue Medium"/>
                <a:cs typeface="Helvetica Neue Medium"/>
                <a:sym typeface="Helvetica Neue Medium"/>
              </a:defRPr>
            </a:pPr>
            <a:endParaRPr sz="1600" dirty="0"/>
          </a:p>
        </p:txBody>
      </p:sp>
      <p:sp>
        <p:nvSpPr>
          <p:cNvPr id="10" name="Shared Ownership…">
            <a:extLst>
              <a:ext uri="{FF2B5EF4-FFF2-40B4-BE49-F238E27FC236}">
                <a16:creationId xmlns:a16="http://schemas.microsoft.com/office/drawing/2014/main" id="{36225AE2-811E-17C0-7EAA-12924160D79D}"/>
              </a:ext>
            </a:extLst>
          </p:cNvPr>
          <p:cNvSpPr txBox="1"/>
          <p:nvPr/>
        </p:nvSpPr>
        <p:spPr>
          <a:xfrm>
            <a:off x="6291950" y="1179087"/>
            <a:ext cx="1143000" cy="578299"/>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25400" tIns="25400" rIns="25400" bIns="25400" anchor="ctr"/>
          <a:lstStyle/>
          <a:p>
            <a:pPr defTabSz="228600">
              <a:defRPr sz="1600">
                <a:solidFill>
                  <a:srgbClr val="FFFFFF"/>
                </a:solidFill>
                <a:latin typeface="Montserrat Regular"/>
                <a:ea typeface="Montserrat Regular"/>
                <a:cs typeface="Montserrat Regular"/>
                <a:sym typeface="Montserrat Regular"/>
              </a:defRPr>
            </a:pPr>
            <a:r>
              <a:rPr lang="en-US" sz="1100" dirty="0"/>
              <a:t>Continuous </a:t>
            </a:r>
            <a:br>
              <a:rPr lang="en-US" sz="1100" dirty="0"/>
            </a:br>
            <a:r>
              <a:rPr lang="en-US" sz="1100" dirty="0"/>
              <a:t>Delivery</a:t>
            </a:r>
            <a:endParaRPr sz="1100" dirty="0"/>
          </a:p>
        </p:txBody>
      </p:sp>
      <p:sp>
        <p:nvSpPr>
          <p:cNvPr id="11" name="Rectangle">
            <a:extLst>
              <a:ext uri="{FF2B5EF4-FFF2-40B4-BE49-F238E27FC236}">
                <a16:creationId xmlns:a16="http://schemas.microsoft.com/office/drawing/2014/main" id="{9F1D204A-B7D1-8D58-D02B-3509B2D7CD31}"/>
              </a:ext>
            </a:extLst>
          </p:cNvPr>
          <p:cNvSpPr/>
          <p:nvPr/>
        </p:nvSpPr>
        <p:spPr>
          <a:xfrm>
            <a:off x="8809960" y="1177991"/>
            <a:ext cx="2480302" cy="578299"/>
          </a:xfrm>
          <a:prstGeom prst="rect">
            <a:avLst/>
          </a:prstGeom>
          <a:solidFill>
            <a:srgbClr val="24AE1D"/>
          </a:solidFill>
          <a:ln w="12700">
            <a:miter lim="400000"/>
          </a:ln>
        </p:spPr>
        <p:txBody>
          <a:bodyPr lIns="0" tIns="0" rIns="0" bIns="0" anchor="ctr"/>
          <a:lstStyle/>
          <a:p>
            <a:pPr algn="ctr" defTabSz="412750">
              <a:defRPr sz="3200">
                <a:solidFill>
                  <a:srgbClr val="D5D5D5"/>
                </a:solidFill>
                <a:latin typeface="Helvetica Neue Medium"/>
                <a:ea typeface="Helvetica Neue Medium"/>
                <a:cs typeface="Helvetica Neue Medium"/>
                <a:sym typeface="Helvetica Neue Medium"/>
              </a:defRPr>
            </a:pPr>
            <a:endParaRPr sz="1600" dirty="0"/>
          </a:p>
        </p:txBody>
      </p:sp>
      <p:sp>
        <p:nvSpPr>
          <p:cNvPr id="12" name="Shared Ownership…">
            <a:extLst>
              <a:ext uri="{FF2B5EF4-FFF2-40B4-BE49-F238E27FC236}">
                <a16:creationId xmlns:a16="http://schemas.microsoft.com/office/drawing/2014/main" id="{9E9242F3-6A73-D02A-7266-63C72DE4AE43}"/>
              </a:ext>
            </a:extLst>
          </p:cNvPr>
          <p:cNvSpPr txBox="1"/>
          <p:nvPr/>
        </p:nvSpPr>
        <p:spPr>
          <a:xfrm>
            <a:off x="8907111" y="1177990"/>
            <a:ext cx="1143000" cy="578299"/>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25400" tIns="25400" rIns="25400" bIns="25400" anchor="ctr"/>
          <a:lstStyle/>
          <a:p>
            <a:pPr defTabSz="228600">
              <a:defRPr sz="1600">
                <a:solidFill>
                  <a:srgbClr val="FFFFFF"/>
                </a:solidFill>
                <a:latin typeface="Montserrat Regular"/>
                <a:ea typeface="Montserrat Regular"/>
                <a:cs typeface="Montserrat Regular"/>
                <a:sym typeface="Montserrat Regular"/>
              </a:defRPr>
            </a:pPr>
            <a:r>
              <a:rPr lang="en-US" sz="1100" dirty="0"/>
              <a:t>Continuous </a:t>
            </a:r>
            <a:br>
              <a:rPr lang="en-US" sz="1100" dirty="0"/>
            </a:br>
            <a:r>
              <a:rPr lang="en-US" sz="1100" dirty="0"/>
              <a:t>Operations</a:t>
            </a:r>
            <a:endParaRPr sz="1100" dirty="0"/>
          </a:p>
        </p:txBody>
      </p:sp>
      <p:sp>
        <p:nvSpPr>
          <p:cNvPr id="13" name="Rectangle">
            <a:extLst>
              <a:ext uri="{FF2B5EF4-FFF2-40B4-BE49-F238E27FC236}">
                <a16:creationId xmlns:a16="http://schemas.microsoft.com/office/drawing/2014/main" id="{56958940-C95D-CB05-9B64-6D5B7DB854F6}"/>
              </a:ext>
            </a:extLst>
          </p:cNvPr>
          <p:cNvSpPr/>
          <p:nvPr/>
        </p:nvSpPr>
        <p:spPr>
          <a:xfrm>
            <a:off x="943376" y="1756289"/>
            <a:ext cx="2480302" cy="2102479"/>
          </a:xfrm>
          <a:prstGeom prst="rect">
            <a:avLst/>
          </a:prstGeom>
          <a:solidFill>
            <a:schemeClr val="accent1">
              <a:lumMod val="20000"/>
              <a:lumOff val="80000"/>
            </a:schemeClr>
          </a:solidFill>
          <a:ln w="12700">
            <a:miter lim="400000"/>
          </a:ln>
        </p:spPr>
        <p:txBody>
          <a:bodyPr lIns="0" tIns="0" rIns="0" bIns="0" anchor="ctr"/>
          <a:lstStyle/>
          <a:p>
            <a:pPr defTabSz="412750">
              <a:defRPr sz="3200">
                <a:solidFill>
                  <a:srgbClr val="D5D5D5"/>
                </a:solidFill>
                <a:latin typeface="Helvetica Neue Medium"/>
                <a:ea typeface="Helvetica Neue Medium"/>
                <a:cs typeface="Helvetica Neue Medium"/>
                <a:sym typeface="Helvetica Neue Medium"/>
              </a:defRPr>
            </a:pPr>
            <a:endParaRPr sz="1600"/>
          </a:p>
        </p:txBody>
      </p:sp>
      <p:sp>
        <p:nvSpPr>
          <p:cNvPr id="14" name="Reduce Organizational…">
            <a:extLst>
              <a:ext uri="{FF2B5EF4-FFF2-40B4-BE49-F238E27FC236}">
                <a16:creationId xmlns:a16="http://schemas.microsoft.com/office/drawing/2014/main" id="{00341BDA-E3D1-4C9A-B9A4-E133F84656EA}"/>
              </a:ext>
            </a:extLst>
          </p:cNvPr>
          <p:cNvSpPr txBox="1"/>
          <p:nvPr/>
        </p:nvSpPr>
        <p:spPr>
          <a:xfrm>
            <a:off x="1002319" y="1882183"/>
            <a:ext cx="2335704" cy="1436291"/>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square" lIns="25400" tIns="25400" rIns="25400" bIns="25400" anchor="t">
            <a:spAutoFit/>
          </a:bodyPr>
          <a:lstStyle/>
          <a:p>
            <a:pPr marL="171450" indent="-171450" defTabSz="228600">
              <a:buFont typeface="Arial" panose="020B0604020202020204" pitchFamily="34" charset="0"/>
              <a:buChar char="•"/>
              <a:defRPr sz="1800">
                <a:solidFill>
                  <a:srgbClr val="302F41"/>
                </a:solidFill>
                <a:latin typeface="Montserrat Regular"/>
                <a:ea typeface="Montserrat Regular"/>
                <a:cs typeface="Montserrat Regular"/>
                <a:sym typeface="Montserrat Regular"/>
              </a:defRPr>
            </a:pPr>
            <a:r>
              <a:rPr lang="en-US" sz="1000" dirty="0"/>
              <a:t>Objectives and key results (OKRs)</a:t>
            </a:r>
          </a:p>
          <a:p>
            <a:pPr marL="171450" indent="-171450" defTabSz="228600">
              <a:buFont typeface="Arial" panose="020B0604020202020204" pitchFamily="34" charset="0"/>
              <a:buChar char="•"/>
              <a:defRPr sz="1800">
                <a:solidFill>
                  <a:srgbClr val="302F41"/>
                </a:solidFill>
                <a:latin typeface="Montserrat Regular"/>
                <a:ea typeface="Montserrat Regular"/>
                <a:cs typeface="Montserrat Regular"/>
                <a:sym typeface="Montserrat Regular"/>
              </a:defRPr>
            </a:pPr>
            <a:r>
              <a:rPr lang="en-US" sz="1000" dirty="0"/>
              <a:t>Agile development</a:t>
            </a:r>
          </a:p>
          <a:p>
            <a:pPr marL="171450" indent="-171450" defTabSz="228600">
              <a:buFont typeface="Arial" panose="020B0604020202020204" pitchFamily="34" charset="0"/>
              <a:buChar char="•"/>
              <a:defRPr sz="1800">
                <a:solidFill>
                  <a:srgbClr val="302F41"/>
                </a:solidFill>
                <a:latin typeface="Montserrat Regular"/>
                <a:ea typeface="Montserrat Regular"/>
                <a:cs typeface="Montserrat Regular"/>
                <a:sym typeface="Montserrat Regular"/>
              </a:defRPr>
            </a:pPr>
            <a:r>
              <a:rPr lang="en-US" sz="1000" dirty="0"/>
              <a:t>Design thinking</a:t>
            </a:r>
          </a:p>
          <a:p>
            <a:pPr marL="171450" indent="-171450" defTabSz="228600">
              <a:buFont typeface="Arial" panose="020B0604020202020204" pitchFamily="34" charset="0"/>
              <a:buChar char="•"/>
              <a:defRPr sz="1800">
                <a:solidFill>
                  <a:srgbClr val="302F41"/>
                </a:solidFill>
                <a:latin typeface="Montserrat Regular"/>
                <a:ea typeface="Montserrat Regular"/>
                <a:cs typeface="Montserrat Regular"/>
                <a:sym typeface="Montserrat Regular"/>
              </a:defRPr>
            </a:pPr>
            <a:r>
              <a:rPr lang="en-US" sz="1000" dirty="0"/>
              <a:t>Lean product management</a:t>
            </a:r>
          </a:p>
          <a:p>
            <a:pPr marL="171450" indent="-171450" defTabSz="228600">
              <a:buFont typeface="Arial" panose="020B0604020202020204" pitchFamily="34" charset="0"/>
              <a:buChar char="•"/>
              <a:defRPr sz="1800">
                <a:solidFill>
                  <a:srgbClr val="302F41"/>
                </a:solidFill>
                <a:latin typeface="Montserrat Regular"/>
                <a:ea typeface="Montserrat Regular"/>
                <a:cs typeface="Montserrat Regular"/>
                <a:sym typeface="Montserrat Regular"/>
              </a:defRPr>
            </a:pPr>
            <a:r>
              <a:rPr lang="en-US" sz="1000" dirty="0"/>
              <a:t>Architecture design</a:t>
            </a:r>
          </a:p>
          <a:p>
            <a:pPr marL="171450" indent="-171450" defTabSz="228600">
              <a:buFont typeface="Arial" panose="020B0604020202020204" pitchFamily="34" charset="0"/>
              <a:buChar char="•"/>
              <a:defRPr sz="1800">
                <a:solidFill>
                  <a:srgbClr val="302F41"/>
                </a:solidFill>
                <a:latin typeface="Montserrat Regular"/>
                <a:ea typeface="Montserrat Regular"/>
                <a:cs typeface="Montserrat Regular"/>
                <a:sym typeface="Montserrat Regular"/>
              </a:defRPr>
            </a:pPr>
            <a:r>
              <a:rPr lang="en-US" sz="1000" dirty="0"/>
              <a:t>Threat modeling</a:t>
            </a:r>
          </a:p>
          <a:p>
            <a:pPr marL="171450" indent="-171450" defTabSz="228600">
              <a:buFont typeface="Arial" panose="020B0604020202020204" pitchFamily="34" charset="0"/>
              <a:buChar char="•"/>
              <a:defRPr sz="1800">
                <a:solidFill>
                  <a:srgbClr val="302F41"/>
                </a:solidFill>
                <a:latin typeface="Montserrat Regular"/>
                <a:ea typeface="Montserrat Regular"/>
                <a:cs typeface="Montserrat Regular"/>
                <a:sym typeface="Montserrat Regular"/>
              </a:defRPr>
            </a:pPr>
            <a:r>
              <a:rPr lang="en-US" sz="1000" dirty="0"/>
              <a:t>Sprint &amp; release planning</a:t>
            </a:r>
          </a:p>
          <a:p>
            <a:pPr marL="171450" indent="-171450" defTabSz="228600">
              <a:buFont typeface="Arial" panose="020B0604020202020204" pitchFamily="34" charset="0"/>
              <a:buChar char="•"/>
              <a:defRPr sz="1800">
                <a:solidFill>
                  <a:srgbClr val="302F41"/>
                </a:solidFill>
                <a:latin typeface="Montserrat Regular"/>
                <a:ea typeface="Montserrat Regular"/>
                <a:cs typeface="Montserrat Regular"/>
                <a:sym typeface="Montserrat Regular"/>
              </a:defRPr>
            </a:pPr>
            <a:r>
              <a:rPr lang="en-US" sz="1000" dirty="0"/>
              <a:t>Prioritization and estimation</a:t>
            </a:r>
          </a:p>
        </p:txBody>
      </p:sp>
      <p:sp>
        <p:nvSpPr>
          <p:cNvPr id="28" name="Rectangle">
            <a:extLst>
              <a:ext uri="{FF2B5EF4-FFF2-40B4-BE49-F238E27FC236}">
                <a16:creationId xmlns:a16="http://schemas.microsoft.com/office/drawing/2014/main" id="{22FE6189-A153-BD92-314D-F0995D67094E}"/>
              </a:ext>
            </a:extLst>
          </p:cNvPr>
          <p:cNvSpPr/>
          <p:nvPr/>
        </p:nvSpPr>
        <p:spPr>
          <a:xfrm>
            <a:off x="943376" y="3949107"/>
            <a:ext cx="2480302" cy="685800"/>
          </a:xfrm>
          <a:prstGeom prst="rect">
            <a:avLst/>
          </a:prstGeom>
          <a:solidFill>
            <a:srgbClr val="24AE1D"/>
          </a:solidFill>
          <a:ln w="12700">
            <a:miter lim="400000"/>
          </a:ln>
        </p:spPr>
        <p:txBody>
          <a:bodyPr lIns="0" tIns="0" rIns="0" bIns="0" anchor="ctr"/>
          <a:lstStyle/>
          <a:p>
            <a:pPr algn="ctr" defTabSz="412750">
              <a:defRPr sz="3200">
                <a:solidFill>
                  <a:srgbClr val="D5D5D5"/>
                </a:solidFill>
                <a:latin typeface="Helvetica Neue Medium"/>
                <a:ea typeface="Helvetica Neue Medium"/>
                <a:cs typeface="Helvetica Neue Medium"/>
                <a:sym typeface="Helvetica Neue Medium"/>
              </a:defRPr>
            </a:pPr>
            <a:endParaRPr sz="1600" dirty="0"/>
          </a:p>
        </p:txBody>
      </p:sp>
      <p:sp>
        <p:nvSpPr>
          <p:cNvPr id="29" name="Shared Ownership…">
            <a:extLst>
              <a:ext uri="{FF2B5EF4-FFF2-40B4-BE49-F238E27FC236}">
                <a16:creationId xmlns:a16="http://schemas.microsoft.com/office/drawing/2014/main" id="{1A22FE74-9788-949A-C64D-70EF62671418}"/>
              </a:ext>
            </a:extLst>
          </p:cNvPr>
          <p:cNvSpPr txBox="1"/>
          <p:nvPr/>
        </p:nvSpPr>
        <p:spPr>
          <a:xfrm>
            <a:off x="1045362" y="4006509"/>
            <a:ext cx="1143000" cy="578299"/>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25400" tIns="25400" rIns="25400" bIns="25400" anchor="ctr"/>
          <a:lstStyle/>
          <a:p>
            <a:pPr defTabSz="228600">
              <a:defRPr sz="1600">
                <a:solidFill>
                  <a:srgbClr val="FFFFFF"/>
                </a:solidFill>
                <a:latin typeface="Montserrat Regular"/>
                <a:ea typeface="Montserrat Regular"/>
                <a:cs typeface="Montserrat Regular"/>
                <a:sym typeface="Montserrat Regular"/>
              </a:defRPr>
            </a:pPr>
            <a:r>
              <a:rPr lang="en-US" sz="1100" dirty="0"/>
              <a:t>Continuous </a:t>
            </a:r>
            <a:br>
              <a:rPr lang="en-US" sz="1100" dirty="0"/>
            </a:br>
            <a:r>
              <a:rPr lang="en-US" sz="1100" dirty="0"/>
              <a:t>Quality</a:t>
            </a:r>
            <a:endParaRPr sz="1100" dirty="0"/>
          </a:p>
        </p:txBody>
      </p:sp>
      <p:sp>
        <p:nvSpPr>
          <p:cNvPr id="30" name="Rectangle">
            <a:extLst>
              <a:ext uri="{FF2B5EF4-FFF2-40B4-BE49-F238E27FC236}">
                <a16:creationId xmlns:a16="http://schemas.microsoft.com/office/drawing/2014/main" id="{330401F5-224F-1FA9-BA7D-994796B6D3C6}"/>
              </a:ext>
            </a:extLst>
          </p:cNvPr>
          <p:cNvSpPr/>
          <p:nvPr/>
        </p:nvSpPr>
        <p:spPr>
          <a:xfrm>
            <a:off x="930020" y="4722245"/>
            <a:ext cx="2480302" cy="685800"/>
          </a:xfrm>
          <a:prstGeom prst="rect">
            <a:avLst/>
          </a:prstGeom>
          <a:solidFill>
            <a:srgbClr val="24AE1D"/>
          </a:solidFill>
          <a:ln w="12700">
            <a:miter lim="400000"/>
          </a:ln>
        </p:spPr>
        <p:txBody>
          <a:bodyPr lIns="0" tIns="0" rIns="0" bIns="0" anchor="ctr"/>
          <a:lstStyle/>
          <a:p>
            <a:pPr algn="ctr" defTabSz="412750">
              <a:defRPr sz="3200">
                <a:solidFill>
                  <a:srgbClr val="D5D5D5"/>
                </a:solidFill>
                <a:latin typeface="Helvetica Neue Medium"/>
                <a:ea typeface="Helvetica Neue Medium"/>
                <a:cs typeface="Helvetica Neue Medium"/>
                <a:sym typeface="Helvetica Neue Medium"/>
              </a:defRPr>
            </a:pPr>
            <a:endParaRPr sz="1600" dirty="0"/>
          </a:p>
        </p:txBody>
      </p:sp>
      <p:sp>
        <p:nvSpPr>
          <p:cNvPr id="31" name="Shared Ownership…">
            <a:extLst>
              <a:ext uri="{FF2B5EF4-FFF2-40B4-BE49-F238E27FC236}">
                <a16:creationId xmlns:a16="http://schemas.microsoft.com/office/drawing/2014/main" id="{27C024F5-DA91-2CE1-8903-0E5C84C6F300}"/>
              </a:ext>
            </a:extLst>
          </p:cNvPr>
          <p:cNvSpPr txBox="1"/>
          <p:nvPr/>
        </p:nvSpPr>
        <p:spPr>
          <a:xfrm>
            <a:off x="1038684" y="4775996"/>
            <a:ext cx="1143000" cy="578299"/>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25400" tIns="25400" rIns="25400" bIns="25400" anchor="ctr"/>
          <a:lstStyle/>
          <a:p>
            <a:pPr defTabSz="228600">
              <a:defRPr sz="1600">
                <a:solidFill>
                  <a:srgbClr val="FFFFFF"/>
                </a:solidFill>
                <a:latin typeface="Montserrat Regular"/>
                <a:ea typeface="Montserrat Regular"/>
                <a:cs typeface="Montserrat Regular"/>
                <a:sym typeface="Montserrat Regular"/>
              </a:defRPr>
            </a:pPr>
            <a:r>
              <a:rPr lang="en-US" sz="1100" dirty="0"/>
              <a:t>Continuous </a:t>
            </a:r>
            <a:br>
              <a:rPr lang="en-US" sz="1100" dirty="0"/>
            </a:br>
            <a:r>
              <a:rPr lang="en-US" sz="1100" dirty="0"/>
              <a:t>Security</a:t>
            </a:r>
            <a:endParaRPr sz="1100" dirty="0"/>
          </a:p>
        </p:txBody>
      </p:sp>
      <p:sp>
        <p:nvSpPr>
          <p:cNvPr id="34" name="Rectangle">
            <a:extLst>
              <a:ext uri="{FF2B5EF4-FFF2-40B4-BE49-F238E27FC236}">
                <a16:creationId xmlns:a16="http://schemas.microsoft.com/office/drawing/2014/main" id="{5238D29B-ACC8-3CAE-902B-9B701CE1CB6E}"/>
              </a:ext>
            </a:extLst>
          </p:cNvPr>
          <p:cNvSpPr/>
          <p:nvPr/>
        </p:nvSpPr>
        <p:spPr>
          <a:xfrm>
            <a:off x="930020" y="5507593"/>
            <a:ext cx="2480302" cy="685800"/>
          </a:xfrm>
          <a:prstGeom prst="rect">
            <a:avLst/>
          </a:prstGeom>
          <a:solidFill>
            <a:srgbClr val="24AE1D"/>
          </a:solidFill>
          <a:ln w="12700">
            <a:miter lim="400000"/>
          </a:ln>
        </p:spPr>
        <p:txBody>
          <a:bodyPr lIns="0" tIns="0" rIns="0" bIns="0" anchor="ctr"/>
          <a:lstStyle/>
          <a:p>
            <a:pPr algn="ctr" defTabSz="412750">
              <a:defRPr sz="3200">
                <a:solidFill>
                  <a:srgbClr val="D5D5D5"/>
                </a:solidFill>
                <a:latin typeface="Helvetica Neue Medium"/>
                <a:ea typeface="Helvetica Neue Medium"/>
                <a:cs typeface="Helvetica Neue Medium"/>
                <a:sym typeface="Helvetica Neue Medium"/>
              </a:defRPr>
            </a:pPr>
            <a:endParaRPr sz="1600" dirty="0"/>
          </a:p>
        </p:txBody>
      </p:sp>
      <p:sp>
        <p:nvSpPr>
          <p:cNvPr id="35" name="Shared Ownership…">
            <a:extLst>
              <a:ext uri="{FF2B5EF4-FFF2-40B4-BE49-F238E27FC236}">
                <a16:creationId xmlns:a16="http://schemas.microsoft.com/office/drawing/2014/main" id="{8EBC83E4-2A04-9385-7EE1-2CA7EE1547B0}"/>
              </a:ext>
            </a:extLst>
          </p:cNvPr>
          <p:cNvSpPr txBox="1"/>
          <p:nvPr/>
        </p:nvSpPr>
        <p:spPr>
          <a:xfrm>
            <a:off x="1002319" y="5561343"/>
            <a:ext cx="1143000" cy="578299"/>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25400" tIns="25400" rIns="25400" bIns="25400" anchor="ctr"/>
          <a:lstStyle/>
          <a:p>
            <a:pPr defTabSz="228600">
              <a:defRPr sz="1600">
                <a:solidFill>
                  <a:srgbClr val="FFFFFF"/>
                </a:solidFill>
                <a:latin typeface="Montserrat Regular"/>
                <a:ea typeface="Montserrat Regular"/>
                <a:cs typeface="Montserrat Regular"/>
                <a:sym typeface="Montserrat Regular"/>
              </a:defRPr>
            </a:pPr>
            <a:r>
              <a:rPr lang="en-US" sz="1100" dirty="0"/>
              <a:t>Continuous </a:t>
            </a:r>
            <a:br>
              <a:rPr lang="en-US" sz="1100" dirty="0"/>
            </a:br>
            <a:r>
              <a:rPr lang="en-US" sz="1100" dirty="0"/>
              <a:t>Improvement</a:t>
            </a:r>
            <a:endParaRPr sz="1100" dirty="0"/>
          </a:p>
        </p:txBody>
      </p:sp>
      <p:sp>
        <p:nvSpPr>
          <p:cNvPr id="38" name="Rectangle">
            <a:extLst>
              <a:ext uri="{FF2B5EF4-FFF2-40B4-BE49-F238E27FC236}">
                <a16:creationId xmlns:a16="http://schemas.microsoft.com/office/drawing/2014/main" id="{F56A472C-7B2F-733C-A9D1-DFB9A22ED39A}"/>
              </a:ext>
            </a:extLst>
          </p:cNvPr>
          <p:cNvSpPr/>
          <p:nvPr/>
        </p:nvSpPr>
        <p:spPr>
          <a:xfrm>
            <a:off x="3568563" y="1756289"/>
            <a:ext cx="2480302" cy="2102479"/>
          </a:xfrm>
          <a:prstGeom prst="rect">
            <a:avLst/>
          </a:prstGeom>
          <a:solidFill>
            <a:schemeClr val="accent1">
              <a:lumMod val="20000"/>
              <a:lumOff val="80000"/>
            </a:schemeClr>
          </a:solidFill>
          <a:ln w="12700">
            <a:miter lim="400000"/>
          </a:ln>
        </p:spPr>
        <p:txBody>
          <a:bodyPr lIns="0" tIns="0" rIns="0" bIns="0" anchor="ctr"/>
          <a:lstStyle/>
          <a:p>
            <a:pPr defTabSz="412750">
              <a:defRPr sz="3200">
                <a:solidFill>
                  <a:srgbClr val="D5D5D5"/>
                </a:solidFill>
                <a:latin typeface="Helvetica Neue Medium"/>
                <a:ea typeface="Helvetica Neue Medium"/>
                <a:cs typeface="Helvetica Neue Medium"/>
                <a:sym typeface="Helvetica Neue Medium"/>
              </a:defRPr>
            </a:pPr>
            <a:endParaRPr sz="1600"/>
          </a:p>
        </p:txBody>
      </p:sp>
      <p:sp>
        <p:nvSpPr>
          <p:cNvPr id="39" name="Reduce Organizational…">
            <a:extLst>
              <a:ext uri="{FF2B5EF4-FFF2-40B4-BE49-F238E27FC236}">
                <a16:creationId xmlns:a16="http://schemas.microsoft.com/office/drawing/2014/main" id="{D2B56FD0-BFB8-5A45-BAA2-8D8EB844E682}"/>
              </a:ext>
            </a:extLst>
          </p:cNvPr>
          <p:cNvSpPr txBox="1"/>
          <p:nvPr/>
        </p:nvSpPr>
        <p:spPr>
          <a:xfrm>
            <a:off x="3670387" y="1882183"/>
            <a:ext cx="2335704" cy="1128514"/>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square" lIns="25400" tIns="25400" rIns="25400" bIns="25400" anchor="t">
            <a:spAutoFit/>
          </a:bodyPr>
          <a:lstStyle/>
          <a:p>
            <a:pPr marL="171450" indent="-171450" defTabSz="228600">
              <a:buFont typeface="Arial" panose="020B0604020202020204" pitchFamily="34" charset="0"/>
              <a:buChar char="•"/>
              <a:defRPr sz="1800">
                <a:solidFill>
                  <a:srgbClr val="302F41"/>
                </a:solidFill>
                <a:latin typeface="Montserrat Regular"/>
                <a:ea typeface="Montserrat Regular"/>
                <a:cs typeface="Montserrat Regular"/>
                <a:sym typeface="Montserrat Regular"/>
              </a:defRPr>
            </a:pPr>
            <a:r>
              <a:rPr lang="en-US" sz="1000" dirty="0"/>
              <a:t>Source control</a:t>
            </a:r>
          </a:p>
          <a:p>
            <a:pPr marL="171450" indent="-171450" defTabSz="228600">
              <a:buFont typeface="Arial" panose="020B0604020202020204" pitchFamily="34" charset="0"/>
              <a:buChar char="•"/>
              <a:defRPr sz="1800">
                <a:solidFill>
                  <a:srgbClr val="302F41"/>
                </a:solidFill>
                <a:latin typeface="Montserrat Regular"/>
                <a:ea typeface="Montserrat Regular"/>
                <a:cs typeface="Montserrat Regular"/>
                <a:sym typeface="Montserrat Regular"/>
              </a:defRPr>
            </a:pPr>
            <a:r>
              <a:rPr lang="en-US" sz="1000" dirty="0"/>
              <a:t>Trunk-based development</a:t>
            </a:r>
          </a:p>
          <a:p>
            <a:pPr marL="171450" indent="-171450" defTabSz="228600">
              <a:buFont typeface="Arial" panose="020B0604020202020204" pitchFamily="34" charset="0"/>
              <a:buChar char="•"/>
              <a:defRPr sz="1800">
                <a:solidFill>
                  <a:srgbClr val="302F41"/>
                </a:solidFill>
                <a:latin typeface="Montserrat Regular"/>
                <a:ea typeface="Montserrat Regular"/>
                <a:cs typeface="Montserrat Regular"/>
                <a:sym typeface="Montserrat Regular"/>
              </a:defRPr>
            </a:pPr>
            <a:r>
              <a:rPr lang="en-US" sz="1000" dirty="0"/>
              <a:t>Code review and pull requests</a:t>
            </a:r>
          </a:p>
          <a:p>
            <a:pPr marL="171450" indent="-171450" defTabSz="228600">
              <a:buFont typeface="Arial" panose="020B0604020202020204" pitchFamily="34" charset="0"/>
              <a:buChar char="•"/>
              <a:defRPr sz="1800">
                <a:solidFill>
                  <a:srgbClr val="302F41"/>
                </a:solidFill>
                <a:latin typeface="Montserrat Regular"/>
                <a:ea typeface="Montserrat Regular"/>
                <a:cs typeface="Montserrat Regular"/>
                <a:sym typeface="Montserrat Regular"/>
              </a:defRPr>
            </a:pPr>
            <a:r>
              <a:rPr lang="en-US" sz="1000" dirty="0"/>
              <a:t>Build automation</a:t>
            </a:r>
          </a:p>
          <a:p>
            <a:pPr marL="171450" indent="-171450" defTabSz="228600">
              <a:buFont typeface="Arial" panose="020B0604020202020204" pitchFamily="34" charset="0"/>
              <a:buChar char="•"/>
              <a:defRPr sz="1800">
                <a:solidFill>
                  <a:srgbClr val="302F41"/>
                </a:solidFill>
                <a:latin typeface="Montserrat Regular"/>
                <a:ea typeface="Montserrat Regular"/>
                <a:cs typeface="Montserrat Regular"/>
                <a:sym typeface="Montserrat Regular"/>
              </a:defRPr>
            </a:pPr>
            <a:r>
              <a:rPr lang="en-US" sz="1000" dirty="0"/>
              <a:t>Unit testing / code coverage</a:t>
            </a:r>
          </a:p>
          <a:p>
            <a:pPr marL="171450" indent="-171450" defTabSz="228600">
              <a:buFont typeface="Arial" panose="020B0604020202020204" pitchFamily="34" charset="0"/>
              <a:buChar char="•"/>
              <a:defRPr sz="1800">
                <a:solidFill>
                  <a:srgbClr val="302F41"/>
                </a:solidFill>
                <a:latin typeface="Montserrat Regular"/>
                <a:ea typeface="Montserrat Regular"/>
                <a:cs typeface="Montserrat Regular"/>
                <a:sym typeface="Montserrat Regular"/>
              </a:defRPr>
            </a:pPr>
            <a:r>
              <a:rPr lang="en-US" sz="1000" dirty="0"/>
              <a:t>Static code analysis </a:t>
            </a:r>
          </a:p>
          <a:p>
            <a:pPr marL="171450" indent="-171450" defTabSz="228600">
              <a:buFont typeface="Arial" panose="020B0604020202020204" pitchFamily="34" charset="0"/>
              <a:buChar char="•"/>
              <a:defRPr sz="1800">
                <a:solidFill>
                  <a:srgbClr val="302F41"/>
                </a:solidFill>
                <a:latin typeface="Montserrat Regular"/>
                <a:ea typeface="Montserrat Regular"/>
                <a:cs typeface="Montserrat Regular"/>
                <a:sym typeface="Montserrat Regular"/>
              </a:defRPr>
            </a:pPr>
            <a:r>
              <a:rPr lang="en-US" sz="1000" dirty="0"/>
              <a:t>Everything as code</a:t>
            </a:r>
          </a:p>
        </p:txBody>
      </p:sp>
      <p:sp>
        <p:nvSpPr>
          <p:cNvPr id="40" name="Rectangle">
            <a:extLst>
              <a:ext uri="{FF2B5EF4-FFF2-40B4-BE49-F238E27FC236}">
                <a16:creationId xmlns:a16="http://schemas.microsoft.com/office/drawing/2014/main" id="{AE1ED9AE-E6CC-310E-DA69-D54DB1D97573}"/>
              </a:ext>
            </a:extLst>
          </p:cNvPr>
          <p:cNvSpPr/>
          <p:nvPr/>
        </p:nvSpPr>
        <p:spPr>
          <a:xfrm>
            <a:off x="6194799" y="1756289"/>
            <a:ext cx="2480302" cy="2102479"/>
          </a:xfrm>
          <a:prstGeom prst="rect">
            <a:avLst/>
          </a:prstGeom>
          <a:solidFill>
            <a:schemeClr val="accent1">
              <a:lumMod val="20000"/>
              <a:lumOff val="80000"/>
            </a:schemeClr>
          </a:solidFill>
          <a:ln w="12700">
            <a:miter lim="400000"/>
          </a:ln>
        </p:spPr>
        <p:txBody>
          <a:bodyPr lIns="0" tIns="0" rIns="0" bIns="0" anchor="ctr"/>
          <a:lstStyle/>
          <a:p>
            <a:pPr defTabSz="412750">
              <a:defRPr sz="3200">
                <a:solidFill>
                  <a:srgbClr val="D5D5D5"/>
                </a:solidFill>
                <a:latin typeface="Helvetica Neue Medium"/>
                <a:ea typeface="Helvetica Neue Medium"/>
                <a:cs typeface="Helvetica Neue Medium"/>
                <a:sym typeface="Helvetica Neue Medium"/>
              </a:defRPr>
            </a:pPr>
            <a:endParaRPr sz="1600"/>
          </a:p>
        </p:txBody>
      </p:sp>
      <p:sp>
        <p:nvSpPr>
          <p:cNvPr id="41" name="Reduce Organizational…">
            <a:extLst>
              <a:ext uri="{FF2B5EF4-FFF2-40B4-BE49-F238E27FC236}">
                <a16:creationId xmlns:a16="http://schemas.microsoft.com/office/drawing/2014/main" id="{C08CF8A9-A014-1247-2176-87712F767F07}"/>
              </a:ext>
            </a:extLst>
          </p:cNvPr>
          <p:cNvSpPr txBox="1"/>
          <p:nvPr/>
        </p:nvSpPr>
        <p:spPr>
          <a:xfrm>
            <a:off x="6301377" y="1882183"/>
            <a:ext cx="2335704" cy="97462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square" lIns="25400" tIns="25400" rIns="25400" bIns="25400" anchor="t">
            <a:spAutoFit/>
          </a:bodyPr>
          <a:lstStyle/>
          <a:p>
            <a:pPr marL="171450" indent="-171450" defTabSz="228600">
              <a:buFont typeface="Arial" panose="020B0604020202020204" pitchFamily="34" charset="0"/>
              <a:buChar char="•"/>
              <a:defRPr sz="1800">
                <a:solidFill>
                  <a:srgbClr val="302F41"/>
                </a:solidFill>
                <a:latin typeface="Montserrat Regular"/>
                <a:ea typeface="Montserrat Regular"/>
                <a:cs typeface="Montserrat Regular"/>
                <a:sym typeface="Montserrat Regular"/>
              </a:defRPr>
            </a:pPr>
            <a:r>
              <a:rPr lang="en-US" sz="1000" dirty="0"/>
              <a:t>Predictable releases</a:t>
            </a:r>
          </a:p>
          <a:p>
            <a:pPr marL="171450" indent="-171450" defTabSz="228600">
              <a:buFont typeface="Arial" panose="020B0604020202020204" pitchFamily="34" charset="0"/>
              <a:buChar char="•"/>
              <a:defRPr sz="1800">
                <a:solidFill>
                  <a:srgbClr val="302F41"/>
                </a:solidFill>
                <a:latin typeface="Montserrat Regular"/>
                <a:ea typeface="Montserrat Regular"/>
                <a:cs typeface="Montserrat Regular"/>
                <a:sym typeface="Montserrat Regular"/>
              </a:defRPr>
            </a:pPr>
            <a:r>
              <a:rPr lang="en-US" sz="1000" dirty="0"/>
              <a:t>Configuration management</a:t>
            </a:r>
          </a:p>
          <a:p>
            <a:pPr marL="171450" indent="-171450" defTabSz="228600">
              <a:buFont typeface="Arial" panose="020B0604020202020204" pitchFamily="34" charset="0"/>
              <a:buChar char="•"/>
              <a:defRPr sz="1800">
                <a:solidFill>
                  <a:srgbClr val="302F41"/>
                </a:solidFill>
                <a:latin typeface="Montserrat Regular"/>
                <a:ea typeface="Montserrat Regular"/>
                <a:cs typeface="Montserrat Regular"/>
                <a:sym typeface="Montserrat Regular"/>
              </a:defRPr>
            </a:pPr>
            <a:r>
              <a:rPr lang="en-US" sz="1000" dirty="0"/>
              <a:t>Database change management</a:t>
            </a:r>
          </a:p>
          <a:p>
            <a:pPr marL="171450" indent="-171450" defTabSz="228600">
              <a:buFont typeface="Arial" panose="020B0604020202020204" pitchFamily="34" charset="0"/>
              <a:buChar char="•"/>
              <a:defRPr sz="1800">
                <a:solidFill>
                  <a:srgbClr val="302F41"/>
                </a:solidFill>
                <a:latin typeface="Montserrat Regular"/>
                <a:ea typeface="Montserrat Regular"/>
                <a:cs typeface="Montserrat Regular"/>
                <a:sym typeface="Montserrat Regular"/>
              </a:defRPr>
            </a:pPr>
            <a:r>
              <a:rPr lang="en-US" sz="1000" dirty="0"/>
              <a:t>Blue / green</a:t>
            </a:r>
          </a:p>
          <a:p>
            <a:pPr marL="171450" indent="-171450" defTabSz="228600">
              <a:buFont typeface="Arial" panose="020B0604020202020204" pitchFamily="34" charset="0"/>
              <a:buChar char="•"/>
              <a:defRPr sz="1800">
                <a:solidFill>
                  <a:srgbClr val="302F41"/>
                </a:solidFill>
                <a:latin typeface="Montserrat Regular"/>
                <a:ea typeface="Montserrat Regular"/>
                <a:cs typeface="Montserrat Regular"/>
                <a:sym typeface="Montserrat Regular"/>
              </a:defRPr>
            </a:pPr>
            <a:r>
              <a:rPr lang="en-US" sz="1000" dirty="0"/>
              <a:t>Feature flags</a:t>
            </a:r>
          </a:p>
          <a:p>
            <a:pPr marL="171450" indent="-171450" defTabSz="228600">
              <a:buFont typeface="Arial" panose="020B0604020202020204" pitchFamily="34" charset="0"/>
              <a:buChar char="•"/>
              <a:defRPr sz="1800">
                <a:solidFill>
                  <a:srgbClr val="302F41"/>
                </a:solidFill>
                <a:latin typeface="Montserrat Regular"/>
                <a:ea typeface="Montserrat Regular"/>
                <a:cs typeface="Montserrat Regular"/>
                <a:sym typeface="Montserrat Regular"/>
              </a:defRPr>
            </a:pPr>
            <a:r>
              <a:rPr lang="en-US" sz="1000" dirty="0"/>
              <a:t>Canary deployments</a:t>
            </a:r>
          </a:p>
        </p:txBody>
      </p:sp>
      <p:sp>
        <p:nvSpPr>
          <p:cNvPr id="42" name="Rectangle">
            <a:extLst>
              <a:ext uri="{FF2B5EF4-FFF2-40B4-BE49-F238E27FC236}">
                <a16:creationId xmlns:a16="http://schemas.microsoft.com/office/drawing/2014/main" id="{9C32A6F9-8385-3092-E801-7299A9EE6743}"/>
              </a:ext>
            </a:extLst>
          </p:cNvPr>
          <p:cNvSpPr/>
          <p:nvPr/>
        </p:nvSpPr>
        <p:spPr>
          <a:xfrm>
            <a:off x="8812976" y="1756289"/>
            <a:ext cx="2480302" cy="2103579"/>
          </a:xfrm>
          <a:prstGeom prst="rect">
            <a:avLst/>
          </a:prstGeom>
          <a:solidFill>
            <a:schemeClr val="accent1">
              <a:lumMod val="20000"/>
              <a:lumOff val="80000"/>
            </a:schemeClr>
          </a:solidFill>
          <a:ln w="12700">
            <a:miter lim="400000"/>
          </a:ln>
        </p:spPr>
        <p:txBody>
          <a:bodyPr lIns="0" tIns="0" rIns="0" bIns="0" anchor="ctr"/>
          <a:lstStyle/>
          <a:p>
            <a:pPr defTabSz="412750">
              <a:defRPr sz="3200">
                <a:solidFill>
                  <a:srgbClr val="D5D5D5"/>
                </a:solidFill>
                <a:latin typeface="Helvetica Neue Medium"/>
                <a:ea typeface="Helvetica Neue Medium"/>
                <a:cs typeface="Helvetica Neue Medium"/>
                <a:sym typeface="Helvetica Neue Medium"/>
              </a:defRPr>
            </a:pPr>
            <a:endParaRPr sz="1600"/>
          </a:p>
        </p:txBody>
      </p:sp>
      <p:sp>
        <p:nvSpPr>
          <p:cNvPr id="43" name="Reduce Organizational…">
            <a:extLst>
              <a:ext uri="{FF2B5EF4-FFF2-40B4-BE49-F238E27FC236}">
                <a16:creationId xmlns:a16="http://schemas.microsoft.com/office/drawing/2014/main" id="{79937807-060C-F030-5FBC-06CEFF4CE907}"/>
              </a:ext>
            </a:extLst>
          </p:cNvPr>
          <p:cNvSpPr txBox="1"/>
          <p:nvPr/>
        </p:nvSpPr>
        <p:spPr>
          <a:xfrm>
            <a:off x="8878830" y="1882183"/>
            <a:ext cx="2335704" cy="1436291"/>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square" lIns="25400" tIns="25400" rIns="25400" bIns="25400" anchor="t">
            <a:spAutoFit/>
          </a:bodyPr>
          <a:lstStyle/>
          <a:p>
            <a:pPr marL="171450" indent="-171450" defTabSz="228600">
              <a:buFont typeface="Arial" panose="020B0604020202020204" pitchFamily="34" charset="0"/>
              <a:buChar char="•"/>
              <a:defRPr sz="1800">
                <a:solidFill>
                  <a:srgbClr val="302F41"/>
                </a:solidFill>
                <a:latin typeface="Montserrat Regular"/>
                <a:ea typeface="Montserrat Regular"/>
                <a:cs typeface="Montserrat Regular"/>
                <a:sym typeface="Montserrat Regular"/>
              </a:defRPr>
            </a:pPr>
            <a:r>
              <a:rPr lang="en-US" sz="1000" dirty="0"/>
              <a:t>Site reliability engineering (SRE)</a:t>
            </a:r>
          </a:p>
          <a:p>
            <a:pPr marL="171450" indent="-171450" defTabSz="228600">
              <a:buFont typeface="Arial" panose="020B0604020202020204" pitchFamily="34" charset="0"/>
              <a:buChar char="•"/>
              <a:defRPr sz="1800">
                <a:solidFill>
                  <a:srgbClr val="302F41"/>
                </a:solidFill>
                <a:latin typeface="Montserrat Regular"/>
                <a:ea typeface="Montserrat Regular"/>
                <a:cs typeface="Montserrat Regular"/>
                <a:sym typeface="Montserrat Regular"/>
              </a:defRPr>
            </a:pPr>
            <a:r>
              <a:rPr lang="en-US" sz="1000" dirty="0"/>
              <a:t>Telemetry / monitoring</a:t>
            </a:r>
          </a:p>
          <a:p>
            <a:pPr marL="171450" indent="-171450" defTabSz="228600">
              <a:buFont typeface="Arial" panose="020B0604020202020204" pitchFamily="34" charset="0"/>
              <a:buChar char="•"/>
              <a:defRPr sz="1800">
                <a:solidFill>
                  <a:srgbClr val="302F41"/>
                </a:solidFill>
                <a:latin typeface="Montserrat Regular"/>
                <a:ea typeface="Montserrat Regular"/>
                <a:cs typeface="Montserrat Regular"/>
                <a:sym typeface="Montserrat Regular"/>
              </a:defRPr>
            </a:pPr>
            <a:r>
              <a:rPr lang="en-US" sz="1000" dirty="0"/>
              <a:t>Application performance monitoring (APM)</a:t>
            </a:r>
          </a:p>
          <a:p>
            <a:pPr marL="171450" indent="-171450" defTabSz="228600">
              <a:buFont typeface="Arial" panose="020B0604020202020204" pitchFamily="34" charset="0"/>
              <a:buChar char="•"/>
              <a:defRPr sz="1800">
                <a:solidFill>
                  <a:srgbClr val="302F41"/>
                </a:solidFill>
                <a:latin typeface="Montserrat Regular"/>
                <a:ea typeface="Montserrat Regular"/>
                <a:cs typeface="Montserrat Regular"/>
                <a:sym typeface="Montserrat Regular"/>
              </a:defRPr>
            </a:pPr>
            <a:r>
              <a:rPr lang="en-US" sz="1000" dirty="0"/>
              <a:t>Auto scaling</a:t>
            </a:r>
          </a:p>
          <a:p>
            <a:pPr marL="171450" indent="-171450" defTabSz="228600">
              <a:buFont typeface="Arial" panose="020B0604020202020204" pitchFamily="34" charset="0"/>
              <a:buChar char="•"/>
              <a:defRPr sz="1800">
                <a:solidFill>
                  <a:srgbClr val="302F41"/>
                </a:solidFill>
                <a:latin typeface="Montserrat Regular"/>
                <a:ea typeface="Montserrat Regular"/>
                <a:cs typeface="Montserrat Regular"/>
                <a:sym typeface="Montserrat Regular"/>
              </a:defRPr>
            </a:pPr>
            <a:r>
              <a:rPr lang="en-US" sz="1000" dirty="0"/>
              <a:t>High availability and resiliency</a:t>
            </a:r>
          </a:p>
          <a:p>
            <a:pPr marL="171450" indent="-171450" defTabSz="228600">
              <a:buFont typeface="Arial" panose="020B0604020202020204" pitchFamily="34" charset="0"/>
              <a:buChar char="•"/>
              <a:defRPr sz="1800">
                <a:solidFill>
                  <a:srgbClr val="302F41"/>
                </a:solidFill>
                <a:latin typeface="Montserrat Regular"/>
                <a:ea typeface="Montserrat Regular"/>
                <a:cs typeface="Montserrat Regular"/>
                <a:sym typeface="Montserrat Regular"/>
              </a:defRPr>
            </a:pPr>
            <a:r>
              <a:rPr lang="en-US" sz="1000" dirty="0"/>
              <a:t>Incident and escalation management</a:t>
            </a:r>
          </a:p>
          <a:p>
            <a:pPr marL="171450" indent="-171450" defTabSz="228600">
              <a:buFont typeface="Arial" panose="020B0604020202020204" pitchFamily="34" charset="0"/>
              <a:buChar char="•"/>
              <a:defRPr sz="1800">
                <a:solidFill>
                  <a:srgbClr val="302F41"/>
                </a:solidFill>
                <a:latin typeface="Montserrat Regular"/>
                <a:ea typeface="Montserrat Regular"/>
                <a:cs typeface="Montserrat Regular"/>
                <a:sym typeface="Montserrat Regular"/>
              </a:defRPr>
            </a:pPr>
            <a:r>
              <a:rPr lang="en-US" sz="1000" dirty="0"/>
              <a:t>AI Ops</a:t>
            </a:r>
          </a:p>
        </p:txBody>
      </p:sp>
      <p:sp>
        <p:nvSpPr>
          <p:cNvPr id="46" name="Rectangle">
            <a:extLst>
              <a:ext uri="{FF2B5EF4-FFF2-40B4-BE49-F238E27FC236}">
                <a16:creationId xmlns:a16="http://schemas.microsoft.com/office/drawing/2014/main" id="{3EB0FC08-6357-BD21-CA6B-D105AA60F715}"/>
              </a:ext>
            </a:extLst>
          </p:cNvPr>
          <p:cNvSpPr/>
          <p:nvPr/>
        </p:nvSpPr>
        <p:spPr>
          <a:xfrm>
            <a:off x="3423678" y="3949106"/>
            <a:ext cx="7838301" cy="685800"/>
          </a:xfrm>
          <a:prstGeom prst="rect">
            <a:avLst/>
          </a:prstGeom>
          <a:solidFill>
            <a:schemeClr val="accent1">
              <a:lumMod val="20000"/>
              <a:lumOff val="80000"/>
            </a:schemeClr>
          </a:solidFill>
          <a:ln w="12700">
            <a:miter lim="400000"/>
          </a:ln>
        </p:spPr>
        <p:txBody>
          <a:bodyPr lIns="0" tIns="0" rIns="0" bIns="0" anchor="ctr"/>
          <a:lstStyle/>
          <a:p>
            <a:pPr defTabSz="412750">
              <a:defRPr sz="3200">
                <a:solidFill>
                  <a:srgbClr val="D5D5D5"/>
                </a:solidFill>
                <a:latin typeface="Helvetica Neue Medium"/>
                <a:ea typeface="Helvetica Neue Medium"/>
                <a:cs typeface="Helvetica Neue Medium"/>
                <a:sym typeface="Helvetica Neue Medium"/>
              </a:defRPr>
            </a:pPr>
            <a:endParaRPr sz="1600"/>
          </a:p>
        </p:txBody>
      </p:sp>
      <p:sp>
        <p:nvSpPr>
          <p:cNvPr id="47" name="Rectangle">
            <a:extLst>
              <a:ext uri="{FF2B5EF4-FFF2-40B4-BE49-F238E27FC236}">
                <a16:creationId xmlns:a16="http://schemas.microsoft.com/office/drawing/2014/main" id="{AE014709-BDBC-975C-EEE0-D7F40E989461}"/>
              </a:ext>
            </a:extLst>
          </p:cNvPr>
          <p:cNvSpPr/>
          <p:nvPr/>
        </p:nvSpPr>
        <p:spPr>
          <a:xfrm>
            <a:off x="3407695" y="4725564"/>
            <a:ext cx="7838301" cy="685800"/>
          </a:xfrm>
          <a:prstGeom prst="rect">
            <a:avLst/>
          </a:prstGeom>
          <a:solidFill>
            <a:srgbClr val="DDE8F3"/>
          </a:solidFill>
          <a:ln w="12700">
            <a:miter lim="400000"/>
          </a:ln>
        </p:spPr>
        <p:txBody>
          <a:bodyPr lIns="0" tIns="0" rIns="0" bIns="0" anchor="ctr"/>
          <a:lstStyle/>
          <a:p>
            <a:pPr defTabSz="412750">
              <a:defRPr sz="3200">
                <a:solidFill>
                  <a:srgbClr val="D5D5D5"/>
                </a:solidFill>
                <a:latin typeface="Helvetica Neue Medium"/>
                <a:ea typeface="Helvetica Neue Medium"/>
                <a:cs typeface="Helvetica Neue Medium"/>
                <a:sym typeface="Helvetica Neue Medium"/>
              </a:defRPr>
            </a:pPr>
            <a:endParaRPr sz="1600"/>
          </a:p>
        </p:txBody>
      </p:sp>
      <p:sp>
        <p:nvSpPr>
          <p:cNvPr id="49" name="Rectangle">
            <a:extLst>
              <a:ext uri="{FF2B5EF4-FFF2-40B4-BE49-F238E27FC236}">
                <a16:creationId xmlns:a16="http://schemas.microsoft.com/office/drawing/2014/main" id="{5665AC91-5471-84FD-9EE8-9D8E63BF0B92}"/>
              </a:ext>
            </a:extLst>
          </p:cNvPr>
          <p:cNvSpPr/>
          <p:nvPr/>
        </p:nvSpPr>
        <p:spPr>
          <a:xfrm>
            <a:off x="3401253" y="5507593"/>
            <a:ext cx="7838301" cy="685800"/>
          </a:xfrm>
          <a:prstGeom prst="rect">
            <a:avLst/>
          </a:prstGeom>
          <a:solidFill>
            <a:schemeClr val="accent1">
              <a:lumMod val="20000"/>
              <a:lumOff val="80000"/>
            </a:schemeClr>
          </a:solidFill>
          <a:ln w="12700">
            <a:miter lim="400000"/>
          </a:ln>
        </p:spPr>
        <p:txBody>
          <a:bodyPr lIns="0" tIns="0" rIns="0" bIns="0" anchor="ctr"/>
          <a:lstStyle/>
          <a:p>
            <a:pPr defTabSz="412750">
              <a:defRPr sz="3200">
                <a:solidFill>
                  <a:srgbClr val="D5D5D5"/>
                </a:solidFill>
                <a:latin typeface="Helvetica Neue Medium"/>
                <a:ea typeface="Helvetica Neue Medium"/>
                <a:cs typeface="Helvetica Neue Medium"/>
                <a:sym typeface="Helvetica Neue Medium"/>
              </a:defRPr>
            </a:pPr>
            <a:endParaRPr sz="1600"/>
          </a:p>
        </p:txBody>
      </p:sp>
      <p:pic>
        <p:nvPicPr>
          <p:cNvPr id="50" name="Picture 49">
            <a:extLst>
              <a:ext uri="{FF2B5EF4-FFF2-40B4-BE49-F238E27FC236}">
                <a16:creationId xmlns:a16="http://schemas.microsoft.com/office/drawing/2014/main" id="{5F149CBF-22D6-1487-183B-C11C24CB743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50335" y="1206204"/>
            <a:ext cx="487688" cy="487688"/>
          </a:xfrm>
          <a:prstGeom prst="rect">
            <a:avLst/>
          </a:prstGeom>
        </p:spPr>
      </p:pic>
      <p:pic>
        <p:nvPicPr>
          <p:cNvPr id="52" name="Picture 51">
            <a:extLst>
              <a:ext uri="{FF2B5EF4-FFF2-40B4-BE49-F238E27FC236}">
                <a16:creationId xmlns:a16="http://schemas.microsoft.com/office/drawing/2014/main" id="{5D531E94-E536-9AB9-593D-95770C58A98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850335" y="4051814"/>
            <a:ext cx="487688" cy="487688"/>
          </a:xfrm>
          <a:prstGeom prst="rect">
            <a:avLst/>
          </a:prstGeom>
        </p:spPr>
      </p:pic>
      <p:pic>
        <p:nvPicPr>
          <p:cNvPr id="53" name="Picture 52">
            <a:extLst>
              <a:ext uri="{FF2B5EF4-FFF2-40B4-BE49-F238E27FC236}">
                <a16:creationId xmlns:a16="http://schemas.microsoft.com/office/drawing/2014/main" id="{CC8452DE-BA70-9ED5-95CC-3E682402D4D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089296" y="1206203"/>
            <a:ext cx="487688" cy="487688"/>
          </a:xfrm>
          <a:prstGeom prst="rect">
            <a:avLst/>
          </a:prstGeom>
        </p:spPr>
      </p:pic>
      <p:pic>
        <p:nvPicPr>
          <p:cNvPr id="54" name="Picture 53">
            <a:extLst>
              <a:ext uri="{FF2B5EF4-FFF2-40B4-BE49-F238E27FC236}">
                <a16:creationId xmlns:a16="http://schemas.microsoft.com/office/drawing/2014/main" id="{607ADB98-8B34-EE0C-6B92-4E2567B378C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850335" y="5606648"/>
            <a:ext cx="487688" cy="487688"/>
          </a:xfrm>
          <a:prstGeom prst="rect">
            <a:avLst/>
          </a:prstGeom>
          <a:noFill/>
          <a:ln>
            <a:noFill/>
          </a:ln>
        </p:spPr>
      </p:pic>
      <p:pic>
        <p:nvPicPr>
          <p:cNvPr id="56" name="Picture 55">
            <a:extLst>
              <a:ext uri="{FF2B5EF4-FFF2-40B4-BE49-F238E27FC236}">
                <a16:creationId xmlns:a16="http://schemas.microsoft.com/office/drawing/2014/main" id="{26CA75E1-AE52-8C93-166A-940DA9B7E7F5}"/>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850335" y="4821301"/>
            <a:ext cx="487688" cy="487688"/>
          </a:xfrm>
          <a:prstGeom prst="rect">
            <a:avLst/>
          </a:prstGeom>
        </p:spPr>
      </p:pic>
      <p:pic>
        <p:nvPicPr>
          <p:cNvPr id="58" name="Picture 57">
            <a:extLst>
              <a:ext uri="{FF2B5EF4-FFF2-40B4-BE49-F238E27FC236}">
                <a16:creationId xmlns:a16="http://schemas.microsoft.com/office/drawing/2014/main" id="{D771948A-1376-9BAD-807F-E0F273785B83}"/>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692066" y="1205655"/>
            <a:ext cx="487688" cy="487688"/>
          </a:xfrm>
          <a:prstGeom prst="rect">
            <a:avLst/>
          </a:prstGeom>
        </p:spPr>
      </p:pic>
      <p:pic>
        <p:nvPicPr>
          <p:cNvPr id="60" name="Picture 59">
            <a:extLst>
              <a:ext uri="{FF2B5EF4-FFF2-40B4-BE49-F238E27FC236}">
                <a16:creationId xmlns:a16="http://schemas.microsoft.com/office/drawing/2014/main" id="{523D3268-9F06-0E79-2C90-9FF5DE0FE5D7}"/>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5536918" y="1223845"/>
            <a:ext cx="487688" cy="487688"/>
          </a:xfrm>
          <a:prstGeom prst="rect">
            <a:avLst/>
          </a:prstGeom>
        </p:spPr>
      </p:pic>
      <p:sp>
        <p:nvSpPr>
          <p:cNvPr id="61" name="Reduce Organizational…">
            <a:extLst>
              <a:ext uri="{FF2B5EF4-FFF2-40B4-BE49-F238E27FC236}">
                <a16:creationId xmlns:a16="http://schemas.microsoft.com/office/drawing/2014/main" id="{5A2712B7-8A2D-8BA8-4BA9-EEC8ABB8E77D}"/>
              </a:ext>
            </a:extLst>
          </p:cNvPr>
          <p:cNvSpPr txBox="1"/>
          <p:nvPr/>
        </p:nvSpPr>
        <p:spPr>
          <a:xfrm>
            <a:off x="3479994" y="4724144"/>
            <a:ext cx="7720417" cy="666849"/>
          </a:xfrm>
          <a:prstGeom prst="rect">
            <a:avLst/>
          </a:prstGeom>
          <a:solidFill>
            <a:schemeClr val="accent1">
              <a:lumMod val="20000"/>
              <a:lumOff val="80000"/>
            </a:schemeClr>
          </a:solidFill>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square" lIns="25400" tIns="25400" rIns="25400" bIns="25400" numCol="3" anchor="t">
            <a:spAutoFit/>
          </a:bodyPr>
          <a:lstStyle/>
          <a:p>
            <a:pPr marL="171450" indent="-171450" defTabSz="228600">
              <a:buFont typeface="Arial" panose="020B0604020202020204" pitchFamily="34" charset="0"/>
              <a:buChar char="•"/>
              <a:defRPr sz="1800">
                <a:solidFill>
                  <a:srgbClr val="302F41"/>
                </a:solidFill>
                <a:latin typeface="Montserrat Regular"/>
                <a:ea typeface="Montserrat Regular"/>
                <a:cs typeface="Montserrat Regular"/>
                <a:sym typeface="Montserrat Regular"/>
              </a:defRPr>
            </a:pPr>
            <a:r>
              <a:rPr lang="en-US" sz="1000" dirty="0"/>
              <a:t>Static Application Security Testing (SAST)</a:t>
            </a:r>
          </a:p>
          <a:p>
            <a:pPr marL="171450" indent="-171450" defTabSz="228600">
              <a:buFont typeface="Arial" panose="020B0604020202020204" pitchFamily="34" charset="0"/>
              <a:buChar char="•"/>
              <a:defRPr sz="1800">
                <a:solidFill>
                  <a:srgbClr val="302F41"/>
                </a:solidFill>
                <a:latin typeface="Montserrat Regular"/>
                <a:ea typeface="Montserrat Regular"/>
                <a:cs typeface="Montserrat Regular"/>
                <a:sym typeface="Montserrat Regular"/>
              </a:defRPr>
            </a:pPr>
            <a:r>
              <a:rPr lang="en-US" sz="1000" dirty="0"/>
              <a:t>Software Compositional Analysis (SCA)</a:t>
            </a:r>
          </a:p>
          <a:p>
            <a:pPr marL="171450" indent="-171450" defTabSz="228600">
              <a:buFont typeface="Arial" panose="020B0604020202020204" pitchFamily="34" charset="0"/>
              <a:buChar char="•"/>
              <a:defRPr sz="1800">
                <a:solidFill>
                  <a:srgbClr val="302F41"/>
                </a:solidFill>
                <a:latin typeface="Montserrat Regular"/>
                <a:ea typeface="Montserrat Regular"/>
                <a:cs typeface="Montserrat Regular"/>
                <a:sym typeface="Montserrat Regular"/>
              </a:defRPr>
            </a:pPr>
            <a:r>
              <a:rPr lang="en-US" sz="1000" dirty="0"/>
              <a:t>Dynamic Application Security Testing (DAST)</a:t>
            </a:r>
          </a:p>
          <a:p>
            <a:pPr marL="171450" indent="-171450" defTabSz="228600">
              <a:buFont typeface="Arial" panose="020B0604020202020204" pitchFamily="34" charset="0"/>
              <a:buChar char="•"/>
              <a:defRPr sz="1800">
                <a:solidFill>
                  <a:srgbClr val="302F41"/>
                </a:solidFill>
                <a:latin typeface="Montserrat Regular"/>
                <a:ea typeface="Montserrat Regular"/>
                <a:cs typeface="Montserrat Regular"/>
                <a:sym typeface="Montserrat Regular"/>
              </a:defRPr>
            </a:pPr>
            <a:r>
              <a:rPr lang="en-US" sz="1000" dirty="0"/>
              <a:t>Interactive Application Security Testing (IAST)</a:t>
            </a:r>
          </a:p>
          <a:p>
            <a:pPr marL="171450" indent="-171450" defTabSz="228600">
              <a:buFont typeface="Arial" panose="020B0604020202020204" pitchFamily="34" charset="0"/>
              <a:buChar char="•"/>
              <a:defRPr sz="1800">
                <a:solidFill>
                  <a:srgbClr val="302F41"/>
                </a:solidFill>
                <a:latin typeface="Montserrat Regular"/>
                <a:ea typeface="Montserrat Regular"/>
                <a:cs typeface="Montserrat Regular"/>
                <a:sym typeface="Montserrat Regular"/>
              </a:defRPr>
            </a:pPr>
            <a:r>
              <a:rPr lang="en-US" sz="1000" dirty="0"/>
              <a:t>Web Application Firewalls (WAF)</a:t>
            </a:r>
          </a:p>
          <a:p>
            <a:pPr marL="171450" indent="-171450" defTabSz="228600">
              <a:buFont typeface="Arial" panose="020B0604020202020204" pitchFamily="34" charset="0"/>
              <a:buChar char="•"/>
              <a:defRPr sz="1800">
                <a:solidFill>
                  <a:srgbClr val="302F41"/>
                </a:solidFill>
                <a:latin typeface="Montserrat Regular"/>
                <a:ea typeface="Montserrat Regular"/>
                <a:cs typeface="Montserrat Regular"/>
                <a:sym typeface="Montserrat Regular"/>
              </a:defRPr>
            </a:pPr>
            <a:r>
              <a:rPr lang="en-US" sz="1000" dirty="0"/>
              <a:t>Governance and Compliance</a:t>
            </a:r>
          </a:p>
        </p:txBody>
      </p:sp>
      <p:sp>
        <p:nvSpPr>
          <p:cNvPr id="62" name="Reduce Organizational…">
            <a:extLst>
              <a:ext uri="{FF2B5EF4-FFF2-40B4-BE49-F238E27FC236}">
                <a16:creationId xmlns:a16="http://schemas.microsoft.com/office/drawing/2014/main" id="{5C4DE0B0-99CD-816D-AD43-563224372B5A}"/>
              </a:ext>
            </a:extLst>
          </p:cNvPr>
          <p:cNvSpPr txBox="1"/>
          <p:nvPr/>
        </p:nvSpPr>
        <p:spPr>
          <a:xfrm>
            <a:off x="3473425" y="4035525"/>
            <a:ext cx="7720417" cy="512961"/>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square" lIns="25400" tIns="25400" rIns="25400" bIns="25400" numCol="3" anchor="t">
            <a:spAutoFit/>
          </a:bodyPr>
          <a:lstStyle/>
          <a:p>
            <a:pPr marL="171450" indent="-171450" defTabSz="228600">
              <a:buFont typeface="Arial" panose="020B0604020202020204" pitchFamily="34" charset="0"/>
              <a:buChar char="•"/>
              <a:defRPr sz="1800">
                <a:solidFill>
                  <a:srgbClr val="302F41"/>
                </a:solidFill>
                <a:latin typeface="Montserrat Regular"/>
                <a:ea typeface="Montserrat Regular"/>
                <a:cs typeface="Montserrat Regular"/>
                <a:sym typeface="Montserrat Regular"/>
              </a:defRPr>
            </a:pPr>
            <a:r>
              <a:rPr lang="en-US" sz="1000" dirty="0"/>
              <a:t>Unit testing</a:t>
            </a:r>
          </a:p>
          <a:p>
            <a:pPr marL="171450" indent="-171450" defTabSz="228600">
              <a:buFont typeface="Arial" panose="020B0604020202020204" pitchFamily="34" charset="0"/>
              <a:buChar char="•"/>
              <a:defRPr sz="1800">
                <a:solidFill>
                  <a:srgbClr val="302F41"/>
                </a:solidFill>
                <a:latin typeface="Montserrat Regular"/>
                <a:ea typeface="Montserrat Regular"/>
                <a:cs typeface="Montserrat Regular"/>
                <a:sym typeface="Montserrat Regular"/>
              </a:defRPr>
            </a:pPr>
            <a:r>
              <a:rPr lang="en-US" sz="1000" dirty="0"/>
              <a:t>Integration testing</a:t>
            </a:r>
          </a:p>
          <a:p>
            <a:pPr marL="171450" indent="-171450" defTabSz="228600">
              <a:buFont typeface="Arial" panose="020B0604020202020204" pitchFamily="34" charset="0"/>
              <a:buChar char="•"/>
              <a:defRPr sz="1800">
                <a:solidFill>
                  <a:srgbClr val="302F41"/>
                </a:solidFill>
                <a:latin typeface="Montserrat Regular"/>
                <a:ea typeface="Montserrat Regular"/>
                <a:cs typeface="Montserrat Regular"/>
                <a:sym typeface="Montserrat Regular"/>
              </a:defRPr>
            </a:pPr>
            <a:r>
              <a:rPr lang="en-US" sz="1000" dirty="0"/>
              <a:t>Regression testing</a:t>
            </a:r>
          </a:p>
          <a:p>
            <a:pPr marL="171450" indent="-171450" defTabSz="228600">
              <a:buFont typeface="Arial" panose="020B0604020202020204" pitchFamily="34" charset="0"/>
              <a:buChar char="•"/>
              <a:defRPr sz="1800">
                <a:solidFill>
                  <a:srgbClr val="302F41"/>
                </a:solidFill>
                <a:latin typeface="Montserrat Regular"/>
                <a:ea typeface="Montserrat Regular"/>
                <a:cs typeface="Montserrat Regular"/>
                <a:sym typeface="Montserrat Regular"/>
              </a:defRPr>
            </a:pPr>
            <a:r>
              <a:rPr lang="en-US" sz="1000" dirty="0"/>
              <a:t>Load and performance testing</a:t>
            </a:r>
          </a:p>
          <a:p>
            <a:pPr marL="171450" indent="-171450" defTabSz="228600">
              <a:buFont typeface="Arial" panose="020B0604020202020204" pitchFamily="34" charset="0"/>
              <a:buChar char="•"/>
              <a:defRPr sz="1800">
                <a:solidFill>
                  <a:srgbClr val="302F41"/>
                </a:solidFill>
                <a:latin typeface="Montserrat Regular"/>
                <a:ea typeface="Montserrat Regular"/>
                <a:cs typeface="Montserrat Regular"/>
                <a:sym typeface="Montserrat Regular"/>
              </a:defRPr>
            </a:pPr>
            <a:r>
              <a:rPr lang="en-US" sz="1000" dirty="0"/>
              <a:t>User acceptance testing</a:t>
            </a:r>
          </a:p>
          <a:p>
            <a:pPr marL="171450" indent="-171450" defTabSz="228600">
              <a:buFont typeface="Arial" panose="020B0604020202020204" pitchFamily="34" charset="0"/>
              <a:buChar char="•"/>
              <a:defRPr sz="1800">
                <a:solidFill>
                  <a:srgbClr val="302F41"/>
                </a:solidFill>
                <a:latin typeface="Montserrat Regular"/>
                <a:ea typeface="Montserrat Regular"/>
                <a:cs typeface="Montserrat Regular"/>
                <a:sym typeface="Montserrat Regular"/>
              </a:defRPr>
            </a:pPr>
            <a:r>
              <a:rPr lang="en-US" sz="1000" dirty="0"/>
              <a:t>Synthetic transaction monitoring</a:t>
            </a:r>
          </a:p>
          <a:p>
            <a:pPr marL="171450" indent="-171450" defTabSz="228600">
              <a:buFont typeface="Arial" panose="020B0604020202020204" pitchFamily="34" charset="0"/>
              <a:buChar char="•"/>
              <a:defRPr sz="1800">
                <a:solidFill>
                  <a:srgbClr val="302F41"/>
                </a:solidFill>
                <a:latin typeface="Montserrat Regular"/>
                <a:ea typeface="Montserrat Regular"/>
                <a:cs typeface="Montserrat Regular"/>
                <a:sym typeface="Montserrat Regular"/>
              </a:defRPr>
            </a:pPr>
            <a:r>
              <a:rPr lang="en-US" sz="1000" dirty="0"/>
              <a:t>Test data management</a:t>
            </a:r>
          </a:p>
          <a:p>
            <a:pPr marL="171450" indent="-171450" defTabSz="228600">
              <a:buFont typeface="Arial" panose="020B0604020202020204" pitchFamily="34" charset="0"/>
              <a:buChar char="•"/>
              <a:defRPr sz="1800">
                <a:solidFill>
                  <a:srgbClr val="302F41"/>
                </a:solidFill>
                <a:latin typeface="Montserrat Regular"/>
                <a:ea typeface="Montserrat Regular"/>
                <a:cs typeface="Montserrat Regular"/>
                <a:sym typeface="Montserrat Regular"/>
              </a:defRPr>
            </a:pPr>
            <a:r>
              <a:rPr lang="en-US" sz="1000" dirty="0"/>
              <a:t>Chaos engineering</a:t>
            </a:r>
          </a:p>
        </p:txBody>
      </p:sp>
      <p:sp>
        <p:nvSpPr>
          <p:cNvPr id="63" name="Reduce Organizational…">
            <a:extLst>
              <a:ext uri="{FF2B5EF4-FFF2-40B4-BE49-F238E27FC236}">
                <a16:creationId xmlns:a16="http://schemas.microsoft.com/office/drawing/2014/main" id="{839591DF-879A-7F93-AFB4-6505CBB92509}"/>
              </a:ext>
            </a:extLst>
          </p:cNvPr>
          <p:cNvSpPr txBox="1"/>
          <p:nvPr/>
        </p:nvSpPr>
        <p:spPr>
          <a:xfrm>
            <a:off x="3479994" y="5670955"/>
            <a:ext cx="7720417" cy="359073"/>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square" lIns="25400" tIns="25400" rIns="25400" bIns="25400" numCol="3" anchor="t">
            <a:spAutoFit/>
          </a:bodyPr>
          <a:lstStyle/>
          <a:p>
            <a:pPr marL="171450" indent="-171450" defTabSz="228600">
              <a:buFont typeface="Arial" panose="020B0604020202020204" pitchFamily="34" charset="0"/>
              <a:buChar char="•"/>
              <a:defRPr sz="1800">
                <a:solidFill>
                  <a:srgbClr val="302F41"/>
                </a:solidFill>
                <a:latin typeface="Montserrat Regular"/>
                <a:ea typeface="Montserrat Regular"/>
                <a:cs typeface="Montserrat Regular"/>
                <a:sym typeface="Montserrat Regular"/>
              </a:defRPr>
            </a:pPr>
            <a:r>
              <a:rPr lang="en-US" sz="1000" dirty="0"/>
              <a:t>Value stream mapping</a:t>
            </a:r>
          </a:p>
          <a:p>
            <a:pPr marL="171450" indent="-171450" defTabSz="228600">
              <a:buFont typeface="Arial" panose="020B0604020202020204" pitchFamily="34" charset="0"/>
              <a:buChar char="•"/>
              <a:defRPr sz="1800">
                <a:solidFill>
                  <a:srgbClr val="302F41"/>
                </a:solidFill>
                <a:latin typeface="Montserrat Regular"/>
                <a:ea typeface="Montserrat Regular"/>
                <a:cs typeface="Montserrat Regular"/>
                <a:sym typeface="Montserrat Regular"/>
              </a:defRPr>
            </a:pPr>
            <a:r>
              <a:rPr lang="en-US" sz="1000" dirty="0"/>
              <a:t>Change lead time</a:t>
            </a:r>
          </a:p>
          <a:p>
            <a:pPr marL="171450" indent="-171450" defTabSz="228600">
              <a:buFont typeface="Arial" panose="020B0604020202020204" pitchFamily="34" charset="0"/>
              <a:buChar char="•"/>
              <a:defRPr sz="1800">
                <a:solidFill>
                  <a:srgbClr val="302F41"/>
                </a:solidFill>
                <a:latin typeface="Montserrat Regular"/>
                <a:ea typeface="Montserrat Regular"/>
                <a:cs typeface="Montserrat Regular"/>
                <a:sym typeface="Montserrat Regular"/>
              </a:defRPr>
            </a:pPr>
            <a:r>
              <a:rPr lang="en-US" sz="1000" dirty="0"/>
              <a:t>Deployment frequency</a:t>
            </a:r>
          </a:p>
          <a:p>
            <a:pPr marL="171450" indent="-171450" defTabSz="228600">
              <a:buFont typeface="Arial" panose="020B0604020202020204" pitchFamily="34" charset="0"/>
              <a:buChar char="•"/>
              <a:defRPr sz="1800">
                <a:solidFill>
                  <a:srgbClr val="302F41"/>
                </a:solidFill>
                <a:latin typeface="Montserrat Regular"/>
                <a:ea typeface="Montserrat Regular"/>
                <a:cs typeface="Montserrat Regular"/>
                <a:sym typeface="Montserrat Regular"/>
              </a:defRPr>
            </a:pPr>
            <a:r>
              <a:rPr lang="en-US" sz="1000" dirty="0"/>
              <a:t>Mean time to restore</a:t>
            </a:r>
          </a:p>
          <a:p>
            <a:pPr marL="171450" indent="-171450" defTabSz="228600">
              <a:buFont typeface="Arial" panose="020B0604020202020204" pitchFamily="34" charset="0"/>
              <a:buChar char="•"/>
              <a:defRPr sz="1800">
                <a:solidFill>
                  <a:srgbClr val="302F41"/>
                </a:solidFill>
                <a:latin typeface="Montserrat Regular"/>
                <a:ea typeface="Montserrat Regular"/>
                <a:cs typeface="Montserrat Regular"/>
                <a:sym typeface="Montserrat Regular"/>
              </a:defRPr>
            </a:pPr>
            <a:r>
              <a:rPr lang="en-US" sz="1000" dirty="0"/>
              <a:t>Change fail percentage</a:t>
            </a:r>
          </a:p>
          <a:p>
            <a:pPr marL="171450" indent="-171450" defTabSz="228600">
              <a:buFont typeface="Arial" panose="020B0604020202020204" pitchFamily="34" charset="0"/>
              <a:buChar char="•"/>
              <a:defRPr sz="1800">
                <a:solidFill>
                  <a:srgbClr val="302F41"/>
                </a:solidFill>
                <a:latin typeface="Montserrat Regular"/>
                <a:ea typeface="Montserrat Regular"/>
                <a:cs typeface="Montserrat Regular"/>
                <a:sym typeface="Montserrat Regular"/>
              </a:defRPr>
            </a:pPr>
            <a:r>
              <a:rPr lang="en-US" sz="1000" dirty="0"/>
              <a:t>Continuous feedback</a:t>
            </a:r>
          </a:p>
        </p:txBody>
      </p:sp>
      <p:sp>
        <p:nvSpPr>
          <p:cNvPr id="3" name="Title 1">
            <a:extLst>
              <a:ext uri="{FF2B5EF4-FFF2-40B4-BE49-F238E27FC236}">
                <a16:creationId xmlns:a16="http://schemas.microsoft.com/office/drawing/2014/main" id="{AAEDFA04-902B-90FE-8F0A-69B4392744B5}"/>
              </a:ext>
            </a:extLst>
          </p:cNvPr>
          <p:cNvSpPr txBox="1">
            <a:spLocks/>
          </p:cNvSpPr>
          <p:nvPr/>
        </p:nvSpPr>
        <p:spPr>
          <a:xfrm>
            <a:off x="838200" y="365126"/>
            <a:ext cx="10515600" cy="886732"/>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MY" dirty="0">
                <a:latin typeface="Roboto Light" panose="02000000000000000000" pitchFamily="2" charset="0"/>
                <a:ea typeface="Roboto Light" panose="02000000000000000000" pitchFamily="2" charset="0"/>
                <a:cs typeface="Roboto Light" panose="02000000000000000000" pitchFamily="2" charset="0"/>
              </a:rPr>
              <a:t>DevOps Capabilities &amp; Practices</a:t>
            </a:r>
          </a:p>
        </p:txBody>
      </p:sp>
    </p:spTree>
    <p:extLst>
      <p:ext uri="{BB962C8B-B14F-4D97-AF65-F5344CB8AC3E}">
        <p14:creationId xmlns:p14="http://schemas.microsoft.com/office/powerpoint/2010/main" val="27989957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5E0F9266-9C0E-5589-E2C5-6E172D2E016A}"/>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ID" dirty="0">
              <a:solidFill>
                <a:srgbClr val="FAAC06"/>
              </a:solidFill>
            </a:endParaRPr>
          </a:p>
        </p:txBody>
      </p:sp>
      <p:sp>
        <p:nvSpPr>
          <p:cNvPr id="5" name="Text Placeholder 33">
            <a:extLst>
              <a:ext uri="{FF2B5EF4-FFF2-40B4-BE49-F238E27FC236}">
                <a16:creationId xmlns:a16="http://schemas.microsoft.com/office/drawing/2014/main" id="{6A1E26D5-A06A-7EA5-A360-037CDBD6CDD3}"/>
              </a:ext>
            </a:extLst>
          </p:cNvPr>
          <p:cNvSpPr txBox="1">
            <a:spLocks/>
          </p:cNvSpPr>
          <p:nvPr/>
        </p:nvSpPr>
        <p:spPr>
          <a:xfrm>
            <a:off x="-44560" y="1383334"/>
            <a:ext cx="2458660" cy="376623"/>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r" defTabSz="914400">
              <a:lnSpc>
                <a:spcPct val="140000"/>
              </a:lnSpc>
              <a:spcBef>
                <a:spcPct val="20000"/>
              </a:spcBef>
              <a:buNone/>
            </a:pPr>
            <a:r>
              <a:rPr lang="en-AU" sz="1800" dirty="0">
                <a:solidFill>
                  <a:schemeClr val="accent1"/>
                </a:solidFill>
                <a:latin typeface="Lato Medium" panose="020F0602020204030203" pitchFamily="34" charset="0"/>
                <a:cs typeface="Lato Medium" panose="020F0602020204030203" pitchFamily="34" charset="0"/>
              </a:rPr>
              <a:t>Discovery Workshop</a:t>
            </a:r>
          </a:p>
        </p:txBody>
      </p:sp>
      <p:sp>
        <p:nvSpPr>
          <p:cNvPr id="9" name="Text Placeholder 33">
            <a:extLst>
              <a:ext uri="{FF2B5EF4-FFF2-40B4-BE49-F238E27FC236}">
                <a16:creationId xmlns:a16="http://schemas.microsoft.com/office/drawing/2014/main" id="{18589827-28E2-9E83-445E-20EC8BBCF116}"/>
              </a:ext>
            </a:extLst>
          </p:cNvPr>
          <p:cNvSpPr txBox="1">
            <a:spLocks/>
          </p:cNvSpPr>
          <p:nvPr/>
        </p:nvSpPr>
        <p:spPr>
          <a:xfrm>
            <a:off x="-44560" y="3891642"/>
            <a:ext cx="2458660" cy="376623"/>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r" defTabSz="914400">
              <a:lnSpc>
                <a:spcPct val="140000"/>
              </a:lnSpc>
              <a:spcBef>
                <a:spcPct val="20000"/>
              </a:spcBef>
              <a:buNone/>
            </a:pPr>
            <a:r>
              <a:rPr lang="en-AU" sz="1800" dirty="0">
                <a:solidFill>
                  <a:schemeClr val="accent3"/>
                </a:solidFill>
                <a:latin typeface="Lato Medium" panose="020F0602020204030203" pitchFamily="34" charset="0"/>
                <a:cs typeface="Lato Medium" panose="020F0602020204030203" pitchFamily="34" charset="0"/>
              </a:rPr>
              <a:t>Targeted Training</a:t>
            </a:r>
          </a:p>
        </p:txBody>
      </p:sp>
      <p:cxnSp>
        <p:nvCxnSpPr>
          <p:cNvPr id="3" name="Straight Connector 2">
            <a:extLst>
              <a:ext uri="{FF2B5EF4-FFF2-40B4-BE49-F238E27FC236}">
                <a16:creationId xmlns:a16="http://schemas.microsoft.com/office/drawing/2014/main" id="{7FC8A623-4FA9-1A25-B022-973A8773F6D4}"/>
              </a:ext>
            </a:extLst>
          </p:cNvPr>
          <p:cNvCxnSpPr/>
          <p:nvPr/>
        </p:nvCxnSpPr>
        <p:spPr>
          <a:xfrm flipH="1">
            <a:off x="5915684" y="1858507"/>
            <a:ext cx="30038" cy="5025071"/>
          </a:xfrm>
          <a:prstGeom prst="line">
            <a:avLst/>
          </a:prstGeom>
          <a:ln>
            <a:solidFill>
              <a:srgbClr val="24AE1D">
                <a:alpha val="50000"/>
              </a:srgbClr>
            </a:solidFill>
            <a:prstDash val="solid"/>
          </a:ln>
        </p:spPr>
        <p:style>
          <a:lnRef idx="1">
            <a:schemeClr val="accent1"/>
          </a:lnRef>
          <a:fillRef idx="0">
            <a:schemeClr val="accent1"/>
          </a:fillRef>
          <a:effectRef idx="0">
            <a:schemeClr val="accent1"/>
          </a:effectRef>
          <a:fontRef idx="minor">
            <a:schemeClr val="tx1"/>
          </a:fontRef>
        </p:style>
      </p:cxnSp>
      <p:sp>
        <p:nvSpPr>
          <p:cNvPr id="4" name="Text Placeholder 32">
            <a:extLst>
              <a:ext uri="{FF2B5EF4-FFF2-40B4-BE49-F238E27FC236}">
                <a16:creationId xmlns:a16="http://schemas.microsoft.com/office/drawing/2014/main" id="{D17B9627-0B52-1220-5A3D-2D548A48EF7E}"/>
              </a:ext>
            </a:extLst>
          </p:cNvPr>
          <p:cNvSpPr txBox="1">
            <a:spLocks/>
          </p:cNvSpPr>
          <p:nvPr/>
        </p:nvSpPr>
        <p:spPr>
          <a:xfrm>
            <a:off x="292148" y="1755841"/>
            <a:ext cx="2121952" cy="763010"/>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r" defTabSz="914400">
              <a:lnSpc>
                <a:spcPct val="100000"/>
              </a:lnSpc>
              <a:spcBef>
                <a:spcPts val="0"/>
              </a:spcBef>
              <a:buNone/>
              <a:defRPr/>
            </a:pPr>
            <a:r>
              <a:rPr lang="en-US" sz="1400" dirty="0">
                <a:latin typeface="Roboto" panose="02000000000000000000" pitchFamily="2" charset="0"/>
                <a:ea typeface="Roboto" panose="02000000000000000000" pitchFamily="2" charset="0"/>
                <a:cs typeface="Roboto" panose="02000000000000000000" pitchFamily="2" charset="0"/>
              </a:rPr>
              <a:t>Understand customers’ vision, ambition, mission, as well as the current challenges and ongoing initiatives in their DevOps Transformation</a:t>
            </a:r>
          </a:p>
        </p:txBody>
      </p:sp>
      <p:sp>
        <p:nvSpPr>
          <p:cNvPr id="6" name="Text Placeholder 32">
            <a:extLst>
              <a:ext uri="{FF2B5EF4-FFF2-40B4-BE49-F238E27FC236}">
                <a16:creationId xmlns:a16="http://schemas.microsoft.com/office/drawing/2014/main" id="{A13849C5-B5B2-01D0-E57E-BEACACA04D4C}"/>
              </a:ext>
            </a:extLst>
          </p:cNvPr>
          <p:cNvSpPr txBox="1">
            <a:spLocks/>
          </p:cNvSpPr>
          <p:nvPr/>
        </p:nvSpPr>
        <p:spPr>
          <a:xfrm>
            <a:off x="9441192" y="3155761"/>
            <a:ext cx="2121952" cy="763010"/>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defTabSz="914400">
              <a:lnSpc>
                <a:spcPct val="100000"/>
              </a:lnSpc>
              <a:spcBef>
                <a:spcPts val="0"/>
              </a:spcBef>
              <a:buNone/>
              <a:defRPr/>
            </a:pPr>
            <a:r>
              <a:rPr lang="en-US" sz="1400" dirty="0">
                <a:latin typeface="Roboto" panose="02000000000000000000" pitchFamily="2" charset="0"/>
                <a:ea typeface="Roboto" panose="02000000000000000000" pitchFamily="2" charset="0"/>
                <a:cs typeface="Roboto" panose="02000000000000000000" pitchFamily="2" charset="0"/>
              </a:rPr>
              <a:t>Sprint 0 defines prioritized action items, OKRs, and reports for the DevOps transformation strategy and roadmap. </a:t>
            </a:r>
          </a:p>
        </p:txBody>
      </p:sp>
      <p:sp>
        <p:nvSpPr>
          <p:cNvPr id="7" name="Text Placeholder 33">
            <a:extLst>
              <a:ext uri="{FF2B5EF4-FFF2-40B4-BE49-F238E27FC236}">
                <a16:creationId xmlns:a16="http://schemas.microsoft.com/office/drawing/2014/main" id="{D37F4484-9841-8070-87B5-C246F6DFE5F6}"/>
              </a:ext>
            </a:extLst>
          </p:cNvPr>
          <p:cNvSpPr txBox="1">
            <a:spLocks/>
          </p:cNvSpPr>
          <p:nvPr/>
        </p:nvSpPr>
        <p:spPr>
          <a:xfrm>
            <a:off x="9441192" y="2747153"/>
            <a:ext cx="2458660" cy="376623"/>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defTabSz="914400">
              <a:lnSpc>
                <a:spcPct val="140000"/>
              </a:lnSpc>
              <a:spcBef>
                <a:spcPct val="20000"/>
              </a:spcBef>
              <a:buNone/>
            </a:pPr>
            <a:r>
              <a:rPr lang="en-AU" sz="1800" dirty="0">
                <a:solidFill>
                  <a:schemeClr val="accent2"/>
                </a:solidFill>
                <a:latin typeface="Roboto" panose="02000000000000000000" pitchFamily="2" charset="0"/>
                <a:ea typeface="Roboto" panose="02000000000000000000" pitchFamily="2" charset="0"/>
                <a:cs typeface="Roboto" panose="02000000000000000000" pitchFamily="2" charset="0"/>
              </a:rPr>
              <a:t>DevOps Sprint Zero</a:t>
            </a:r>
          </a:p>
        </p:txBody>
      </p:sp>
      <p:sp>
        <p:nvSpPr>
          <p:cNvPr id="8" name="Text Placeholder 32">
            <a:extLst>
              <a:ext uri="{FF2B5EF4-FFF2-40B4-BE49-F238E27FC236}">
                <a16:creationId xmlns:a16="http://schemas.microsoft.com/office/drawing/2014/main" id="{7DEED282-E8CB-671C-AAFE-F163FF3F8938}"/>
              </a:ext>
            </a:extLst>
          </p:cNvPr>
          <p:cNvSpPr txBox="1">
            <a:spLocks/>
          </p:cNvSpPr>
          <p:nvPr/>
        </p:nvSpPr>
        <p:spPr>
          <a:xfrm>
            <a:off x="292148" y="4261272"/>
            <a:ext cx="2121952" cy="763010"/>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r" defTabSz="914400">
              <a:lnSpc>
                <a:spcPct val="100000"/>
              </a:lnSpc>
              <a:spcBef>
                <a:spcPts val="0"/>
              </a:spcBef>
              <a:buNone/>
              <a:defRPr/>
            </a:pPr>
            <a:r>
              <a:rPr lang="en-US" sz="1400" dirty="0">
                <a:latin typeface="Roboto" panose="02000000000000000000" pitchFamily="2" charset="0"/>
                <a:ea typeface="Roboto" panose="02000000000000000000" pitchFamily="2" charset="0"/>
                <a:cs typeface="Roboto" panose="02000000000000000000" pitchFamily="2" charset="0"/>
              </a:rPr>
              <a:t>An immersive class for teams designed to provide a deeper understanding of best practices, challenges, and labs.</a:t>
            </a:r>
          </a:p>
        </p:txBody>
      </p:sp>
      <p:sp>
        <p:nvSpPr>
          <p:cNvPr id="10" name="Text Placeholder 32">
            <a:extLst>
              <a:ext uri="{FF2B5EF4-FFF2-40B4-BE49-F238E27FC236}">
                <a16:creationId xmlns:a16="http://schemas.microsoft.com/office/drawing/2014/main" id="{6DE3CCB0-B941-9CF5-F971-AC8D598B72E4}"/>
              </a:ext>
            </a:extLst>
          </p:cNvPr>
          <p:cNvSpPr txBox="1">
            <a:spLocks/>
          </p:cNvSpPr>
          <p:nvPr/>
        </p:nvSpPr>
        <p:spPr>
          <a:xfrm>
            <a:off x="9441192" y="5430371"/>
            <a:ext cx="2121952" cy="763010"/>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defTabSz="914400">
              <a:lnSpc>
                <a:spcPct val="100000"/>
              </a:lnSpc>
              <a:spcBef>
                <a:spcPts val="0"/>
              </a:spcBef>
              <a:buNone/>
              <a:defRPr/>
            </a:pPr>
            <a:r>
              <a:rPr lang="en-US" sz="1400" dirty="0">
                <a:latin typeface="Roboto" panose="02000000000000000000" pitchFamily="2" charset="0"/>
                <a:ea typeface="Roboto" panose="02000000000000000000" pitchFamily="2" charset="0"/>
                <a:cs typeface="Roboto" panose="02000000000000000000" pitchFamily="2" charset="0"/>
              </a:rPr>
              <a:t>Build a strategy with customers on how to mature their DevOps capability and delivery of an MVP together with customers.</a:t>
            </a:r>
          </a:p>
        </p:txBody>
      </p:sp>
      <p:sp>
        <p:nvSpPr>
          <p:cNvPr id="11" name="Text Placeholder 33">
            <a:extLst>
              <a:ext uri="{FF2B5EF4-FFF2-40B4-BE49-F238E27FC236}">
                <a16:creationId xmlns:a16="http://schemas.microsoft.com/office/drawing/2014/main" id="{2A6911D1-DD82-8DC3-E8F5-3F1514C450E2}"/>
              </a:ext>
            </a:extLst>
          </p:cNvPr>
          <p:cNvSpPr txBox="1">
            <a:spLocks/>
          </p:cNvSpPr>
          <p:nvPr/>
        </p:nvSpPr>
        <p:spPr>
          <a:xfrm>
            <a:off x="9441192" y="5021763"/>
            <a:ext cx="2458660" cy="376623"/>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defTabSz="914400">
              <a:lnSpc>
                <a:spcPct val="140000"/>
              </a:lnSpc>
              <a:spcBef>
                <a:spcPct val="20000"/>
              </a:spcBef>
              <a:buNone/>
            </a:pPr>
            <a:r>
              <a:rPr lang="en-AU" sz="1800" dirty="0">
                <a:solidFill>
                  <a:schemeClr val="accent4"/>
                </a:solidFill>
                <a:latin typeface="Roboto" panose="02000000000000000000" pitchFamily="2" charset="0"/>
                <a:ea typeface="Roboto" panose="02000000000000000000" pitchFamily="2" charset="0"/>
                <a:cs typeface="Roboto" panose="02000000000000000000" pitchFamily="2" charset="0"/>
              </a:rPr>
              <a:t>Implementation</a:t>
            </a:r>
          </a:p>
        </p:txBody>
      </p:sp>
      <p:sp>
        <p:nvSpPr>
          <p:cNvPr id="13" name="Freeform 5">
            <a:extLst>
              <a:ext uri="{FF2B5EF4-FFF2-40B4-BE49-F238E27FC236}">
                <a16:creationId xmlns:a16="http://schemas.microsoft.com/office/drawing/2014/main" id="{D4BB61CE-5088-C8E9-5231-D4F7C2256FC8}"/>
              </a:ext>
            </a:extLst>
          </p:cNvPr>
          <p:cNvSpPr>
            <a:spLocks/>
          </p:cNvSpPr>
          <p:nvPr/>
        </p:nvSpPr>
        <p:spPr bwMode="auto">
          <a:xfrm>
            <a:off x="2557679" y="1792818"/>
            <a:ext cx="3779313" cy="812073"/>
          </a:xfrm>
          <a:custGeom>
            <a:avLst/>
            <a:gdLst>
              <a:gd name="T0" fmla="*/ 381 w 425"/>
              <a:gd name="T1" fmla="*/ 0 h 89"/>
              <a:gd name="T2" fmla="*/ 337 w 425"/>
              <a:gd name="T3" fmla="*/ 39 h 89"/>
              <a:gd name="T4" fmla="*/ 337 w 425"/>
              <a:gd name="T5" fmla="*/ 39 h 89"/>
              <a:gd name="T6" fmla="*/ 23 w 425"/>
              <a:gd name="T7" fmla="*/ 40 h 89"/>
              <a:gd name="T8" fmla="*/ 12 w 425"/>
              <a:gd name="T9" fmla="*/ 32 h 89"/>
              <a:gd name="T10" fmla="*/ 0 w 425"/>
              <a:gd name="T11" fmla="*/ 45 h 89"/>
              <a:gd name="T12" fmla="*/ 12 w 425"/>
              <a:gd name="T13" fmla="*/ 57 h 89"/>
              <a:gd name="T14" fmla="*/ 23 w 425"/>
              <a:gd name="T15" fmla="*/ 49 h 89"/>
              <a:gd name="T16" fmla="*/ 337 w 425"/>
              <a:gd name="T17" fmla="*/ 50 h 89"/>
              <a:gd name="T18" fmla="*/ 337 w 425"/>
              <a:gd name="T19" fmla="*/ 50 h 89"/>
              <a:gd name="T20" fmla="*/ 381 w 425"/>
              <a:gd name="T21" fmla="*/ 89 h 89"/>
              <a:gd name="T22" fmla="*/ 425 w 425"/>
              <a:gd name="T23" fmla="*/ 45 h 89"/>
              <a:gd name="T24" fmla="*/ 381 w 425"/>
              <a:gd name="T25"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25" h="89">
                <a:moveTo>
                  <a:pt x="381" y="0"/>
                </a:moveTo>
                <a:cubicBezTo>
                  <a:pt x="358" y="0"/>
                  <a:pt x="340" y="17"/>
                  <a:pt x="337" y="39"/>
                </a:cubicBezTo>
                <a:cubicBezTo>
                  <a:pt x="337" y="39"/>
                  <a:pt x="337" y="39"/>
                  <a:pt x="337" y="39"/>
                </a:cubicBezTo>
                <a:cubicBezTo>
                  <a:pt x="276" y="44"/>
                  <a:pt x="95" y="45"/>
                  <a:pt x="23" y="40"/>
                </a:cubicBezTo>
                <a:cubicBezTo>
                  <a:pt x="21" y="35"/>
                  <a:pt x="17" y="32"/>
                  <a:pt x="12" y="32"/>
                </a:cubicBezTo>
                <a:cubicBezTo>
                  <a:pt x="5" y="32"/>
                  <a:pt x="0" y="38"/>
                  <a:pt x="0" y="45"/>
                </a:cubicBezTo>
                <a:cubicBezTo>
                  <a:pt x="0" y="51"/>
                  <a:pt x="5" y="57"/>
                  <a:pt x="12" y="57"/>
                </a:cubicBezTo>
                <a:cubicBezTo>
                  <a:pt x="17" y="57"/>
                  <a:pt x="21" y="54"/>
                  <a:pt x="23" y="49"/>
                </a:cubicBezTo>
                <a:cubicBezTo>
                  <a:pt x="104" y="45"/>
                  <a:pt x="267" y="45"/>
                  <a:pt x="337" y="50"/>
                </a:cubicBezTo>
                <a:cubicBezTo>
                  <a:pt x="337" y="50"/>
                  <a:pt x="337" y="50"/>
                  <a:pt x="337" y="50"/>
                </a:cubicBezTo>
                <a:cubicBezTo>
                  <a:pt x="340" y="72"/>
                  <a:pt x="358" y="89"/>
                  <a:pt x="381" y="89"/>
                </a:cubicBezTo>
                <a:cubicBezTo>
                  <a:pt x="406" y="89"/>
                  <a:pt x="425" y="69"/>
                  <a:pt x="425" y="45"/>
                </a:cubicBezTo>
                <a:cubicBezTo>
                  <a:pt x="425" y="20"/>
                  <a:pt x="406" y="0"/>
                  <a:pt x="381" y="0"/>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latin typeface="Roboto" panose="02000000000000000000" pitchFamily="2" charset="0"/>
              <a:ea typeface="Roboto" panose="02000000000000000000" pitchFamily="2" charset="0"/>
              <a:cs typeface="Roboto" panose="02000000000000000000" pitchFamily="2" charset="0"/>
            </a:endParaRPr>
          </a:p>
        </p:txBody>
      </p:sp>
      <p:sp>
        <p:nvSpPr>
          <p:cNvPr id="16" name="Freeform 5">
            <a:extLst>
              <a:ext uri="{FF2B5EF4-FFF2-40B4-BE49-F238E27FC236}">
                <a16:creationId xmlns:a16="http://schemas.microsoft.com/office/drawing/2014/main" id="{9BE36AFB-2279-8244-12C3-25E9E8F6674A}"/>
              </a:ext>
            </a:extLst>
          </p:cNvPr>
          <p:cNvSpPr>
            <a:spLocks/>
          </p:cNvSpPr>
          <p:nvPr/>
        </p:nvSpPr>
        <p:spPr bwMode="auto">
          <a:xfrm rot="10800000">
            <a:off x="5549272" y="3001254"/>
            <a:ext cx="3779313" cy="812073"/>
          </a:xfrm>
          <a:custGeom>
            <a:avLst/>
            <a:gdLst>
              <a:gd name="T0" fmla="*/ 381 w 425"/>
              <a:gd name="T1" fmla="*/ 0 h 89"/>
              <a:gd name="T2" fmla="*/ 337 w 425"/>
              <a:gd name="T3" fmla="*/ 39 h 89"/>
              <a:gd name="T4" fmla="*/ 337 w 425"/>
              <a:gd name="T5" fmla="*/ 39 h 89"/>
              <a:gd name="T6" fmla="*/ 23 w 425"/>
              <a:gd name="T7" fmla="*/ 40 h 89"/>
              <a:gd name="T8" fmla="*/ 12 w 425"/>
              <a:gd name="T9" fmla="*/ 32 h 89"/>
              <a:gd name="T10" fmla="*/ 0 w 425"/>
              <a:gd name="T11" fmla="*/ 45 h 89"/>
              <a:gd name="T12" fmla="*/ 12 w 425"/>
              <a:gd name="T13" fmla="*/ 57 h 89"/>
              <a:gd name="T14" fmla="*/ 23 w 425"/>
              <a:gd name="T15" fmla="*/ 49 h 89"/>
              <a:gd name="T16" fmla="*/ 337 w 425"/>
              <a:gd name="T17" fmla="*/ 50 h 89"/>
              <a:gd name="T18" fmla="*/ 337 w 425"/>
              <a:gd name="T19" fmla="*/ 50 h 89"/>
              <a:gd name="T20" fmla="*/ 381 w 425"/>
              <a:gd name="T21" fmla="*/ 89 h 89"/>
              <a:gd name="T22" fmla="*/ 425 w 425"/>
              <a:gd name="T23" fmla="*/ 45 h 89"/>
              <a:gd name="T24" fmla="*/ 381 w 425"/>
              <a:gd name="T25"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25" h="89">
                <a:moveTo>
                  <a:pt x="381" y="0"/>
                </a:moveTo>
                <a:cubicBezTo>
                  <a:pt x="358" y="0"/>
                  <a:pt x="340" y="17"/>
                  <a:pt x="337" y="39"/>
                </a:cubicBezTo>
                <a:cubicBezTo>
                  <a:pt x="337" y="39"/>
                  <a:pt x="337" y="39"/>
                  <a:pt x="337" y="39"/>
                </a:cubicBezTo>
                <a:cubicBezTo>
                  <a:pt x="276" y="44"/>
                  <a:pt x="95" y="45"/>
                  <a:pt x="23" y="40"/>
                </a:cubicBezTo>
                <a:cubicBezTo>
                  <a:pt x="21" y="35"/>
                  <a:pt x="17" y="32"/>
                  <a:pt x="12" y="32"/>
                </a:cubicBezTo>
                <a:cubicBezTo>
                  <a:pt x="5" y="32"/>
                  <a:pt x="0" y="38"/>
                  <a:pt x="0" y="45"/>
                </a:cubicBezTo>
                <a:cubicBezTo>
                  <a:pt x="0" y="51"/>
                  <a:pt x="5" y="57"/>
                  <a:pt x="12" y="57"/>
                </a:cubicBezTo>
                <a:cubicBezTo>
                  <a:pt x="17" y="57"/>
                  <a:pt x="21" y="54"/>
                  <a:pt x="23" y="49"/>
                </a:cubicBezTo>
                <a:cubicBezTo>
                  <a:pt x="104" y="45"/>
                  <a:pt x="267" y="45"/>
                  <a:pt x="337" y="50"/>
                </a:cubicBezTo>
                <a:cubicBezTo>
                  <a:pt x="337" y="50"/>
                  <a:pt x="337" y="50"/>
                  <a:pt x="337" y="50"/>
                </a:cubicBezTo>
                <a:cubicBezTo>
                  <a:pt x="340" y="72"/>
                  <a:pt x="358" y="89"/>
                  <a:pt x="381" y="89"/>
                </a:cubicBezTo>
                <a:cubicBezTo>
                  <a:pt x="406" y="89"/>
                  <a:pt x="425" y="69"/>
                  <a:pt x="425" y="45"/>
                </a:cubicBezTo>
                <a:cubicBezTo>
                  <a:pt x="425" y="20"/>
                  <a:pt x="406" y="0"/>
                  <a:pt x="381" y="0"/>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latin typeface="Roboto" panose="02000000000000000000" pitchFamily="2" charset="0"/>
              <a:ea typeface="Roboto" panose="02000000000000000000" pitchFamily="2" charset="0"/>
              <a:cs typeface="Roboto" panose="02000000000000000000" pitchFamily="2" charset="0"/>
            </a:endParaRPr>
          </a:p>
        </p:txBody>
      </p:sp>
      <p:sp>
        <p:nvSpPr>
          <p:cNvPr id="19" name="Freeform 5">
            <a:extLst>
              <a:ext uri="{FF2B5EF4-FFF2-40B4-BE49-F238E27FC236}">
                <a16:creationId xmlns:a16="http://schemas.microsoft.com/office/drawing/2014/main" id="{F3601AD7-B813-9068-DD3A-7B9B96DECBA4}"/>
              </a:ext>
            </a:extLst>
          </p:cNvPr>
          <p:cNvSpPr>
            <a:spLocks/>
          </p:cNvSpPr>
          <p:nvPr/>
        </p:nvSpPr>
        <p:spPr bwMode="auto">
          <a:xfrm>
            <a:off x="2557679" y="4209690"/>
            <a:ext cx="3779313" cy="812073"/>
          </a:xfrm>
          <a:custGeom>
            <a:avLst/>
            <a:gdLst>
              <a:gd name="T0" fmla="*/ 381 w 425"/>
              <a:gd name="T1" fmla="*/ 0 h 89"/>
              <a:gd name="T2" fmla="*/ 337 w 425"/>
              <a:gd name="T3" fmla="*/ 39 h 89"/>
              <a:gd name="T4" fmla="*/ 337 w 425"/>
              <a:gd name="T5" fmla="*/ 39 h 89"/>
              <a:gd name="T6" fmla="*/ 23 w 425"/>
              <a:gd name="T7" fmla="*/ 40 h 89"/>
              <a:gd name="T8" fmla="*/ 12 w 425"/>
              <a:gd name="T9" fmla="*/ 32 h 89"/>
              <a:gd name="T10" fmla="*/ 0 w 425"/>
              <a:gd name="T11" fmla="*/ 45 h 89"/>
              <a:gd name="T12" fmla="*/ 12 w 425"/>
              <a:gd name="T13" fmla="*/ 57 h 89"/>
              <a:gd name="T14" fmla="*/ 23 w 425"/>
              <a:gd name="T15" fmla="*/ 49 h 89"/>
              <a:gd name="T16" fmla="*/ 337 w 425"/>
              <a:gd name="T17" fmla="*/ 50 h 89"/>
              <a:gd name="T18" fmla="*/ 337 w 425"/>
              <a:gd name="T19" fmla="*/ 50 h 89"/>
              <a:gd name="T20" fmla="*/ 381 w 425"/>
              <a:gd name="T21" fmla="*/ 89 h 89"/>
              <a:gd name="T22" fmla="*/ 425 w 425"/>
              <a:gd name="T23" fmla="*/ 45 h 89"/>
              <a:gd name="T24" fmla="*/ 381 w 425"/>
              <a:gd name="T25"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25" h="89">
                <a:moveTo>
                  <a:pt x="381" y="0"/>
                </a:moveTo>
                <a:cubicBezTo>
                  <a:pt x="358" y="0"/>
                  <a:pt x="340" y="17"/>
                  <a:pt x="337" y="39"/>
                </a:cubicBezTo>
                <a:cubicBezTo>
                  <a:pt x="337" y="39"/>
                  <a:pt x="337" y="39"/>
                  <a:pt x="337" y="39"/>
                </a:cubicBezTo>
                <a:cubicBezTo>
                  <a:pt x="276" y="44"/>
                  <a:pt x="95" y="45"/>
                  <a:pt x="23" y="40"/>
                </a:cubicBezTo>
                <a:cubicBezTo>
                  <a:pt x="21" y="35"/>
                  <a:pt x="17" y="32"/>
                  <a:pt x="12" y="32"/>
                </a:cubicBezTo>
                <a:cubicBezTo>
                  <a:pt x="5" y="32"/>
                  <a:pt x="0" y="38"/>
                  <a:pt x="0" y="45"/>
                </a:cubicBezTo>
                <a:cubicBezTo>
                  <a:pt x="0" y="51"/>
                  <a:pt x="5" y="57"/>
                  <a:pt x="12" y="57"/>
                </a:cubicBezTo>
                <a:cubicBezTo>
                  <a:pt x="17" y="57"/>
                  <a:pt x="21" y="54"/>
                  <a:pt x="23" y="49"/>
                </a:cubicBezTo>
                <a:cubicBezTo>
                  <a:pt x="104" y="45"/>
                  <a:pt x="267" y="45"/>
                  <a:pt x="337" y="50"/>
                </a:cubicBezTo>
                <a:cubicBezTo>
                  <a:pt x="337" y="50"/>
                  <a:pt x="337" y="50"/>
                  <a:pt x="337" y="50"/>
                </a:cubicBezTo>
                <a:cubicBezTo>
                  <a:pt x="340" y="72"/>
                  <a:pt x="358" y="89"/>
                  <a:pt x="381" y="89"/>
                </a:cubicBezTo>
                <a:cubicBezTo>
                  <a:pt x="406" y="89"/>
                  <a:pt x="425" y="69"/>
                  <a:pt x="425" y="45"/>
                </a:cubicBezTo>
                <a:cubicBezTo>
                  <a:pt x="425" y="20"/>
                  <a:pt x="406" y="0"/>
                  <a:pt x="381"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latin typeface="Roboto" panose="02000000000000000000" pitchFamily="2" charset="0"/>
              <a:ea typeface="Roboto" panose="02000000000000000000" pitchFamily="2" charset="0"/>
              <a:cs typeface="Roboto" panose="02000000000000000000" pitchFamily="2" charset="0"/>
            </a:endParaRPr>
          </a:p>
        </p:txBody>
      </p:sp>
      <p:sp>
        <p:nvSpPr>
          <p:cNvPr id="22" name="Freeform 5">
            <a:extLst>
              <a:ext uri="{FF2B5EF4-FFF2-40B4-BE49-F238E27FC236}">
                <a16:creationId xmlns:a16="http://schemas.microsoft.com/office/drawing/2014/main" id="{FF98A893-3C82-9E8F-11BC-677BA0972E2E}"/>
              </a:ext>
            </a:extLst>
          </p:cNvPr>
          <p:cNvSpPr>
            <a:spLocks/>
          </p:cNvSpPr>
          <p:nvPr/>
        </p:nvSpPr>
        <p:spPr bwMode="auto">
          <a:xfrm rot="10800000">
            <a:off x="5523514" y="5418126"/>
            <a:ext cx="3779313" cy="812073"/>
          </a:xfrm>
          <a:custGeom>
            <a:avLst/>
            <a:gdLst>
              <a:gd name="T0" fmla="*/ 381 w 425"/>
              <a:gd name="T1" fmla="*/ 0 h 89"/>
              <a:gd name="T2" fmla="*/ 337 w 425"/>
              <a:gd name="T3" fmla="*/ 39 h 89"/>
              <a:gd name="T4" fmla="*/ 337 w 425"/>
              <a:gd name="T5" fmla="*/ 39 h 89"/>
              <a:gd name="T6" fmla="*/ 23 w 425"/>
              <a:gd name="T7" fmla="*/ 40 h 89"/>
              <a:gd name="T8" fmla="*/ 12 w 425"/>
              <a:gd name="T9" fmla="*/ 32 h 89"/>
              <a:gd name="T10" fmla="*/ 0 w 425"/>
              <a:gd name="T11" fmla="*/ 45 h 89"/>
              <a:gd name="T12" fmla="*/ 12 w 425"/>
              <a:gd name="T13" fmla="*/ 57 h 89"/>
              <a:gd name="T14" fmla="*/ 23 w 425"/>
              <a:gd name="T15" fmla="*/ 49 h 89"/>
              <a:gd name="T16" fmla="*/ 337 w 425"/>
              <a:gd name="T17" fmla="*/ 50 h 89"/>
              <a:gd name="T18" fmla="*/ 337 w 425"/>
              <a:gd name="T19" fmla="*/ 50 h 89"/>
              <a:gd name="T20" fmla="*/ 381 w 425"/>
              <a:gd name="T21" fmla="*/ 89 h 89"/>
              <a:gd name="T22" fmla="*/ 425 w 425"/>
              <a:gd name="T23" fmla="*/ 45 h 89"/>
              <a:gd name="T24" fmla="*/ 381 w 425"/>
              <a:gd name="T25"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25" h="89">
                <a:moveTo>
                  <a:pt x="381" y="0"/>
                </a:moveTo>
                <a:cubicBezTo>
                  <a:pt x="358" y="0"/>
                  <a:pt x="340" y="17"/>
                  <a:pt x="337" y="39"/>
                </a:cubicBezTo>
                <a:cubicBezTo>
                  <a:pt x="337" y="39"/>
                  <a:pt x="337" y="39"/>
                  <a:pt x="337" y="39"/>
                </a:cubicBezTo>
                <a:cubicBezTo>
                  <a:pt x="276" y="44"/>
                  <a:pt x="95" y="45"/>
                  <a:pt x="23" y="40"/>
                </a:cubicBezTo>
                <a:cubicBezTo>
                  <a:pt x="21" y="35"/>
                  <a:pt x="17" y="32"/>
                  <a:pt x="12" y="32"/>
                </a:cubicBezTo>
                <a:cubicBezTo>
                  <a:pt x="5" y="32"/>
                  <a:pt x="0" y="38"/>
                  <a:pt x="0" y="45"/>
                </a:cubicBezTo>
                <a:cubicBezTo>
                  <a:pt x="0" y="51"/>
                  <a:pt x="5" y="57"/>
                  <a:pt x="12" y="57"/>
                </a:cubicBezTo>
                <a:cubicBezTo>
                  <a:pt x="17" y="57"/>
                  <a:pt x="21" y="54"/>
                  <a:pt x="23" y="49"/>
                </a:cubicBezTo>
                <a:cubicBezTo>
                  <a:pt x="104" y="45"/>
                  <a:pt x="267" y="45"/>
                  <a:pt x="337" y="50"/>
                </a:cubicBezTo>
                <a:cubicBezTo>
                  <a:pt x="337" y="50"/>
                  <a:pt x="337" y="50"/>
                  <a:pt x="337" y="50"/>
                </a:cubicBezTo>
                <a:cubicBezTo>
                  <a:pt x="340" y="72"/>
                  <a:pt x="358" y="89"/>
                  <a:pt x="381" y="89"/>
                </a:cubicBezTo>
                <a:cubicBezTo>
                  <a:pt x="406" y="89"/>
                  <a:pt x="425" y="69"/>
                  <a:pt x="425" y="45"/>
                </a:cubicBezTo>
                <a:cubicBezTo>
                  <a:pt x="425" y="20"/>
                  <a:pt x="406" y="0"/>
                  <a:pt x="381" y="0"/>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a:latin typeface="Roboto" panose="02000000000000000000" pitchFamily="2" charset="0"/>
              <a:ea typeface="Roboto" panose="02000000000000000000" pitchFamily="2" charset="0"/>
              <a:cs typeface="Roboto" panose="02000000000000000000" pitchFamily="2" charset="0"/>
            </a:endParaRPr>
          </a:p>
        </p:txBody>
      </p:sp>
      <p:sp>
        <p:nvSpPr>
          <p:cNvPr id="12" name="Title 1">
            <a:extLst>
              <a:ext uri="{FF2B5EF4-FFF2-40B4-BE49-F238E27FC236}">
                <a16:creationId xmlns:a16="http://schemas.microsoft.com/office/drawing/2014/main" id="{D067D49C-3A08-D7DB-1139-41D96F83E174}"/>
              </a:ext>
            </a:extLst>
          </p:cNvPr>
          <p:cNvSpPr txBox="1">
            <a:spLocks/>
          </p:cNvSpPr>
          <p:nvPr/>
        </p:nvSpPr>
        <p:spPr>
          <a:xfrm>
            <a:off x="838200" y="365126"/>
            <a:ext cx="10515600" cy="886732"/>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MY" sz="4400" dirty="0">
                <a:latin typeface="Roboto Light" panose="02000000000000000000" pitchFamily="2" charset="0"/>
                <a:ea typeface="Roboto Light" panose="02000000000000000000" pitchFamily="2" charset="0"/>
                <a:cs typeface="Roboto Light" panose="02000000000000000000" pitchFamily="2" charset="0"/>
              </a:rPr>
              <a:t>Engagement Kick-Off</a:t>
            </a:r>
          </a:p>
        </p:txBody>
      </p:sp>
    </p:spTree>
    <p:extLst>
      <p:ext uri="{BB962C8B-B14F-4D97-AF65-F5344CB8AC3E}">
        <p14:creationId xmlns:p14="http://schemas.microsoft.com/office/powerpoint/2010/main" val="6418069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48446"/>
            <a:ext cx="10515600" cy="886732"/>
          </a:xfrm>
        </p:spPr>
        <p:txBody>
          <a:bodyPr/>
          <a:lstStyle/>
          <a:p>
            <a:r>
              <a:rPr lang="en-MY" dirty="0">
                <a:latin typeface="Roboto" panose="02000000000000000000" pitchFamily="2" charset="0"/>
                <a:ea typeface="Roboto" panose="02000000000000000000" pitchFamily="2" charset="0"/>
                <a:cs typeface="Roboto" panose="02000000000000000000" pitchFamily="2" charset="0"/>
              </a:rPr>
              <a:t>Scaling DevOps</a:t>
            </a:r>
          </a:p>
        </p:txBody>
      </p:sp>
      <p:sp>
        <p:nvSpPr>
          <p:cNvPr id="3" name="Subtitle 2"/>
          <p:cNvSpPr>
            <a:spLocks noGrp="1"/>
          </p:cNvSpPr>
          <p:nvPr>
            <p:ph type="subTitle" idx="1"/>
          </p:nvPr>
        </p:nvSpPr>
        <p:spPr>
          <a:xfrm>
            <a:off x="1524000" y="923499"/>
            <a:ext cx="9144000" cy="436562"/>
          </a:xfrm>
        </p:spPr>
        <p:txBody>
          <a:bodyPr/>
          <a:lstStyle/>
          <a:p>
            <a:r>
              <a:rPr lang="en-US" dirty="0">
                <a:latin typeface="Roboto Light" panose="02000000000000000000" pitchFamily="2" charset="0"/>
                <a:ea typeface="Roboto Light" panose="02000000000000000000" pitchFamily="2" charset="0"/>
                <a:cs typeface="Roboto Light" panose="02000000000000000000" pitchFamily="2" charset="0"/>
              </a:rPr>
              <a:t>Internal Developer Platform for speed, consistency, security, and compliance</a:t>
            </a:r>
          </a:p>
        </p:txBody>
      </p:sp>
      <p:sp>
        <p:nvSpPr>
          <p:cNvPr id="48" name="Block Arc 47"/>
          <p:cNvSpPr/>
          <p:nvPr/>
        </p:nvSpPr>
        <p:spPr>
          <a:xfrm rot="3749399">
            <a:off x="274317" y="1658705"/>
            <a:ext cx="4332999" cy="4332995"/>
          </a:xfrm>
          <a:prstGeom prst="blockArc">
            <a:avLst>
              <a:gd name="adj1" fmla="val 12977455"/>
              <a:gd name="adj2" fmla="val 922881"/>
              <a:gd name="adj3" fmla="val 1384"/>
            </a:avLst>
          </a:prstGeom>
          <a:gradFill>
            <a:gsLst>
              <a:gs pos="0">
                <a:schemeClr val="accent1"/>
              </a:gs>
              <a:gs pos="100000">
                <a:schemeClr val="accent5"/>
              </a:gs>
            </a:gsLst>
            <a:lin ang="5400000" scaled="1"/>
          </a:gradFill>
          <a:ln>
            <a:noFill/>
          </a:ln>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a:lstStyle/>
          <a:p>
            <a:endParaRPr lang="en-US"/>
          </a:p>
        </p:txBody>
      </p:sp>
      <p:sp>
        <p:nvSpPr>
          <p:cNvPr id="50" name="Oval 49"/>
          <p:cNvSpPr>
            <a:spLocks noChangeAspect="1"/>
          </p:cNvSpPr>
          <p:nvPr/>
        </p:nvSpPr>
        <p:spPr>
          <a:xfrm>
            <a:off x="2406652" y="1345842"/>
            <a:ext cx="844549" cy="844549"/>
          </a:xfrm>
          <a:prstGeom prst="ellipse">
            <a:avLst/>
          </a:prstGeom>
          <a:solidFill>
            <a:schemeClr val="accent1"/>
          </a:solidFill>
          <a:ln w="28575">
            <a:noFill/>
          </a:ln>
          <a:effectLst/>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algn="ctr"/>
            <a:endParaRPr lang="en-US" sz="1600" dirty="0"/>
          </a:p>
        </p:txBody>
      </p:sp>
      <p:sp>
        <p:nvSpPr>
          <p:cNvPr id="53" name="Oval 52"/>
          <p:cNvSpPr>
            <a:spLocks noChangeAspect="1"/>
          </p:cNvSpPr>
          <p:nvPr/>
        </p:nvSpPr>
        <p:spPr>
          <a:xfrm>
            <a:off x="3625852" y="2108199"/>
            <a:ext cx="844549" cy="844548"/>
          </a:xfrm>
          <a:prstGeom prst="ellipse">
            <a:avLst/>
          </a:prstGeom>
          <a:solidFill>
            <a:schemeClr val="accent2"/>
          </a:solidFill>
          <a:ln w="28575">
            <a:noFill/>
          </a:ln>
          <a:effectLst/>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algn="ctr"/>
            <a:endParaRPr lang="en-US" sz="2000" dirty="0"/>
          </a:p>
        </p:txBody>
      </p:sp>
      <p:sp>
        <p:nvSpPr>
          <p:cNvPr id="56" name="Oval 55"/>
          <p:cNvSpPr>
            <a:spLocks noChangeAspect="1"/>
          </p:cNvSpPr>
          <p:nvPr/>
        </p:nvSpPr>
        <p:spPr>
          <a:xfrm>
            <a:off x="4133852" y="3386855"/>
            <a:ext cx="844549" cy="844549"/>
          </a:xfrm>
          <a:prstGeom prst="ellipse">
            <a:avLst/>
          </a:prstGeom>
          <a:solidFill>
            <a:schemeClr val="accent3"/>
          </a:solidFill>
          <a:ln w="28575">
            <a:noFill/>
          </a:ln>
          <a:effectLst/>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algn="ctr"/>
            <a:endParaRPr lang="en-US" sz="2000" dirty="0"/>
          </a:p>
        </p:txBody>
      </p:sp>
      <p:sp>
        <p:nvSpPr>
          <p:cNvPr id="59" name="Oval 58"/>
          <p:cNvSpPr>
            <a:spLocks noChangeAspect="1"/>
          </p:cNvSpPr>
          <p:nvPr/>
        </p:nvSpPr>
        <p:spPr>
          <a:xfrm>
            <a:off x="3625852" y="4718052"/>
            <a:ext cx="844549" cy="844549"/>
          </a:xfrm>
          <a:prstGeom prst="ellipse">
            <a:avLst/>
          </a:prstGeom>
          <a:solidFill>
            <a:schemeClr val="accent4"/>
          </a:solidFill>
          <a:ln w="28575">
            <a:noFill/>
          </a:ln>
          <a:effectLst/>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algn="ctr"/>
            <a:endParaRPr lang="en-US" sz="2000" dirty="0"/>
          </a:p>
        </p:txBody>
      </p:sp>
      <p:sp>
        <p:nvSpPr>
          <p:cNvPr id="62" name="Oval 61"/>
          <p:cNvSpPr>
            <a:spLocks noChangeAspect="1"/>
          </p:cNvSpPr>
          <p:nvPr/>
        </p:nvSpPr>
        <p:spPr>
          <a:xfrm>
            <a:off x="2406652" y="5456662"/>
            <a:ext cx="844549" cy="844549"/>
          </a:xfrm>
          <a:prstGeom prst="ellipse">
            <a:avLst/>
          </a:prstGeom>
          <a:solidFill>
            <a:schemeClr val="accent5"/>
          </a:solidFill>
          <a:ln w="28575">
            <a:noFill/>
          </a:ln>
          <a:effectLst/>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algn="ctr"/>
            <a:endParaRPr lang="en-US" sz="2000" dirty="0"/>
          </a:p>
        </p:txBody>
      </p:sp>
      <p:grpSp>
        <p:nvGrpSpPr>
          <p:cNvPr id="4" name="Group 3"/>
          <p:cNvGrpSpPr/>
          <p:nvPr/>
        </p:nvGrpSpPr>
        <p:grpSpPr>
          <a:xfrm>
            <a:off x="5473475" y="1669963"/>
            <a:ext cx="5500361" cy="802245"/>
            <a:chOff x="5473475" y="1669963"/>
            <a:chExt cx="5500361" cy="802245"/>
          </a:xfrm>
        </p:grpSpPr>
        <p:sp>
          <p:nvSpPr>
            <p:cNvPr id="89" name="TextBox 88"/>
            <p:cNvSpPr txBox="1"/>
            <p:nvPr/>
          </p:nvSpPr>
          <p:spPr>
            <a:xfrm>
              <a:off x="5637977" y="1669963"/>
              <a:ext cx="4752865" cy="338560"/>
            </a:xfrm>
            <a:prstGeom prst="rect">
              <a:avLst/>
            </a:prstGeom>
            <a:noFill/>
          </p:spPr>
          <p:txBody>
            <a:bodyPr wrap="square" lIns="91445" tIns="45723" rIns="91445" bIns="45723" rtlCol="0">
              <a:spAutoFit/>
            </a:bodyPr>
            <a:lstStyle/>
            <a:p>
              <a:pPr algn="r"/>
              <a:r>
                <a:rPr lang="en-MY" sz="1600" dirty="0">
                  <a:latin typeface="Roboto" panose="02000000000000000000" pitchFamily="2" charset="0"/>
                  <a:ea typeface="Roboto" panose="02000000000000000000" pitchFamily="2" charset="0"/>
                  <a:cs typeface="Roboto" panose="02000000000000000000" pitchFamily="2" charset="0"/>
                </a:rPr>
                <a:t>Application Configuration Management</a:t>
              </a:r>
            </a:p>
          </p:txBody>
        </p:sp>
        <p:sp>
          <p:nvSpPr>
            <p:cNvPr id="90" name="Rectangle 89"/>
            <p:cNvSpPr/>
            <p:nvPr/>
          </p:nvSpPr>
          <p:spPr>
            <a:xfrm>
              <a:off x="5473475" y="1948982"/>
              <a:ext cx="4917367" cy="523226"/>
            </a:xfrm>
            <a:prstGeom prst="rect">
              <a:avLst/>
            </a:prstGeom>
          </p:spPr>
          <p:txBody>
            <a:bodyPr wrap="square" lIns="91445" tIns="45723" rIns="91445" bIns="45723">
              <a:spAutoFit/>
            </a:bodyPr>
            <a:lstStyle/>
            <a:p>
              <a:pPr algn="r"/>
              <a:r>
                <a:rPr lang="en-US" sz="1400" dirty="0">
                  <a:latin typeface="Roboto Light" panose="02000000000000000000" pitchFamily="2" charset="0"/>
                  <a:ea typeface="Roboto Light" panose="02000000000000000000" pitchFamily="2" charset="0"/>
                  <a:cs typeface="Roboto Light" panose="02000000000000000000" pitchFamily="2" charset="0"/>
                </a:rPr>
                <a:t>Manage application configuration in a dynamic, scalable and reliable way.</a:t>
              </a:r>
            </a:p>
          </p:txBody>
        </p:sp>
        <p:sp>
          <p:nvSpPr>
            <p:cNvPr id="99" name="Oval 98"/>
            <p:cNvSpPr>
              <a:spLocks noChangeAspect="1"/>
            </p:cNvSpPr>
            <p:nvPr/>
          </p:nvSpPr>
          <p:spPr>
            <a:xfrm>
              <a:off x="10555344" y="1863334"/>
              <a:ext cx="418492" cy="418492"/>
            </a:xfrm>
            <a:prstGeom prst="ellipse">
              <a:avLst/>
            </a:prstGeom>
            <a:solidFill>
              <a:schemeClr val="accent1"/>
            </a:solidFill>
            <a:ln w="28575">
              <a:noFill/>
            </a:ln>
            <a:effectLst/>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algn="ctr" defTabSz="1185274">
                <a:lnSpc>
                  <a:spcPct val="90000"/>
                </a:lnSpc>
                <a:spcBef>
                  <a:spcPct val="0"/>
                </a:spcBef>
                <a:spcAft>
                  <a:spcPct val="35000"/>
                </a:spcAft>
              </a:pPr>
              <a:endParaRPr lang="en-US" sz="1600" b="1" dirty="0">
                <a:solidFill>
                  <a:srgbClr val="FFFFFF"/>
                </a:solidFill>
                <a:latin typeface="Roboto Light" panose="02000000000000000000" pitchFamily="2" charset="0"/>
                <a:ea typeface="Roboto Light" panose="02000000000000000000" pitchFamily="2" charset="0"/>
                <a:cs typeface="Roboto Light" panose="02000000000000000000" pitchFamily="2" charset="0"/>
              </a:endParaRPr>
            </a:p>
          </p:txBody>
        </p:sp>
      </p:grpSp>
      <p:grpSp>
        <p:nvGrpSpPr>
          <p:cNvPr id="5" name="Group 4"/>
          <p:cNvGrpSpPr/>
          <p:nvPr/>
        </p:nvGrpSpPr>
        <p:grpSpPr>
          <a:xfrm>
            <a:off x="5473475" y="2577851"/>
            <a:ext cx="5500361" cy="802245"/>
            <a:chOff x="5473475" y="2577851"/>
            <a:chExt cx="5500361" cy="802245"/>
          </a:xfrm>
        </p:grpSpPr>
        <p:sp>
          <p:nvSpPr>
            <p:cNvPr id="91" name="TextBox 90"/>
            <p:cNvSpPr txBox="1"/>
            <p:nvPr/>
          </p:nvSpPr>
          <p:spPr>
            <a:xfrm>
              <a:off x="5637977" y="2577851"/>
              <a:ext cx="4752865" cy="338560"/>
            </a:xfrm>
            <a:prstGeom prst="rect">
              <a:avLst/>
            </a:prstGeom>
            <a:noFill/>
          </p:spPr>
          <p:txBody>
            <a:bodyPr wrap="square" lIns="91445" tIns="45723" rIns="91445" bIns="45723" rtlCol="0">
              <a:spAutoFit/>
            </a:bodyPr>
            <a:lstStyle/>
            <a:p>
              <a:pPr algn="r"/>
              <a:r>
                <a:rPr lang="en-MY" sz="1600" dirty="0">
                  <a:latin typeface="Roboto" panose="02000000000000000000" pitchFamily="2" charset="0"/>
                  <a:ea typeface="Roboto" panose="02000000000000000000" pitchFamily="2" charset="0"/>
                  <a:cs typeface="Roboto" panose="02000000000000000000" pitchFamily="2" charset="0"/>
                </a:rPr>
                <a:t>Infrastructure Orchestration</a:t>
              </a:r>
            </a:p>
          </p:txBody>
        </p:sp>
        <p:sp>
          <p:nvSpPr>
            <p:cNvPr id="92" name="Rectangle 91"/>
            <p:cNvSpPr/>
            <p:nvPr/>
          </p:nvSpPr>
          <p:spPr>
            <a:xfrm>
              <a:off x="5473475" y="2856870"/>
              <a:ext cx="4917367" cy="523226"/>
            </a:xfrm>
            <a:prstGeom prst="rect">
              <a:avLst/>
            </a:prstGeom>
          </p:spPr>
          <p:txBody>
            <a:bodyPr wrap="square" lIns="91445" tIns="45723" rIns="91445" bIns="45723">
              <a:spAutoFit/>
            </a:bodyPr>
            <a:lstStyle/>
            <a:p>
              <a:pPr algn="r"/>
              <a:r>
                <a:rPr lang="en-US" sz="1400" dirty="0">
                  <a:latin typeface="Roboto Light" panose="02000000000000000000" pitchFamily="2" charset="0"/>
                  <a:ea typeface="Roboto Light" panose="02000000000000000000" pitchFamily="2" charset="0"/>
                  <a:cs typeface="Roboto Light" panose="02000000000000000000" pitchFamily="2" charset="0"/>
                </a:rPr>
                <a:t>Orchestrate your infrastructure in a dynamic and intelligent way depending on the context.</a:t>
              </a:r>
            </a:p>
          </p:txBody>
        </p:sp>
        <p:sp>
          <p:nvSpPr>
            <p:cNvPr id="100" name="Oval 99"/>
            <p:cNvSpPr>
              <a:spLocks noChangeAspect="1"/>
            </p:cNvSpPr>
            <p:nvPr/>
          </p:nvSpPr>
          <p:spPr>
            <a:xfrm>
              <a:off x="10555344" y="2761390"/>
              <a:ext cx="418492" cy="418492"/>
            </a:xfrm>
            <a:prstGeom prst="ellipse">
              <a:avLst/>
            </a:prstGeom>
            <a:solidFill>
              <a:schemeClr val="accent2"/>
            </a:solidFill>
            <a:ln w="28575">
              <a:noFill/>
            </a:ln>
            <a:effectLst/>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algn="ctr" defTabSz="1185274">
                <a:lnSpc>
                  <a:spcPct val="90000"/>
                </a:lnSpc>
                <a:spcBef>
                  <a:spcPct val="0"/>
                </a:spcBef>
                <a:spcAft>
                  <a:spcPct val="35000"/>
                </a:spcAft>
              </a:pPr>
              <a:endParaRPr lang="en-US" sz="1600" b="1" dirty="0">
                <a:solidFill>
                  <a:srgbClr val="FFFFFF"/>
                </a:solidFill>
                <a:latin typeface="Roboto Light" panose="02000000000000000000" pitchFamily="2" charset="0"/>
                <a:ea typeface="Roboto Light" panose="02000000000000000000" pitchFamily="2" charset="0"/>
                <a:cs typeface="Roboto Light" panose="02000000000000000000" pitchFamily="2" charset="0"/>
              </a:endParaRPr>
            </a:p>
          </p:txBody>
        </p:sp>
      </p:grpSp>
      <p:grpSp>
        <p:nvGrpSpPr>
          <p:cNvPr id="6" name="Group 5"/>
          <p:cNvGrpSpPr/>
          <p:nvPr/>
        </p:nvGrpSpPr>
        <p:grpSpPr>
          <a:xfrm>
            <a:off x="5473475" y="3485739"/>
            <a:ext cx="5500361" cy="802245"/>
            <a:chOff x="5473475" y="3485739"/>
            <a:chExt cx="5500361" cy="802245"/>
          </a:xfrm>
        </p:grpSpPr>
        <p:sp>
          <p:nvSpPr>
            <p:cNvPr id="93" name="TextBox 92"/>
            <p:cNvSpPr txBox="1"/>
            <p:nvPr/>
          </p:nvSpPr>
          <p:spPr>
            <a:xfrm>
              <a:off x="5637977" y="3485739"/>
              <a:ext cx="4752865" cy="338560"/>
            </a:xfrm>
            <a:prstGeom prst="rect">
              <a:avLst/>
            </a:prstGeom>
            <a:noFill/>
          </p:spPr>
          <p:txBody>
            <a:bodyPr wrap="square" lIns="91445" tIns="45723" rIns="91445" bIns="45723" rtlCol="0">
              <a:spAutoFit/>
            </a:bodyPr>
            <a:lstStyle/>
            <a:p>
              <a:pPr algn="r"/>
              <a:r>
                <a:rPr lang="en-MY" sz="1600" dirty="0">
                  <a:latin typeface="Roboto" panose="02000000000000000000" pitchFamily="2" charset="0"/>
                  <a:ea typeface="Roboto" panose="02000000000000000000" pitchFamily="2" charset="0"/>
                  <a:cs typeface="Roboto" panose="02000000000000000000" pitchFamily="2" charset="0"/>
                </a:rPr>
                <a:t>Environment Management</a:t>
              </a:r>
            </a:p>
          </p:txBody>
        </p:sp>
        <p:sp>
          <p:nvSpPr>
            <p:cNvPr id="94" name="Rectangle 93"/>
            <p:cNvSpPr/>
            <p:nvPr/>
          </p:nvSpPr>
          <p:spPr>
            <a:xfrm>
              <a:off x="5473475" y="3764758"/>
              <a:ext cx="4917367" cy="523226"/>
            </a:xfrm>
            <a:prstGeom prst="rect">
              <a:avLst/>
            </a:prstGeom>
          </p:spPr>
          <p:txBody>
            <a:bodyPr wrap="square" lIns="91445" tIns="45723" rIns="91445" bIns="45723">
              <a:spAutoFit/>
            </a:bodyPr>
            <a:lstStyle/>
            <a:p>
              <a:pPr algn="r"/>
              <a:r>
                <a:rPr lang="en-US" sz="1400" dirty="0">
                  <a:latin typeface="Roboto Light" panose="02000000000000000000" pitchFamily="2" charset="0"/>
                  <a:ea typeface="Roboto Light" panose="02000000000000000000" pitchFamily="2" charset="0"/>
                  <a:cs typeface="Roboto Light" panose="02000000000000000000" pitchFamily="2" charset="0"/>
                </a:rPr>
                <a:t>Enable developers to create new and fully provisioned environments whenever needed.</a:t>
              </a:r>
            </a:p>
          </p:txBody>
        </p:sp>
        <p:sp>
          <p:nvSpPr>
            <p:cNvPr id="101" name="Oval 100"/>
            <p:cNvSpPr>
              <a:spLocks noChangeAspect="1"/>
            </p:cNvSpPr>
            <p:nvPr/>
          </p:nvSpPr>
          <p:spPr>
            <a:xfrm>
              <a:off x="10555344" y="3659446"/>
              <a:ext cx="418492" cy="418492"/>
            </a:xfrm>
            <a:prstGeom prst="ellipse">
              <a:avLst/>
            </a:prstGeom>
            <a:solidFill>
              <a:schemeClr val="accent3"/>
            </a:solidFill>
            <a:ln w="28575">
              <a:noFill/>
            </a:ln>
            <a:effectLst/>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algn="ctr" defTabSz="1185274">
                <a:lnSpc>
                  <a:spcPct val="90000"/>
                </a:lnSpc>
                <a:spcBef>
                  <a:spcPct val="0"/>
                </a:spcBef>
                <a:spcAft>
                  <a:spcPct val="35000"/>
                </a:spcAft>
              </a:pPr>
              <a:endParaRPr lang="en-US" sz="1600" b="1" dirty="0">
                <a:solidFill>
                  <a:srgbClr val="FFFFFF"/>
                </a:solidFill>
                <a:latin typeface="Roboto Light" panose="02000000000000000000" pitchFamily="2" charset="0"/>
                <a:ea typeface="Roboto Light" panose="02000000000000000000" pitchFamily="2" charset="0"/>
                <a:cs typeface="Roboto Light" panose="02000000000000000000" pitchFamily="2" charset="0"/>
              </a:endParaRPr>
            </a:p>
          </p:txBody>
        </p:sp>
      </p:grpSp>
      <p:grpSp>
        <p:nvGrpSpPr>
          <p:cNvPr id="7" name="Group 6"/>
          <p:cNvGrpSpPr/>
          <p:nvPr/>
        </p:nvGrpSpPr>
        <p:grpSpPr>
          <a:xfrm>
            <a:off x="5473475" y="4393627"/>
            <a:ext cx="5500361" cy="802245"/>
            <a:chOff x="5473475" y="4393627"/>
            <a:chExt cx="5500361" cy="802245"/>
          </a:xfrm>
        </p:grpSpPr>
        <p:sp>
          <p:nvSpPr>
            <p:cNvPr id="95" name="TextBox 94"/>
            <p:cNvSpPr txBox="1"/>
            <p:nvPr/>
          </p:nvSpPr>
          <p:spPr>
            <a:xfrm>
              <a:off x="5637977" y="4393627"/>
              <a:ext cx="4752865" cy="338560"/>
            </a:xfrm>
            <a:prstGeom prst="rect">
              <a:avLst/>
            </a:prstGeom>
            <a:noFill/>
          </p:spPr>
          <p:txBody>
            <a:bodyPr wrap="square" lIns="91445" tIns="45723" rIns="91445" bIns="45723" rtlCol="0">
              <a:spAutoFit/>
            </a:bodyPr>
            <a:lstStyle/>
            <a:p>
              <a:pPr algn="r"/>
              <a:r>
                <a:rPr lang="en-MY" sz="1600" dirty="0">
                  <a:latin typeface="Roboto" panose="02000000000000000000" pitchFamily="2" charset="0"/>
                  <a:ea typeface="Roboto" panose="02000000000000000000" pitchFamily="2" charset="0"/>
                  <a:cs typeface="Roboto" panose="02000000000000000000" pitchFamily="2" charset="0"/>
                </a:rPr>
                <a:t>Deployment Management</a:t>
              </a:r>
            </a:p>
          </p:txBody>
        </p:sp>
        <p:sp>
          <p:nvSpPr>
            <p:cNvPr id="96" name="Rectangle 95"/>
            <p:cNvSpPr/>
            <p:nvPr/>
          </p:nvSpPr>
          <p:spPr>
            <a:xfrm>
              <a:off x="5473475" y="4672646"/>
              <a:ext cx="4917367" cy="523226"/>
            </a:xfrm>
            <a:prstGeom prst="rect">
              <a:avLst/>
            </a:prstGeom>
          </p:spPr>
          <p:txBody>
            <a:bodyPr wrap="square" lIns="91445" tIns="45723" rIns="91445" bIns="45723">
              <a:spAutoFit/>
            </a:bodyPr>
            <a:lstStyle/>
            <a:p>
              <a:pPr algn="r"/>
              <a:r>
                <a:rPr lang="en-US" sz="1400" dirty="0">
                  <a:latin typeface="Roboto Light" panose="02000000000000000000" pitchFamily="2" charset="0"/>
                  <a:ea typeface="Roboto Light" panose="02000000000000000000" pitchFamily="2" charset="0"/>
                  <a:cs typeface="Roboto Light" panose="02000000000000000000" pitchFamily="2" charset="0"/>
                </a:rPr>
                <a:t>Implement a delivery pipeline for Continuous Delivery or even Continuous Deployment (CD).</a:t>
              </a:r>
            </a:p>
          </p:txBody>
        </p:sp>
        <p:sp>
          <p:nvSpPr>
            <p:cNvPr id="102" name="Oval 101"/>
            <p:cNvSpPr>
              <a:spLocks noChangeAspect="1"/>
            </p:cNvSpPr>
            <p:nvPr/>
          </p:nvSpPr>
          <p:spPr>
            <a:xfrm>
              <a:off x="10555344" y="4557502"/>
              <a:ext cx="418492" cy="418492"/>
            </a:xfrm>
            <a:prstGeom prst="ellipse">
              <a:avLst/>
            </a:prstGeom>
            <a:solidFill>
              <a:schemeClr val="accent4"/>
            </a:solidFill>
            <a:ln w="28575">
              <a:noFill/>
            </a:ln>
            <a:effectLst/>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algn="ctr" defTabSz="1185274">
                <a:lnSpc>
                  <a:spcPct val="90000"/>
                </a:lnSpc>
                <a:spcBef>
                  <a:spcPct val="0"/>
                </a:spcBef>
                <a:spcAft>
                  <a:spcPct val="35000"/>
                </a:spcAft>
              </a:pPr>
              <a:endParaRPr lang="en-US" sz="1600" b="1" dirty="0">
                <a:solidFill>
                  <a:srgbClr val="FFFFFF"/>
                </a:solidFill>
                <a:latin typeface="Roboto Light" panose="02000000000000000000" pitchFamily="2" charset="0"/>
                <a:ea typeface="Roboto Light" panose="02000000000000000000" pitchFamily="2" charset="0"/>
                <a:cs typeface="Roboto Light" panose="02000000000000000000" pitchFamily="2" charset="0"/>
              </a:endParaRPr>
            </a:p>
          </p:txBody>
        </p:sp>
      </p:grpSp>
      <p:grpSp>
        <p:nvGrpSpPr>
          <p:cNvPr id="8" name="Group 7"/>
          <p:cNvGrpSpPr/>
          <p:nvPr/>
        </p:nvGrpSpPr>
        <p:grpSpPr>
          <a:xfrm>
            <a:off x="5473475" y="5301515"/>
            <a:ext cx="5500361" cy="586802"/>
            <a:chOff x="5473475" y="5301515"/>
            <a:chExt cx="5500361" cy="586802"/>
          </a:xfrm>
        </p:grpSpPr>
        <p:sp>
          <p:nvSpPr>
            <p:cNvPr id="97" name="TextBox 96"/>
            <p:cNvSpPr txBox="1"/>
            <p:nvPr/>
          </p:nvSpPr>
          <p:spPr>
            <a:xfrm>
              <a:off x="5637977" y="5301515"/>
              <a:ext cx="4752865" cy="338560"/>
            </a:xfrm>
            <a:prstGeom prst="rect">
              <a:avLst/>
            </a:prstGeom>
            <a:noFill/>
          </p:spPr>
          <p:txBody>
            <a:bodyPr wrap="square" lIns="91445" tIns="45723" rIns="91445" bIns="45723" rtlCol="0">
              <a:spAutoFit/>
            </a:bodyPr>
            <a:lstStyle/>
            <a:p>
              <a:pPr algn="r"/>
              <a:r>
                <a:rPr lang="en-MY" sz="1600" dirty="0">
                  <a:latin typeface="Roboto" panose="02000000000000000000" pitchFamily="2" charset="0"/>
                  <a:ea typeface="Roboto" panose="02000000000000000000" pitchFamily="2" charset="0"/>
                  <a:cs typeface="Roboto" panose="02000000000000000000" pitchFamily="2" charset="0"/>
                </a:rPr>
                <a:t>Role-Based Access Control</a:t>
              </a:r>
            </a:p>
          </p:txBody>
        </p:sp>
        <p:sp>
          <p:nvSpPr>
            <p:cNvPr id="98" name="Rectangle 97"/>
            <p:cNvSpPr/>
            <p:nvPr/>
          </p:nvSpPr>
          <p:spPr>
            <a:xfrm>
              <a:off x="5473475" y="5580534"/>
              <a:ext cx="4917367" cy="307783"/>
            </a:xfrm>
            <a:prstGeom prst="rect">
              <a:avLst/>
            </a:prstGeom>
          </p:spPr>
          <p:txBody>
            <a:bodyPr wrap="square" lIns="91445" tIns="45723" rIns="91445" bIns="45723">
              <a:spAutoFit/>
            </a:bodyPr>
            <a:lstStyle/>
            <a:p>
              <a:pPr algn="r"/>
              <a:r>
                <a:rPr lang="en-US" sz="1400" dirty="0">
                  <a:latin typeface="Roboto Light" panose="02000000000000000000" pitchFamily="2" charset="0"/>
                  <a:ea typeface="Roboto Light" panose="02000000000000000000" pitchFamily="2" charset="0"/>
                  <a:cs typeface="Roboto Light" panose="02000000000000000000" pitchFamily="2" charset="0"/>
                </a:rPr>
                <a:t>Manage who can do what in a scalable way.</a:t>
              </a:r>
            </a:p>
          </p:txBody>
        </p:sp>
        <p:sp>
          <p:nvSpPr>
            <p:cNvPr id="103" name="Oval 102"/>
            <p:cNvSpPr>
              <a:spLocks noChangeAspect="1"/>
            </p:cNvSpPr>
            <p:nvPr/>
          </p:nvSpPr>
          <p:spPr>
            <a:xfrm>
              <a:off x="10555344" y="5455558"/>
              <a:ext cx="418492" cy="418492"/>
            </a:xfrm>
            <a:prstGeom prst="ellipse">
              <a:avLst/>
            </a:prstGeom>
            <a:solidFill>
              <a:schemeClr val="accent5"/>
            </a:solidFill>
            <a:ln w="28575">
              <a:noFill/>
            </a:ln>
            <a:effectLst/>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algn="ctr" defTabSz="1185274">
                <a:lnSpc>
                  <a:spcPct val="90000"/>
                </a:lnSpc>
                <a:spcBef>
                  <a:spcPct val="0"/>
                </a:spcBef>
                <a:spcAft>
                  <a:spcPct val="35000"/>
                </a:spcAft>
              </a:pPr>
              <a:endParaRPr lang="en-US" sz="1600" b="1" dirty="0">
                <a:solidFill>
                  <a:srgbClr val="FFFFFF"/>
                </a:solidFill>
                <a:latin typeface="Roboto Light" panose="02000000000000000000" pitchFamily="2" charset="0"/>
                <a:ea typeface="Roboto Light" panose="02000000000000000000" pitchFamily="2" charset="0"/>
                <a:cs typeface="Roboto Light" panose="02000000000000000000" pitchFamily="2" charset="0"/>
              </a:endParaRPr>
            </a:p>
          </p:txBody>
        </p:sp>
      </p:grpSp>
      <p:sp>
        <p:nvSpPr>
          <p:cNvPr id="9" name="TextBox 8">
            <a:extLst>
              <a:ext uri="{FF2B5EF4-FFF2-40B4-BE49-F238E27FC236}">
                <a16:creationId xmlns:a16="http://schemas.microsoft.com/office/drawing/2014/main" id="{773951A0-3D99-8DA4-48B1-9CD6DBCD4F69}"/>
              </a:ext>
            </a:extLst>
          </p:cNvPr>
          <p:cNvSpPr txBox="1"/>
          <p:nvPr/>
        </p:nvSpPr>
        <p:spPr>
          <a:xfrm>
            <a:off x="518544" y="2627976"/>
            <a:ext cx="3210589" cy="338554"/>
          </a:xfrm>
          <a:prstGeom prst="rect">
            <a:avLst/>
          </a:prstGeom>
          <a:noFill/>
        </p:spPr>
        <p:txBody>
          <a:bodyPr wrap="square" rtlCol="0">
            <a:spAutoFit/>
          </a:bodyPr>
          <a:lstStyle/>
          <a:p>
            <a:r>
              <a:rPr lang="en-MY" sz="1600" b="1" dirty="0">
                <a:latin typeface="Roboto" panose="02000000000000000000" pitchFamily="2" charset="0"/>
                <a:ea typeface="Roboto" panose="02000000000000000000" pitchFamily="2" charset="0"/>
                <a:cs typeface="Roboto" panose="02000000000000000000" pitchFamily="2" charset="0"/>
              </a:rPr>
              <a:t>Engineered Governance</a:t>
            </a:r>
            <a:endParaRPr lang="id-ID" sz="1600" b="1" dirty="0">
              <a:latin typeface="Roboto" panose="02000000000000000000" pitchFamily="2" charset="0"/>
              <a:ea typeface="Roboto" panose="02000000000000000000" pitchFamily="2" charset="0"/>
              <a:cs typeface="Roboto" panose="02000000000000000000" pitchFamily="2" charset="0"/>
            </a:endParaRPr>
          </a:p>
        </p:txBody>
      </p:sp>
      <p:sp>
        <p:nvSpPr>
          <p:cNvPr id="10" name="Rectangle 9">
            <a:extLst>
              <a:ext uri="{FF2B5EF4-FFF2-40B4-BE49-F238E27FC236}">
                <a16:creationId xmlns:a16="http://schemas.microsoft.com/office/drawing/2014/main" id="{F41DA8BB-02DF-5C1E-0AA9-077BCEE47B83}"/>
              </a:ext>
            </a:extLst>
          </p:cNvPr>
          <p:cNvSpPr/>
          <p:nvPr/>
        </p:nvSpPr>
        <p:spPr>
          <a:xfrm>
            <a:off x="518544" y="3101569"/>
            <a:ext cx="3210589" cy="1384995"/>
          </a:xfrm>
          <a:prstGeom prst="rect">
            <a:avLst/>
          </a:prstGeom>
        </p:spPr>
        <p:txBody>
          <a:bodyPr wrap="square">
            <a:spAutoFit/>
          </a:bodyPr>
          <a:lstStyle/>
          <a:p>
            <a:r>
              <a:rPr lang="en-US" sz="1400" dirty="0">
                <a:latin typeface="Roboto Light" panose="02000000000000000000" pitchFamily="2" charset="0"/>
                <a:ea typeface="Roboto Light" panose="02000000000000000000" pitchFamily="2" charset="0"/>
                <a:cs typeface="Roboto Light" panose="02000000000000000000" pitchFamily="2" charset="0"/>
              </a:rPr>
              <a:t>Define mandatory functions such as security, risk, compliance, and repos in source control.</a:t>
            </a:r>
          </a:p>
          <a:p>
            <a:endParaRPr lang="en-US" sz="1400" dirty="0">
              <a:latin typeface="Roboto Light" panose="02000000000000000000" pitchFamily="2" charset="0"/>
              <a:ea typeface="Roboto Light" panose="02000000000000000000" pitchFamily="2" charset="0"/>
              <a:cs typeface="Roboto Light" panose="02000000000000000000" pitchFamily="2" charset="0"/>
            </a:endParaRPr>
          </a:p>
          <a:p>
            <a:r>
              <a:rPr lang="en-US" sz="1400" dirty="0">
                <a:latin typeface="Roboto Light" panose="02000000000000000000" pitchFamily="2" charset="0"/>
                <a:ea typeface="Roboto Light" panose="02000000000000000000" pitchFamily="2" charset="0"/>
                <a:cs typeface="Roboto Light" panose="02000000000000000000" pitchFamily="2" charset="0"/>
              </a:rPr>
              <a:t>Create Centers of Excellence (</a:t>
            </a:r>
            <a:r>
              <a:rPr lang="en-US" sz="1400" dirty="0" err="1">
                <a:latin typeface="Roboto Light" panose="02000000000000000000" pitchFamily="2" charset="0"/>
                <a:ea typeface="Roboto Light" panose="02000000000000000000" pitchFamily="2" charset="0"/>
                <a:cs typeface="Roboto Light" panose="02000000000000000000" pitchFamily="2" charset="0"/>
              </a:rPr>
              <a:t>CoE</a:t>
            </a:r>
            <a:r>
              <a:rPr lang="en-US" sz="1400" dirty="0">
                <a:latin typeface="Roboto Light" panose="02000000000000000000" pitchFamily="2" charset="0"/>
                <a:ea typeface="Roboto Light" panose="02000000000000000000" pitchFamily="2" charset="0"/>
                <a:cs typeface="Roboto Light" panose="02000000000000000000" pitchFamily="2" charset="0"/>
              </a:rPr>
              <a:t>) to enable and support product teams.</a:t>
            </a:r>
          </a:p>
        </p:txBody>
      </p:sp>
    </p:spTree>
    <p:extLst>
      <p:ext uri="{BB962C8B-B14F-4D97-AF65-F5344CB8AC3E}">
        <p14:creationId xmlns:p14="http://schemas.microsoft.com/office/powerpoint/2010/main" val="2065526560"/>
      </p:ext>
    </p:extLst>
  </p:cSld>
  <p:clrMapOvr>
    <a:masterClrMapping/>
  </p:clrMapOvr>
  <mc:AlternateContent xmlns:mc="http://schemas.openxmlformats.org/markup-compatibility/2006" xmlns:p14="http://schemas.microsoft.com/office/powerpoint/2010/main">
    <mc:Choice Requires="p14">
      <p:transition p14:dur="0" advClick="0" advTm="3000"/>
    </mc:Choice>
    <mc:Fallback xmlns="">
      <p:transition advClick="0" advTm="3000"/>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92000" cy="6858000"/>
          </a:xfrm>
          <a:prstGeom prst="rect">
            <a:avLst/>
          </a:prstGeom>
          <a:solidFill>
            <a:srgbClr val="24AE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dirty="0"/>
          </a:p>
        </p:txBody>
      </p:sp>
      <p:sp>
        <p:nvSpPr>
          <p:cNvPr id="3" name="Title 1"/>
          <p:cNvSpPr txBox="1">
            <a:spLocks/>
          </p:cNvSpPr>
          <p:nvPr/>
        </p:nvSpPr>
        <p:spPr>
          <a:xfrm>
            <a:off x="3624943" y="3043238"/>
            <a:ext cx="4942115" cy="771525"/>
          </a:xfrm>
          <a:prstGeom prst="rect">
            <a:avLst/>
          </a:prstGeom>
          <a:noFill/>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MY" sz="5400" dirty="0">
                <a:solidFill>
                  <a:schemeClr val="bg1"/>
                </a:solidFill>
                <a:ea typeface="Open Sans Semibold" panose="020B0706030804020204" pitchFamily="34" charset="0"/>
                <a:cs typeface="Open Sans Semibold" panose="020B0706030804020204" pitchFamily="34" charset="0"/>
              </a:rPr>
              <a:t>Thank you!</a:t>
            </a:r>
          </a:p>
        </p:txBody>
      </p:sp>
      <p:sp>
        <p:nvSpPr>
          <p:cNvPr id="4" name="Rectangle 3"/>
          <p:cNvSpPr/>
          <p:nvPr/>
        </p:nvSpPr>
        <p:spPr>
          <a:xfrm>
            <a:off x="3467100" y="2900363"/>
            <a:ext cx="5257800" cy="1057275"/>
          </a:xfrm>
          <a:prstGeom prst="rect">
            <a:avLst/>
          </a:prstGeom>
          <a:no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Tree>
    <p:extLst>
      <p:ext uri="{BB962C8B-B14F-4D97-AF65-F5344CB8AC3E}">
        <p14:creationId xmlns:p14="http://schemas.microsoft.com/office/powerpoint/2010/main" val="2373068742"/>
      </p:ext>
    </p:extLst>
  </p:cSld>
  <p:clrMapOvr>
    <a:masterClrMapping/>
  </p:clrMapOvr>
  <mc:AlternateContent xmlns:mc="http://schemas.openxmlformats.org/markup-compatibility/2006" xmlns:p14="http://schemas.microsoft.com/office/powerpoint/2010/main">
    <mc:Choice Requires="p14">
      <p:transition p14:dur="0" advClick="0" advTm="3000"/>
    </mc:Choice>
    <mc:Fallback xmlns="">
      <p:transition advClick="0" advTm="300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a:latin typeface="Roboto Light" panose="02000000000000000000" pitchFamily="2" charset="0"/>
                <a:ea typeface="Roboto Light" panose="02000000000000000000" pitchFamily="2" charset="0"/>
                <a:cs typeface="Roboto Light" panose="02000000000000000000" pitchFamily="2" charset="0"/>
              </a:rPr>
              <a:t>The Opportunity</a:t>
            </a:r>
          </a:p>
        </p:txBody>
      </p:sp>
      <p:sp>
        <p:nvSpPr>
          <p:cNvPr id="3" name="Subtitle 2"/>
          <p:cNvSpPr>
            <a:spLocks noGrp="1"/>
          </p:cNvSpPr>
          <p:nvPr>
            <p:ph type="subTitle" idx="1"/>
          </p:nvPr>
        </p:nvSpPr>
        <p:spPr>
          <a:xfrm>
            <a:off x="1524000" y="1233326"/>
            <a:ext cx="9144000" cy="624588"/>
          </a:xfrm>
        </p:spPr>
        <p:txBody>
          <a:bodyPr>
            <a:normAutofit fontScale="85000" lnSpcReduction="20000"/>
          </a:bodyPr>
          <a:lstStyle/>
          <a:p>
            <a:pPr>
              <a:lnSpc>
                <a:spcPct val="120000"/>
              </a:lnSpc>
            </a:pPr>
            <a:r>
              <a:rPr lang="en-US" dirty="0">
                <a:latin typeface="Roboto Light" panose="02000000000000000000" pitchFamily="2" charset="0"/>
                <a:ea typeface="Roboto Light" panose="02000000000000000000" pitchFamily="2" charset="0"/>
                <a:cs typeface="Roboto Light" panose="02000000000000000000" pitchFamily="2" charset="0"/>
              </a:rPr>
              <a:t>Client </a:t>
            </a:r>
            <a:r>
              <a:rPr lang="en-US" b="1" dirty="0">
                <a:latin typeface="Roboto Light" panose="02000000000000000000" pitchFamily="2" charset="0"/>
                <a:ea typeface="Roboto Light" panose="02000000000000000000" pitchFamily="2" charset="0"/>
                <a:cs typeface="Roboto Light" panose="02000000000000000000" pitchFamily="2" charset="0"/>
              </a:rPr>
              <a:t>XYZ</a:t>
            </a:r>
            <a:r>
              <a:rPr lang="en-US" dirty="0">
                <a:latin typeface="Roboto Light" panose="02000000000000000000" pitchFamily="2" charset="0"/>
                <a:ea typeface="Roboto Light" panose="02000000000000000000" pitchFamily="2" charset="0"/>
                <a:cs typeface="Roboto Light" panose="02000000000000000000" pitchFamily="2" charset="0"/>
              </a:rPr>
              <a:t> wants to modernize their product suite &amp; architecture. </a:t>
            </a:r>
            <a:br>
              <a:rPr lang="en-US" dirty="0">
                <a:latin typeface="Roboto Light" panose="02000000000000000000" pitchFamily="2" charset="0"/>
                <a:ea typeface="Roboto Light" panose="02000000000000000000" pitchFamily="2" charset="0"/>
                <a:cs typeface="Roboto Light" panose="02000000000000000000" pitchFamily="2" charset="0"/>
              </a:rPr>
            </a:br>
            <a:r>
              <a:rPr lang="en-US" dirty="0">
                <a:latin typeface="Roboto Light" panose="02000000000000000000" pitchFamily="2" charset="0"/>
                <a:ea typeface="Roboto Light" panose="02000000000000000000" pitchFamily="2" charset="0"/>
                <a:cs typeface="Roboto Light" panose="02000000000000000000" pitchFamily="2" charset="0"/>
              </a:rPr>
              <a:t>They have an interest in containerization.</a:t>
            </a:r>
          </a:p>
        </p:txBody>
      </p:sp>
      <p:sp>
        <p:nvSpPr>
          <p:cNvPr id="37" name="Rectangle 36"/>
          <p:cNvSpPr/>
          <p:nvPr/>
        </p:nvSpPr>
        <p:spPr>
          <a:xfrm>
            <a:off x="1752600" y="2233230"/>
            <a:ext cx="3589622" cy="606056"/>
          </a:xfrm>
          <a:prstGeom prst="rect">
            <a:avLst/>
          </a:prstGeom>
          <a:solidFill>
            <a:srgbClr val="89D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prstClr val="white"/>
                </a:solidFill>
                <a:latin typeface="Roboto" panose="02000000000000000000" pitchFamily="2" charset="0"/>
                <a:ea typeface="Roboto" panose="02000000000000000000" pitchFamily="2" charset="0"/>
                <a:cs typeface="Roboto" panose="02000000000000000000" pitchFamily="2" charset="0"/>
              </a:rPr>
              <a:t>Development</a:t>
            </a:r>
          </a:p>
        </p:txBody>
      </p:sp>
      <p:sp>
        <p:nvSpPr>
          <p:cNvPr id="38" name="Rectangle 37"/>
          <p:cNvSpPr/>
          <p:nvPr/>
        </p:nvSpPr>
        <p:spPr>
          <a:xfrm>
            <a:off x="1749058" y="2839287"/>
            <a:ext cx="3585939" cy="299001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900">
              <a:solidFill>
                <a:prstClr val="white"/>
              </a:solidFill>
              <a:latin typeface="Roboto Light" panose="02000000000000000000" pitchFamily="2" charset="0"/>
              <a:ea typeface="Roboto Light" panose="02000000000000000000" pitchFamily="2" charset="0"/>
              <a:cs typeface="Roboto Light" panose="02000000000000000000" pitchFamily="2" charset="0"/>
            </a:endParaRPr>
          </a:p>
        </p:txBody>
      </p:sp>
      <p:sp>
        <p:nvSpPr>
          <p:cNvPr id="40" name="Rectangle 39"/>
          <p:cNvSpPr/>
          <p:nvPr/>
        </p:nvSpPr>
        <p:spPr>
          <a:xfrm>
            <a:off x="1749058" y="5825522"/>
            <a:ext cx="3585939" cy="108000"/>
          </a:xfrm>
          <a:prstGeom prst="rect">
            <a:avLst/>
          </a:prstGeom>
          <a:solidFill>
            <a:srgbClr val="89D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900">
              <a:solidFill>
                <a:prstClr val="white"/>
              </a:solidFill>
              <a:latin typeface="Roboto Light" panose="02000000000000000000" pitchFamily="2" charset="0"/>
              <a:ea typeface="Roboto Light" panose="02000000000000000000" pitchFamily="2" charset="0"/>
              <a:cs typeface="Roboto Light" panose="02000000000000000000" pitchFamily="2" charset="0"/>
            </a:endParaRPr>
          </a:p>
        </p:txBody>
      </p:sp>
      <p:sp>
        <p:nvSpPr>
          <p:cNvPr id="6" name="TextBox 5"/>
          <p:cNvSpPr txBox="1"/>
          <p:nvPr/>
        </p:nvSpPr>
        <p:spPr>
          <a:xfrm>
            <a:off x="1901683" y="2978337"/>
            <a:ext cx="3138337" cy="1815882"/>
          </a:xfrm>
          <a:prstGeom prst="rect">
            <a:avLst/>
          </a:prstGeom>
          <a:noFill/>
        </p:spPr>
        <p:txBody>
          <a:bodyPr wrap="square" rtlCol="0">
            <a:spAutoFit/>
          </a:bodyPr>
          <a:lstStyle/>
          <a:p>
            <a:pPr marL="285750" indent="-285750">
              <a:buFont typeface="Arial" panose="020B0604020202020204" pitchFamily="34" charset="0"/>
              <a:buChar char="•"/>
            </a:pPr>
            <a:r>
              <a:rPr lang="en-US" sz="1600" dirty="0">
                <a:latin typeface="Roboto Light" panose="02000000000000000000" pitchFamily="2" charset="0"/>
                <a:ea typeface="Roboto Light" panose="02000000000000000000" pitchFamily="2" charset="0"/>
                <a:cs typeface="Roboto Light" panose="02000000000000000000" pitchFamily="2" charset="0"/>
              </a:rPr>
              <a:t>Wants to increase environment creation speed</a:t>
            </a:r>
          </a:p>
          <a:p>
            <a:pPr marL="285750" indent="-285750">
              <a:buFont typeface="Arial" panose="020B0604020202020204" pitchFamily="34" charset="0"/>
              <a:buChar char="•"/>
            </a:pPr>
            <a:endParaRPr lang="en-US" sz="1600" dirty="0">
              <a:latin typeface="Roboto Light" panose="02000000000000000000" pitchFamily="2" charset="0"/>
              <a:ea typeface="Roboto Light" panose="02000000000000000000" pitchFamily="2" charset="0"/>
              <a:cs typeface="Roboto Light" panose="02000000000000000000" pitchFamily="2" charset="0"/>
            </a:endParaRPr>
          </a:p>
          <a:p>
            <a:pPr marL="285750" indent="-285750">
              <a:buFont typeface="Arial" panose="020B0604020202020204" pitchFamily="34" charset="0"/>
              <a:buChar char="•"/>
            </a:pPr>
            <a:r>
              <a:rPr lang="en-US" sz="1600" dirty="0">
                <a:latin typeface="Roboto Light" panose="02000000000000000000" pitchFamily="2" charset="0"/>
                <a:ea typeface="Roboto Light" panose="02000000000000000000" pitchFamily="2" charset="0"/>
                <a:cs typeface="Roboto Light" panose="02000000000000000000" pitchFamily="2" charset="0"/>
              </a:rPr>
              <a:t>Improve environment consistency</a:t>
            </a:r>
          </a:p>
          <a:p>
            <a:pPr marL="285750" indent="-285750">
              <a:buFont typeface="Arial" panose="020B0604020202020204" pitchFamily="34" charset="0"/>
              <a:buChar char="•"/>
            </a:pPr>
            <a:endParaRPr lang="en-US" sz="1600" dirty="0">
              <a:latin typeface="Roboto Light" panose="02000000000000000000" pitchFamily="2" charset="0"/>
              <a:ea typeface="Roboto Light" panose="02000000000000000000" pitchFamily="2" charset="0"/>
              <a:cs typeface="Roboto Light" panose="02000000000000000000" pitchFamily="2" charset="0"/>
            </a:endParaRPr>
          </a:p>
          <a:p>
            <a:pPr marL="285750" indent="-285750">
              <a:buFont typeface="Arial" panose="020B0604020202020204" pitchFamily="34" charset="0"/>
              <a:buChar char="•"/>
            </a:pPr>
            <a:r>
              <a:rPr lang="en-US" sz="1600" dirty="0">
                <a:latin typeface="Roboto Light" panose="02000000000000000000" pitchFamily="2" charset="0"/>
                <a:ea typeface="Roboto Light" panose="02000000000000000000" pitchFamily="2" charset="0"/>
                <a:cs typeface="Roboto Light" panose="02000000000000000000" pitchFamily="2" charset="0"/>
              </a:rPr>
              <a:t>Reduce lead &amp; cycle times</a:t>
            </a:r>
          </a:p>
        </p:txBody>
      </p:sp>
      <p:sp>
        <p:nvSpPr>
          <p:cNvPr id="4" name="Rectangle 3">
            <a:extLst>
              <a:ext uri="{FF2B5EF4-FFF2-40B4-BE49-F238E27FC236}">
                <a16:creationId xmlns:a16="http://schemas.microsoft.com/office/drawing/2014/main" id="{3F329876-0804-6017-BF69-ADB48FE0F1F3}"/>
              </a:ext>
            </a:extLst>
          </p:cNvPr>
          <p:cNvSpPr/>
          <p:nvPr/>
        </p:nvSpPr>
        <p:spPr>
          <a:xfrm>
            <a:off x="6860547" y="2233230"/>
            <a:ext cx="3589622" cy="606056"/>
          </a:xfrm>
          <a:prstGeom prst="rect">
            <a:avLst/>
          </a:prstGeom>
          <a:solidFill>
            <a:srgbClr val="24AE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prstClr val="white"/>
                </a:solidFill>
                <a:latin typeface="Roboto" panose="02000000000000000000" pitchFamily="2" charset="0"/>
                <a:ea typeface="Roboto" panose="02000000000000000000" pitchFamily="2" charset="0"/>
                <a:cs typeface="Roboto" panose="02000000000000000000" pitchFamily="2" charset="0"/>
              </a:rPr>
              <a:t>Operations</a:t>
            </a:r>
          </a:p>
        </p:txBody>
      </p:sp>
      <p:sp>
        <p:nvSpPr>
          <p:cNvPr id="7" name="Rectangle 6">
            <a:extLst>
              <a:ext uri="{FF2B5EF4-FFF2-40B4-BE49-F238E27FC236}">
                <a16:creationId xmlns:a16="http://schemas.microsoft.com/office/drawing/2014/main" id="{0BE77777-CACB-0AC4-1A44-A815C3EE0A6A}"/>
              </a:ext>
            </a:extLst>
          </p:cNvPr>
          <p:cNvSpPr/>
          <p:nvPr/>
        </p:nvSpPr>
        <p:spPr>
          <a:xfrm>
            <a:off x="6857005" y="2839287"/>
            <a:ext cx="3585939" cy="299001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900">
              <a:solidFill>
                <a:prstClr val="white"/>
              </a:solidFill>
              <a:latin typeface="Roboto Light" panose="02000000000000000000" pitchFamily="2" charset="0"/>
              <a:ea typeface="Roboto Light" panose="02000000000000000000" pitchFamily="2" charset="0"/>
              <a:cs typeface="Roboto Light" panose="02000000000000000000" pitchFamily="2" charset="0"/>
            </a:endParaRPr>
          </a:p>
        </p:txBody>
      </p:sp>
      <p:sp>
        <p:nvSpPr>
          <p:cNvPr id="8" name="Rectangle 7">
            <a:extLst>
              <a:ext uri="{FF2B5EF4-FFF2-40B4-BE49-F238E27FC236}">
                <a16:creationId xmlns:a16="http://schemas.microsoft.com/office/drawing/2014/main" id="{3DBBF651-C839-B57C-D6D8-EFD0A3E79502}"/>
              </a:ext>
            </a:extLst>
          </p:cNvPr>
          <p:cNvSpPr/>
          <p:nvPr/>
        </p:nvSpPr>
        <p:spPr>
          <a:xfrm>
            <a:off x="6857005" y="5825522"/>
            <a:ext cx="3585939" cy="108000"/>
          </a:xfrm>
          <a:prstGeom prst="rect">
            <a:avLst/>
          </a:prstGeom>
          <a:solidFill>
            <a:srgbClr val="24AE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900">
              <a:solidFill>
                <a:prstClr val="white"/>
              </a:solidFill>
              <a:latin typeface="Roboto Light" panose="02000000000000000000" pitchFamily="2" charset="0"/>
              <a:ea typeface="Roboto Light" panose="02000000000000000000" pitchFamily="2" charset="0"/>
              <a:cs typeface="Roboto Light" panose="02000000000000000000" pitchFamily="2" charset="0"/>
            </a:endParaRPr>
          </a:p>
        </p:txBody>
      </p:sp>
      <p:sp>
        <p:nvSpPr>
          <p:cNvPr id="10" name="TextBox 9">
            <a:extLst>
              <a:ext uri="{FF2B5EF4-FFF2-40B4-BE49-F238E27FC236}">
                <a16:creationId xmlns:a16="http://schemas.microsoft.com/office/drawing/2014/main" id="{B9ADD375-F542-C9FA-86C0-F3B8CDB66335}"/>
              </a:ext>
            </a:extLst>
          </p:cNvPr>
          <p:cNvSpPr txBox="1"/>
          <p:nvPr/>
        </p:nvSpPr>
        <p:spPr>
          <a:xfrm>
            <a:off x="7009630" y="2978337"/>
            <a:ext cx="3138337" cy="1077218"/>
          </a:xfrm>
          <a:prstGeom prst="rect">
            <a:avLst/>
          </a:prstGeom>
          <a:noFill/>
        </p:spPr>
        <p:txBody>
          <a:bodyPr wrap="square" rtlCol="0">
            <a:spAutoFit/>
          </a:bodyPr>
          <a:lstStyle/>
          <a:p>
            <a:pPr marL="285750" indent="-285750">
              <a:buFont typeface="Arial" panose="020B0604020202020204" pitchFamily="34" charset="0"/>
              <a:buChar char="•"/>
            </a:pPr>
            <a:r>
              <a:rPr lang="en-US" sz="1600" dirty="0">
                <a:latin typeface="Roboto Light" panose="02000000000000000000" pitchFamily="2" charset="0"/>
                <a:ea typeface="Roboto Light" panose="02000000000000000000" pitchFamily="2" charset="0"/>
                <a:cs typeface="Roboto Light" panose="02000000000000000000" pitchFamily="2" charset="0"/>
              </a:rPr>
              <a:t>Reduce downtime</a:t>
            </a:r>
          </a:p>
          <a:p>
            <a:pPr marL="285750" indent="-285750">
              <a:buFont typeface="Arial" panose="020B0604020202020204" pitchFamily="34" charset="0"/>
              <a:buChar char="•"/>
            </a:pPr>
            <a:endParaRPr lang="en-US" sz="1600" dirty="0">
              <a:latin typeface="Roboto Light" panose="02000000000000000000" pitchFamily="2" charset="0"/>
              <a:ea typeface="Roboto Light" panose="02000000000000000000" pitchFamily="2" charset="0"/>
              <a:cs typeface="Roboto Light" panose="02000000000000000000" pitchFamily="2" charset="0"/>
            </a:endParaRPr>
          </a:p>
          <a:p>
            <a:pPr marL="285750" indent="-285750">
              <a:buFont typeface="Arial" panose="020B0604020202020204" pitchFamily="34" charset="0"/>
              <a:buChar char="•"/>
            </a:pPr>
            <a:r>
              <a:rPr lang="en-US" sz="1600" dirty="0">
                <a:latin typeface="Roboto Light" panose="02000000000000000000" pitchFamily="2" charset="0"/>
                <a:ea typeface="Roboto Light" panose="02000000000000000000" pitchFamily="2" charset="0"/>
                <a:cs typeface="Roboto Light" panose="02000000000000000000" pitchFamily="2" charset="0"/>
              </a:rPr>
              <a:t>Improve code quality into production</a:t>
            </a:r>
          </a:p>
        </p:txBody>
      </p:sp>
    </p:spTree>
    <p:extLst>
      <p:ext uri="{BB962C8B-B14F-4D97-AF65-F5344CB8AC3E}">
        <p14:creationId xmlns:p14="http://schemas.microsoft.com/office/powerpoint/2010/main" val="354069813"/>
      </p:ext>
    </p:extLst>
  </p:cSld>
  <p:clrMapOvr>
    <a:masterClrMapping/>
  </p:clrMapOvr>
  <mc:AlternateContent xmlns:mc="http://schemas.openxmlformats.org/markup-compatibility/2006" xmlns:p14="http://schemas.microsoft.com/office/powerpoint/2010/main">
    <mc:Choice Requires="p14">
      <p:transition p14:dur="0" advClick="0" advTm="3000"/>
    </mc:Choice>
    <mc:Fallback xmlns="">
      <p:transition advClick="0" advTm="300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92000" cy="6858000"/>
          </a:xfrm>
          <a:prstGeom prst="rect">
            <a:avLst/>
          </a:prstGeom>
          <a:solidFill>
            <a:srgbClr val="24AE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dirty="0"/>
          </a:p>
        </p:txBody>
      </p:sp>
      <p:sp>
        <p:nvSpPr>
          <p:cNvPr id="3" name="Title 1"/>
          <p:cNvSpPr txBox="1">
            <a:spLocks/>
          </p:cNvSpPr>
          <p:nvPr/>
        </p:nvSpPr>
        <p:spPr>
          <a:xfrm>
            <a:off x="3624943" y="3043238"/>
            <a:ext cx="4942115" cy="771525"/>
          </a:xfrm>
          <a:prstGeom prst="rect">
            <a:avLst/>
          </a:prstGeom>
          <a:noFill/>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MY" sz="5400" dirty="0">
                <a:solidFill>
                  <a:schemeClr val="bg1"/>
                </a:solidFill>
                <a:ea typeface="Open Sans Semibold" panose="020B0706030804020204" pitchFamily="34" charset="0"/>
                <a:cs typeface="Open Sans Semibold" panose="020B0706030804020204" pitchFamily="34" charset="0"/>
              </a:rPr>
              <a:t>Technical</a:t>
            </a:r>
          </a:p>
        </p:txBody>
      </p:sp>
      <p:sp>
        <p:nvSpPr>
          <p:cNvPr id="4" name="Rectangle 3"/>
          <p:cNvSpPr/>
          <p:nvPr/>
        </p:nvSpPr>
        <p:spPr>
          <a:xfrm>
            <a:off x="3467100" y="2900363"/>
            <a:ext cx="5257800" cy="1057275"/>
          </a:xfrm>
          <a:prstGeom prst="rect">
            <a:avLst/>
          </a:prstGeom>
          <a:no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Tree>
    <p:extLst>
      <p:ext uri="{BB962C8B-B14F-4D97-AF65-F5344CB8AC3E}">
        <p14:creationId xmlns:p14="http://schemas.microsoft.com/office/powerpoint/2010/main" val="2668493025"/>
      </p:ext>
    </p:extLst>
  </p:cSld>
  <p:clrMapOvr>
    <a:masterClrMapping/>
  </p:clrMapOvr>
  <mc:AlternateContent xmlns:mc="http://schemas.openxmlformats.org/markup-compatibility/2006" xmlns:p14="http://schemas.microsoft.com/office/powerpoint/2010/main">
    <mc:Choice Requires="p14">
      <p:transition p14:dur="0" advClick="0" advTm="3000"/>
    </mc:Choice>
    <mc:Fallback xmlns="">
      <p:transition advClick="0" advTm="300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6"/>
            <a:ext cx="10581409" cy="886732"/>
          </a:xfrm>
        </p:spPr>
        <p:txBody>
          <a:bodyPr/>
          <a:lstStyle/>
          <a:p>
            <a:r>
              <a:rPr lang="en-US" dirty="0">
                <a:latin typeface="Roboto Light" panose="02000000000000000000" pitchFamily="2" charset="0"/>
                <a:ea typeface="Roboto Light" panose="02000000000000000000" pitchFamily="2" charset="0"/>
                <a:cs typeface="Roboto Light" panose="02000000000000000000" pitchFamily="2" charset="0"/>
              </a:rPr>
              <a:t>The PoC</a:t>
            </a:r>
            <a:endParaRPr lang="en-MY" dirty="0">
              <a:latin typeface="Roboto Light" panose="02000000000000000000" pitchFamily="2" charset="0"/>
              <a:ea typeface="Roboto Light" panose="02000000000000000000" pitchFamily="2" charset="0"/>
              <a:cs typeface="Roboto Light" panose="02000000000000000000" pitchFamily="2" charset="0"/>
            </a:endParaRPr>
          </a:p>
        </p:txBody>
      </p:sp>
      <p:cxnSp>
        <p:nvCxnSpPr>
          <p:cNvPr id="5" name="Straight Connector 4"/>
          <p:cNvCxnSpPr/>
          <p:nvPr/>
        </p:nvCxnSpPr>
        <p:spPr>
          <a:xfrm>
            <a:off x="6620682" y="2260145"/>
            <a:ext cx="0" cy="2886075"/>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755071" y="1441026"/>
            <a:ext cx="5157353" cy="4093428"/>
          </a:xfrm>
          <a:prstGeom prst="rect">
            <a:avLst/>
          </a:prstGeom>
          <a:noFill/>
        </p:spPr>
        <p:txBody>
          <a:bodyPr wrap="square" rtlCol="0">
            <a:spAutoFit/>
          </a:bodyPr>
          <a:lstStyle/>
          <a:p>
            <a:r>
              <a:rPr lang="en-MY" sz="2000" b="1" dirty="0">
                <a:latin typeface="Roboto" panose="02000000000000000000" pitchFamily="2" charset="0"/>
                <a:ea typeface="Roboto" panose="02000000000000000000" pitchFamily="2" charset="0"/>
                <a:cs typeface="Roboto" panose="02000000000000000000" pitchFamily="2" charset="0"/>
              </a:rPr>
              <a:t>DevOps Katas</a:t>
            </a:r>
            <a:r>
              <a:rPr lang="en-MY" sz="2000" b="1" dirty="0">
                <a:latin typeface="Roboto Light" panose="02000000000000000000" pitchFamily="2" charset="0"/>
                <a:ea typeface="Roboto Light" panose="02000000000000000000" pitchFamily="2" charset="0"/>
                <a:cs typeface="Roboto Light" panose="02000000000000000000" pitchFamily="2" charset="0"/>
              </a:rPr>
              <a:t> </a:t>
            </a:r>
            <a:r>
              <a:rPr lang="en-MY" sz="2000" dirty="0">
                <a:latin typeface="Roboto Light" panose="02000000000000000000" pitchFamily="2" charset="0"/>
                <a:ea typeface="Roboto Light" panose="02000000000000000000" pitchFamily="2" charset="0"/>
                <a:cs typeface="Roboto Light" panose="02000000000000000000" pitchFamily="2" charset="0"/>
              </a:rPr>
              <a:t>provides practitioners a way to hone their craft through different learning exercises.</a:t>
            </a:r>
          </a:p>
          <a:p>
            <a:endParaRPr lang="en-MY" sz="2000" dirty="0">
              <a:latin typeface="Roboto Light" panose="02000000000000000000" pitchFamily="2" charset="0"/>
              <a:ea typeface="Roboto Light" panose="02000000000000000000" pitchFamily="2" charset="0"/>
              <a:cs typeface="Roboto Light" panose="02000000000000000000" pitchFamily="2" charset="0"/>
            </a:endParaRPr>
          </a:p>
          <a:p>
            <a:r>
              <a:rPr lang="en-MY" sz="2000" dirty="0">
                <a:latin typeface="Roboto Light" panose="02000000000000000000" pitchFamily="2" charset="0"/>
                <a:ea typeface="Roboto Light" panose="02000000000000000000" pitchFamily="2" charset="0"/>
                <a:cs typeface="Roboto Light" panose="02000000000000000000" pitchFamily="2" charset="0"/>
              </a:rPr>
              <a:t>The site also serves as a proof of concept for modern application architecture. It includes a front-end built with Tailwind CSS and Alpine.js. It talks to a REST-based backend written in C#. The site is deployed on Docker containers in Azure.</a:t>
            </a:r>
          </a:p>
          <a:p>
            <a:endParaRPr lang="en-MY" sz="2000" dirty="0">
              <a:latin typeface="Roboto Light" panose="02000000000000000000" pitchFamily="2" charset="0"/>
              <a:ea typeface="Roboto Light" panose="02000000000000000000" pitchFamily="2" charset="0"/>
              <a:cs typeface="Roboto Light" panose="02000000000000000000" pitchFamily="2" charset="0"/>
            </a:endParaRPr>
          </a:p>
          <a:p>
            <a:r>
              <a:rPr lang="en-MY" sz="2000" dirty="0">
                <a:latin typeface="Roboto Light" panose="02000000000000000000" pitchFamily="2" charset="0"/>
                <a:ea typeface="Roboto Light" panose="02000000000000000000" pitchFamily="2" charset="0"/>
                <a:cs typeface="Roboto Light" panose="02000000000000000000" pitchFamily="2" charset="0"/>
              </a:rPr>
              <a:t>Links:</a:t>
            </a:r>
            <a:br>
              <a:rPr lang="en-MY" sz="2000" dirty="0">
                <a:latin typeface="Roboto Light" panose="02000000000000000000" pitchFamily="2" charset="0"/>
                <a:ea typeface="Roboto Light" panose="02000000000000000000" pitchFamily="2" charset="0"/>
                <a:cs typeface="Roboto Light" panose="02000000000000000000" pitchFamily="2" charset="0"/>
              </a:rPr>
            </a:br>
            <a:r>
              <a:rPr lang="en-MY" sz="2000" dirty="0">
                <a:latin typeface="Roboto Light" panose="02000000000000000000" pitchFamily="2" charset="0"/>
                <a:ea typeface="Roboto Light" panose="02000000000000000000" pitchFamily="2" charset="0"/>
                <a:cs typeface="Roboto Light" panose="02000000000000000000" pitchFamily="2" charset="0"/>
                <a:hlinkClick r:id="rId2"/>
              </a:rPr>
              <a:t>GitHub Project</a:t>
            </a:r>
            <a:r>
              <a:rPr lang="en-MY" sz="2000" dirty="0">
                <a:latin typeface="Roboto Light" panose="02000000000000000000" pitchFamily="2" charset="0"/>
                <a:ea typeface="Roboto Light" panose="02000000000000000000" pitchFamily="2" charset="0"/>
                <a:cs typeface="Roboto Light" panose="02000000000000000000" pitchFamily="2" charset="0"/>
              </a:rPr>
              <a:t> / </a:t>
            </a:r>
            <a:r>
              <a:rPr lang="en-MY" sz="2000" dirty="0">
                <a:latin typeface="Roboto Light" panose="02000000000000000000" pitchFamily="2" charset="0"/>
                <a:ea typeface="Roboto Light" panose="02000000000000000000" pitchFamily="2" charset="0"/>
                <a:cs typeface="Roboto Light" panose="02000000000000000000" pitchFamily="2" charset="0"/>
                <a:hlinkClick r:id="rId3"/>
              </a:rPr>
              <a:t>Prod API</a:t>
            </a:r>
            <a:r>
              <a:rPr lang="en-MY" sz="2000" dirty="0">
                <a:latin typeface="Roboto Light" panose="02000000000000000000" pitchFamily="2" charset="0"/>
                <a:ea typeface="Roboto Light" panose="02000000000000000000" pitchFamily="2" charset="0"/>
                <a:cs typeface="Roboto Light" panose="02000000000000000000" pitchFamily="2" charset="0"/>
              </a:rPr>
              <a:t> / </a:t>
            </a:r>
            <a:r>
              <a:rPr lang="en-MY" sz="2000" dirty="0">
                <a:latin typeface="Roboto Light" panose="02000000000000000000" pitchFamily="2" charset="0"/>
                <a:ea typeface="Roboto Light" panose="02000000000000000000" pitchFamily="2" charset="0"/>
                <a:cs typeface="Roboto Light" panose="02000000000000000000" pitchFamily="2" charset="0"/>
                <a:hlinkClick r:id="rId4"/>
              </a:rPr>
              <a:t>Prod Web Site</a:t>
            </a:r>
            <a:endParaRPr lang="en-MY" sz="2000" dirty="0">
              <a:latin typeface="Roboto Light" panose="02000000000000000000" pitchFamily="2" charset="0"/>
              <a:ea typeface="Roboto Light" panose="02000000000000000000" pitchFamily="2" charset="0"/>
              <a:cs typeface="Roboto Light" panose="02000000000000000000" pitchFamily="2" charset="0"/>
            </a:endParaRPr>
          </a:p>
        </p:txBody>
      </p:sp>
      <p:pic>
        <p:nvPicPr>
          <p:cNvPr id="14" name="Picture 13">
            <a:extLst>
              <a:ext uri="{FF2B5EF4-FFF2-40B4-BE49-F238E27FC236}">
                <a16:creationId xmlns:a16="http://schemas.microsoft.com/office/drawing/2014/main" id="{E6779E00-0608-983E-622E-17D329F5BED2}"/>
              </a:ext>
            </a:extLst>
          </p:cNvPr>
          <p:cNvPicPr>
            <a:picLocks noChangeAspect="1"/>
          </p:cNvPicPr>
          <p:nvPr/>
        </p:nvPicPr>
        <p:blipFill rotWithShape="1">
          <a:blip r:embed="rId5"/>
          <a:srcRect t="11061" b="8010"/>
          <a:stretch/>
        </p:blipFill>
        <p:spPr>
          <a:xfrm>
            <a:off x="7561566" y="1046295"/>
            <a:ext cx="3684263" cy="4765409"/>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976290676"/>
      </p:ext>
    </p:extLst>
  </p:cSld>
  <p:clrMapOvr>
    <a:masterClrMapping/>
  </p:clrMapOvr>
  <mc:AlternateContent xmlns:mc="http://schemas.openxmlformats.org/markup-compatibility/2006" xmlns:p14="http://schemas.microsoft.com/office/powerpoint/2010/main">
    <mc:Choice Requires="p14">
      <p:transition p14:dur="10" advClick="0" advTm="3000"/>
    </mc:Choice>
    <mc:Fallback xmlns="">
      <p:transition advClick="0" advTm="300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Roboto Light" panose="02000000000000000000" pitchFamily="2" charset="0"/>
                <a:ea typeface="Roboto Light" panose="02000000000000000000" pitchFamily="2" charset="0"/>
                <a:cs typeface="Roboto Light" panose="02000000000000000000" pitchFamily="2" charset="0"/>
              </a:rPr>
              <a:t>Azure Infrastructure</a:t>
            </a:r>
            <a:endParaRPr lang="en-MY" dirty="0">
              <a:latin typeface="Roboto Light" panose="02000000000000000000" pitchFamily="2" charset="0"/>
              <a:ea typeface="Roboto Light" panose="02000000000000000000" pitchFamily="2" charset="0"/>
              <a:cs typeface="Roboto Light" panose="02000000000000000000" pitchFamily="2" charset="0"/>
            </a:endParaRPr>
          </a:p>
        </p:txBody>
      </p:sp>
      <p:cxnSp>
        <p:nvCxnSpPr>
          <p:cNvPr id="5" name="Straight Connector 4"/>
          <p:cNvCxnSpPr/>
          <p:nvPr/>
        </p:nvCxnSpPr>
        <p:spPr>
          <a:xfrm>
            <a:off x="5633546" y="2223380"/>
            <a:ext cx="0" cy="2886075"/>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6096000" y="1536174"/>
            <a:ext cx="4936670" cy="3785652"/>
          </a:xfrm>
          <a:prstGeom prst="rect">
            <a:avLst/>
          </a:prstGeom>
          <a:noFill/>
        </p:spPr>
        <p:txBody>
          <a:bodyPr wrap="square" rtlCol="0">
            <a:spAutoFit/>
          </a:bodyPr>
          <a:lstStyle/>
          <a:p>
            <a:r>
              <a:rPr lang="en-MY" sz="2000" dirty="0">
                <a:latin typeface="Roboto Light" panose="02000000000000000000" pitchFamily="2" charset="0"/>
                <a:ea typeface="Roboto Light" panose="02000000000000000000" pitchFamily="2" charset="0"/>
                <a:cs typeface="Roboto Light" panose="02000000000000000000" pitchFamily="2" charset="0"/>
              </a:rPr>
              <a:t>For simplicity, the Core Resource Group was manually configured. It contains resources that will be used by all environments.</a:t>
            </a:r>
          </a:p>
          <a:p>
            <a:endParaRPr lang="en-MY" sz="2000" dirty="0">
              <a:latin typeface="Roboto Light" panose="02000000000000000000" pitchFamily="2" charset="0"/>
              <a:ea typeface="Roboto Light" panose="02000000000000000000" pitchFamily="2" charset="0"/>
              <a:cs typeface="Roboto Light" panose="02000000000000000000" pitchFamily="2" charset="0"/>
            </a:endParaRPr>
          </a:p>
          <a:p>
            <a:r>
              <a:rPr lang="en-MY" sz="2000" dirty="0">
                <a:latin typeface="Roboto Light" panose="02000000000000000000" pitchFamily="2" charset="0"/>
                <a:ea typeface="Roboto Light" panose="02000000000000000000" pitchFamily="2" charset="0"/>
                <a:cs typeface="Roboto Light" panose="02000000000000000000" pitchFamily="2" charset="0"/>
              </a:rPr>
              <a:t>Each environment resource group is deployed dynamically from a reusable Terraform module via GitHub Actions.</a:t>
            </a:r>
          </a:p>
          <a:p>
            <a:endParaRPr lang="en-MY" sz="2000" dirty="0">
              <a:latin typeface="Roboto Light" panose="02000000000000000000" pitchFamily="2" charset="0"/>
              <a:ea typeface="Roboto Light" panose="02000000000000000000" pitchFamily="2" charset="0"/>
              <a:cs typeface="Roboto Light" panose="02000000000000000000" pitchFamily="2" charset="0"/>
            </a:endParaRPr>
          </a:p>
          <a:p>
            <a:r>
              <a:rPr lang="en-MY" sz="2000" dirty="0">
                <a:latin typeface="Roboto Light" panose="02000000000000000000" pitchFamily="2" charset="0"/>
                <a:ea typeface="Roboto Light" panose="02000000000000000000" pitchFamily="2" charset="0"/>
                <a:cs typeface="Roboto Light" panose="02000000000000000000" pitchFamily="2" charset="0"/>
              </a:rPr>
              <a:t>Links:</a:t>
            </a:r>
            <a:br>
              <a:rPr lang="en-MY" sz="2000" dirty="0">
                <a:latin typeface="Roboto Light" panose="02000000000000000000" pitchFamily="2" charset="0"/>
                <a:ea typeface="Roboto Light" panose="02000000000000000000" pitchFamily="2" charset="0"/>
                <a:cs typeface="Roboto Light" panose="02000000000000000000" pitchFamily="2" charset="0"/>
              </a:rPr>
            </a:br>
            <a:r>
              <a:rPr lang="en-MY" sz="2000" dirty="0">
                <a:latin typeface="Roboto Light" panose="02000000000000000000" pitchFamily="2" charset="0"/>
                <a:ea typeface="Roboto Light" panose="02000000000000000000" pitchFamily="2" charset="0"/>
                <a:cs typeface="Roboto Light" panose="02000000000000000000" pitchFamily="2" charset="0"/>
                <a:hlinkClick r:id="rId2"/>
              </a:rPr>
              <a:t>Terraform Provider Code (GitHub)</a:t>
            </a:r>
            <a:endParaRPr lang="en-MY" sz="2000" dirty="0">
              <a:latin typeface="Roboto Light" panose="02000000000000000000" pitchFamily="2" charset="0"/>
              <a:ea typeface="Roboto Light" panose="02000000000000000000" pitchFamily="2" charset="0"/>
              <a:cs typeface="Roboto Light" panose="02000000000000000000" pitchFamily="2" charset="0"/>
            </a:endParaRPr>
          </a:p>
          <a:p>
            <a:r>
              <a:rPr lang="en-MY" sz="2000" dirty="0">
                <a:latin typeface="Roboto Light" panose="02000000000000000000" pitchFamily="2" charset="0"/>
                <a:ea typeface="Roboto Light" panose="02000000000000000000" pitchFamily="2" charset="0"/>
                <a:cs typeface="Roboto Light" panose="02000000000000000000" pitchFamily="2" charset="0"/>
                <a:hlinkClick r:id="rId3"/>
              </a:rPr>
              <a:t>Terraform Workflow (GitHub)</a:t>
            </a:r>
            <a:endParaRPr lang="en-MY" sz="2000" dirty="0">
              <a:latin typeface="Roboto Light" panose="02000000000000000000" pitchFamily="2" charset="0"/>
              <a:ea typeface="Roboto Light" panose="02000000000000000000" pitchFamily="2" charset="0"/>
              <a:cs typeface="Roboto Light" panose="02000000000000000000" pitchFamily="2" charset="0"/>
            </a:endParaRPr>
          </a:p>
        </p:txBody>
      </p:sp>
      <p:pic>
        <p:nvPicPr>
          <p:cNvPr id="10" name="Picture 9" descr="A screenshot of a computer&#10;&#10;Description automatically generated">
            <a:extLst>
              <a:ext uri="{FF2B5EF4-FFF2-40B4-BE49-F238E27FC236}">
                <a16:creationId xmlns:a16="http://schemas.microsoft.com/office/drawing/2014/main" id="{A71EF69B-01A3-54C3-7F7E-FCA37AEFEF8F}"/>
              </a:ext>
            </a:extLst>
          </p:cNvPr>
          <p:cNvPicPr>
            <a:picLocks noChangeAspect="1"/>
          </p:cNvPicPr>
          <p:nvPr/>
        </p:nvPicPr>
        <p:blipFill rotWithShape="1">
          <a:blip r:embed="rId4">
            <a:extLst>
              <a:ext uri="{28A0092B-C50C-407E-A947-70E740481C1C}">
                <a14:useLocalDpi xmlns:a14="http://schemas.microsoft.com/office/drawing/2010/main" val="0"/>
              </a:ext>
            </a:extLst>
          </a:blip>
          <a:srcRect l="7056" t="11341" r="44026" b="1762"/>
          <a:stretch/>
        </p:blipFill>
        <p:spPr>
          <a:xfrm>
            <a:off x="367111" y="1211219"/>
            <a:ext cx="4698875" cy="5083777"/>
          </a:xfrm>
          <a:prstGeom prst="rect">
            <a:avLst/>
          </a:prstGeom>
        </p:spPr>
      </p:pic>
    </p:spTree>
    <p:extLst>
      <p:ext uri="{BB962C8B-B14F-4D97-AF65-F5344CB8AC3E}">
        <p14:creationId xmlns:p14="http://schemas.microsoft.com/office/powerpoint/2010/main" val="755428766"/>
      </p:ext>
    </p:extLst>
  </p:cSld>
  <p:clrMapOvr>
    <a:masterClrMapping/>
  </p:clrMapOvr>
  <mc:AlternateContent xmlns:mc="http://schemas.openxmlformats.org/markup-compatibility/2006" xmlns:p14="http://schemas.microsoft.com/office/powerpoint/2010/main">
    <mc:Choice Requires="p14">
      <p:transition p14:dur="10" advClick="0" advTm="3000"/>
    </mc:Choice>
    <mc:Fallback xmlns="">
      <p:transition advClick="0" advTm="300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a:latin typeface="Roboto Light" panose="02000000000000000000" pitchFamily="2" charset="0"/>
                <a:ea typeface="Roboto Light" panose="02000000000000000000" pitchFamily="2" charset="0"/>
                <a:cs typeface="Roboto Light" panose="02000000000000000000" pitchFamily="2" charset="0"/>
              </a:rPr>
              <a:t>Continuous Integration</a:t>
            </a:r>
          </a:p>
        </p:txBody>
      </p:sp>
      <p:pic>
        <p:nvPicPr>
          <p:cNvPr id="48" name="Picture 4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72074" y="1548624"/>
            <a:ext cx="5731802" cy="4779439"/>
          </a:xfrm>
          <a:prstGeom prst="rect">
            <a:avLst/>
          </a:prstGeom>
        </p:spPr>
      </p:pic>
      <p:grpSp>
        <p:nvGrpSpPr>
          <p:cNvPr id="50" name="Group 49"/>
          <p:cNvGrpSpPr/>
          <p:nvPr/>
        </p:nvGrpSpPr>
        <p:grpSpPr>
          <a:xfrm>
            <a:off x="7403399" y="1798309"/>
            <a:ext cx="3950234" cy="814081"/>
            <a:chOff x="7577510" y="1535225"/>
            <a:chExt cx="2682850" cy="552893"/>
          </a:xfrm>
        </p:grpSpPr>
        <p:sp>
          <p:nvSpPr>
            <p:cNvPr id="51" name="Rounded Rectangle 50"/>
            <p:cNvSpPr/>
            <p:nvPr/>
          </p:nvSpPr>
          <p:spPr>
            <a:xfrm>
              <a:off x="7577510" y="1535225"/>
              <a:ext cx="552893" cy="552893"/>
            </a:xfrm>
            <a:prstGeom prst="roundRect">
              <a:avLst/>
            </a:prstGeom>
            <a:solidFill>
              <a:srgbClr val="24AE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Roboto Light" panose="02000000000000000000" pitchFamily="2" charset="0"/>
                <a:ea typeface="Roboto Light" panose="02000000000000000000" pitchFamily="2" charset="0"/>
                <a:cs typeface="Roboto Light" panose="02000000000000000000" pitchFamily="2" charset="0"/>
              </a:endParaRPr>
            </a:p>
          </p:txBody>
        </p:sp>
        <p:sp>
          <p:nvSpPr>
            <p:cNvPr id="52" name="Rectangle 51"/>
            <p:cNvSpPr/>
            <p:nvPr/>
          </p:nvSpPr>
          <p:spPr>
            <a:xfrm>
              <a:off x="8130289" y="1633995"/>
              <a:ext cx="2130071" cy="355351"/>
            </a:xfrm>
            <a:prstGeom prst="rect">
              <a:avLst/>
            </a:prstGeom>
          </p:spPr>
          <p:txBody>
            <a:bodyPr wrap="square">
              <a:spAutoFit/>
            </a:bodyPr>
            <a:lstStyle/>
            <a:p>
              <a:r>
                <a:rPr lang="en-MY" sz="1400" dirty="0">
                  <a:latin typeface="Roboto Light" panose="02000000000000000000" pitchFamily="2" charset="0"/>
                  <a:ea typeface="Roboto Light" panose="02000000000000000000" pitchFamily="2" charset="0"/>
                  <a:cs typeface="Roboto Light" panose="02000000000000000000" pitchFamily="2" charset="0"/>
                </a:rPr>
                <a:t>Branch Protection Rules are configured to require code review.</a:t>
              </a:r>
            </a:p>
          </p:txBody>
        </p:sp>
      </p:grpSp>
      <p:grpSp>
        <p:nvGrpSpPr>
          <p:cNvPr id="53" name="Group 52"/>
          <p:cNvGrpSpPr/>
          <p:nvPr/>
        </p:nvGrpSpPr>
        <p:grpSpPr>
          <a:xfrm>
            <a:off x="7403398" y="3138526"/>
            <a:ext cx="3950236" cy="814080"/>
            <a:chOff x="7577510" y="2548853"/>
            <a:chExt cx="2682852" cy="552893"/>
          </a:xfrm>
        </p:grpSpPr>
        <p:sp>
          <p:nvSpPr>
            <p:cNvPr id="71" name="Rounded Rectangle 70"/>
            <p:cNvSpPr/>
            <p:nvPr/>
          </p:nvSpPr>
          <p:spPr>
            <a:xfrm>
              <a:off x="7577510" y="2548853"/>
              <a:ext cx="552893" cy="552893"/>
            </a:xfrm>
            <a:prstGeom prst="roundRect">
              <a:avLst/>
            </a:prstGeom>
            <a:solidFill>
              <a:srgbClr val="24AE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Roboto Light" panose="02000000000000000000" pitchFamily="2" charset="0"/>
                <a:ea typeface="Roboto Light" panose="02000000000000000000" pitchFamily="2" charset="0"/>
                <a:cs typeface="Roboto Light" panose="02000000000000000000" pitchFamily="2" charset="0"/>
              </a:endParaRPr>
            </a:p>
          </p:txBody>
        </p:sp>
        <p:sp>
          <p:nvSpPr>
            <p:cNvPr id="72" name="Rectangle 71"/>
            <p:cNvSpPr/>
            <p:nvPr/>
          </p:nvSpPr>
          <p:spPr>
            <a:xfrm>
              <a:off x="8130403" y="2642832"/>
              <a:ext cx="2129959" cy="355352"/>
            </a:xfrm>
            <a:prstGeom prst="rect">
              <a:avLst/>
            </a:prstGeom>
          </p:spPr>
          <p:txBody>
            <a:bodyPr wrap="square">
              <a:spAutoFit/>
            </a:bodyPr>
            <a:lstStyle/>
            <a:p>
              <a:r>
                <a:rPr lang="en-MY" sz="1400" dirty="0">
                  <a:latin typeface="Roboto Light" panose="02000000000000000000" pitchFamily="2" charset="0"/>
                  <a:ea typeface="Roboto Light" panose="02000000000000000000" pitchFamily="2" charset="0"/>
                  <a:cs typeface="Roboto Light" panose="02000000000000000000" pitchFamily="2" charset="0"/>
                </a:rPr>
                <a:t>PR Builds ensure successful compilation and passed unit tests</a:t>
              </a:r>
            </a:p>
          </p:txBody>
        </p:sp>
      </p:grpSp>
      <p:grpSp>
        <p:nvGrpSpPr>
          <p:cNvPr id="76" name="Group 75"/>
          <p:cNvGrpSpPr/>
          <p:nvPr/>
        </p:nvGrpSpPr>
        <p:grpSpPr>
          <a:xfrm>
            <a:off x="7403233" y="4481353"/>
            <a:ext cx="3950400" cy="814080"/>
            <a:chOff x="7577344" y="4667774"/>
            <a:chExt cx="2682963" cy="552893"/>
          </a:xfrm>
        </p:grpSpPr>
        <p:sp>
          <p:nvSpPr>
            <p:cNvPr id="77" name="Rounded Rectangle 76"/>
            <p:cNvSpPr/>
            <p:nvPr/>
          </p:nvSpPr>
          <p:spPr>
            <a:xfrm>
              <a:off x="7577344" y="4667774"/>
              <a:ext cx="552893" cy="552893"/>
            </a:xfrm>
            <a:prstGeom prst="roundRect">
              <a:avLst/>
            </a:prstGeom>
            <a:solidFill>
              <a:srgbClr val="24AE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Roboto Light" panose="02000000000000000000" pitchFamily="2" charset="0"/>
                <a:ea typeface="Roboto Light" panose="02000000000000000000" pitchFamily="2" charset="0"/>
                <a:cs typeface="Roboto Light" panose="02000000000000000000" pitchFamily="2" charset="0"/>
              </a:endParaRPr>
            </a:p>
          </p:txBody>
        </p:sp>
        <p:sp>
          <p:nvSpPr>
            <p:cNvPr id="78" name="Rectangle 77"/>
            <p:cNvSpPr/>
            <p:nvPr/>
          </p:nvSpPr>
          <p:spPr>
            <a:xfrm>
              <a:off x="8162894" y="4766545"/>
              <a:ext cx="2097413" cy="355351"/>
            </a:xfrm>
            <a:prstGeom prst="rect">
              <a:avLst/>
            </a:prstGeom>
          </p:spPr>
          <p:txBody>
            <a:bodyPr wrap="square">
              <a:spAutoFit/>
            </a:bodyPr>
            <a:lstStyle/>
            <a:p>
              <a:r>
                <a:rPr lang="en-MY" sz="1400" dirty="0">
                  <a:latin typeface="Roboto Light" panose="02000000000000000000" pitchFamily="2" charset="0"/>
                  <a:ea typeface="Roboto Light" panose="02000000000000000000" pitchFamily="2" charset="0"/>
                  <a:cs typeface="Roboto Light" panose="02000000000000000000" pitchFamily="2" charset="0"/>
                </a:rPr>
                <a:t>Security is ensured w/ </a:t>
              </a:r>
              <a:r>
                <a:rPr lang="en-MY" sz="1400" dirty="0" err="1">
                  <a:latin typeface="Roboto Light" panose="02000000000000000000" pitchFamily="2" charset="0"/>
                  <a:ea typeface="Roboto Light" panose="02000000000000000000" pitchFamily="2" charset="0"/>
                  <a:cs typeface="Roboto Light" panose="02000000000000000000" pitchFamily="2" charset="0"/>
                </a:rPr>
                <a:t>CodeQL</a:t>
              </a:r>
              <a:r>
                <a:rPr lang="en-MY" sz="1400" dirty="0">
                  <a:latin typeface="Roboto Light" panose="02000000000000000000" pitchFamily="2" charset="0"/>
                  <a:ea typeface="Roboto Light" panose="02000000000000000000" pitchFamily="2" charset="0"/>
                  <a:cs typeface="Roboto Light" panose="02000000000000000000" pitchFamily="2" charset="0"/>
                </a:rPr>
                <a:t>, </a:t>
              </a:r>
              <a:r>
                <a:rPr lang="en-MY" sz="1400" dirty="0" err="1">
                  <a:latin typeface="Roboto Light" panose="02000000000000000000" pitchFamily="2" charset="0"/>
                  <a:ea typeface="Roboto Light" panose="02000000000000000000" pitchFamily="2" charset="0"/>
                  <a:cs typeface="Roboto Light" panose="02000000000000000000" pitchFamily="2" charset="0"/>
                </a:rPr>
                <a:t>Dependabot</a:t>
              </a:r>
              <a:r>
                <a:rPr lang="en-MY" sz="1400" dirty="0">
                  <a:latin typeface="Roboto Light" panose="02000000000000000000" pitchFamily="2" charset="0"/>
                  <a:ea typeface="Roboto Light" panose="02000000000000000000" pitchFamily="2" charset="0"/>
                  <a:cs typeface="Roboto Light" panose="02000000000000000000" pitchFamily="2" charset="0"/>
                </a:rPr>
                <a:t>, and Secret Scanning</a:t>
              </a:r>
            </a:p>
          </p:txBody>
        </p:sp>
      </p:grpSp>
      <p:pic>
        <p:nvPicPr>
          <p:cNvPr id="7" name="Picture 6">
            <a:extLst>
              <a:ext uri="{FF2B5EF4-FFF2-40B4-BE49-F238E27FC236}">
                <a16:creationId xmlns:a16="http://schemas.microsoft.com/office/drawing/2014/main" id="{BC9600FC-C71A-1B53-D7AF-6CF12C9A64FE}"/>
              </a:ext>
            </a:extLst>
          </p:cNvPr>
          <p:cNvPicPr>
            <a:picLocks noChangeAspect="1"/>
          </p:cNvPicPr>
          <p:nvPr/>
        </p:nvPicPr>
        <p:blipFill>
          <a:blip r:embed="rId3"/>
          <a:stretch>
            <a:fillRect/>
          </a:stretch>
        </p:blipFill>
        <p:spPr>
          <a:xfrm>
            <a:off x="974055" y="1767682"/>
            <a:ext cx="5342028" cy="3062800"/>
          </a:xfrm>
          <a:prstGeom prst="rect">
            <a:avLst/>
          </a:prstGeom>
        </p:spPr>
      </p:pic>
    </p:spTree>
    <p:extLst>
      <p:ext uri="{BB962C8B-B14F-4D97-AF65-F5344CB8AC3E}">
        <p14:creationId xmlns:p14="http://schemas.microsoft.com/office/powerpoint/2010/main" val="1927867437"/>
      </p:ext>
    </p:extLst>
  </p:cSld>
  <p:clrMapOvr>
    <a:masterClrMapping/>
  </p:clrMapOvr>
  <mc:AlternateContent xmlns:mc="http://schemas.openxmlformats.org/markup-compatibility/2006" xmlns:p14="http://schemas.microsoft.com/office/powerpoint/2010/main">
    <mc:Choice Requires="p14">
      <p:transition p14:dur="0" advClick="0" advTm="3000"/>
    </mc:Choice>
    <mc:Fallback xmlns="">
      <p:transition advClick="0" advTm="300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a:latin typeface="Roboto Light" panose="02000000000000000000" pitchFamily="2" charset="0"/>
                <a:ea typeface="Roboto Light" panose="02000000000000000000" pitchFamily="2" charset="0"/>
                <a:cs typeface="Roboto Light" panose="02000000000000000000" pitchFamily="2" charset="0"/>
              </a:rPr>
              <a:t>Continuous Delivery</a:t>
            </a:r>
          </a:p>
        </p:txBody>
      </p:sp>
      <p:sp>
        <p:nvSpPr>
          <p:cNvPr id="88" name="Chevron 87"/>
          <p:cNvSpPr/>
          <p:nvPr/>
        </p:nvSpPr>
        <p:spPr>
          <a:xfrm>
            <a:off x="2390910" y="3209056"/>
            <a:ext cx="2072717" cy="720897"/>
          </a:xfrm>
          <a:prstGeom prst="chevron">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67" dirty="0">
                <a:solidFill>
                  <a:schemeClr val="bg1"/>
                </a:solidFill>
                <a:latin typeface="Roboto Light" panose="02000000000000000000" pitchFamily="2" charset="0"/>
                <a:ea typeface="Roboto Light" panose="02000000000000000000" pitchFamily="2" charset="0"/>
                <a:cs typeface="Roboto Light" panose="02000000000000000000" pitchFamily="2" charset="0"/>
              </a:rPr>
              <a:t>Unit Tests</a:t>
            </a:r>
          </a:p>
        </p:txBody>
      </p:sp>
      <p:sp>
        <p:nvSpPr>
          <p:cNvPr id="89" name="Chevron 88"/>
          <p:cNvSpPr/>
          <p:nvPr/>
        </p:nvSpPr>
        <p:spPr>
          <a:xfrm>
            <a:off x="4023283" y="3209056"/>
            <a:ext cx="2072717" cy="720897"/>
          </a:xfrm>
          <a:prstGeom prst="chevron">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67" dirty="0">
                <a:solidFill>
                  <a:schemeClr val="bg1"/>
                </a:solidFill>
                <a:latin typeface="Roboto Light" panose="02000000000000000000" pitchFamily="2" charset="0"/>
                <a:ea typeface="Roboto Light" panose="02000000000000000000" pitchFamily="2" charset="0"/>
                <a:cs typeface="Roboto Light" panose="02000000000000000000" pitchFamily="2" charset="0"/>
              </a:rPr>
              <a:t>ACR Publish</a:t>
            </a:r>
          </a:p>
        </p:txBody>
      </p:sp>
      <p:sp>
        <p:nvSpPr>
          <p:cNvPr id="90" name="Chevron 89"/>
          <p:cNvSpPr/>
          <p:nvPr/>
        </p:nvSpPr>
        <p:spPr>
          <a:xfrm>
            <a:off x="5655656" y="3209056"/>
            <a:ext cx="2072717" cy="720897"/>
          </a:xfrm>
          <a:prstGeom prst="chevron">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67" dirty="0">
                <a:solidFill>
                  <a:schemeClr val="bg1"/>
                </a:solidFill>
                <a:latin typeface="Roboto Light" panose="02000000000000000000" pitchFamily="2" charset="0"/>
                <a:ea typeface="Roboto Light" panose="02000000000000000000" pitchFamily="2" charset="0"/>
                <a:cs typeface="Roboto Light" panose="02000000000000000000" pitchFamily="2" charset="0"/>
              </a:rPr>
              <a:t>Dev Deploy</a:t>
            </a:r>
          </a:p>
        </p:txBody>
      </p:sp>
      <p:sp>
        <p:nvSpPr>
          <p:cNvPr id="91" name="Chevron 90"/>
          <p:cNvSpPr/>
          <p:nvPr/>
        </p:nvSpPr>
        <p:spPr>
          <a:xfrm>
            <a:off x="7288030" y="3209056"/>
            <a:ext cx="2072717" cy="720897"/>
          </a:xfrm>
          <a:prstGeom prst="chevron">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67" dirty="0">
                <a:solidFill>
                  <a:schemeClr val="bg1"/>
                </a:solidFill>
                <a:latin typeface="Roboto Light" panose="02000000000000000000" pitchFamily="2" charset="0"/>
                <a:ea typeface="Roboto Light" panose="02000000000000000000" pitchFamily="2" charset="0"/>
                <a:cs typeface="Roboto Light" panose="02000000000000000000" pitchFamily="2" charset="0"/>
              </a:rPr>
              <a:t>Prod Approval</a:t>
            </a:r>
          </a:p>
        </p:txBody>
      </p:sp>
      <p:sp>
        <p:nvSpPr>
          <p:cNvPr id="92" name="Chevron 91"/>
          <p:cNvSpPr/>
          <p:nvPr/>
        </p:nvSpPr>
        <p:spPr>
          <a:xfrm>
            <a:off x="8920403" y="3209056"/>
            <a:ext cx="2072717" cy="720897"/>
          </a:xfrm>
          <a:prstGeom prst="chevron">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67" dirty="0">
                <a:solidFill>
                  <a:schemeClr val="bg1"/>
                </a:solidFill>
                <a:latin typeface="Roboto Light" panose="02000000000000000000" pitchFamily="2" charset="0"/>
                <a:ea typeface="Roboto Light" panose="02000000000000000000" pitchFamily="2" charset="0"/>
                <a:cs typeface="Roboto Light" panose="02000000000000000000" pitchFamily="2" charset="0"/>
              </a:rPr>
              <a:t>Prod Deploy</a:t>
            </a:r>
          </a:p>
        </p:txBody>
      </p:sp>
      <p:sp>
        <p:nvSpPr>
          <p:cNvPr id="93" name="Chevron 92"/>
          <p:cNvSpPr/>
          <p:nvPr/>
        </p:nvSpPr>
        <p:spPr>
          <a:xfrm>
            <a:off x="758536" y="3209056"/>
            <a:ext cx="2072717" cy="720897"/>
          </a:xfrm>
          <a:prstGeom prst="chevron">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67" dirty="0">
                <a:solidFill>
                  <a:schemeClr val="bg1"/>
                </a:solidFill>
                <a:latin typeface="Roboto Light" panose="02000000000000000000" pitchFamily="2" charset="0"/>
                <a:ea typeface="Roboto Light" panose="02000000000000000000" pitchFamily="2" charset="0"/>
                <a:cs typeface="Roboto Light" panose="02000000000000000000" pitchFamily="2" charset="0"/>
              </a:rPr>
              <a:t>Build Code</a:t>
            </a:r>
          </a:p>
        </p:txBody>
      </p:sp>
      <p:sp>
        <p:nvSpPr>
          <p:cNvPr id="97" name="TextBox 96"/>
          <p:cNvSpPr txBox="1"/>
          <p:nvPr/>
        </p:nvSpPr>
        <p:spPr>
          <a:xfrm>
            <a:off x="758536" y="4324396"/>
            <a:ext cx="1745673" cy="461665"/>
          </a:xfrm>
          <a:prstGeom prst="rect">
            <a:avLst/>
          </a:prstGeom>
          <a:noFill/>
        </p:spPr>
        <p:txBody>
          <a:bodyPr wrap="square" rtlCol="0">
            <a:spAutoFit/>
          </a:bodyPr>
          <a:lstStyle/>
          <a:p>
            <a:pPr indent="-609585" algn="r"/>
            <a:r>
              <a:rPr lang="ms-MY" sz="1200" dirty="0">
                <a:latin typeface="Roboto Light" panose="02000000000000000000" pitchFamily="2" charset="0"/>
                <a:ea typeface="Roboto Light" panose="02000000000000000000" pitchFamily="2" charset="0"/>
                <a:cs typeface="Roboto Light" panose="02000000000000000000" pitchFamily="2" charset="0"/>
              </a:rPr>
              <a:t>Checkout and compile the application code</a:t>
            </a:r>
          </a:p>
        </p:txBody>
      </p:sp>
      <p:sp>
        <p:nvSpPr>
          <p:cNvPr id="100" name="TextBox 99"/>
          <p:cNvSpPr txBox="1"/>
          <p:nvPr/>
        </p:nvSpPr>
        <p:spPr>
          <a:xfrm>
            <a:off x="2504209" y="2168282"/>
            <a:ext cx="1519074" cy="646331"/>
          </a:xfrm>
          <a:prstGeom prst="rect">
            <a:avLst/>
          </a:prstGeom>
          <a:noFill/>
        </p:spPr>
        <p:txBody>
          <a:bodyPr wrap="square" rtlCol="0">
            <a:spAutoFit/>
          </a:bodyPr>
          <a:lstStyle/>
          <a:p>
            <a:pPr indent="-609585"/>
            <a:r>
              <a:rPr lang="ms-MY" sz="1200" dirty="0">
                <a:latin typeface="Roboto Light" panose="02000000000000000000" pitchFamily="2" charset="0"/>
                <a:ea typeface="Roboto Light" panose="02000000000000000000" pitchFamily="2" charset="0"/>
                <a:cs typeface="Roboto Light" panose="02000000000000000000" pitchFamily="2" charset="0"/>
              </a:rPr>
              <a:t>Run all unit tests and ensure they pass</a:t>
            </a:r>
          </a:p>
        </p:txBody>
      </p:sp>
      <p:sp>
        <p:nvSpPr>
          <p:cNvPr id="114" name="TextBox 113"/>
          <p:cNvSpPr txBox="1"/>
          <p:nvPr/>
        </p:nvSpPr>
        <p:spPr>
          <a:xfrm>
            <a:off x="4023283" y="4324396"/>
            <a:ext cx="1632373" cy="830997"/>
          </a:xfrm>
          <a:prstGeom prst="rect">
            <a:avLst/>
          </a:prstGeom>
          <a:noFill/>
        </p:spPr>
        <p:txBody>
          <a:bodyPr wrap="square" rtlCol="0">
            <a:spAutoFit/>
          </a:bodyPr>
          <a:lstStyle/>
          <a:p>
            <a:pPr indent="-609585" algn="r"/>
            <a:r>
              <a:rPr lang="ms-MY" sz="1200" dirty="0">
                <a:latin typeface="Roboto Light" panose="02000000000000000000" pitchFamily="2" charset="0"/>
                <a:ea typeface="Roboto Light" panose="02000000000000000000" pitchFamily="2" charset="0"/>
                <a:cs typeface="Roboto Light" panose="02000000000000000000" pitchFamily="2" charset="0"/>
              </a:rPr>
              <a:t>Generate container images and publish to Azure Container Regristry</a:t>
            </a:r>
          </a:p>
        </p:txBody>
      </p:sp>
      <p:sp>
        <p:nvSpPr>
          <p:cNvPr id="115" name="TextBox 114"/>
          <p:cNvSpPr txBox="1"/>
          <p:nvPr/>
        </p:nvSpPr>
        <p:spPr>
          <a:xfrm>
            <a:off x="5655656" y="1983616"/>
            <a:ext cx="1632374" cy="830997"/>
          </a:xfrm>
          <a:prstGeom prst="rect">
            <a:avLst/>
          </a:prstGeom>
          <a:noFill/>
        </p:spPr>
        <p:txBody>
          <a:bodyPr wrap="square" rtlCol="0">
            <a:spAutoFit/>
          </a:bodyPr>
          <a:lstStyle/>
          <a:p>
            <a:pPr indent="-609585"/>
            <a:r>
              <a:rPr lang="ms-MY" sz="1200" dirty="0">
                <a:latin typeface="Roboto Light" panose="02000000000000000000" pitchFamily="2" charset="0"/>
                <a:ea typeface="Roboto Light" panose="02000000000000000000" pitchFamily="2" charset="0"/>
                <a:cs typeface="Roboto Light" panose="02000000000000000000" pitchFamily="2" charset="0"/>
              </a:rPr>
              <a:t>Deploy previously published container images to dev environment.</a:t>
            </a:r>
          </a:p>
        </p:txBody>
      </p:sp>
      <p:sp>
        <p:nvSpPr>
          <p:cNvPr id="116" name="TextBox 115"/>
          <p:cNvSpPr txBox="1"/>
          <p:nvPr/>
        </p:nvSpPr>
        <p:spPr>
          <a:xfrm>
            <a:off x="7288031" y="4324396"/>
            <a:ext cx="1632372" cy="830997"/>
          </a:xfrm>
          <a:prstGeom prst="rect">
            <a:avLst/>
          </a:prstGeom>
          <a:noFill/>
        </p:spPr>
        <p:txBody>
          <a:bodyPr wrap="square" rtlCol="0">
            <a:spAutoFit/>
          </a:bodyPr>
          <a:lstStyle/>
          <a:p>
            <a:pPr indent="-609585" algn="r"/>
            <a:r>
              <a:rPr lang="ms-MY" sz="1200" dirty="0">
                <a:latin typeface="Roboto Light" panose="02000000000000000000" pitchFamily="2" charset="0"/>
                <a:ea typeface="Roboto Light" panose="02000000000000000000" pitchFamily="2" charset="0"/>
                <a:cs typeface="Roboto Light" panose="02000000000000000000" pitchFamily="2" charset="0"/>
              </a:rPr>
              <a:t>Send notifications and await approval in order to deploy to production.</a:t>
            </a:r>
          </a:p>
        </p:txBody>
      </p:sp>
      <p:sp>
        <p:nvSpPr>
          <p:cNvPr id="117" name="TextBox 116"/>
          <p:cNvSpPr txBox="1"/>
          <p:nvPr/>
        </p:nvSpPr>
        <p:spPr>
          <a:xfrm>
            <a:off x="8920403" y="1983615"/>
            <a:ext cx="1632375" cy="830997"/>
          </a:xfrm>
          <a:prstGeom prst="rect">
            <a:avLst/>
          </a:prstGeom>
          <a:noFill/>
        </p:spPr>
        <p:txBody>
          <a:bodyPr wrap="square" rtlCol="0">
            <a:spAutoFit/>
          </a:bodyPr>
          <a:lstStyle/>
          <a:p>
            <a:pPr indent="-609585"/>
            <a:r>
              <a:rPr lang="ms-MY" sz="1200" dirty="0">
                <a:latin typeface="Roboto Light" panose="02000000000000000000" pitchFamily="2" charset="0"/>
                <a:ea typeface="Roboto Light" panose="02000000000000000000" pitchFamily="2" charset="0"/>
                <a:cs typeface="Roboto Light" panose="02000000000000000000" pitchFamily="2" charset="0"/>
              </a:rPr>
              <a:t>Deploy verified container images to production environment.</a:t>
            </a:r>
          </a:p>
        </p:txBody>
      </p:sp>
      <p:sp>
        <p:nvSpPr>
          <p:cNvPr id="9" name="Subtitle 2">
            <a:extLst>
              <a:ext uri="{FF2B5EF4-FFF2-40B4-BE49-F238E27FC236}">
                <a16:creationId xmlns:a16="http://schemas.microsoft.com/office/drawing/2014/main" id="{A22E2BFE-DC52-A063-DAF8-06E03F7EE63B}"/>
              </a:ext>
            </a:extLst>
          </p:cNvPr>
          <p:cNvSpPr>
            <a:spLocks noGrp="1"/>
          </p:cNvSpPr>
          <p:nvPr>
            <p:ph type="subTitle" idx="1"/>
          </p:nvPr>
        </p:nvSpPr>
        <p:spPr>
          <a:xfrm>
            <a:off x="1524000" y="1085482"/>
            <a:ext cx="9144000" cy="624588"/>
          </a:xfrm>
        </p:spPr>
        <p:txBody>
          <a:bodyPr>
            <a:normAutofit/>
          </a:bodyPr>
          <a:lstStyle/>
          <a:p>
            <a:pPr>
              <a:lnSpc>
                <a:spcPct val="120000"/>
              </a:lnSpc>
            </a:pPr>
            <a:r>
              <a:rPr lang="en-US" dirty="0">
                <a:latin typeface="Roboto Light" panose="02000000000000000000" pitchFamily="2" charset="0"/>
                <a:ea typeface="Roboto Light" panose="02000000000000000000" pitchFamily="2" charset="0"/>
                <a:cs typeface="Roboto Light" panose="02000000000000000000" pitchFamily="2" charset="0"/>
              </a:rPr>
              <a:t>Build Once. Deploy Many.</a:t>
            </a:r>
          </a:p>
        </p:txBody>
      </p:sp>
    </p:spTree>
    <p:extLst>
      <p:ext uri="{BB962C8B-B14F-4D97-AF65-F5344CB8AC3E}">
        <p14:creationId xmlns:p14="http://schemas.microsoft.com/office/powerpoint/2010/main" val="686276192"/>
      </p:ext>
    </p:extLst>
  </p:cSld>
  <p:clrMapOvr>
    <a:masterClrMapping/>
  </p:clrMapOvr>
  <mc:AlternateContent xmlns:mc="http://schemas.openxmlformats.org/markup-compatibility/2006" xmlns:p14="http://schemas.microsoft.com/office/powerpoint/2010/main">
    <mc:Choice Requires="p14">
      <p:transition p14:dur="0" advClick="0" advTm="3000"/>
    </mc:Choice>
    <mc:Fallback xmlns="">
      <p:transition advClick="0" advTm="300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108000" y="0"/>
            <a:ext cx="6084000" cy="6858000"/>
          </a:xfrm>
          <a:prstGeom prst="rect">
            <a:avLst/>
          </a:prstGeom>
          <a:solidFill>
            <a:srgbClr val="24AE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latin typeface="Roboto Light" panose="02000000000000000000" pitchFamily="2" charset="0"/>
              <a:ea typeface="Roboto Light" panose="02000000000000000000" pitchFamily="2" charset="0"/>
              <a:cs typeface="Roboto Light" panose="02000000000000000000" pitchFamily="2" charset="0"/>
            </a:endParaRPr>
          </a:p>
        </p:txBody>
      </p:sp>
      <p:sp>
        <p:nvSpPr>
          <p:cNvPr id="5" name="Oval 4"/>
          <p:cNvSpPr/>
          <p:nvPr/>
        </p:nvSpPr>
        <p:spPr>
          <a:xfrm>
            <a:off x="5614864" y="2701021"/>
            <a:ext cx="986271" cy="986271"/>
          </a:xfrm>
          <a:prstGeom prst="ellipse">
            <a:avLst/>
          </a:prstGeom>
          <a:solidFill>
            <a:schemeClr val="bg1"/>
          </a:solidFill>
          <a:ln w="50800">
            <a:solidFill>
              <a:srgbClr val="24AE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sz="2400" dirty="0">
                <a:solidFill>
                  <a:schemeClr val="tx1"/>
                </a:solidFill>
                <a:latin typeface="Roboto Light" panose="02000000000000000000" pitchFamily="2" charset="0"/>
                <a:ea typeface="Roboto Light" panose="02000000000000000000" pitchFamily="2" charset="0"/>
                <a:cs typeface="Roboto Light" panose="02000000000000000000" pitchFamily="2" charset="0"/>
              </a:rPr>
              <a:t>&amp;</a:t>
            </a:r>
          </a:p>
        </p:txBody>
      </p:sp>
      <p:sp>
        <p:nvSpPr>
          <p:cNvPr id="8" name="TextBox 7"/>
          <p:cNvSpPr txBox="1"/>
          <p:nvPr/>
        </p:nvSpPr>
        <p:spPr>
          <a:xfrm>
            <a:off x="1262264" y="764949"/>
            <a:ext cx="3200400" cy="523220"/>
          </a:xfrm>
          <a:prstGeom prst="rect">
            <a:avLst/>
          </a:prstGeom>
          <a:noFill/>
        </p:spPr>
        <p:txBody>
          <a:bodyPr wrap="square" rtlCol="0">
            <a:spAutoFit/>
          </a:bodyPr>
          <a:lstStyle/>
          <a:p>
            <a:pPr algn="ctr"/>
            <a:r>
              <a:rPr lang="en-MY" sz="2800" dirty="0">
                <a:latin typeface="Roboto Light" panose="02000000000000000000" pitchFamily="2" charset="0"/>
                <a:ea typeface="Roboto Light" panose="02000000000000000000" pitchFamily="2" charset="0"/>
                <a:cs typeface="Roboto Light" panose="02000000000000000000" pitchFamily="2" charset="0"/>
              </a:rPr>
              <a:t>Challenges</a:t>
            </a:r>
          </a:p>
        </p:txBody>
      </p:sp>
      <p:sp>
        <p:nvSpPr>
          <p:cNvPr id="17" name="TextBox 16"/>
          <p:cNvSpPr txBox="1"/>
          <p:nvPr/>
        </p:nvSpPr>
        <p:spPr>
          <a:xfrm>
            <a:off x="7729336" y="764949"/>
            <a:ext cx="3200400" cy="523220"/>
          </a:xfrm>
          <a:prstGeom prst="rect">
            <a:avLst/>
          </a:prstGeom>
          <a:noFill/>
        </p:spPr>
        <p:txBody>
          <a:bodyPr wrap="square" rtlCol="0">
            <a:spAutoFit/>
          </a:bodyPr>
          <a:lstStyle/>
          <a:p>
            <a:pPr algn="ctr"/>
            <a:r>
              <a:rPr lang="en-MY" sz="2800" dirty="0">
                <a:latin typeface="Roboto Light" panose="02000000000000000000" pitchFamily="2" charset="0"/>
                <a:ea typeface="Roboto Light" panose="02000000000000000000" pitchFamily="2" charset="0"/>
                <a:cs typeface="Roboto Light" panose="02000000000000000000" pitchFamily="2" charset="0"/>
              </a:rPr>
              <a:t>Improvements</a:t>
            </a:r>
          </a:p>
        </p:txBody>
      </p:sp>
      <p:sp>
        <p:nvSpPr>
          <p:cNvPr id="21" name="TextBox 20">
            <a:extLst>
              <a:ext uri="{FF2B5EF4-FFF2-40B4-BE49-F238E27FC236}">
                <a16:creationId xmlns:a16="http://schemas.microsoft.com/office/drawing/2014/main" id="{B214D161-A8D9-005D-9A36-A8CE313C66CD}"/>
              </a:ext>
            </a:extLst>
          </p:cNvPr>
          <p:cNvSpPr txBox="1"/>
          <p:nvPr/>
        </p:nvSpPr>
        <p:spPr>
          <a:xfrm>
            <a:off x="997674" y="1793774"/>
            <a:ext cx="4073090" cy="2554545"/>
          </a:xfrm>
          <a:prstGeom prst="rect">
            <a:avLst/>
          </a:prstGeom>
          <a:noFill/>
        </p:spPr>
        <p:txBody>
          <a:bodyPr wrap="square" rtlCol="0">
            <a:spAutoFit/>
          </a:bodyPr>
          <a:lstStyle/>
          <a:p>
            <a:pPr marL="285750" indent="-285750">
              <a:buFont typeface="Arial" panose="020B0604020202020204" pitchFamily="34" charset="0"/>
              <a:buChar char="•"/>
            </a:pPr>
            <a:r>
              <a:rPr lang="en-US" sz="1600" dirty="0">
                <a:latin typeface="Roboto Light" panose="02000000000000000000" pitchFamily="2" charset="0"/>
                <a:ea typeface="Roboto Light" panose="02000000000000000000" pitchFamily="2" charset="0"/>
                <a:cs typeface="Roboto Light" panose="02000000000000000000" pitchFamily="2" charset="0"/>
              </a:rPr>
              <a:t>Limited experience with containerization.</a:t>
            </a:r>
          </a:p>
          <a:p>
            <a:pPr marL="285750" indent="-285750">
              <a:buFont typeface="Arial" panose="020B0604020202020204" pitchFamily="34" charset="0"/>
              <a:buChar char="•"/>
            </a:pPr>
            <a:r>
              <a:rPr lang="en-US" sz="1600" dirty="0">
                <a:latin typeface="Roboto Light" panose="02000000000000000000" pitchFamily="2" charset="0"/>
                <a:ea typeface="Roboto Light" panose="02000000000000000000" pitchFamily="2" charset="0"/>
                <a:cs typeface="Roboto Light" panose="02000000000000000000" pitchFamily="2" charset="0"/>
              </a:rPr>
              <a:t>Passing Azure Provider parameters to Terraform </a:t>
            </a:r>
            <a:r>
              <a:rPr lang="en-US" sz="1600" dirty="0" err="1">
                <a:latin typeface="Roboto Light" panose="02000000000000000000" pitchFamily="2" charset="0"/>
                <a:ea typeface="Roboto Light" panose="02000000000000000000" pitchFamily="2" charset="0"/>
                <a:cs typeface="Roboto Light" panose="02000000000000000000" pitchFamily="2" charset="0"/>
              </a:rPr>
              <a:t>init</a:t>
            </a:r>
            <a:r>
              <a:rPr lang="en-US" sz="1600" dirty="0">
                <a:latin typeface="Roboto Light" panose="02000000000000000000" pitchFamily="2" charset="0"/>
                <a:ea typeface="Roboto Light" panose="02000000000000000000" pitchFamily="2" charset="0"/>
                <a:cs typeface="Roboto Light" panose="02000000000000000000" pitchFamily="2" charset="0"/>
              </a:rPr>
              <a:t> for multiple state files.</a:t>
            </a:r>
          </a:p>
          <a:p>
            <a:pPr marL="285750" indent="-285750">
              <a:buFont typeface="Arial" panose="020B0604020202020204" pitchFamily="34" charset="0"/>
              <a:buChar char="•"/>
            </a:pPr>
            <a:r>
              <a:rPr lang="en-US" sz="1600" dirty="0" err="1">
                <a:latin typeface="Roboto Light" panose="02000000000000000000" pitchFamily="2" charset="0"/>
                <a:ea typeface="Roboto Light" panose="02000000000000000000" pitchFamily="2" charset="0"/>
                <a:cs typeface="Roboto Light" panose="02000000000000000000" pitchFamily="2" charset="0"/>
              </a:rPr>
              <a:t>Statefulness</a:t>
            </a:r>
            <a:r>
              <a:rPr lang="en-US" sz="1600" dirty="0">
                <a:latin typeface="Roboto Light" panose="02000000000000000000" pitchFamily="2" charset="0"/>
                <a:ea typeface="Roboto Light" panose="02000000000000000000" pitchFamily="2" charset="0"/>
                <a:cs typeface="Roboto Light" panose="02000000000000000000" pitchFamily="2" charset="0"/>
              </a:rPr>
              <a:t> of databases is always a challenge.</a:t>
            </a:r>
          </a:p>
          <a:p>
            <a:pPr marL="285750" indent="-285750">
              <a:buFont typeface="Arial" panose="020B0604020202020204" pitchFamily="34" charset="0"/>
              <a:buChar char="•"/>
            </a:pPr>
            <a:r>
              <a:rPr lang="en-US" sz="1600" dirty="0">
                <a:latin typeface="Roboto Light" panose="02000000000000000000" pitchFamily="2" charset="0"/>
                <a:ea typeface="Roboto Light" panose="02000000000000000000" pitchFamily="2" charset="0"/>
                <a:cs typeface="Roboto Light" panose="02000000000000000000" pitchFamily="2" charset="0"/>
              </a:rPr>
              <a:t>Publish profile must be manually entered into GitHub secrets.</a:t>
            </a:r>
          </a:p>
          <a:p>
            <a:pPr marL="285750" indent="-285750">
              <a:buFont typeface="Arial" panose="020B0604020202020204" pitchFamily="34" charset="0"/>
              <a:buChar char="•"/>
            </a:pPr>
            <a:r>
              <a:rPr lang="en-US" sz="1600" dirty="0">
                <a:latin typeface="Roboto Light" panose="02000000000000000000" pitchFamily="2" charset="0"/>
                <a:ea typeface="Roboto Light" panose="02000000000000000000" pitchFamily="2" charset="0"/>
                <a:cs typeface="Roboto Light" panose="02000000000000000000" pitchFamily="2" charset="0"/>
              </a:rPr>
              <a:t>Intentionally chose GitHub Actions over Azure DevOps Pipelines.</a:t>
            </a:r>
          </a:p>
        </p:txBody>
      </p:sp>
      <p:sp>
        <p:nvSpPr>
          <p:cNvPr id="22" name="TextBox 21">
            <a:extLst>
              <a:ext uri="{FF2B5EF4-FFF2-40B4-BE49-F238E27FC236}">
                <a16:creationId xmlns:a16="http://schemas.microsoft.com/office/drawing/2014/main" id="{887428E4-FFB6-4AB6-D08D-72235F8A2075}"/>
              </a:ext>
            </a:extLst>
          </p:cNvPr>
          <p:cNvSpPr txBox="1"/>
          <p:nvPr/>
        </p:nvSpPr>
        <p:spPr>
          <a:xfrm>
            <a:off x="7292991" y="1793774"/>
            <a:ext cx="4073090" cy="2800767"/>
          </a:xfrm>
          <a:prstGeom prst="rect">
            <a:avLst/>
          </a:prstGeom>
          <a:noFill/>
        </p:spPr>
        <p:txBody>
          <a:bodyPr wrap="square" rtlCol="0">
            <a:spAutoFit/>
          </a:bodyPr>
          <a:lstStyle/>
          <a:p>
            <a:pPr marL="285750" indent="-285750">
              <a:buFont typeface="Arial" panose="020B0604020202020204" pitchFamily="34" charset="0"/>
              <a:buChar char="•"/>
            </a:pPr>
            <a:r>
              <a:rPr lang="en-US" sz="1600">
                <a:latin typeface="Roboto Light" panose="02000000000000000000" pitchFamily="2" charset="0"/>
                <a:ea typeface="Roboto Light" panose="02000000000000000000" pitchFamily="2" charset="0"/>
                <a:cs typeface="Roboto Light" panose="02000000000000000000" pitchFamily="2" charset="0"/>
              </a:rPr>
              <a:t>Create </a:t>
            </a:r>
            <a:r>
              <a:rPr lang="en-US" sz="1600" dirty="0">
                <a:latin typeface="Roboto Light" panose="02000000000000000000" pitchFamily="2" charset="0"/>
                <a:ea typeface="Roboto Light" panose="02000000000000000000" pitchFamily="2" charset="0"/>
                <a:cs typeface="Roboto Light" panose="02000000000000000000" pitchFamily="2" charset="0"/>
              </a:rPr>
              <a:t>re-usable workflows for deployment steps.</a:t>
            </a:r>
          </a:p>
          <a:p>
            <a:pPr marL="285750" indent="-285750">
              <a:buFont typeface="Arial" panose="020B0604020202020204" pitchFamily="34" charset="0"/>
              <a:buChar char="•"/>
            </a:pPr>
            <a:r>
              <a:rPr lang="en-US" sz="1600" dirty="0">
                <a:latin typeface="Roboto Light" panose="02000000000000000000" pitchFamily="2" charset="0"/>
                <a:ea typeface="Roboto Light" panose="02000000000000000000" pitchFamily="2" charset="0"/>
                <a:cs typeface="Roboto Light" panose="02000000000000000000" pitchFamily="2" charset="0"/>
              </a:rPr>
              <a:t>Better fault tolerance (availability zone or multi-region if necessary, load balancing).</a:t>
            </a:r>
          </a:p>
          <a:p>
            <a:pPr marL="285750" indent="-285750">
              <a:buFont typeface="Arial" panose="020B0604020202020204" pitchFamily="34" charset="0"/>
              <a:buChar char="•"/>
            </a:pPr>
            <a:r>
              <a:rPr lang="en-US" sz="1600" dirty="0">
                <a:latin typeface="Roboto Light" panose="02000000000000000000" pitchFamily="2" charset="0"/>
                <a:ea typeface="Roboto Light" panose="02000000000000000000" pitchFamily="2" charset="0"/>
                <a:cs typeface="Roboto Light" panose="02000000000000000000" pitchFamily="2" charset="0"/>
              </a:rPr>
              <a:t>Auto-scaling if necessary.</a:t>
            </a:r>
          </a:p>
          <a:p>
            <a:pPr marL="285750" indent="-285750">
              <a:buFont typeface="Arial" panose="020B0604020202020204" pitchFamily="34" charset="0"/>
              <a:buChar char="•"/>
            </a:pPr>
            <a:r>
              <a:rPr lang="en-US" sz="1600" dirty="0">
                <a:latin typeface="Roboto Light" panose="02000000000000000000" pitchFamily="2" charset="0"/>
                <a:ea typeface="Roboto Light" panose="02000000000000000000" pitchFamily="2" charset="0"/>
                <a:cs typeface="Roboto Light" panose="02000000000000000000" pitchFamily="2" charset="0"/>
              </a:rPr>
              <a:t>Logging improvements (APM and Log Analytics).</a:t>
            </a:r>
          </a:p>
          <a:p>
            <a:pPr marL="285750" indent="-285750">
              <a:buFont typeface="Arial" panose="020B0604020202020204" pitchFamily="34" charset="0"/>
              <a:buChar char="•"/>
            </a:pPr>
            <a:r>
              <a:rPr lang="en-US" sz="1600" dirty="0">
                <a:latin typeface="Roboto Light" panose="02000000000000000000" pitchFamily="2" charset="0"/>
                <a:ea typeface="Roboto Light" panose="02000000000000000000" pitchFamily="2" charset="0"/>
                <a:cs typeface="Roboto Light" panose="02000000000000000000" pitchFamily="2" charset="0"/>
              </a:rPr>
              <a:t>Security improvements (network segmentation / private link, Azure policy, WAF).</a:t>
            </a:r>
          </a:p>
        </p:txBody>
      </p:sp>
    </p:spTree>
    <p:extLst>
      <p:ext uri="{BB962C8B-B14F-4D97-AF65-F5344CB8AC3E}">
        <p14:creationId xmlns:p14="http://schemas.microsoft.com/office/powerpoint/2010/main" val="2551529848"/>
      </p:ext>
    </p:extLst>
  </p:cSld>
  <p:clrMapOvr>
    <a:masterClrMapping/>
  </p:clrMapOvr>
  <mc:AlternateContent xmlns:mc="http://schemas.openxmlformats.org/markup-compatibility/2006" xmlns:p14="http://schemas.microsoft.com/office/powerpoint/2010/main">
    <mc:Choice Requires="p14">
      <p:transition p14:dur="0" advClick="0" advTm="3000"/>
    </mc:Choice>
    <mc:Fallback xmlns="">
      <p:transition advClick="0" advTm="300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92000" cy="6858000"/>
          </a:xfrm>
          <a:prstGeom prst="rect">
            <a:avLst/>
          </a:prstGeom>
          <a:solidFill>
            <a:srgbClr val="24AE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dirty="0"/>
          </a:p>
        </p:txBody>
      </p:sp>
      <p:sp>
        <p:nvSpPr>
          <p:cNvPr id="3" name="Title 1"/>
          <p:cNvSpPr txBox="1">
            <a:spLocks/>
          </p:cNvSpPr>
          <p:nvPr/>
        </p:nvSpPr>
        <p:spPr>
          <a:xfrm>
            <a:off x="3624943" y="3043238"/>
            <a:ext cx="4942115" cy="771525"/>
          </a:xfrm>
          <a:prstGeom prst="rect">
            <a:avLst/>
          </a:prstGeom>
          <a:noFill/>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MY" sz="5400" dirty="0">
                <a:solidFill>
                  <a:schemeClr val="bg1"/>
                </a:solidFill>
                <a:ea typeface="Open Sans Semibold" panose="020B0706030804020204" pitchFamily="34" charset="0"/>
                <a:cs typeface="Open Sans Semibold" panose="020B0706030804020204" pitchFamily="34" charset="0"/>
              </a:rPr>
              <a:t>Strategy</a:t>
            </a:r>
          </a:p>
        </p:txBody>
      </p:sp>
      <p:sp>
        <p:nvSpPr>
          <p:cNvPr id="4" name="Rectangle 3"/>
          <p:cNvSpPr/>
          <p:nvPr/>
        </p:nvSpPr>
        <p:spPr>
          <a:xfrm>
            <a:off x="3467100" y="2900363"/>
            <a:ext cx="5257800" cy="1057275"/>
          </a:xfrm>
          <a:prstGeom prst="rect">
            <a:avLst/>
          </a:prstGeom>
          <a:no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Tree>
    <p:extLst>
      <p:ext uri="{BB962C8B-B14F-4D97-AF65-F5344CB8AC3E}">
        <p14:creationId xmlns:p14="http://schemas.microsoft.com/office/powerpoint/2010/main" val="3820715038"/>
      </p:ext>
    </p:extLst>
  </p:cSld>
  <p:clrMapOvr>
    <a:masterClrMapping/>
  </p:clrMapOvr>
  <mc:AlternateContent xmlns:mc="http://schemas.openxmlformats.org/markup-compatibility/2006" xmlns:p14="http://schemas.microsoft.com/office/powerpoint/2010/main">
    <mc:Choice Requires="p14">
      <p:transition p14:dur="0" advClick="0" advTm="3000"/>
    </mc:Choice>
    <mc:Fallback xmlns="">
      <p:transition advClick="0" advTm="3000"/>
    </mc:Fallback>
  </mc:AlternateContent>
</p:sld>
</file>

<file path=ppt/theme/theme1.xml><?xml version="1.0" encoding="utf-8"?>
<a:theme xmlns:a="http://schemas.openxmlformats.org/drawingml/2006/main" name="Office Theme">
  <a:themeElements>
    <a:clrScheme name="startup_x_bluegreen">
      <a:dk1>
        <a:srgbClr val="2B2B2B"/>
      </a:dk1>
      <a:lt1>
        <a:srgbClr val="FFFFFF"/>
      </a:lt1>
      <a:dk2>
        <a:srgbClr val="000000"/>
      </a:dk2>
      <a:lt2>
        <a:srgbClr val="FFFFFF"/>
      </a:lt2>
      <a:accent1>
        <a:srgbClr val="7EC44E"/>
      </a:accent1>
      <a:accent2>
        <a:srgbClr val="5BBE77"/>
      </a:accent2>
      <a:accent3>
        <a:srgbClr val="25B7AB"/>
      </a:accent3>
      <a:accent4>
        <a:srgbClr val="27A6C2"/>
      </a:accent4>
      <a:accent5>
        <a:srgbClr val="239CCE"/>
      </a:accent5>
      <a:accent6>
        <a:srgbClr val="2099D8"/>
      </a:accent6>
      <a:hlink>
        <a:srgbClr val="2F8299"/>
      </a:hlink>
      <a:folHlink>
        <a:srgbClr val="8C8C8C"/>
      </a:folHlink>
    </a:clrScheme>
    <a:fontScheme name="Custom 1">
      <a:majorFont>
        <a:latin typeface="Lato Heavy"/>
        <a:ea typeface=""/>
        <a:cs typeface=""/>
      </a:majorFont>
      <a:minorFont>
        <a:latin typeface="Lat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71796</TotalTime>
  <Words>968</Words>
  <Application>Microsoft Office PowerPoint</Application>
  <PresentationFormat>Widescreen</PresentationFormat>
  <Paragraphs>168</Paragraphs>
  <Slides>14</Slides>
  <Notes>3</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14</vt:i4>
      </vt:variant>
    </vt:vector>
  </HeadingPairs>
  <TitlesOfParts>
    <vt:vector size="26" baseType="lpstr">
      <vt:lpstr>Arial</vt:lpstr>
      <vt:lpstr>Calibri</vt:lpstr>
      <vt:lpstr>Lato Black</vt:lpstr>
      <vt:lpstr>Lato Heavy</vt:lpstr>
      <vt:lpstr>Lato Light</vt:lpstr>
      <vt:lpstr>Lato Medium</vt:lpstr>
      <vt:lpstr>Open Sans Semibold</vt:lpstr>
      <vt:lpstr>Roboto</vt:lpstr>
      <vt:lpstr>Roboto </vt:lpstr>
      <vt:lpstr>Roboto black</vt:lpstr>
      <vt:lpstr>Roboto Light</vt:lpstr>
      <vt:lpstr>Office Theme</vt:lpstr>
      <vt:lpstr>PowerPoint Presentation</vt:lpstr>
      <vt:lpstr>The Opportunity</vt:lpstr>
      <vt:lpstr>PowerPoint Presentation</vt:lpstr>
      <vt:lpstr>The PoC</vt:lpstr>
      <vt:lpstr>Azure Infrastructure</vt:lpstr>
      <vt:lpstr>Continuous Integration</vt:lpstr>
      <vt:lpstr>Continuous Delivery</vt:lpstr>
      <vt:lpstr>PowerPoint Presentation</vt:lpstr>
      <vt:lpstr>PowerPoint Presentation</vt:lpstr>
      <vt:lpstr>PowerPoint Presentation</vt:lpstr>
      <vt:lpstr>PowerPoint Presentation</vt:lpstr>
      <vt:lpstr>PowerPoint Presentation</vt:lpstr>
      <vt:lpstr>Scaling DevOps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GB Studeo</dc:creator>
  <cp:lastModifiedBy>Kevin Jordan</cp:lastModifiedBy>
  <cp:revision>1161</cp:revision>
  <dcterms:created xsi:type="dcterms:W3CDTF">2015-06-13T08:51:12Z</dcterms:created>
  <dcterms:modified xsi:type="dcterms:W3CDTF">2024-01-31T17:29:32Z</dcterms:modified>
</cp:coreProperties>
</file>