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1427" r:id="rId2"/>
    <p:sldId id="2454" r:id="rId3"/>
    <p:sldId id="2145706419" r:id="rId4"/>
    <p:sldId id="2442" r:id="rId5"/>
    <p:sldId id="2441" r:id="rId6"/>
    <p:sldId id="2453" r:id="rId7"/>
    <p:sldId id="2444" r:id="rId8"/>
    <p:sldId id="2455" r:id="rId9"/>
    <p:sldId id="2145706418" r:id="rId10"/>
    <p:sldId id="2145706410" r:id="rId11"/>
    <p:sldId id="2145706415" r:id="rId12"/>
    <p:sldId id="2145706417" r:id="rId13"/>
    <p:sldId id="2145706422" r:id="rId14"/>
    <p:sldId id="2145706420" r:id="rId15"/>
    <p:sldId id="214570642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0F3918B-852C-4E3C-B4BA-D7A6F957EAD8}">
          <p14:sldIdLst>
            <p14:sldId id="1427"/>
            <p14:sldId id="2454"/>
          </p14:sldIdLst>
        </p14:section>
        <p14:section name="Technical" id="{02ED10AE-AFB0-40E5-9742-E398773B3F2D}">
          <p14:sldIdLst>
            <p14:sldId id="2145706419"/>
            <p14:sldId id="2442"/>
            <p14:sldId id="2441"/>
            <p14:sldId id="2453"/>
            <p14:sldId id="2444"/>
            <p14:sldId id="2455"/>
          </p14:sldIdLst>
        </p14:section>
        <p14:section name="Strategy" id="{AA8F5369-C8A5-44DE-905A-DF9BF047AA94}">
          <p14:sldIdLst>
            <p14:sldId id="2145706418"/>
            <p14:sldId id="2145706410"/>
            <p14:sldId id="2145706415"/>
            <p14:sldId id="2145706417"/>
            <p14:sldId id="2145706422"/>
          </p14:sldIdLst>
        </p14:section>
        <p14:section name="End" id="{D925EB76-D81A-4F35-8C08-2AD7E83350B9}">
          <p14:sldIdLst>
            <p14:sldId id="2145706420"/>
            <p14:sldId id="214570642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AE1D"/>
    <a:srgbClr val="89DF00"/>
    <a:srgbClr val="2099D8"/>
    <a:srgbClr val="66CCFF"/>
    <a:srgbClr val="CCFFFF"/>
    <a:srgbClr val="FFB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51" autoAdjust="0"/>
    <p:restoredTop sz="83292" autoAdjust="0"/>
  </p:normalViewPr>
  <p:slideViewPr>
    <p:cSldViewPr snapToGrid="0">
      <p:cViewPr varScale="1">
        <p:scale>
          <a:sx n="92" d="100"/>
          <a:sy n="92" d="100"/>
        </p:scale>
        <p:origin x="972"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8" d="100"/>
          <a:sy n="68" d="100"/>
        </p:scale>
        <p:origin x="225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B1B5E3-F2FF-4447-9F2E-6FC79E5AC69B}" type="datetimeFigureOut">
              <a:rPr lang="en-MY" smtClean="0"/>
              <a:t>31/1/2024</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63C6DC-2E50-448A-A515-B7C1EBDA1446}" type="slidenum">
              <a:rPr lang="en-MY" smtClean="0"/>
              <a:t>‹#›</a:t>
            </a:fld>
            <a:endParaRPr lang="en-MY"/>
          </a:p>
        </p:txBody>
      </p:sp>
    </p:spTree>
    <p:extLst>
      <p:ext uri="{BB962C8B-B14F-4D97-AF65-F5344CB8AC3E}">
        <p14:creationId xmlns:p14="http://schemas.microsoft.com/office/powerpoint/2010/main" val="2073467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A163C6DC-2E50-448A-A515-B7C1EBDA1446}" type="slidenum">
              <a:rPr lang="en-MY" smtClean="0"/>
              <a:t>2</a:t>
            </a:fld>
            <a:endParaRPr lang="en-MY"/>
          </a:p>
        </p:txBody>
      </p:sp>
    </p:spTree>
    <p:extLst>
      <p:ext uri="{BB962C8B-B14F-4D97-AF65-F5344CB8AC3E}">
        <p14:creationId xmlns:p14="http://schemas.microsoft.com/office/powerpoint/2010/main" val="2414271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A163C6DC-2E50-448A-A515-B7C1EBDA1446}" type="slidenum">
              <a:rPr lang="en-MY" smtClean="0"/>
              <a:t>8</a:t>
            </a:fld>
            <a:endParaRPr lang="en-MY"/>
          </a:p>
        </p:txBody>
      </p:sp>
    </p:spTree>
    <p:extLst>
      <p:ext uri="{BB962C8B-B14F-4D97-AF65-F5344CB8AC3E}">
        <p14:creationId xmlns:p14="http://schemas.microsoft.com/office/powerpoint/2010/main" val="1948273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AA0585D2-25AF-5743-97ED-B22187C5C821}" type="slidenum">
              <a:rPr lang="en-US" smtClean="0"/>
              <a:t>12</a:t>
            </a:fld>
            <a:endParaRPr lang="en-US"/>
          </a:p>
        </p:txBody>
      </p:sp>
    </p:spTree>
    <p:extLst>
      <p:ext uri="{BB962C8B-B14F-4D97-AF65-F5344CB8AC3E}">
        <p14:creationId xmlns:p14="http://schemas.microsoft.com/office/powerpoint/2010/main" val="3508959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Tree>
    <p:extLst>
      <p:ext uri="{BB962C8B-B14F-4D97-AF65-F5344CB8AC3E}">
        <p14:creationId xmlns:p14="http://schemas.microsoft.com/office/powerpoint/2010/main" val="2415477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89297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280890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extLst>
      <p:ext uri="{BB962C8B-B14F-4D97-AF65-F5344CB8AC3E}">
        <p14:creationId xmlns:p14="http://schemas.microsoft.com/office/powerpoint/2010/main" val="1240397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5" name="Rectangle 4"/>
          <p:cNvSpPr/>
          <p:nvPr userDrawn="1"/>
        </p:nvSpPr>
        <p:spPr>
          <a:xfrm>
            <a:off x="0" y="0"/>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2516910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am Info">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990600" y="1598924"/>
            <a:ext cx="1828800" cy="1828800"/>
          </a:xfrm>
          <a:prstGeom prst="rect">
            <a:avLst/>
          </a:prstGeom>
          <a:solidFill>
            <a:schemeClr val="bg1">
              <a:lumMod val="85000"/>
            </a:schemeClr>
          </a:solidFill>
        </p:spPr>
        <p:txBody>
          <a:bodyPr/>
          <a:lstStyle>
            <a:lvl1pPr marL="0" indent="0">
              <a:buNone/>
              <a:defRPr sz="1000" baseline="0"/>
            </a:lvl1pPr>
          </a:lstStyle>
          <a:p>
            <a:r>
              <a:rPr lang="en-US"/>
              <a:t>Member 1</a:t>
            </a:r>
          </a:p>
        </p:txBody>
      </p:sp>
      <p:sp>
        <p:nvSpPr>
          <p:cNvPr id="8" name="Picture Placeholder 6"/>
          <p:cNvSpPr>
            <a:spLocks noGrp="1"/>
          </p:cNvSpPr>
          <p:nvPr>
            <p:ph type="pic" sz="quarter" idx="11" hasCustomPrompt="1"/>
          </p:nvPr>
        </p:nvSpPr>
        <p:spPr>
          <a:xfrm>
            <a:off x="2819400" y="1598924"/>
            <a:ext cx="1828800" cy="1828800"/>
          </a:xfrm>
          <a:prstGeom prst="rect">
            <a:avLst/>
          </a:prstGeom>
          <a:solidFill>
            <a:schemeClr val="bg1">
              <a:lumMod val="85000"/>
            </a:schemeClr>
          </a:solidFill>
        </p:spPr>
        <p:txBody>
          <a:bodyPr/>
          <a:lstStyle>
            <a:lvl1pPr marL="0" indent="0">
              <a:buNone/>
              <a:defRPr sz="1000" baseline="0"/>
            </a:lvl1pPr>
          </a:lstStyle>
          <a:p>
            <a:r>
              <a:rPr lang="en-US"/>
              <a:t>Member 2</a:t>
            </a:r>
          </a:p>
        </p:txBody>
      </p:sp>
      <p:sp>
        <p:nvSpPr>
          <p:cNvPr id="9" name="Picture Placeholder 6"/>
          <p:cNvSpPr>
            <a:spLocks noGrp="1"/>
          </p:cNvSpPr>
          <p:nvPr>
            <p:ph type="pic" sz="quarter" idx="12" hasCustomPrompt="1"/>
          </p:nvPr>
        </p:nvSpPr>
        <p:spPr>
          <a:xfrm>
            <a:off x="990600" y="3429000"/>
            <a:ext cx="1828800" cy="1828800"/>
          </a:xfrm>
          <a:prstGeom prst="rect">
            <a:avLst/>
          </a:prstGeom>
          <a:solidFill>
            <a:schemeClr val="bg1">
              <a:lumMod val="85000"/>
            </a:schemeClr>
          </a:solidFill>
        </p:spPr>
        <p:txBody>
          <a:bodyPr/>
          <a:lstStyle>
            <a:lvl1pPr marL="0" indent="0">
              <a:buNone/>
              <a:defRPr sz="1000" baseline="0"/>
            </a:lvl1pPr>
          </a:lstStyle>
          <a:p>
            <a:r>
              <a:rPr lang="en-US"/>
              <a:t>Member 3</a:t>
            </a:r>
          </a:p>
        </p:txBody>
      </p:sp>
      <p:sp>
        <p:nvSpPr>
          <p:cNvPr id="10" name="Picture Placeholder 6"/>
          <p:cNvSpPr>
            <a:spLocks noGrp="1"/>
          </p:cNvSpPr>
          <p:nvPr>
            <p:ph type="pic" sz="quarter" idx="13" hasCustomPrompt="1"/>
          </p:nvPr>
        </p:nvSpPr>
        <p:spPr>
          <a:xfrm>
            <a:off x="2819400" y="3429000"/>
            <a:ext cx="1828800" cy="1828800"/>
          </a:xfrm>
          <a:prstGeom prst="rect">
            <a:avLst/>
          </a:prstGeom>
          <a:solidFill>
            <a:schemeClr val="bg1">
              <a:lumMod val="85000"/>
            </a:schemeClr>
          </a:solidFill>
        </p:spPr>
        <p:txBody>
          <a:bodyPr/>
          <a:lstStyle>
            <a:lvl1pPr marL="0" indent="0">
              <a:buNone/>
              <a:defRPr sz="1000" baseline="0"/>
            </a:lvl1pPr>
          </a:lstStyle>
          <a:p>
            <a:r>
              <a:rPr lang="en-US"/>
              <a:t>Member 4</a:t>
            </a:r>
          </a:p>
        </p:txBody>
      </p:sp>
    </p:spTree>
    <p:extLst>
      <p:ext uri="{BB962C8B-B14F-4D97-AF65-F5344CB8AC3E}">
        <p14:creationId xmlns:p14="http://schemas.microsoft.com/office/powerpoint/2010/main" val="4073799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extLst>
      <p:ext uri="{BB962C8B-B14F-4D97-AF65-F5344CB8AC3E}">
        <p14:creationId xmlns:p14="http://schemas.microsoft.com/office/powerpoint/2010/main" val="2527988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242972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extLst>
      <p:ext uri="{BB962C8B-B14F-4D97-AF65-F5344CB8AC3E}">
        <p14:creationId xmlns:p14="http://schemas.microsoft.com/office/powerpoint/2010/main" val="1416490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extLst>
      <p:ext uri="{BB962C8B-B14F-4D97-AF65-F5344CB8AC3E}">
        <p14:creationId xmlns:p14="http://schemas.microsoft.com/office/powerpoint/2010/main" val="3841485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6732"/>
          </a:xfrm>
        </p:spPr>
        <p:txBody>
          <a:bodyPr/>
          <a:lstStyle>
            <a:lvl1pPr algn="ctr">
              <a:defRPr/>
            </a:lvl1pPr>
          </a:lstStyle>
          <a:p>
            <a:r>
              <a:rPr lang="en-US"/>
              <a:t>Click to edit Master title style</a:t>
            </a:r>
            <a:endParaRPr lang="en-MY"/>
          </a:p>
        </p:txBody>
      </p:sp>
      <p:sp>
        <p:nvSpPr>
          <p:cNvPr id="10" name="Subtitle 2"/>
          <p:cNvSpPr>
            <a:spLocks noGrp="1"/>
          </p:cNvSpPr>
          <p:nvPr>
            <p:ph type="subTitle" idx="1"/>
          </p:nvPr>
        </p:nvSpPr>
        <p:spPr>
          <a:xfrm>
            <a:off x="1524000" y="1040179"/>
            <a:ext cx="9144000" cy="436562"/>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MY" dirty="0"/>
          </a:p>
        </p:txBody>
      </p:sp>
    </p:spTree>
    <p:extLst>
      <p:ext uri="{BB962C8B-B14F-4D97-AF65-F5344CB8AC3E}">
        <p14:creationId xmlns:p14="http://schemas.microsoft.com/office/powerpoint/2010/main" val="4015017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le_only_no page">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 name="Title 1"/>
          <p:cNvSpPr>
            <a:spLocks noGrp="1"/>
          </p:cNvSpPr>
          <p:nvPr>
            <p:ph type="title"/>
          </p:nvPr>
        </p:nvSpPr>
        <p:spPr>
          <a:xfrm>
            <a:off x="838200" y="365126"/>
            <a:ext cx="10515600" cy="886732"/>
          </a:xfrm>
        </p:spPr>
        <p:txBody>
          <a:bodyPr/>
          <a:lstStyle>
            <a:lvl1pPr algn="ctr">
              <a:defRPr/>
            </a:lvl1pPr>
          </a:lstStyle>
          <a:p>
            <a:r>
              <a:rPr lang="en-US"/>
              <a:t>Click to edit Master title style</a:t>
            </a:r>
            <a:endParaRPr lang="en-MY"/>
          </a:p>
        </p:txBody>
      </p:sp>
      <p:sp>
        <p:nvSpPr>
          <p:cNvPr id="10" name="Subtitle 2"/>
          <p:cNvSpPr>
            <a:spLocks noGrp="1"/>
          </p:cNvSpPr>
          <p:nvPr>
            <p:ph type="subTitle" idx="1"/>
          </p:nvPr>
        </p:nvSpPr>
        <p:spPr>
          <a:xfrm>
            <a:off x="1524000" y="1040179"/>
            <a:ext cx="9144000" cy="436562"/>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MY" dirty="0"/>
          </a:p>
        </p:txBody>
      </p:sp>
    </p:spTree>
    <p:extLst>
      <p:ext uri="{BB962C8B-B14F-4D97-AF65-F5344CB8AC3E}">
        <p14:creationId xmlns:p14="http://schemas.microsoft.com/office/powerpoint/2010/main" val="3011948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_layout">
    <p:spTree>
      <p:nvGrpSpPr>
        <p:cNvPr id="1" name=""/>
        <p:cNvGrpSpPr/>
        <p:nvPr/>
      </p:nvGrpSpPr>
      <p:grpSpPr>
        <a:xfrm>
          <a:off x="0" y="0"/>
          <a:ext cx="0" cy="0"/>
          <a:chOff x="0" y="0"/>
          <a:chExt cx="0" cy="0"/>
        </a:xfrm>
      </p:grpSpPr>
      <p:sp>
        <p:nvSpPr>
          <p:cNvPr id="3" name="Rectangle 2"/>
          <p:cNvSpPr/>
          <p:nvPr userDrawn="1"/>
        </p:nvSpPr>
        <p:spPr>
          <a:xfrm>
            <a:off x="0" y="3124200"/>
            <a:ext cx="12192000" cy="3733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4275392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6107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p:cNvSpPr>
            <a:spLocks noGrp="1"/>
          </p:cNvSpPr>
          <p:nvPr>
            <p:ph type="body" idx="1"/>
          </p:nvPr>
        </p:nvSpPr>
        <p:spPr>
          <a:xfrm>
            <a:off x="838200" y="1852386"/>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cxnSp>
        <p:nvCxnSpPr>
          <p:cNvPr id="7" name="Straight Connector 6"/>
          <p:cNvCxnSpPr>
            <a:cxnSpLocks/>
          </p:cNvCxnSpPr>
          <p:nvPr userDrawn="1"/>
        </p:nvCxnSpPr>
        <p:spPr>
          <a:xfrm>
            <a:off x="1628503" y="6409013"/>
            <a:ext cx="9144981" cy="0"/>
          </a:xfrm>
          <a:prstGeom prst="line">
            <a:avLst/>
          </a:prstGeom>
          <a:ln w="9525">
            <a:solidFill>
              <a:schemeClr val="tx1">
                <a:alpha val="2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userDrawn="1"/>
        </p:nvSpPr>
        <p:spPr>
          <a:xfrm>
            <a:off x="777722" y="6233608"/>
            <a:ext cx="1249198" cy="307777"/>
          </a:xfrm>
          <a:prstGeom prst="rect">
            <a:avLst/>
          </a:prstGeom>
          <a:noFill/>
        </p:spPr>
        <p:txBody>
          <a:bodyPr wrap="square" rtlCol="0">
            <a:spAutoFit/>
          </a:bodyPr>
          <a:lstStyle/>
          <a:p>
            <a:r>
              <a:rPr lang="en-MY" sz="1400" b="1" dirty="0">
                <a:solidFill>
                  <a:srgbClr val="24AE1D"/>
                </a:solidFill>
                <a:latin typeface="Lato Light" panose="020F0402020204030203" pitchFamily="34" charset="0"/>
                <a:cs typeface="Lato Light" panose="020F0402020204030203" pitchFamily="34" charset="0"/>
              </a:rPr>
              <a:t>LIATRIO</a:t>
            </a:r>
            <a:endParaRPr lang="en-MY" sz="1400" b="1" dirty="0">
              <a:solidFill>
                <a:srgbClr val="24AE1D"/>
              </a:solidFill>
              <a:latin typeface="Lato Black" panose="020F0A02020204030203" pitchFamily="34" charset="0"/>
              <a:cs typeface="Lato Black" panose="020F0A02020204030203" pitchFamily="34" charset="0"/>
            </a:endParaRPr>
          </a:p>
        </p:txBody>
      </p:sp>
      <p:sp>
        <p:nvSpPr>
          <p:cNvPr id="15" name="TextBox 14"/>
          <p:cNvSpPr txBox="1"/>
          <p:nvPr userDrawn="1"/>
        </p:nvSpPr>
        <p:spPr>
          <a:xfrm>
            <a:off x="10977637" y="6248996"/>
            <a:ext cx="383438" cy="307777"/>
          </a:xfrm>
          <a:prstGeom prst="rect">
            <a:avLst/>
          </a:prstGeom>
          <a:noFill/>
        </p:spPr>
        <p:txBody>
          <a:bodyPr wrap="none" rtlCol="0">
            <a:spAutoFit/>
          </a:bodyPr>
          <a:lstStyle/>
          <a:p>
            <a:fld id="{260E2A6B-A809-4840-BF14-8648BC0BDF87}" type="slidenum">
              <a:rPr lang="id-ID" sz="1400" b="0" smtClean="0">
                <a:solidFill>
                  <a:srgbClr val="24AE1D"/>
                </a:solidFill>
                <a:latin typeface="+mn-lt"/>
                <a:cs typeface="Lato Light"/>
              </a:rPr>
              <a:pPr/>
              <a:t>‹#›</a:t>
            </a:fld>
            <a:endParaRPr lang="en-MY" sz="1400" b="0" dirty="0">
              <a:solidFill>
                <a:srgbClr val="24AE1D"/>
              </a:solidFill>
            </a:endParaRPr>
          </a:p>
        </p:txBody>
      </p:sp>
      <p:grpSp>
        <p:nvGrpSpPr>
          <p:cNvPr id="27" name="Group 26"/>
          <p:cNvGrpSpPr/>
          <p:nvPr userDrawn="1"/>
        </p:nvGrpSpPr>
        <p:grpSpPr>
          <a:xfrm>
            <a:off x="10725261" y="443952"/>
            <a:ext cx="628539" cy="280755"/>
            <a:chOff x="11237090" y="300016"/>
            <a:chExt cx="628539" cy="280755"/>
          </a:xfrm>
        </p:grpSpPr>
        <p:sp>
          <p:nvSpPr>
            <p:cNvPr id="19" name="Oval 18"/>
            <p:cNvSpPr/>
            <p:nvPr userDrawn="1"/>
          </p:nvSpPr>
          <p:spPr>
            <a:xfrm>
              <a:off x="11237090" y="300016"/>
              <a:ext cx="276847" cy="276847"/>
            </a:xfrm>
            <a:prstGeom prst="ellipse">
              <a:avLst/>
            </a:prstGeom>
            <a:noFill/>
            <a:ln>
              <a:solidFill>
                <a:schemeClr val="tx1">
                  <a:alpha val="2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userDrawn="1"/>
          </p:nvSpPr>
          <p:spPr>
            <a:xfrm>
              <a:off x="11588782" y="303924"/>
              <a:ext cx="276847" cy="276847"/>
            </a:xfrm>
            <a:prstGeom prst="ellipse">
              <a:avLst/>
            </a:prstGeom>
            <a:noFill/>
            <a:ln>
              <a:solidFill>
                <a:schemeClr val="tx1">
                  <a:alpha val="2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20"/>
            <p:cNvGrpSpPr/>
            <p:nvPr userDrawn="1"/>
          </p:nvGrpSpPr>
          <p:grpSpPr>
            <a:xfrm>
              <a:off x="11346477" y="404980"/>
              <a:ext cx="45719" cy="73401"/>
              <a:chOff x="3345327" y="4804129"/>
              <a:chExt cx="74099" cy="118964"/>
            </a:xfrm>
          </p:grpSpPr>
          <p:cxnSp>
            <p:nvCxnSpPr>
              <p:cNvPr id="25" name="Straight Connector 24"/>
              <p:cNvCxnSpPr/>
              <p:nvPr userDrawn="1"/>
            </p:nvCxnSpPr>
            <p:spPr>
              <a:xfrm rot="16200000">
                <a:off x="3350846" y="4798611"/>
                <a:ext cx="63061" cy="74098"/>
              </a:xfrm>
              <a:prstGeom prst="line">
                <a:avLst/>
              </a:prstGeom>
              <a:ln w="9525" cmpd="sng">
                <a:solidFill>
                  <a:schemeClr val="tx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3345327" y="4861369"/>
                <a:ext cx="74097" cy="61724"/>
              </a:xfrm>
              <a:prstGeom prst="line">
                <a:avLst/>
              </a:prstGeom>
              <a:ln w="9525" cmpd="sng">
                <a:solidFill>
                  <a:schemeClr val="tx1">
                    <a:alpha val="20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22" name="Group 21"/>
            <p:cNvGrpSpPr/>
            <p:nvPr userDrawn="1"/>
          </p:nvGrpSpPr>
          <p:grpSpPr>
            <a:xfrm flipH="1" flipV="1">
              <a:off x="11708253" y="402651"/>
              <a:ext cx="45719" cy="73401"/>
              <a:chOff x="3345327" y="4804129"/>
              <a:chExt cx="74099" cy="118964"/>
            </a:xfrm>
          </p:grpSpPr>
          <p:cxnSp>
            <p:nvCxnSpPr>
              <p:cNvPr id="23" name="Straight Connector 22"/>
              <p:cNvCxnSpPr/>
              <p:nvPr userDrawn="1"/>
            </p:nvCxnSpPr>
            <p:spPr>
              <a:xfrm rot="16200000">
                <a:off x="3350846" y="4798611"/>
                <a:ext cx="63061" cy="74098"/>
              </a:xfrm>
              <a:prstGeom prst="line">
                <a:avLst/>
              </a:prstGeom>
              <a:ln w="9525" cmpd="sng">
                <a:solidFill>
                  <a:schemeClr val="tx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3345327" y="4861369"/>
                <a:ext cx="74097" cy="61724"/>
              </a:xfrm>
              <a:prstGeom prst="line">
                <a:avLst/>
              </a:prstGeom>
              <a:ln w="9525" cmpd="sng">
                <a:solidFill>
                  <a:schemeClr val="tx1">
                    <a:alpha val="20000"/>
                  </a:schemeClr>
                </a:solidFill>
              </a:ln>
              <a:effectLst/>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364878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74" r:id="rId7"/>
    <p:sldLayoutId id="2147483664" r:id="rId8"/>
    <p:sldLayoutId id="2147483655" r:id="rId9"/>
    <p:sldLayoutId id="2147483656" r:id="rId10"/>
    <p:sldLayoutId id="2147483657" r:id="rId11"/>
    <p:sldLayoutId id="2147483658" r:id="rId12"/>
    <p:sldLayoutId id="2147483660" r:id="rId13"/>
    <p:sldLayoutId id="214748367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liatrio-api-prod.azurewebsites.net/" TargetMode="External"/><Relationship Id="rId2" Type="http://schemas.openxmlformats.org/officeDocument/2006/relationships/hyperlink" Target="https://github.com/kevinjordan-99summits/liatrio-poc/" TargetMode="Externa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hyperlink" Target="https://liatrio-web-prod.azurewebsites.net/"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kevinjordan-99summits/liatrio-poc/blob/main/.github/workflows/terraform-ci.yml" TargetMode="External"/><Relationship Id="rId2" Type="http://schemas.openxmlformats.org/officeDocument/2006/relationships/hyperlink" Target="https://github.com/kevinjordan-99summits/liatrio-poc/blob/main/iac/main.tf" TargetMode="Externa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24AE1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prstClr val="white"/>
              </a:solidFill>
              <a:latin typeface="Roboto" panose="02000000000000000000" pitchFamily="2" charset="0"/>
              <a:ea typeface="Roboto" panose="02000000000000000000" pitchFamily="2" charset="0"/>
              <a:cs typeface="Roboto" panose="02000000000000000000" pitchFamily="2" charset="0"/>
            </a:endParaRPr>
          </a:p>
        </p:txBody>
      </p:sp>
      <p:sp>
        <p:nvSpPr>
          <p:cNvPr id="17" name="Rectangle 16"/>
          <p:cNvSpPr/>
          <p:nvPr/>
        </p:nvSpPr>
        <p:spPr>
          <a:xfrm>
            <a:off x="553273" y="503834"/>
            <a:ext cx="11085449" cy="57961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latin typeface="Roboto" panose="02000000000000000000" pitchFamily="2" charset="0"/>
              <a:ea typeface="Roboto" panose="02000000000000000000" pitchFamily="2" charset="0"/>
              <a:cs typeface="Roboto" panose="02000000000000000000" pitchFamily="2" charset="0"/>
            </a:endParaRPr>
          </a:p>
        </p:txBody>
      </p:sp>
      <p:cxnSp>
        <p:nvCxnSpPr>
          <p:cNvPr id="20" name="Straight Connector 19"/>
          <p:cNvCxnSpPr/>
          <p:nvPr/>
        </p:nvCxnSpPr>
        <p:spPr>
          <a:xfrm>
            <a:off x="3983758" y="3882540"/>
            <a:ext cx="4529281" cy="0"/>
          </a:xfrm>
          <a:prstGeom prst="line">
            <a:avLst/>
          </a:prstGeom>
          <a:ln w="6350">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508140" y="4089400"/>
            <a:ext cx="3175720" cy="646331"/>
          </a:xfrm>
          <a:prstGeom prst="rect">
            <a:avLst/>
          </a:prstGeom>
          <a:noFill/>
        </p:spPr>
        <p:txBody>
          <a:bodyPr wrap="square" rtlCol="0">
            <a:spAutoFit/>
          </a:bodyPr>
          <a:lstStyle/>
          <a:p>
            <a:pPr algn="ctr"/>
            <a:r>
              <a:rPr lang="en-MY" dirty="0">
                <a:latin typeface="Roboto" panose="02000000000000000000" pitchFamily="2" charset="0"/>
                <a:ea typeface="Roboto" panose="02000000000000000000" pitchFamily="2" charset="0"/>
                <a:cs typeface="Roboto" panose="02000000000000000000" pitchFamily="2" charset="0"/>
              </a:rPr>
              <a:t>By Kevin Jordan</a:t>
            </a:r>
          </a:p>
          <a:p>
            <a:pPr algn="ctr"/>
            <a:r>
              <a:rPr lang="en-MY" i="1" dirty="0">
                <a:latin typeface="Roboto Light" panose="02000000000000000000" pitchFamily="2" charset="0"/>
                <a:ea typeface="Roboto Light" panose="02000000000000000000" pitchFamily="2" charset="0"/>
                <a:cs typeface="Roboto Light" panose="02000000000000000000" pitchFamily="2" charset="0"/>
              </a:rPr>
              <a:t>DevOps Architect &amp; Consultant</a:t>
            </a:r>
          </a:p>
        </p:txBody>
      </p:sp>
      <p:pic>
        <p:nvPicPr>
          <p:cNvPr id="3" name="Graphic 2">
            <a:extLst>
              <a:ext uri="{FF2B5EF4-FFF2-40B4-BE49-F238E27FC236}">
                <a16:creationId xmlns:a16="http://schemas.microsoft.com/office/drawing/2014/main" id="{99E02B3D-A73A-5964-CA3B-2869A612A7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88382" y="1864741"/>
            <a:ext cx="4415236" cy="1564255"/>
          </a:xfrm>
          <a:prstGeom prst="rect">
            <a:avLst/>
          </a:prstGeom>
        </p:spPr>
      </p:pic>
    </p:spTree>
    <p:extLst>
      <p:ext uri="{BB962C8B-B14F-4D97-AF65-F5344CB8AC3E}">
        <p14:creationId xmlns:p14="http://schemas.microsoft.com/office/powerpoint/2010/main" val="113717551"/>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70538A4-F120-46B6-B4FB-5C74597DBD7E}"/>
              </a:ext>
            </a:extLst>
          </p:cNvPr>
          <p:cNvSpPr/>
          <p:nvPr/>
        </p:nvSpPr>
        <p:spPr>
          <a:xfrm>
            <a:off x="0" y="0"/>
            <a:ext cx="12192000" cy="3812386"/>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dirty="0">
              <a:solidFill>
                <a:srgbClr val="FAAC06"/>
              </a:solidFill>
            </a:endParaRPr>
          </a:p>
        </p:txBody>
      </p:sp>
      <p:sp>
        <p:nvSpPr>
          <p:cNvPr id="109" name="Title 4">
            <a:extLst>
              <a:ext uri="{FF2B5EF4-FFF2-40B4-BE49-F238E27FC236}">
                <a16:creationId xmlns:a16="http://schemas.microsoft.com/office/drawing/2014/main" id="{CDE48BA0-5EEC-4473-A550-A4847505AF01}"/>
              </a:ext>
            </a:extLst>
          </p:cNvPr>
          <p:cNvSpPr txBox="1">
            <a:spLocks/>
          </p:cNvSpPr>
          <p:nvPr/>
        </p:nvSpPr>
        <p:spPr>
          <a:xfrm>
            <a:off x="3325022" y="1216714"/>
            <a:ext cx="5500186" cy="828999"/>
          </a:xfrm>
          <a:prstGeom prst="rect">
            <a:avLst/>
          </a:prstGeom>
        </p:spPr>
        <p:txBody>
          <a:bodyPr/>
          <a:lstStyle>
            <a:lvl1pPr algn="ctr" defTabSz="914400" rtl="0" eaLnBrk="1" latinLnBrk="0" hangingPunct="1">
              <a:spcBef>
                <a:spcPct val="0"/>
              </a:spcBef>
              <a:buNone/>
              <a:defRPr sz="4000" b="1" kern="1200">
                <a:solidFill>
                  <a:srgbClr val="001A55"/>
                </a:solidFill>
                <a:latin typeface="Montserrat" pitchFamily="2" charset="0"/>
                <a:ea typeface="+mj-ea"/>
                <a:cs typeface="+mj-cs"/>
              </a:defRPr>
            </a:lvl1pPr>
          </a:lstStyle>
          <a:p>
            <a:r>
              <a:rPr lang="en-US" sz="2400" dirty="0">
                <a:solidFill>
                  <a:schemeClr val="bg1"/>
                </a:solidFill>
                <a:latin typeface="Roboto black" pitchFamily="2" charset="0"/>
                <a:ea typeface="Roboto black" pitchFamily="2" charset="0"/>
              </a:rPr>
              <a:t>Pillars of DevSecOps</a:t>
            </a:r>
          </a:p>
        </p:txBody>
      </p:sp>
      <p:grpSp>
        <p:nvGrpSpPr>
          <p:cNvPr id="2" name="Group 1">
            <a:extLst>
              <a:ext uri="{FF2B5EF4-FFF2-40B4-BE49-F238E27FC236}">
                <a16:creationId xmlns:a16="http://schemas.microsoft.com/office/drawing/2014/main" id="{54971529-592F-4E7C-882B-F7094A1BBF72}"/>
              </a:ext>
            </a:extLst>
          </p:cNvPr>
          <p:cNvGrpSpPr/>
          <p:nvPr/>
        </p:nvGrpSpPr>
        <p:grpSpPr>
          <a:xfrm>
            <a:off x="451617" y="2201133"/>
            <a:ext cx="11288766" cy="3812387"/>
            <a:chOff x="554043" y="2728529"/>
            <a:chExt cx="11288766" cy="3627883"/>
          </a:xfrm>
        </p:grpSpPr>
        <p:sp>
          <p:nvSpPr>
            <p:cNvPr id="11" name="Rectangle: Rounded Corners 10">
              <a:extLst>
                <a:ext uri="{FF2B5EF4-FFF2-40B4-BE49-F238E27FC236}">
                  <a16:creationId xmlns:a16="http://schemas.microsoft.com/office/drawing/2014/main" id="{8DB064FB-1981-4A30-9692-07050B65B705}"/>
                </a:ext>
              </a:extLst>
            </p:cNvPr>
            <p:cNvSpPr/>
            <p:nvPr/>
          </p:nvSpPr>
          <p:spPr>
            <a:xfrm>
              <a:off x="554043" y="2728529"/>
              <a:ext cx="2668551" cy="3627883"/>
            </a:xfrm>
            <a:prstGeom prst="roundRect">
              <a:avLst>
                <a:gd name="adj" fmla="val 4359"/>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Rounded Corners 13">
              <a:extLst>
                <a:ext uri="{FF2B5EF4-FFF2-40B4-BE49-F238E27FC236}">
                  <a16:creationId xmlns:a16="http://schemas.microsoft.com/office/drawing/2014/main" id="{2B23D3A6-E96C-46D9-8B60-98C8542D0DF7}"/>
                </a:ext>
              </a:extLst>
            </p:cNvPr>
            <p:cNvSpPr/>
            <p:nvPr/>
          </p:nvSpPr>
          <p:spPr>
            <a:xfrm>
              <a:off x="3427448" y="2728529"/>
              <a:ext cx="2668551" cy="3627883"/>
            </a:xfrm>
            <a:prstGeom prst="roundRect">
              <a:avLst>
                <a:gd name="adj" fmla="val 4359"/>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5C68B0AA-4CDD-43B3-AD32-85FB8EB07496}"/>
                </a:ext>
              </a:extLst>
            </p:cNvPr>
            <p:cNvSpPr/>
            <p:nvPr/>
          </p:nvSpPr>
          <p:spPr>
            <a:xfrm>
              <a:off x="6300853" y="2728529"/>
              <a:ext cx="2668551" cy="3627883"/>
            </a:xfrm>
            <a:prstGeom prst="roundRect">
              <a:avLst>
                <a:gd name="adj" fmla="val 4359"/>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Rounded Corners 15">
              <a:extLst>
                <a:ext uri="{FF2B5EF4-FFF2-40B4-BE49-F238E27FC236}">
                  <a16:creationId xmlns:a16="http://schemas.microsoft.com/office/drawing/2014/main" id="{418DD1F2-D08E-47B1-BE26-35B2F14A29D8}"/>
                </a:ext>
              </a:extLst>
            </p:cNvPr>
            <p:cNvSpPr/>
            <p:nvPr/>
          </p:nvSpPr>
          <p:spPr>
            <a:xfrm>
              <a:off x="9174258" y="2728529"/>
              <a:ext cx="2668551" cy="3627883"/>
            </a:xfrm>
            <a:prstGeom prst="roundRect">
              <a:avLst>
                <a:gd name="adj" fmla="val 4359"/>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20" name="Picture 19">
            <a:extLst>
              <a:ext uri="{FF2B5EF4-FFF2-40B4-BE49-F238E27FC236}">
                <a16:creationId xmlns:a16="http://schemas.microsoft.com/office/drawing/2014/main" id="{7C3B5535-4F15-49E6-B018-38DA31F0F200}"/>
              </a:ext>
            </a:extLst>
          </p:cNvPr>
          <p:cNvPicPr>
            <a:picLocks noChangeAspect="1"/>
          </p:cNvPicPr>
          <p:nvPr/>
        </p:nvPicPr>
        <p:blipFill rotWithShape="1">
          <a:blip r:embed="rId2">
            <a:extLst>
              <a:ext uri="{28A0092B-C50C-407E-A947-70E740481C1C}">
                <a14:useLocalDpi xmlns:a14="http://schemas.microsoft.com/office/drawing/2010/main" val="0"/>
              </a:ext>
            </a:extLst>
          </a:blip>
          <a:srcRect l="4500" t="14571" r="81750" b="16431"/>
          <a:stretch/>
        </p:blipFill>
        <p:spPr>
          <a:xfrm>
            <a:off x="4326239" y="2539091"/>
            <a:ext cx="666116" cy="666116"/>
          </a:xfrm>
          <a:prstGeom prst="rect">
            <a:avLst/>
          </a:prstGeom>
        </p:spPr>
      </p:pic>
      <p:pic>
        <p:nvPicPr>
          <p:cNvPr id="21" name="Picture 20">
            <a:extLst>
              <a:ext uri="{FF2B5EF4-FFF2-40B4-BE49-F238E27FC236}">
                <a16:creationId xmlns:a16="http://schemas.microsoft.com/office/drawing/2014/main" id="{FB6D871F-6F7C-4382-8AA2-6BDE3A5F08F6}"/>
              </a:ext>
            </a:extLst>
          </p:cNvPr>
          <p:cNvPicPr>
            <a:picLocks noChangeAspect="1"/>
          </p:cNvPicPr>
          <p:nvPr/>
        </p:nvPicPr>
        <p:blipFill rotWithShape="1">
          <a:blip r:embed="rId2">
            <a:extLst>
              <a:ext uri="{28A0092B-C50C-407E-A947-70E740481C1C}">
                <a14:useLocalDpi xmlns:a14="http://schemas.microsoft.com/office/drawing/2010/main" val="0"/>
              </a:ext>
            </a:extLst>
          </a:blip>
          <a:srcRect l="31093" t="20635" r="56407" b="19776"/>
          <a:stretch/>
        </p:blipFill>
        <p:spPr>
          <a:xfrm>
            <a:off x="7182115" y="2539091"/>
            <a:ext cx="701174" cy="666116"/>
          </a:xfrm>
          <a:prstGeom prst="rect">
            <a:avLst/>
          </a:prstGeom>
        </p:spPr>
      </p:pic>
      <p:pic>
        <p:nvPicPr>
          <p:cNvPr id="22" name="Picture 21">
            <a:extLst>
              <a:ext uri="{FF2B5EF4-FFF2-40B4-BE49-F238E27FC236}">
                <a16:creationId xmlns:a16="http://schemas.microsoft.com/office/drawing/2014/main" id="{C1CB2357-83F4-4BC9-8697-1C9E6418D6BB}"/>
              </a:ext>
            </a:extLst>
          </p:cNvPr>
          <p:cNvPicPr>
            <a:picLocks noChangeAspect="1"/>
          </p:cNvPicPr>
          <p:nvPr/>
        </p:nvPicPr>
        <p:blipFill rotWithShape="1">
          <a:blip r:embed="rId2">
            <a:extLst>
              <a:ext uri="{28A0092B-C50C-407E-A947-70E740481C1C}">
                <a14:useLocalDpi xmlns:a14="http://schemas.microsoft.com/office/drawing/2010/main" val="0"/>
              </a:ext>
            </a:extLst>
          </a:blip>
          <a:srcRect l="56468" t="15677" r="30407" b="16850"/>
          <a:stretch/>
        </p:blipFill>
        <p:spPr>
          <a:xfrm>
            <a:off x="1310198" y="2512980"/>
            <a:ext cx="701174" cy="718337"/>
          </a:xfrm>
          <a:prstGeom prst="rect">
            <a:avLst/>
          </a:prstGeom>
        </p:spPr>
      </p:pic>
      <p:pic>
        <p:nvPicPr>
          <p:cNvPr id="23" name="Picture 22">
            <a:extLst>
              <a:ext uri="{FF2B5EF4-FFF2-40B4-BE49-F238E27FC236}">
                <a16:creationId xmlns:a16="http://schemas.microsoft.com/office/drawing/2014/main" id="{0429B54E-C3BE-41D0-867F-634AC923DB6A}"/>
              </a:ext>
            </a:extLst>
          </p:cNvPr>
          <p:cNvPicPr>
            <a:picLocks noChangeAspect="1"/>
          </p:cNvPicPr>
          <p:nvPr/>
        </p:nvPicPr>
        <p:blipFill rotWithShape="1">
          <a:blip r:embed="rId2">
            <a:extLst>
              <a:ext uri="{28A0092B-C50C-407E-A947-70E740481C1C}">
                <a14:useLocalDpi xmlns:a14="http://schemas.microsoft.com/office/drawing/2010/main" val="0"/>
              </a:ext>
            </a:extLst>
          </a:blip>
          <a:srcRect l="83125" t="18818" r="3750" b="18457"/>
          <a:stretch/>
        </p:blipFill>
        <p:spPr>
          <a:xfrm>
            <a:off x="10028980" y="2599033"/>
            <a:ext cx="754253" cy="718337"/>
          </a:xfrm>
          <a:prstGeom prst="rect">
            <a:avLst/>
          </a:prstGeom>
        </p:spPr>
      </p:pic>
      <p:sp>
        <p:nvSpPr>
          <p:cNvPr id="17" name="Title 4">
            <a:extLst>
              <a:ext uri="{FF2B5EF4-FFF2-40B4-BE49-F238E27FC236}">
                <a16:creationId xmlns:a16="http://schemas.microsoft.com/office/drawing/2014/main" id="{B943C4DA-2B3C-422F-A9A8-5940D80129F5}"/>
              </a:ext>
            </a:extLst>
          </p:cNvPr>
          <p:cNvSpPr txBox="1">
            <a:spLocks/>
          </p:cNvSpPr>
          <p:nvPr/>
        </p:nvSpPr>
        <p:spPr>
          <a:xfrm>
            <a:off x="936012" y="3429533"/>
            <a:ext cx="1471907" cy="414500"/>
          </a:xfrm>
          <a:prstGeom prst="rect">
            <a:avLst/>
          </a:prstGeom>
        </p:spPr>
        <p:txBody>
          <a:bodyPr/>
          <a:lstStyle>
            <a:lvl1pPr algn="ctr" defTabSz="914400" rtl="0" eaLnBrk="1" latinLnBrk="0" hangingPunct="1">
              <a:spcBef>
                <a:spcPct val="0"/>
              </a:spcBef>
              <a:buNone/>
              <a:defRPr sz="4000" b="1" kern="1200">
                <a:solidFill>
                  <a:srgbClr val="001A55"/>
                </a:solidFill>
                <a:latin typeface="Montserrat" pitchFamily="2" charset="0"/>
                <a:ea typeface="+mj-ea"/>
                <a:cs typeface="+mj-cs"/>
              </a:defRPr>
            </a:lvl1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Roboto black" pitchFamily="2" charset="0"/>
                <a:ea typeface="Roboto black" pitchFamily="2" charset="0"/>
              </a:rPr>
              <a:t>Culture </a:t>
            </a:r>
          </a:p>
        </p:txBody>
      </p:sp>
      <p:sp>
        <p:nvSpPr>
          <p:cNvPr id="24" name="Title 4">
            <a:extLst>
              <a:ext uri="{FF2B5EF4-FFF2-40B4-BE49-F238E27FC236}">
                <a16:creationId xmlns:a16="http://schemas.microsoft.com/office/drawing/2014/main" id="{B9DC150D-7543-4982-93A1-44E23CE56AEB}"/>
              </a:ext>
            </a:extLst>
          </p:cNvPr>
          <p:cNvSpPr txBox="1">
            <a:spLocks/>
          </p:cNvSpPr>
          <p:nvPr/>
        </p:nvSpPr>
        <p:spPr>
          <a:xfrm>
            <a:off x="561235" y="3872495"/>
            <a:ext cx="2419599" cy="1281742"/>
          </a:xfrm>
          <a:prstGeom prst="rect">
            <a:avLst/>
          </a:prstGeom>
        </p:spPr>
        <p:txBody>
          <a:bodyPr/>
          <a:lstStyle>
            <a:lvl1pPr algn="ctr" defTabSz="914400" rtl="0" eaLnBrk="1" latinLnBrk="0" hangingPunct="1">
              <a:spcBef>
                <a:spcPct val="0"/>
              </a:spcBef>
              <a:buNone/>
              <a:defRPr sz="4000" b="1" kern="1200">
                <a:solidFill>
                  <a:srgbClr val="001A55"/>
                </a:solidFill>
                <a:latin typeface="Montserrat" pitchFamily="2" charset="0"/>
                <a:ea typeface="+mj-ea"/>
                <a:cs typeface="+mj-cs"/>
              </a:defRPr>
            </a:lvl1p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1100" b="0" dirty="0">
                <a:solidFill>
                  <a:schemeClr val="bg1"/>
                </a:solidFill>
                <a:latin typeface="Roboto "/>
              </a:rPr>
              <a:t>“DevOps is a journey full of challenges, and rarely are those challenges simply because of the wrong technology or the wrong processes. In fact, the biggest and most difficult obstacles tend to be cultural. “</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100" b="0" dirty="0">
              <a:solidFill>
                <a:schemeClr val="bg1"/>
              </a:solidFill>
              <a:latin typeface="Roboto "/>
            </a:endParaRPr>
          </a:p>
          <a:p>
            <a:pPr marL="0" marR="0" lvl="0" indent="0" defTabSz="914400" rtl="0" eaLnBrk="0" fontAlgn="base" latinLnBrk="0" hangingPunct="0">
              <a:lnSpc>
                <a:spcPct val="100000"/>
              </a:lnSpc>
              <a:spcBef>
                <a:spcPct val="0"/>
              </a:spcBef>
              <a:spcAft>
                <a:spcPct val="0"/>
              </a:spcAft>
              <a:buClrTx/>
              <a:buSzTx/>
              <a:buFontTx/>
              <a:buNone/>
              <a:tabLst/>
            </a:pPr>
            <a:br>
              <a:rPr lang="en-US" altLang="en-US" sz="1100" b="0" dirty="0">
                <a:solidFill>
                  <a:schemeClr val="bg1"/>
                </a:solidFill>
                <a:latin typeface="Roboto "/>
              </a:rPr>
            </a:br>
            <a:endParaRPr lang="en-US" altLang="en-US" sz="1100" b="0" dirty="0">
              <a:solidFill>
                <a:schemeClr val="bg1"/>
              </a:solidFill>
              <a:latin typeface="Roboto "/>
            </a:endParaRPr>
          </a:p>
          <a:p>
            <a:pPr marL="0" marR="0" lvl="0" indent="0" algn="r" defTabSz="914400" rtl="0" eaLnBrk="0" fontAlgn="base" latinLnBrk="0" hangingPunct="0">
              <a:lnSpc>
                <a:spcPct val="100000"/>
              </a:lnSpc>
              <a:spcBef>
                <a:spcPct val="0"/>
              </a:spcBef>
              <a:spcAft>
                <a:spcPct val="0"/>
              </a:spcAft>
              <a:buClrTx/>
              <a:buSzTx/>
              <a:buFontTx/>
              <a:buNone/>
              <a:tabLst/>
            </a:pPr>
            <a:r>
              <a:rPr lang="en-US" altLang="en-US" sz="1100" b="0" dirty="0">
                <a:solidFill>
                  <a:schemeClr val="bg1"/>
                </a:solidFill>
                <a:latin typeface="Roboto "/>
              </a:rPr>
              <a:t>- Gene Kim</a:t>
            </a:r>
          </a:p>
        </p:txBody>
      </p:sp>
      <p:sp>
        <p:nvSpPr>
          <p:cNvPr id="25" name="Title 4">
            <a:extLst>
              <a:ext uri="{FF2B5EF4-FFF2-40B4-BE49-F238E27FC236}">
                <a16:creationId xmlns:a16="http://schemas.microsoft.com/office/drawing/2014/main" id="{54175B92-C143-4B17-BC27-5F57CBC10A81}"/>
              </a:ext>
            </a:extLst>
          </p:cNvPr>
          <p:cNvSpPr txBox="1">
            <a:spLocks/>
          </p:cNvSpPr>
          <p:nvPr/>
        </p:nvSpPr>
        <p:spPr>
          <a:xfrm>
            <a:off x="3834528" y="3429533"/>
            <a:ext cx="1471907" cy="414500"/>
          </a:xfrm>
          <a:prstGeom prst="rect">
            <a:avLst/>
          </a:prstGeom>
        </p:spPr>
        <p:txBody>
          <a:bodyPr/>
          <a:lstStyle>
            <a:lvl1pPr algn="ctr" defTabSz="914400" rtl="0" eaLnBrk="1" latinLnBrk="0" hangingPunct="1">
              <a:spcBef>
                <a:spcPct val="0"/>
              </a:spcBef>
              <a:buNone/>
              <a:defRPr sz="4000" b="1" kern="1200">
                <a:solidFill>
                  <a:srgbClr val="001A55"/>
                </a:solidFill>
                <a:latin typeface="Montserrat" pitchFamily="2" charset="0"/>
                <a:ea typeface="+mj-ea"/>
                <a:cs typeface="+mj-cs"/>
              </a:defRPr>
            </a:lvl1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Roboto black" pitchFamily="2" charset="0"/>
                <a:ea typeface="Roboto black" pitchFamily="2" charset="0"/>
              </a:rPr>
              <a:t>Lean Product</a:t>
            </a:r>
            <a:r>
              <a:rPr kumimoji="0" lang="en-US" altLang="en-US" sz="1000" b="0" i="0" u="none" strike="noStrike" cap="none" normalizeH="0" baseline="0" dirty="0">
                <a:ln>
                  <a:noFill/>
                </a:ln>
                <a:solidFill>
                  <a:schemeClr val="bg1"/>
                </a:solidFill>
                <a:effectLst/>
                <a:latin typeface="Roboto black" pitchFamily="2" charset="0"/>
                <a:ea typeface="Roboto black" pitchFamily="2" charset="0"/>
              </a:rPr>
              <a:t> </a:t>
            </a:r>
            <a:endParaRPr kumimoji="0" lang="en-US" altLang="en-US" sz="2400" b="0" i="0" u="none" strike="noStrike" cap="none" normalizeH="0" baseline="0" dirty="0">
              <a:ln>
                <a:noFill/>
              </a:ln>
              <a:solidFill>
                <a:schemeClr val="bg1"/>
              </a:solidFill>
              <a:effectLst/>
              <a:latin typeface="Roboto black" pitchFamily="2" charset="0"/>
              <a:ea typeface="Roboto black" pitchFamily="2" charset="0"/>
            </a:endParaRPr>
          </a:p>
        </p:txBody>
      </p:sp>
      <p:sp>
        <p:nvSpPr>
          <p:cNvPr id="26" name="Title 4">
            <a:extLst>
              <a:ext uri="{FF2B5EF4-FFF2-40B4-BE49-F238E27FC236}">
                <a16:creationId xmlns:a16="http://schemas.microsoft.com/office/drawing/2014/main" id="{E8F95B69-B495-4CA3-A767-56F553A41752}"/>
              </a:ext>
            </a:extLst>
          </p:cNvPr>
          <p:cNvSpPr txBox="1">
            <a:spLocks/>
          </p:cNvSpPr>
          <p:nvPr/>
        </p:nvSpPr>
        <p:spPr>
          <a:xfrm>
            <a:off x="3372868" y="3857760"/>
            <a:ext cx="2572858" cy="1281742"/>
          </a:xfrm>
          <a:prstGeom prst="rect">
            <a:avLst/>
          </a:prstGeom>
        </p:spPr>
        <p:txBody>
          <a:bodyPr/>
          <a:lstStyle>
            <a:lvl1pPr algn="ctr" defTabSz="914400" rtl="0" eaLnBrk="1" latinLnBrk="0" hangingPunct="1">
              <a:spcBef>
                <a:spcPct val="0"/>
              </a:spcBef>
              <a:buNone/>
              <a:defRPr sz="4000" b="1" kern="1200">
                <a:solidFill>
                  <a:srgbClr val="001A55"/>
                </a:solidFill>
                <a:latin typeface="Montserrat" pitchFamily="2" charset="0"/>
                <a:ea typeface="+mj-ea"/>
                <a:cs typeface="+mj-cs"/>
              </a:defRPr>
            </a:lvl1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Roboto" pitchFamily="2" charset="0"/>
                <a:ea typeface="Roboto" pitchFamily="2" charset="0"/>
              </a:rPr>
              <a:t>“Product-mode allows teams to reorient quickly, reduces their end-to-end cycle time, and allows validation of actual benefits by using short-cycle iterations while maintaining the architectural integrity of their software to preserve their long-term effectiveness.”</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bg1"/>
              </a:solidFill>
              <a:effectLst/>
              <a:latin typeface="Roboto" pitchFamily="2" charset="0"/>
              <a:ea typeface="Roboto" pitchFamily="2"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100" b="0" dirty="0">
              <a:solidFill>
                <a:schemeClr val="bg1"/>
              </a:solidFill>
              <a:latin typeface="Roboto" pitchFamily="2" charset="0"/>
              <a:ea typeface="Roboto" pitchFamily="2"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Roboto" pitchFamily="2" charset="0"/>
                <a:ea typeface="Roboto" pitchFamily="2" charset="0"/>
              </a:rPr>
              <a:t>- Martin Fowler</a:t>
            </a:r>
            <a:endParaRPr kumimoji="0" lang="en-US" altLang="en-US" sz="1800" b="0" i="0" u="none" strike="noStrike" cap="none" normalizeH="0" baseline="0" dirty="0">
              <a:ln>
                <a:noFill/>
              </a:ln>
              <a:solidFill>
                <a:schemeClr val="bg1"/>
              </a:solidFill>
              <a:effectLst/>
              <a:latin typeface="Roboto" pitchFamily="2" charset="0"/>
              <a:ea typeface="Roboto" pitchFamily="2" charset="0"/>
            </a:endParaRPr>
          </a:p>
        </p:txBody>
      </p:sp>
      <p:sp>
        <p:nvSpPr>
          <p:cNvPr id="27" name="Title 4">
            <a:extLst>
              <a:ext uri="{FF2B5EF4-FFF2-40B4-BE49-F238E27FC236}">
                <a16:creationId xmlns:a16="http://schemas.microsoft.com/office/drawing/2014/main" id="{B5E2B06F-26B3-4A27-9369-A3B24C4EE997}"/>
              </a:ext>
            </a:extLst>
          </p:cNvPr>
          <p:cNvSpPr txBox="1">
            <a:spLocks/>
          </p:cNvSpPr>
          <p:nvPr/>
        </p:nvSpPr>
        <p:spPr>
          <a:xfrm>
            <a:off x="6730128" y="3429533"/>
            <a:ext cx="1471907" cy="414500"/>
          </a:xfrm>
          <a:prstGeom prst="rect">
            <a:avLst/>
          </a:prstGeom>
        </p:spPr>
        <p:txBody>
          <a:bodyPr/>
          <a:lstStyle>
            <a:lvl1pPr algn="ctr" defTabSz="914400" rtl="0" eaLnBrk="1" latinLnBrk="0" hangingPunct="1">
              <a:spcBef>
                <a:spcPct val="0"/>
              </a:spcBef>
              <a:buNone/>
              <a:defRPr sz="4000" b="1" kern="1200">
                <a:solidFill>
                  <a:srgbClr val="001A55"/>
                </a:solidFill>
                <a:latin typeface="Montserrat" pitchFamily="2" charset="0"/>
                <a:ea typeface="+mj-ea"/>
                <a:cs typeface="+mj-cs"/>
              </a:defRPr>
            </a:lvl1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Roboto black" pitchFamily="2" charset="0"/>
                <a:ea typeface="Roboto black" pitchFamily="2" charset="0"/>
              </a:rPr>
              <a:t>Architecture</a:t>
            </a:r>
          </a:p>
        </p:txBody>
      </p:sp>
      <p:sp>
        <p:nvSpPr>
          <p:cNvPr id="28" name="Title 4">
            <a:extLst>
              <a:ext uri="{FF2B5EF4-FFF2-40B4-BE49-F238E27FC236}">
                <a16:creationId xmlns:a16="http://schemas.microsoft.com/office/drawing/2014/main" id="{2F156EFB-40D2-496A-928C-81A12ABF0B07}"/>
              </a:ext>
            </a:extLst>
          </p:cNvPr>
          <p:cNvSpPr txBox="1">
            <a:spLocks/>
          </p:cNvSpPr>
          <p:nvPr/>
        </p:nvSpPr>
        <p:spPr>
          <a:xfrm>
            <a:off x="6319994" y="3861313"/>
            <a:ext cx="2425416" cy="1281742"/>
          </a:xfrm>
          <a:prstGeom prst="rect">
            <a:avLst/>
          </a:prstGeom>
        </p:spPr>
        <p:txBody>
          <a:bodyPr/>
          <a:lstStyle>
            <a:lvl1pPr algn="ctr" defTabSz="914400" rtl="0" eaLnBrk="1" latinLnBrk="0" hangingPunct="1">
              <a:spcBef>
                <a:spcPct val="0"/>
              </a:spcBef>
              <a:buNone/>
              <a:defRPr sz="4000" b="1" kern="1200">
                <a:solidFill>
                  <a:srgbClr val="001A55"/>
                </a:solidFill>
                <a:latin typeface="Montserrat" pitchFamily="2" charset="0"/>
                <a:ea typeface="+mj-ea"/>
                <a:cs typeface="+mj-cs"/>
              </a:defRPr>
            </a:lvl1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Roboto "/>
              </a:rPr>
              <a:t>“Architecture is an important predictor for achieving continuous delivery. Your architecture enables teams to adopt practices that foster higher levels of software delivery performance.”</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100" b="0" dirty="0">
              <a:solidFill>
                <a:schemeClr val="bg1"/>
              </a:solidFill>
              <a:latin typeface="Roboto "/>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bg1"/>
              </a:solidFill>
              <a:effectLst/>
              <a:latin typeface="Roboto "/>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100" b="0" dirty="0">
              <a:solidFill>
                <a:schemeClr val="bg1"/>
              </a:solidFill>
              <a:latin typeface="Roboto "/>
            </a:endParaRPr>
          </a:p>
          <a:p>
            <a:pPr marL="0" marR="0" lvl="0" indent="0" algn="r" defTabSz="914400" rtl="0" eaLnBrk="0" fontAlgn="base" latinLnBrk="0" hangingPunct="0">
              <a:lnSpc>
                <a:spcPct val="100000"/>
              </a:lnSpc>
              <a:spcBef>
                <a:spcPct val="0"/>
              </a:spcBef>
              <a:spcAft>
                <a:spcPct val="0"/>
              </a:spcAft>
              <a:buClrTx/>
              <a:buSzTx/>
              <a:buFontTx/>
              <a:buNone/>
              <a:tabLst/>
            </a:pPr>
            <a:r>
              <a:rPr lang="en-US" altLang="en-US" sz="1100" b="0" dirty="0">
                <a:solidFill>
                  <a:schemeClr val="bg1"/>
                </a:solidFill>
                <a:latin typeface="Roboto "/>
              </a:rPr>
              <a:t>- DevOps Research </a:t>
            </a:r>
          </a:p>
          <a:p>
            <a:pPr marL="0" marR="0" lvl="0" indent="0" algn="r" defTabSz="914400" rtl="0" eaLnBrk="0" fontAlgn="base" latinLnBrk="0" hangingPunct="0">
              <a:lnSpc>
                <a:spcPct val="100000"/>
              </a:lnSpc>
              <a:spcBef>
                <a:spcPct val="0"/>
              </a:spcBef>
              <a:spcAft>
                <a:spcPct val="0"/>
              </a:spcAft>
              <a:buClrTx/>
              <a:buSzTx/>
              <a:buFontTx/>
              <a:buNone/>
              <a:tabLst/>
            </a:pPr>
            <a:r>
              <a:rPr lang="en-US" altLang="en-US" sz="1100" b="0" dirty="0">
                <a:solidFill>
                  <a:schemeClr val="bg1"/>
                </a:solidFill>
                <a:latin typeface="Roboto "/>
              </a:rPr>
              <a:t>&amp; Assessment (DORA)</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bg1"/>
              </a:solidFill>
              <a:effectLst/>
              <a:latin typeface="Roboto "/>
            </a:endParaRPr>
          </a:p>
        </p:txBody>
      </p:sp>
      <p:sp>
        <p:nvSpPr>
          <p:cNvPr id="29" name="Title 4">
            <a:extLst>
              <a:ext uri="{FF2B5EF4-FFF2-40B4-BE49-F238E27FC236}">
                <a16:creationId xmlns:a16="http://schemas.microsoft.com/office/drawing/2014/main" id="{BEDB4528-487F-4FF1-9EB8-7D5C47D6512D}"/>
              </a:ext>
            </a:extLst>
          </p:cNvPr>
          <p:cNvSpPr txBox="1">
            <a:spLocks/>
          </p:cNvSpPr>
          <p:nvPr/>
        </p:nvSpPr>
        <p:spPr>
          <a:xfrm>
            <a:off x="9382051" y="3429533"/>
            <a:ext cx="2175524" cy="414500"/>
          </a:xfrm>
          <a:prstGeom prst="rect">
            <a:avLst/>
          </a:prstGeom>
        </p:spPr>
        <p:txBody>
          <a:bodyPr/>
          <a:lstStyle>
            <a:lvl1pPr algn="ctr" defTabSz="914400" rtl="0" eaLnBrk="1" latinLnBrk="0" hangingPunct="1">
              <a:spcBef>
                <a:spcPct val="0"/>
              </a:spcBef>
              <a:buNone/>
              <a:defRPr sz="4000" b="1" kern="1200">
                <a:solidFill>
                  <a:srgbClr val="001A55"/>
                </a:solidFill>
                <a:latin typeface="Montserrat" pitchFamily="2" charset="0"/>
                <a:ea typeface="+mj-ea"/>
                <a:cs typeface="+mj-cs"/>
              </a:defRPr>
            </a:lvl1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Roboto black" pitchFamily="2" charset="0"/>
                <a:ea typeface="Roboto black" pitchFamily="2" charset="0"/>
              </a:rPr>
              <a:t>Technology</a:t>
            </a:r>
            <a:endParaRPr kumimoji="0" lang="en-US" altLang="en-US" sz="2400" b="0" i="0" u="none" strike="noStrike" cap="none" normalizeH="0" baseline="0" dirty="0">
              <a:ln>
                <a:noFill/>
              </a:ln>
              <a:solidFill>
                <a:schemeClr val="bg1"/>
              </a:solidFill>
              <a:effectLst/>
              <a:latin typeface="Roboto black" pitchFamily="2" charset="0"/>
              <a:ea typeface="Roboto black" pitchFamily="2" charset="0"/>
            </a:endParaRPr>
          </a:p>
        </p:txBody>
      </p:sp>
      <p:sp>
        <p:nvSpPr>
          <p:cNvPr id="30" name="Title 4">
            <a:extLst>
              <a:ext uri="{FF2B5EF4-FFF2-40B4-BE49-F238E27FC236}">
                <a16:creationId xmlns:a16="http://schemas.microsoft.com/office/drawing/2014/main" id="{5A04314D-0A20-438A-B434-6CDD681BE347}"/>
              </a:ext>
            </a:extLst>
          </p:cNvPr>
          <p:cNvSpPr txBox="1">
            <a:spLocks/>
          </p:cNvSpPr>
          <p:nvPr/>
        </p:nvSpPr>
        <p:spPr>
          <a:xfrm>
            <a:off x="9217152" y="3872495"/>
            <a:ext cx="2407920" cy="1281742"/>
          </a:xfrm>
          <a:prstGeom prst="rect">
            <a:avLst/>
          </a:prstGeom>
        </p:spPr>
        <p:txBody>
          <a:bodyPr/>
          <a:lstStyle>
            <a:lvl1pPr algn="ctr" defTabSz="914400" rtl="0" eaLnBrk="1" latinLnBrk="0" hangingPunct="1">
              <a:spcBef>
                <a:spcPct val="0"/>
              </a:spcBef>
              <a:buNone/>
              <a:defRPr sz="4000" b="1" kern="1200">
                <a:solidFill>
                  <a:srgbClr val="001A55"/>
                </a:solidFill>
                <a:latin typeface="Montserrat" pitchFamily="2" charset="0"/>
                <a:ea typeface="+mj-ea"/>
                <a:cs typeface="+mj-cs"/>
              </a:defRPr>
            </a:lvl1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Roboto" pitchFamily="2" charset="0"/>
                <a:ea typeface="Roboto" pitchFamily="2" charset="0"/>
              </a:rPr>
              <a:t>“Platforms are a foundation of self-service APIs, tools, services, knowledge and support, which are arranged as a compelling internal product. Autonomous delivery teams can make use of the platform to deliver product features at a higher pace, with reduced coordination.”</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100" b="0" dirty="0">
              <a:solidFill>
                <a:schemeClr val="bg1"/>
              </a:solidFill>
              <a:latin typeface="Roboto" pitchFamily="2" charset="0"/>
              <a:ea typeface="Roboto" pitchFamily="2"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Roboto" pitchFamily="2" charset="0"/>
                <a:ea typeface="Roboto" pitchFamily="2" charset="0"/>
              </a:rPr>
              <a:t>- Evan </a:t>
            </a:r>
            <a:r>
              <a:rPr kumimoji="0" lang="en-US" altLang="en-US" sz="1100" b="0" i="0" u="none" strike="noStrike" cap="none" normalizeH="0" baseline="0" dirty="0" err="1">
                <a:ln>
                  <a:noFill/>
                </a:ln>
                <a:solidFill>
                  <a:schemeClr val="bg1"/>
                </a:solidFill>
                <a:effectLst/>
                <a:latin typeface="Roboto" pitchFamily="2" charset="0"/>
                <a:ea typeface="Roboto" pitchFamily="2" charset="0"/>
              </a:rPr>
              <a:t>Bottcher</a:t>
            </a:r>
            <a:endParaRPr kumimoji="0" lang="en-US" altLang="en-US" sz="1100" b="0" i="0" u="none" strike="noStrike" cap="none" normalizeH="0" baseline="0" dirty="0">
              <a:ln>
                <a:noFill/>
              </a:ln>
              <a:solidFill>
                <a:schemeClr val="bg1"/>
              </a:solidFill>
              <a:effectLst/>
              <a:latin typeface="Roboto" pitchFamily="2" charset="0"/>
              <a:ea typeface="Roboto" pitchFamily="2" charset="0"/>
            </a:endParaRPr>
          </a:p>
        </p:txBody>
      </p:sp>
      <p:sp>
        <p:nvSpPr>
          <p:cNvPr id="32" name="Block Arc 31">
            <a:extLst>
              <a:ext uri="{FF2B5EF4-FFF2-40B4-BE49-F238E27FC236}">
                <a16:creationId xmlns:a16="http://schemas.microsoft.com/office/drawing/2014/main" id="{AD245161-9C6D-4930-9FB6-717E2E010854}"/>
              </a:ext>
            </a:extLst>
          </p:cNvPr>
          <p:cNvSpPr/>
          <p:nvPr/>
        </p:nvSpPr>
        <p:spPr>
          <a:xfrm rot="10800000" flipH="1">
            <a:off x="10658682" y="-640080"/>
            <a:ext cx="1280160" cy="1280160"/>
          </a:xfrm>
          <a:prstGeom prst="blockArc">
            <a:avLst>
              <a:gd name="adj1" fmla="val 10800000"/>
              <a:gd name="adj2" fmla="val 21599999"/>
              <a:gd name="adj3" fmla="val 14286"/>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267605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9F45E64E-A763-14B1-6F12-05673F3E1E9C}"/>
              </a:ext>
            </a:extLst>
          </p:cNvPr>
          <p:cNvSpPr/>
          <p:nvPr/>
        </p:nvSpPr>
        <p:spPr>
          <a:xfrm>
            <a:off x="943376" y="1179090"/>
            <a:ext cx="2480302" cy="578299"/>
          </a:xfrm>
          <a:prstGeom prst="rect">
            <a:avLst/>
          </a:prstGeom>
          <a:solidFill>
            <a:srgbClr val="24AE1D"/>
          </a:solidFill>
          <a:ln w="12700">
            <a:miter lim="400000"/>
          </a:ln>
        </p:spPr>
        <p:txBody>
          <a:bodyPr lIns="0" tIns="0" rIns="0" bIns="0" anchor="ctr"/>
          <a:lstStyle/>
          <a:p>
            <a:pPr algn="ctr" defTabSz="412750">
              <a:defRPr sz="3200">
                <a:solidFill>
                  <a:srgbClr val="D5D5D5"/>
                </a:solidFill>
                <a:latin typeface="Helvetica Neue Medium"/>
                <a:ea typeface="Helvetica Neue Medium"/>
                <a:cs typeface="Helvetica Neue Medium"/>
                <a:sym typeface="Helvetica Neue Medium"/>
              </a:defRPr>
            </a:pPr>
            <a:endParaRPr sz="1600" dirty="0"/>
          </a:p>
        </p:txBody>
      </p:sp>
      <p:sp>
        <p:nvSpPr>
          <p:cNvPr id="18" name="Shared Ownership…">
            <a:extLst>
              <a:ext uri="{FF2B5EF4-FFF2-40B4-BE49-F238E27FC236}">
                <a16:creationId xmlns:a16="http://schemas.microsoft.com/office/drawing/2014/main" id="{E00C66AA-9C99-648F-AF4D-74BF3ADC9FE6}"/>
              </a:ext>
            </a:extLst>
          </p:cNvPr>
          <p:cNvSpPr txBox="1"/>
          <p:nvPr/>
        </p:nvSpPr>
        <p:spPr>
          <a:xfrm>
            <a:off x="1040527" y="1179089"/>
            <a:ext cx="1143000" cy="5782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lstStyle/>
          <a:p>
            <a:pPr defTabSz="228600">
              <a:defRPr sz="1600">
                <a:solidFill>
                  <a:srgbClr val="FFFFFF"/>
                </a:solidFill>
                <a:latin typeface="Montserrat Regular"/>
                <a:ea typeface="Montserrat Regular"/>
                <a:cs typeface="Montserrat Regular"/>
                <a:sym typeface="Montserrat Regular"/>
              </a:defRPr>
            </a:pPr>
            <a:r>
              <a:rPr lang="en-US" sz="1100" dirty="0"/>
              <a:t>Continuous </a:t>
            </a:r>
            <a:br>
              <a:rPr lang="en-US" sz="1100" dirty="0"/>
            </a:br>
            <a:r>
              <a:rPr lang="en-US" sz="1100" dirty="0"/>
              <a:t>Planning</a:t>
            </a:r>
            <a:endParaRPr sz="1100" dirty="0"/>
          </a:p>
        </p:txBody>
      </p:sp>
      <p:sp>
        <p:nvSpPr>
          <p:cNvPr id="6" name="Rectangle">
            <a:extLst>
              <a:ext uri="{FF2B5EF4-FFF2-40B4-BE49-F238E27FC236}">
                <a16:creationId xmlns:a16="http://schemas.microsoft.com/office/drawing/2014/main" id="{6B1B7C5C-8D1B-B0BF-9A01-C9CD6098ECAB}"/>
              </a:ext>
            </a:extLst>
          </p:cNvPr>
          <p:cNvSpPr/>
          <p:nvPr/>
        </p:nvSpPr>
        <p:spPr>
          <a:xfrm>
            <a:off x="3569807" y="1179089"/>
            <a:ext cx="2480302" cy="578299"/>
          </a:xfrm>
          <a:prstGeom prst="rect">
            <a:avLst/>
          </a:prstGeom>
          <a:solidFill>
            <a:srgbClr val="24AE1D"/>
          </a:solidFill>
          <a:ln w="12700">
            <a:miter lim="400000"/>
          </a:ln>
        </p:spPr>
        <p:txBody>
          <a:bodyPr lIns="0" tIns="0" rIns="0" bIns="0" anchor="ctr"/>
          <a:lstStyle/>
          <a:p>
            <a:pPr algn="ctr" defTabSz="412750">
              <a:defRPr sz="3200">
                <a:solidFill>
                  <a:srgbClr val="D5D5D5"/>
                </a:solidFill>
                <a:latin typeface="Helvetica Neue Medium"/>
                <a:ea typeface="Helvetica Neue Medium"/>
                <a:cs typeface="Helvetica Neue Medium"/>
                <a:sym typeface="Helvetica Neue Medium"/>
              </a:defRPr>
            </a:pPr>
            <a:endParaRPr sz="1600" dirty="0"/>
          </a:p>
        </p:txBody>
      </p:sp>
      <p:sp>
        <p:nvSpPr>
          <p:cNvPr id="7" name="Shared Ownership…">
            <a:extLst>
              <a:ext uri="{FF2B5EF4-FFF2-40B4-BE49-F238E27FC236}">
                <a16:creationId xmlns:a16="http://schemas.microsoft.com/office/drawing/2014/main" id="{CA0B2D48-0890-82C4-65B2-79F49C70789A}"/>
              </a:ext>
            </a:extLst>
          </p:cNvPr>
          <p:cNvSpPr txBox="1"/>
          <p:nvPr/>
        </p:nvSpPr>
        <p:spPr>
          <a:xfrm>
            <a:off x="3704666" y="1179088"/>
            <a:ext cx="1143000" cy="5782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lstStyle/>
          <a:p>
            <a:pPr defTabSz="228600">
              <a:defRPr sz="1600">
                <a:solidFill>
                  <a:srgbClr val="FFFFFF"/>
                </a:solidFill>
                <a:latin typeface="Montserrat Regular"/>
                <a:ea typeface="Montserrat Regular"/>
                <a:cs typeface="Montserrat Regular"/>
                <a:sym typeface="Montserrat Regular"/>
              </a:defRPr>
            </a:pPr>
            <a:r>
              <a:rPr lang="en-US" sz="1100" dirty="0"/>
              <a:t>Continuous </a:t>
            </a:r>
            <a:br>
              <a:rPr lang="en-US" sz="1100" dirty="0"/>
            </a:br>
            <a:r>
              <a:rPr lang="en-US" sz="1100" dirty="0"/>
              <a:t>Integration</a:t>
            </a:r>
            <a:endParaRPr sz="1100" dirty="0"/>
          </a:p>
        </p:txBody>
      </p:sp>
      <p:sp>
        <p:nvSpPr>
          <p:cNvPr id="9" name="Rectangle">
            <a:extLst>
              <a:ext uri="{FF2B5EF4-FFF2-40B4-BE49-F238E27FC236}">
                <a16:creationId xmlns:a16="http://schemas.microsoft.com/office/drawing/2014/main" id="{C673B994-3D8F-8609-9FA7-02A0A72C4F69}"/>
              </a:ext>
            </a:extLst>
          </p:cNvPr>
          <p:cNvSpPr/>
          <p:nvPr/>
        </p:nvSpPr>
        <p:spPr>
          <a:xfrm>
            <a:off x="6194799" y="1179088"/>
            <a:ext cx="2480302" cy="578299"/>
          </a:xfrm>
          <a:prstGeom prst="rect">
            <a:avLst/>
          </a:prstGeom>
          <a:solidFill>
            <a:srgbClr val="24AE1D"/>
          </a:solidFill>
          <a:ln w="12700">
            <a:miter lim="400000"/>
          </a:ln>
        </p:spPr>
        <p:txBody>
          <a:bodyPr lIns="0" tIns="0" rIns="0" bIns="0" anchor="ctr"/>
          <a:lstStyle/>
          <a:p>
            <a:pPr algn="ctr" defTabSz="412750">
              <a:defRPr sz="3200">
                <a:solidFill>
                  <a:srgbClr val="D5D5D5"/>
                </a:solidFill>
                <a:latin typeface="Helvetica Neue Medium"/>
                <a:ea typeface="Helvetica Neue Medium"/>
                <a:cs typeface="Helvetica Neue Medium"/>
                <a:sym typeface="Helvetica Neue Medium"/>
              </a:defRPr>
            </a:pPr>
            <a:endParaRPr sz="1600" dirty="0"/>
          </a:p>
        </p:txBody>
      </p:sp>
      <p:sp>
        <p:nvSpPr>
          <p:cNvPr id="10" name="Shared Ownership…">
            <a:extLst>
              <a:ext uri="{FF2B5EF4-FFF2-40B4-BE49-F238E27FC236}">
                <a16:creationId xmlns:a16="http://schemas.microsoft.com/office/drawing/2014/main" id="{36225AE2-811E-17C0-7EAA-12924160D79D}"/>
              </a:ext>
            </a:extLst>
          </p:cNvPr>
          <p:cNvSpPr txBox="1"/>
          <p:nvPr/>
        </p:nvSpPr>
        <p:spPr>
          <a:xfrm>
            <a:off x="6291950" y="1179087"/>
            <a:ext cx="1143000" cy="5782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lstStyle/>
          <a:p>
            <a:pPr defTabSz="228600">
              <a:defRPr sz="1600">
                <a:solidFill>
                  <a:srgbClr val="FFFFFF"/>
                </a:solidFill>
                <a:latin typeface="Montserrat Regular"/>
                <a:ea typeface="Montserrat Regular"/>
                <a:cs typeface="Montserrat Regular"/>
                <a:sym typeface="Montserrat Regular"/>
              </a:defRPr>
            </a:pPr>
            <a:r>
              <a:rPr lang="en-US" sz="1100" dirty="0"/>
              <a:t>Continuous </a:t>
            </a:r>
            <a:br>
              <a:rPr lang="en-US" sz="1100" dirty="0"/>
            </a:br>
            <a:r>
              <a:rPr lang="en-US" sz="1100" dirty="0"/>
              <a:t>Delivery</a:t>
            </a:r>
            <a:endParaRPr sz="1100" dirty="0"/>
          </a:p>
        </p:txBody>
      </p:sp>
      <p:sp>
        <p:nvSpPr>
          <p:cNvPr id="11" name="Rectangle">
            <a:extLst>
              <a:ext uri="{FF2B5EF4-FFF2-40B4-BE49-F238E27FC236}">
                <a16:creationId xmlns:a16="http://schemas.microsoft.com/office/drawing/2014/main" id="{9F1D204A-B7D1-8D58-D02B-3509B2D7CD31}"/>
              </a:ext>
            </a:extLst>
          </p:cNvPr>
          <p:cNvSpPr/>
          <p:nvPr/>
        </p:nvSpPr>
        <p:spPr>
          <a:xfrm>
            <a:off x="8809960" y="1177991"/>
            <a:ext cx="2480302" cy="578299"/>
          </a:xfrm>
          <a:prstGeom prst="rect">
            <a:avLst/>
          </a:prstGeom>
          <a:solidFill>
            <a:srgbClr val="24AE1D"/>
          </a:solidFill>
          <a:ln w="12700">
            <a:miter lim="400000"/>
          </a:ln>
        </p:spPr>
        <p:txBody>
          <a:bodyPr lIns="0" tIns="0" rIns="0" bIns="0" anchor="ctr"/>
          <a:lstStyle/>
          <a:p>
            <a:pPr algn="ctr" defTabSz="412750">
              <a:defRPr sz="3200">
                <a:solidFill>
                  <a:srgbClr val="D5D5D5"/>
                </a:solidFill>
                <a:latin typeface="Helvetica Neue Medium"/>
                <a:ea typeface="Helvetica Neue Medium"/>
                <a:cs typeface="Helvetica Neue Medium"/>
                <a:sym typeface="Helvetica Neue Medium"/>
              </a:defRPr>
            </a:pPr>
            <a:endParaRPr sz="1600" dirty="0"/>
          </a:p>
        </p:txBody>
      </p:sp>
      <p:sp>
        <p:nvSpPr>
          <p:cNvPr id="12" name="Shared Ownership…">
            <a:extLst>
              <a:ext uri="{FF2B5EF4-FFF2-40B4-BE49-F238E27FC236}">
                <a16:creationId xmlns:a16="http://schemas.microsoft.com/office/drawing/2014/main" id="{9E9242F3-6A73-D02A-7266-63C72DE4AE43}"/>
              </a:ext>
            </a:extLst>
          </p:cNvPr>
          <p:cNvSpPr txBox="1"/>
          <p:nvPr/>
        </p:nvSpPr>
        <p:spPr>
          <a:xfrm>
            <a:off x="8907111" y="1177990"/>
            <a:ext cx="1143000" cy="5782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lstStyle/>
          <a:p>
            <a:pPr defTabSz="228600">
              <a:defRPr sz="1600">
                <a:solidFill>
                  <a:srgbClr val="FFFFFF"/>
                </a:solidFill>
                <a:latin typeface="Montserrat Regular"/>
                <a:ea typeface="Montserrat Regular"/>
                <a:cs typeface="Montserrat Regular"/>
                <a:sym typeface="Montserrat Regular"/>
              </a:defRPr>
            </a:pPr>
            <a:r>
              <a:rPr lang="en-US" sz="1100" dirty="0"/>
              <a:t>Continuous </a:t>
            </a:r>
            <a:br>
              <a:rPr lang="en-US" sz="1100" dirty="0"/>
            </a:br>
            <a:r>
              <a:rPr lang="en-US" sz="1100" dirty="0"/>
              <a:t>Operations</a:t>
            </a:r>
            <a:endParaRPr sz="1100" dirty="0"/>
          </a:p>
        </p:txBody>
      </p:sp>
      <p:sp>
        <p:nvSpPr>
          <p:cNvPr id="13" name="Rectangle">
            <a:extLst>
              <a:ext uri="{FF2B5EF4-FFF2-40B4-BE49-F238E27FC236}">
                <a16:creationId xmlns:a16="http://schemas.microsoft.com/office/drawing/2014/main" id="{56958940-C95D-CB05-9B64-6D5B7DB854F6}"/>
              </a:ext>
            </a:extLst>
          </p:cNvPr>
          <p:cNvSpPr/>
          <p:nvPr/>
        </p:nvSpPr>
        <p:spPr>
          <a:xfrm>
            <a:off x="943376" y="1756289"/>
            <a:ext cx="2480302" cy="2102479"/>
          </a:xfrm>
          <a:prstGeom prst="rect">
            <a:avLst/>
          </a:prstGeom>
          <a:solidFill>
            <a:schemeClr val="accent1">
              <a:lumMod val="20000"/>
              <a:lumOff val="80000"/>
            </a:schemeClr>
          </a:solidFill>
          <a:ln w="12700">
            <a:miter lim="400000"/>
          </a:ln>
        </p:spPr>
        <p:txBody>
          <a:bodyPr lIns="0" tIns="0" rIns="0" bIns="0" anchor="ctr"/>
          <a:lstStyle/>
          <a:p>
            <a:pPr defTabSz="412750">
              <a:defRPr sz="3200">
                <a:solidFill>
                  <a:srgbClr val="D5D5D5"/>
                </a:solidFill>
                <a:latin typeface="Helvetica Neue Medium"/>
                <a:ea typeface="Helvetica Neue Medium"/>
                <a:cs typeface="Helvetica Neue Medium"/>
                <a:sym typeface="Helvetica Neue Medium"/>
              </a:defRPr>
            </a:pPr>
            <a:endParaRPr sz="1600"/>
          </a:p>
        </p:txBody>
      </p:sp>
      <p:sp>
        <p:nvSpPr>
          <p:cNvPr id="14" name="Reduce Organizational…">
            <a:extLst>
              <a:ext uri="{FF2B5EF4-FFF2-40B4-BE49-F238E27FC236}">
                <a16:creationId xmlns:a16="http://schemas.microsoft.com/office/drawing/2014/main" id="{00341BDA-E3D1-4C9A-B9A4-E133F84656EA}"/>
              </a:ext>
            </a:extLst>
          </p:cNvPr>
          <p:cNvSpPr txBox="1"/>
          <p:nvPr/>
        </p:nvSpPr>
        <p:spPr>
          <a:xfrm>
            <a:off x="1002319" y="1882183"/>
            <a:ext cx="2335704" cy="143629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25400" tIns="25400" rIns="25400" bIns="25400" anchor="t">
            <a:spAutoFit/>
          </a:bodyPr>
          <a:lstStyle/>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Objectives and key results (OKRs)</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Agile development</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Design thinking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Lean product management</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Architecture design</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Threat modeling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Sprint &amp; release planning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Prioritization and estimation</a:t>
            </a:r>
          </a:p>
        </p:txBody>
      </p:sp>
      <p:sp>
        <p:nvSpPr>
          <p:cNvPr id="28" name="Rectangle">
            <a:extLst>
              <a:ext uri="{FF2B5EF4-FFF2-40B4-BE49-F238E27FC236}">
                <a16:creationId xmlns:a16="http://schemas.microsoft.com/office/drawing/2014/main" id="{22FE6189-A153-BD92-314D-F0995D67094E}"/>
              </a:ext>
            </a:extLst>
          </p:cNvPr>
          <p:cNvSpPr/>
          <p:nvPr/>
        </p:nvSpPr>
        <p:spPr>
          <a:xfrm>
            <a:off x="943376" y="3949107"/>
            <a:ext cx="2480302" cy="685800"/>
          </a:xfrm>
          <a:prstGeom prst="rect">
            <a:avLst/>
          </a:prstGeom>
          <a:solidFill>
            <a:srgbClr val="24AE1D"/>
          </a:solidFill>
          <a:ln w="12700">
            <a:miter lim="400000"/>
          </a:ln>
        </p:spPr>
        <p:txBody>
          <a:bodyPr lIns="0" tIns="0" rIns="0" bIns="0" anchor="ctr"/>
          <a:lstStyle/>
          <a:p>
            <a:pPr algn="ctr" defTabSz="412750">
              <a:defRPr sz="3200">
                <a:solidFill>
                  <a:srgbClr val="D5D5D5"/>
                </a:solidFill>
                <a:latin typeface="Helvetica Neue Medium"/>
                <a:ea typeface="Helvetica Neue Medium"/>
                <a:cs typeface="Helvetica Neue Medium"/>
                <a:sym typeface="Helvetica Neue Medium"/>
              </a:defRPr>
            </a:pPr>
            <a:endParaRPr sz="1600" dirty="0"/>
          </a:p>
        </p:txBody>
      </p:sp>
      <p:sp>
        <p:nvSpPr>
          <p:cNvPr id="29" name="Shared Ownership…">
            <a:extLst>
              <a:ext uri="{FF2B5EF4-FFF2-40B4-BE49-F238E27FC236}">
                <a16:creationId xmlns:a16="http://schemas.microsoft.com/office/drawing/2014/main" id="{1A22FE74-9788-949A-C64D-70EF62671418}"/>
              </a:ext>
            </a:extLst>
          </p:cNvPr>
          <p:cNvSpPr txBox="1"/>
          <p:nvPr/>
        </p:nvSpPr>
        <p:spPr>
          <a:xfrm>
            <a:off x="1045362" y="4006509"/>
            <a:ext cx="1143000" cy="5782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lstStyle/>
          <a:p>
            <a:pPr defTabSz="228600">
              <a:defRPr sz="1600">
                <a:solidFill>
                  <a:srgbClr val="FFFFFF"/>
                </a:solidFill>
                <a:latin typeface="Montserrat Regular"/>
                <a:ea typeface="Montserrat Regular"/>
                <a:cs typeface="Montserrat Regular"/>
                <a:sym typeface="Montserrat Regular"/>
              </a:defRPr>
            </a:pPr>
            <a:r>
              <a:rPr lang="en-US" sz="1100" dirty="0"/>
              <a:t>Continuous </a:t>
            </a:r>
            <a:br>
              <a:rPr lang="en-US" sz="1100" dirty="0"/>
            </a:br>
            <a:r>
              <a:rPr lang="en-US" sz="1100" dirty="0"/>
              <a:t>Quality</a:t>
            </a:r>
            <a:endParaRPr sz="1100" dirty="0"/>
          </a:p>
        </p:txBody>
      </p:sp>
      <p:sp>
        <p:nvSpPr>
          <p:cNvPr id="30" name="Rectangle">
            <a:extLst>
              <a:ext uri="{FF2B5EF4-FFF2-40B4-BE49-F238E27FC236}">
                <a16:creationId xmlns:a16="http://schemas.microsoft.com/office/drawing/2014/main" id="{330401F5-224F-1FA9-BA7D-994796B6D3C6}"/>
              </a:ext>
            </a:extLst>
          </p:cNvPr>
          <p:cNvSpPr/>
          <p:nvPr/>
        </p:nvSpPr>
        <p:spPr>
          <a:xfrm>
            <a:off x="930020" y="4722245"/>
            <a:ext cx="2480302" cy="685800"/>
          </a:xfrm>
          <a:prstGeom prst="rect">
            <a:avLst/>
          </a:prstGeom>
          <a:solidFill>
            <a:srgbClr val="24AE1D"/>
          </a:solidFill>
          <a:ln w="12700">
            <a:miter lim="400000"/>
          </a:ln>
        </p:spPr>
        <p:txBody>
          <a:bodyPr lIns="0" tIns="0" rIns="0" bIns="0" anchor="ctr"/>
          <a:lstStyle/>
          <a:p>
            <a:pPr algn="ctr" defTabSz="412750">
              <a:defRPr sz="3200">
                <a:solidFill>
                  <a:srgbClr val="D5D5D5"/>
                </a:solidFill>
                <a:latin typeface="Helvetica Neue Medium"/>
                <a:ea typeface="Helvetica Neue Medium"/>
                <a:cs typeface="Helvetica Neue Medium"/>
                <a:sym typeface="Helvetica Neue Medium"/>
              </a:defRPr>
            </a:pPr>
            <a:endParaRPr sz="1600" dirty="0"/>
          </a:p>
        </p:txBody>
      </p:sp>
      <p:sp>
        <p:nvSpPr>
          <p:cNvPr id="31" name="Shared Ownership…">
            <a:extLst>
              <a:ext uri="{FF2B5EF4-FFF2-40B4-BE49-F238E27FC236}">
                <a16:creationId xmlns:a16="http://schemas.microsoft.com/office/drawing/2014/main" id="{27C024F5-DA91-2CE1-8903-0E5C84C6F300}"/>
              </a:ext>
            </a:extLst>
          </p:cNvPr>
          <p:cNvSpPr txBox="1"/>
          <p:nvPr/>
        </p:nvSpPr>
        <p:spPr>
          <a:xfrm>
            <a:off x="1038684" y="4775996"/>
            <a:ext cx="1143000" cy="5782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lstStyle/>
          <a:p>
            <a:pPr defTabSz="228600">
              <a:defRPr sz="1600">
                <a:solidFill>
                  <a:srgbClr val="FFFFFF"/>
                </a:solidFill>
                <a:latin typeface="Montserrat Regular"/>
                <a:ea typeface="Montserrat Regular"/>
                <a:cs typeface="Montserrat Regular"/>
                <a:sym typeface="Montserrat Regular"/>
              </a:defRPr>
            </a:pPr>
            <a:r>
              <a:rPr lang="en-US" sz="1100" dirty="0"/>
              <a:t>Continuous </a:t>
            </a:r>
            <a:br>
              <a:rPr lang="en-US" sz="1100" dirty="0"/>
            </a:br>
            <a:r>
              <a:rPr lang="en-US" sz="1100" dirty="0"/>
              <a:t>Security</a:t>
            </a:r>
            <a:endParaRPr sz="1100" dirty="0"/>
          </a:p>
        </p:txBody>
      </p:sp>
      <p:sp>
        <p:nvSpPr>
          <p:cNvPr id="34" name="Rectangle">
            <a:extLst>
              <a:ext uri="{FF2B5EF4-FFF2-40B4-BE49-F238E27FC236}">
                <a16:creationId xmlns:a16="http://schemas.microsoft.com/office/drawing/2014/main" id="{5238D29B-ACC8-3CAE-902B-9B701CE1CB6E}"/>
              </a:ext>
            </a:extLst>
          </p:cNvPr>
          <p:cNvSpPr/>
          <p:nvPr/>
        </p:nvSpPr>
        <p:spPr>
          <a:xfrm>
            <a:off x="930020" y="5507593"/>
            <a:ext cx="2480302" cy="685800"/>
          </a:xfrm>
          <a:prstGeom prst="rect">
            <a:avLst/>
          </a:prstGeom>
          <a:solidFill>
            <a:srgbClr val="24AE1D"/>
          </a:solidFill>
          <a:ln w="12700">
            <a:miter lim="400000"/>
          </a:ln>
        </p:spPr>
        <p:txBody>
          <a:bodyPr lIns="0" tIns="0" rIns="0" bIns="0" anchor="ctr"/>
          <a:lstStyle/>
          <a:p>
            <a:pPr algn="ctr" defTabSz="412750">
              <a:defRPr sz="3200">
                <a:solidFill>
                  <a:srgbClr val="D5D5D5"/>
                </a:solidFill>
                <a:latin typeface="Helvetica Neue Medium"/>
                <a:ea typeface="Helvetica Neue Medium"/>
                <a:cs typeface="Helvetica Neue Medium"/>
                <a:sym typeface="Helvetica Neue Medium"/>
              </a:defRPr>
            </a:pPr>
            <a:endParaRPr sz="1600" dirty="0"/>
          </a:p>
        </p:txBody>
      </p:sp>
      <p:sp>
        <p:nvSpPr>
          <p:cNvPr id="35" name="Shared Ownership…">
            <a:extLst>
              <a:ext uri="{FF2B5EF4-FFF2-40B4-BE49-F238E27FC236}">
                <a16:creationId xmlns:a16="http://schemas.microsoft.com/office/drawing/2014/main" id="{8EBC83E4-2A04-9385-7EE1-2CA7EE1547B0}"/>
              </a:ext>
            </a:extLst>
          </p:cNvPr>
          <p:cNvSpPr txBox="1"/>
          <p:nvPr/>
        </p:nvSpPr>
        <p:spPr>
          <a:xfrm>
            <a:off x="1002319" y="5561343"/>
            <a:ext cx="1143000" cy="5782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lstStyle/>
          <a:p>
            <a:pPr defTabSz="228600">
              <a:defRPr sz="1600">
                <a:solidFill>
                  <a:srgbClr val="FFFFFF"/>
                </a:solidFill>
                <a:latin typeface="Montserrat Regular"/>
                <a:ea typeface="Montserrat Regular"/>
                <a:cs typeface="Montserrat Regular"/>
                <a:sym typeface="Montserrat Regular"/>
              </a:defRPr>
            </a:pPr>
            <a:r>
              <a:rPr lang="en-US" sz="1100" dirty="0"/>
              <a:t>Continuous </a:t>
            </a:r>
            <a:br>
              <a:rPr lang="en-US" sz="1100" dirty="0"/>
            </a:br>
            <a:r>
              <a:rPr lang="en-US" sz="1100" dirty="0"/>
              <a:t>Improvement</a:t>
            </a:r>
            <a:endParaRPr sz="1100" dirty="0"/>
          </a:p>
        </p:txBody>
      </p:sp>
      <p:sp>
        <p:nvSpPr>
          <p:cNvPr id="38" name="Rectangle">
            <a:extLst>
              <a:ext uri="{FF2B5EF4-FFF2-40B4-BE49-F238E27FC236}">
                <a16:creationId xmlns:a16="http://schemas.microsoft.com/office/drawing/2014/main" id="{F56A472C-7B2F-733C-A9D1-DFB9A22ED39A}"/>
              </a:ext>
            </a:extLst>
          </p:cNvPr>
          <p:cNvSpPr/>
          <p:nvPr/>
        </p:nvSpPr>
        <p:spPr>
          <a:xfrm>
            <a:off x="3568563" y="1756289"/>
            <a:ext cx="2480302" cy="2102479"/>
          </a:xfrm>
          <a:prstGeom prst="rect">
            <a:avLst/>
          </a:prstGeom>
          <a:solidFill>
            <a:schemeClr val="accent1">
              <a:lumMod val="20000"/>
              <a:lumOff val="80000"/>
            </a:schemeClr>
          </a:solidFill>
          <a:ln w="12700">
            <a:miter lim="400000"/>
          </a:ln>
        </p:spPr>
        <p:txBody>
          <a:bodyPr lIns="0" tIns="0" rIns="0" bIns="0" anchor="ctr"/>
          <a:lstStyle/>
          <a:p>
            <a:pPr defTabSz="412750">
              <a:defRPr sz="3200">
                <a:solidFill>
                  <a:srgbClr val="D5D5D5"/>
                </a:solidFill>
                <a:latin typeface="Helvetica Neue Medium"/>
                <a:ea typeface="Helvetica Neue Medium"/>
                <a:cs typeface="Helvetica Neue Medium"/>
                <a:sym typeface="Helvetica Neue Medium"/>
              </a:defRPr>
            </a:pPr>
            <a:endParaRPr sz="1600"/>
          </a:p>
        </p:txBody>
      </p:sp>
      <p:sp>
        <p:nvSpPr>
          <p:cNvPr id="39" name="Reduce Organizational…">
            <a:extLst>
              <a:ext uri="{FF2B5EF4-FFF2-40B4-BE49-F238E27FC236}">
                <a16:creationId xmlns:a16="http://schemas.microsoft.com/office/drawing/2014/main" id="{D2B56FD0-BFB8-5A45-BAA2-8D8EB844E682}"/>
              </a:ext>
            </a:extLst>
          </p:cNvPr>
          <p:cNvSpPr txBox="1"/>
          <p:nvPr/>
        </p:nvSpPr>
        <p:spPr>
          <a:xfrm>
            <a:off x="3670387" y="1882183"/>
            <a:ext cx="2335704" cy="112851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25400" tIns="25400" rIns="25400" bIns="25400" anchor="t">
            <a:spAutoFit/>
          </a:bodyPr>
          <a:lstStyle/>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Source control</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Trunk-based development</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Code review and pull requests</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Build automation</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Unit testing / code coverage</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Static code analysis </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Everything as code</a:t>
            </a:r>
          </a:p>
        </p:txBody>
      </p:sp>
      <p:sp>
        <p:nvSpPr>
          <p:cNvPr id="40" name="Rectangle">
            <a:extLst>
              <a:ext uri="{FF2B5EF4-FFF2-40B4-BE49-F238E27FC236}">
                <a16:creationId xmlns:a16="http://schemas.microsoft.com/office/drawing/2014/main" id="{AE1ED9AE-E6CC-310E-DA69-D54DB1D97573}"/>
              </a:ext>
            </a:extLst>
          </p:cNvPr>
          <p:cNvSpPr/>
          <p:nvPr/>
        </p:nvSpPr>
        <p:spPr>
          <a:xfrm>
            <a:off x="6194799" y="1756289"/>
            <a:ext cx="2480302" cy="2102479"/>
          </a:xfrm>
          <a:prstGeom prst="rect">
            <a:avLst/>
          </a:prstGeom>
          <a:solidFill>
            <a:schemeClr val="accent1">
              <a:lumMod val="20000"/>
              <a:lumOff val="80000"/>
            </a:schemeClr>
          </a:solidFill>
          <a:ln w="12700">
            <a:miter lim="400000"/>
          </a:ln>
        </p:spPr>
        <p:txBody>
          <a:bodyPr lIns="0" tIns="0" rIns="0" bIns="0" anchor="ctr"/>
          <a:lstStyle/>
          <a:p>
            <a:pPr defTabSz="412750">
              <a:defRPr sz="3200">
                <a:solidFill>
                  <a:srgbClr val="D5D5D5"/>
                </a:solidFill>
                <a:latin typeface="Helvetica Neue Medium"/>
                <a:ea typeface="Helvetica Neue Medium"/>
                <a:cs typeface="Helvetica Neue Medium"/>
                <a:sym typeface="Helvetica Neue Medium"/>
              </a:defRPr>
            </a:pPr>
            <a:endParaRPr sz="1600"/>
          </a:p>
        </p:txBody>
      </p:sp>
      <p:sp>
        <p:nvSpPr>
          <p:cNvPr id="41" name="Reduce Organizational…">
            <a:extLst>
              <a:ext uri="{FF2B5EF4-FFF2-40B4-BE49-F238E27FC236}">
                <a16:creationId xmlns:a16="http://schemas.microsoft.com/office/drawing/2014/main" id="{C08CF8A9-A014-1247-2176-87712F767F07}"/>
              </a:ext>
            </a:extLst>
          </p:cNvPr>
          <p:cNvSpPr txBox="1"/>
          <p:nvPr/>
        </p:nvSpPr>
        <p:spPr>
          <a:xfrm>
            <a:off x="6301377" y="1882183"/>
            <a:ext cx="2335704" cy="97462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25400" tIns="25400" rIns="25400" bIns="25400" anchor="t">
            <a:spAutoFit/>
          </a:bodyPr>
          <a:lstStyle/>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Predictable releases</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Configuration management</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Database change management</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Blue / green</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Feature flags</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Canary deployments</a:t>
            </a:r>
          </a:p>
        </p:txBody>
      </p:sp>
      <p:sp>
        <p:nvSpPr>
          <p:cNvPr id="42" name="Rectangle">
            <a:extLst>
              <a:ext uri="{FF2B5EF4-FFF2-40B4-BE49-F238E27FC236}">
                <a16:creationId xmlns:a16="http://schemas.microsoft.com/office/drawing/2014/main" id="{9C32A6F9-8385-3092-E801-7299A9EE6743}"/>
              </a:ext>
            </a:extLst>
          </p:cNvPr>
          <p:cNvSpPr/>
          <p:nvPr/>
        </p:nvSpPr>
        <p:spPr>
          <a:xfrm>
            <a:off x="8812976" y="1756289"/>
            <a:ext cx="2480302" cy="2103579"/>
          </a:xfrm>
          <a:prstGeom prst="rect">
            <a:avLst/>
          </a:prstGeom>
          <a:solidFill>
            <a:schemeClr val="accent1">
              <a:lumMod val="20000"/>
              <a:lumOff val="80000"/>
            </a:schemeClr>
          </a:solidFill>
          <a:ln w="12700">
            <a:miter lim="400000"/>
          </a:ln>
        </p:spPr>
        <p:txBody>
          <a:bodyPr lIns="0" tIns="0" rIns="0" bIns="0" anchor="ctr"/>
          <a:lstStyle/>
          <a:p>
            <a:pPr defTabSz="412750">
              <a:defRPr sz="3200">
                <a:solidFill>
                  <a:srgbClr val="D5D5D5"/>
                </a:solidFill>
                <a:latin typeface="Helvetica Neue Medium"/>
                <a:ea typeface="Helvetica Neue Medium"/>
                <a:cs typeface="Helvetica Neue Medium"/>
                <a:sym typeface="Helvetica Neue Medium"/>
              </a:defRPr>
            </a:pPr>
            <a:endParaRPr sz="1600"/>
          </a:p>
        </p:txBody>
      </p:sp>
      <p:sp>
        <p:nvSpPr>
          <p:cNvPr id="43" name="Reduce Organizational…">
            <a:extLst>
              <a:ext uri="{FF2B5EF4-FFF2-40B4-BE49-F238E27FC236}">
                <a16:creationId xmlns:a16="http://schemas.microsoft.com/office/drawing/2014/main" id="{79937807-060C-F030-5FBC-06CEFF4CE907}"/>
              </a:ext>
            </a:extLst>
          </p:cNvPr>
          <p:cNvSpPr txBox="1"/>
          <p:nvPr/>
        </p:nvSpPr>
        <p:spPr>
          <a:xfrm>
            <a:off x="8878830" y="1882183"/>
            <a:ext cx="2335704" cy="143629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25400" tIns="25400" rIns="25400" bIns="25400" anchor="t">
            <a:spAutoFit/>
          </a:bodyPr>
          <a:lstStyle/>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Site reliability engineering (SRE)</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Telemetry / monitoring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Application performance monitoring (APM)</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Auto scaling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High availability and resiliency</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Incident and escalation management</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AI Ops</a:t>
            </a:r>
          </a:p>
        </p:txBody>
      </p:sp>
      <p:sp>
        <p:nvSpPr>
          <p:cNvPr id="46" name="Rectangle">
            <a:extLst>
              <a:ext uri="{FF2B5EF4-FFF2-40B4-BE49-F238E27FC236}">
                <a16:creationId xmlns:a16="http://schemas.microsoft.com/office/drawing/2014/main" id="{3EB0FC08-6357-BD21-CA6B-D105AA60F715}"/>
              </a:ext>
            </a:extLst>
          </p:cNvPr>
          <p:cNvSpPr/>
          <p:nvPr/>
        </p:nvSpPr>
        <p:spPr>
          <a:xfrm>
            <a:off x="3423678" y="3949106"/>
            <a:ext cx="7838301" cy="685800"/>
          </a:xfrm>
          <a:prstGeom prst="rect">
            <a:avLst/>
          </a:prstGeom>
          <a:solidFill>
            <a:schemeClr val="accent1">
              <a:lumMod val="20000"/>
              <a:lumOff val="80000"/>
            </a:schemeClr>
          </a:solidFill>
          <a:ln w="12700">
            <a:miter lim="400000"/>
          </a:ln>
        </p:spPr>
        <p:txBody>
          <a:bodyPr lIns="0" tIns="0" rIns="0" bIns="0" anchor="ctr"/>
          <a:lstStyle/>
          <a:p>
            <a:pPr defTabSz="412750">
              <a:defRPr sz="3200">
                <a:solidFill>
                  <a:srgbClr val="D5D5D5"/>
                </a:solidFill>
                <a:latin typeface="Helvetica Neue Medium"/>
                <a:ea typeface="Helvetica Neue Medium"/>
                <a:cs typeface="Helvetica Neue Medium"/>
                <a:sym typeface="Helvetica Neue Medium"/>
              </a:defRPr>
            </a:pPr>
            <a:endParaRPr sz="1600"/>
          </a:p>
        </p:txBody>
      </p:sp>
      <p:sp>
        <p:nvSpPr>
          <p:cNvPr id="47" name="Rectangle">
            <a:extLst>
              <a:ext uri="{FF2B5EF4-FFF2-40B4-BE49-F238E27FC236}">
                <a16:creationId xmlns:a16="http://schemas.microsoft.com/office/drawing/2014/main" id="{AE014709-BDBC-975C-EEE0-D7F40E989461}"/>
              </a:ext>
            </a:extLst>
          </p:cNvPr>
          <p:cNvSpPr/>
          <p:nvPr/>
        </p:nvSpPr>
        <p:spPr>
          <a:xfrm>
            <a:off x="3407695" y="4725564"/>
            <a:ext cx="7838301" cy="685800"/>
          </a:xfrm>
          <a:prstGeom prst="rect">
            <a:avLst/>
          </a:prstGeom>
          <a:solidFill>
            <a:srgbClr val="DDE8F3"/>
          </a:solidFill>
          <a:ln w="12700">
            <a:miter lim="400000"/>
          </a:ln>
        </p:spPr>
        <p:txBody>
          <a:bodyPr lIns="0" tIns="0" rIns="0" bIns="0" anchor="ctr"/>
          <a:lstStyle/>
          <a:p>
            <a:pPr defTabSz="412750">
              <a:defRPr sz="3200">
                <a:solidFill>
                  <a:srgbClr val="D5D5D5"/>
                </a:solidFill>
                <a:latin typeface="Helvetica Neue Medium"/>
                <a:ea typeface="Helvetica Neue Medium"/>
                <a:cs typeface="Helvetica Neue Medium"/>
                <a:sym typeface="Helvetica Neue Medium"/>
              </a:defRPr>
            </a:pPr>
            <a:endParaRPr sz="1600"/>
          </a:p>
        </p:txBody>
      </p:sp>
      <p:sp>
        <p:nvSpPr>
          <p:cNvPr id="49" name="Rectangle">
            <a:extLst>
              <a:ext uri="{FF2B5EF4-FFF2-40B4-BE49-F238E27FC236}">
                <a16:creationId xmlns:a16="http://schemas.microsoft.com/office/drawing/2014/main" id="{5665AC91-5471-84FD-9EE8-9D8E63BF0B92}"/>
              </a:ext>
            </a:extLst>
          </p:cNvPr>
          <p:cNvSpPr/>
          <p:nvPr/>
        </p:nvSpPr>
        <p:spPr>
          <a:xfrm>
            <a:off x="3401253" y="5507593"/>
            <a:ext cx="7838301" cy="685800"/>
          </a:xfrm>
          <a:prstGeom prst="rect">
            <a:avLst/>
          </a:prstGeom>
          <a:solidFill>
            <a:schemeClr val="accent1">
              <a:lumMod val="20000"/>
              <a:lumOff val="80000"/>
            </a:schemeClr>
          </a:solidFill>
          <a:ln w="12700">
            <a:miter lim="400000"/>
          </a:ln>
        </p:spPr>
        <p:txBody>
          <a:bodyPr lIns="0" tIns="0" rIns="0" bIns="0" anchor="ctr"/>
          <a:lstStyle/>
          <a:p>
            <a:pPr defTabSz="412750">
              <a:defRPr sz="3200">
                <a:solidFill>
                  <a:srgbClr val="D5D5D5"/>
                </a:solidFill>
                <a:latin typeface="Helvetica Neue Medium"/>
                <a:ea typeface="Helvetica Neue Medium"/>
                <a:cs typeface="Helvetica Neue Medium"/>
                <a:sym typeface="Helvetica Neue Medium"/>
              </a:defRPr>
            </a:pPr>
            <a:endParaRPr sz="1600"/>
          </a:p>
        </p:txBody>
      </p:sp>
      <p:pic>
        <p:nvPicPr>
          <p:cNvPr id="50" name="Picture 49">
            <a:extLst>
              <a:ext uri="{FF2B5EF4-FFF2-40B4-BE49-F238E27FC236}">
                <a16:creationId xmlns:a16="http://schemas.microsoft.com/office/drawing/2014/main" id="{5F149CBF-22D6-1487-183B-C11C24CB74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0335" y="1206204"/>
            <a:ext cx="487688" cy="487688"/>
          </a:xfrm>
          <a:prstGeom prst="rect">
            <a:avLst/>
          </a:prstGeom>
        </p:spPr>
      </p:pic>
      <p:pic>
        <p:nvPicPr>
          <p:cNvPr id="52" name="Picture 51">
            <a:extLst>
              <a:ext uri="{FF2B5EF4-FFF2-40B4-BE49-F238E27FC236}">
                <a16:creationId xmlns:a16="http://schemas.microsoft.com/office/drawing/2014/main" id="{5D531E94-E536-9AB9-593D-95770C58A9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50335" y="4051814"/>
            <a:ext cx="487688" cy="487688"/>
          </a:xfrm>
          <a:prstGeom prst="rect">
            <a:avLst/>
          </a:prstGeom>
        </p:spPr>
      </p:pic>
      <p:pic>
        <p:nvPicPr>
          <p:cNvPr id="53" name="Picture 52">
            <a:extLst>
              <a:ext uri="{FF2B5EF4-FFF2-40B4-BE49-F238E27FC236}">
                <a16:creationId xmlns:a16="http://schemas.microsoft.com/office/drawing/2014/main" id="{CC8452DE-BA70-9ED5-95CC-3E682402D4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89296" y="1206203"/>
            <a:ext cx="487688" cy="487688"/>
          </a:xfrm>
          <a:prstGeom prst="rect">
            <a:avLst/>
          </a:prstGeom>
        </p:spPr>
      </p:pic>
      <p:pic>
        <p:nvPicPr>
          <p:cNvPr id="54" name="Picture 53">
            <a:extLst>
              <a:ext uri="{FF2B5EF4-FFF2-40B4-BE49-F238E27FC236}">
                <a16:creationId xmlns:a16="http://schemas.microsoft.com/office/drawing/2014/main" id="{607ADB98-8B34-EE0C-6B92-4E2567B378C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50335" y="5606648"/>
            <a:ext cx="487688" cy="487688"/>
          </a:xfrm>
          <a:prstGeom prst="rect">
            <a:avLst/>
          </a:prstGeom>
          <a:noFill/>
          <a:ln>
            <a:noFill/>
          </a:ln>
        </p:spPr>
      </p:pic>
      <p:pic>
        <p:nvPicPr>
          <p:cNvPr id="56" name="Picture 55">
            <a:extLst>
              <a:ext uri="{FF2B5EF4-FFF2-40B4-BE49-F238E27FC236}">
                <a16:creationId xmlns:a16="http://schemas.microsoft.com/office/drawing/2014/main" id="{26CA75E1-AE52-8C93-166A-940DA9B7E7F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50335" y="4821301"/>
            <a:ext cx="487688" cy="487688"/>
          </a:xfrm>
          <a:prstGeom prst="rect">
            <a:avLst/>
          </a:prstGeom>
        </p:spPr>
      </p:pic>
      <p:pic>
        <p:nvPicPr>
          <p:cNvPr id="58" name="Picture 57">
            <a:extLst>
              <a:ext uri="{FF2B5EF4-FFF2-40B4-BE49-F238E27FC236}">
                <a16:creationId xmlns:a16="http://schemas.microsoft.com/office/drawing/2014/main" id="{D771948A-1376-9BAD-807F-E0F273785B8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92066" y="1205655"/>
            <a:ext cx="487688" cy="487688"/>
          </a:xfrm>
          <a:prstGeom prst="rect">
            <a:avLst/>
          </a:prstGeom>
        </p:spPr>
      </p:pic>
      <p:pic>
        <p:nvPicPr>
          <p:cNvPr id="60" name="Picture 59">
            <a:extLst>
              <a:ext uri="{FF2B5EF4-FFF2-40B4-BE49-F238E27FC236}">
                <a16:creationId xmlns:a16="http://schemas.microsoft.com/office/drawing/2014/main" id="{523D3268-9F06-0E79-2C90-9FF5DE0FE5D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36918" y="1223845"/>
            <a:ext cx="487688" cy="487688"/>
          </a:xfrm>
          <a:prstGeom prst="rect">
            <a:avLst/>
          </a:prstGeom>
        </p:spPr>
      </p:pic>
      <p:sp>
        <p:nvSpPr>
          <p:cNvPr id="61" name="Reduce Organizational…">
            <a:extLst>
              <a:ext uri="{FF2B5EF4-FFF2-40B4-BE49-F238E27FC236}">
                <a16:creationId xmlns:a16="http://schemas.microsoft.com/office/drawing/2014/main" id="{5A2712B7-8A2D-8BA8-4BA9-EEC8ABB8E77D}"/>
              </a:ext>
            </a:extLst>
          </p:cNvPr>
          <p:cNvSpPr txBox="1"/>
          <p:nvPr/>
        </p:nvSpPr>
        <p:spPr>
          <a:xfrm>
            <a:off x="3479994" y="4724144"/>
            <a:ext cx="7720417" cy="666849"/>
          </a:xfrm>
          <a:prstGeom prst="rect">
            <a:avLst/>
          </a:prstGeom>
          <a:solidFill>
            <a:schemeClr val="accent1">
              <a:lumMod val="20000"/>
              <a:lumOff val="80000"/>
            </a:scheme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25400" tIns="25400" rIns="25400" bIns="25400" numCol="3" anchor="t">
            <a:spAutoFit/>
          </a:bodyPr>
          <a:lstStyle/>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Static Application Security Testing (SAST)</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Software Compositional Analysis (SCA)</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Dynamic Application Security Testing (DAST)</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Interactive Application Security Testing (IAST)</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Web Application Firewalls (WAF)</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Governance and Compliance</a:t>
            </a:r>
          </a:p>
        </p:txBody>
      </p:sp>
      <p:sp>
        <p:nvSpPr>
          <p:cNvPr id="62" name="Reduce Organizational…">
            <a:extLst>
              <a:ext uri="{FF2B5EF4-FFF2-40B4-BE49-F238E27FC236}">
                <a16:creationId xmlns:a16="http://schemas.microsoft.com/office/drawing/2014/main" id="{5C4DE0B0-99CD-816D-AD43-563224372B5A}"/>
              </a:ext>
            </a:extLst>
          </p:cNvPr>
          <p:cNvSpPr txBox="1"/>
          <p:nvPr/>
        </p:nvSpPr>
        <p:spPr>
          <a:xfrm>
            <a:off x="3473425" y="4035525"/>
            <a:ext cx="7720417" cy="51296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25400" tIns="25400" rIns="25400" bIns="25400" numCol="3" anchor="t">
            <a:spAutoFit/>
          </a:bodyPr>
          <a:lstStyle/>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Unit testing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Integration testing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Regression testing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Load and performance testing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User acceptance testing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Synthetic transaction monitoring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Test data management</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Chaos engineering</a:t>
            </a:r>
          </a:p>
        </p:txBody>
      </p:sp>
      <p:sp>
        <p:nvSpPr>
          <p:cNvPr id="63" name="Reduce Organizational…">
            <a:extLst>
              <a:ext uri="{FF2B5EF4-FFF2-40B4-BE49-F238E27FC236}">
                <a16:creationId xmlns:a16="http://schemas.microsoft.com/office/drawing/2014/main" id="{839591DF-879A-7F93-AFB4-6505CBB92509}"/>
              </a:ext>
            </a:extLst>
          </p:cNvPr>
          <p:cNvSpPr txBox="1"/>
          <p:nvPr/>
        </p:nvSpPr>
        <p:spPr>
          <a:xfrm>
            <a:off x="3479994" y="5670955"/>
            <a:ext cx="7720417" cy="359073"/>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25400" tIns="25400" rIns="25400" bIns="25400" numCol="3" anchor="t">
            <a:spAutoFit/>
          </a:bodyPr>
          <a:lstStyle/>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Value stream mapping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Change lead time</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Deployment frequency</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Mean time to restore</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Change fail percentage</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Continuous feedback</a:t>
            </a:r>
          </a:p>
        </p:txBody>
      </p:sp>
      <p:sp>
        <p:nvSpPr>
          <p:cNvPr id="3" name="Title 1">
            <a:extLst>
              <a:ext uri="{FF2B5EF4-FFF2-40B4-BE49-F238E27FC236}">
                <a16:creationId xmlns:a16="http://schemas.microsoft.com/office/drawing/2014/main" id="{AAEDFA04-902B-90FE-8F0A-69B4392744B5}"/>
              </a:ext>
            </a:extLst>
          </p:cNvPr>
          <p:cNvSpPr txBox="1">
            <a:spLocks/>
          </p:cNvSpPr>
          <p:nvPr/>
        </p:nvSpPr>
        <p:spPr>
          <a:xfrm>
            <a:off x="838200" y="365126"/>
            <a:ext cx="10515600" cy="88673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MY" dirty="0">
                <a:latin typeface="Roboto Light" panose="02000000000000000000" pitchFamily="2" charset="0"/>
                <a:ea typeface="Roboto Light" panose="02000000000000000000" pitchFamily="2" charset="0"/>
                <a:cs typeface="Roboto Light" panose="02000000000000000000" pitchFamily="2" charset="0"/>
              </a:rPr>
              <a:t>DevOps Capabilities &amp; Practices</a:t>
            </a:r>
          </a:p>
        </p:txBody>
      </p:sp>
    </p:spTree>
    <p:extLst>
      <p:ext uri="{BB962C8B-B14F-4D97-AF65-F5344CB8AC3E}">
        <p14:creationId xmlns:p14="http://schemas.microsoft.com/office/powerpoint/2010/main" val="2798995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E0F9266-9C0E-5589-E2C5-6E172D2E016A}"/>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dirty="0">
              <a:solidFill>
                <a:srgbClr val="FAAC06"/>
              </a:solidFill>
            </a:endParaRPr>
          </a:p>
        </p:txBody>
      </p:sp>
      <p:sp>
        <p:nvSpPr>
          <p:cNvPr id="5" name="Text Placeholder 33">
            <a:extLst>
              <a:ext uri="{FF2B5EF4-FFF2-40B4-BE49-F238E27FC236}">
                <a16:creationId xmlns:a16="http://schemas.microsoft.com/office/drawing/2014/main" id="{6A1E26D5-A06A-7EA5-A360-037CDBD6CDD3}"/>
              </a:ext>
            </a:extLst>
          </p:cNvPr>
          <p:cNvSpPr txBox="1">
            <a:spLocks/>
          </p:cNvSpPr>
          <p:nvPr/>
        </p:nvSpPr>
        <p:spPr>
          <a:xfrm>
            <a:off x="-44560" y="1383334"/>
            <a:ext cx="2458660" cy="37662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defTabSz="914400">
              <a:lnSpc>
                <a:spcPct val="140000"/>
              </a:lnSpc>
              <a:spcBef>
                <a:spcPct val="20000"/>
              </a:spcBef>
              <a:buNone/>
            </a:pPr>
            <a:r>
              <a:rPr lang="en-AU" sz="1800" dirty="0">
                <a:solidFill>
                  <a:schemeClr val="accent1"/>
                </a:solidFill>
                <a:latin typeface="Lato Medium" panose="020F0602020204030203" pitchFamily="34" charset="0"/>
                <a:cs typeface="Lato Medium" panose="020F0602020204030203" pitchFamily="34" charset="0"/>
              </a:rPr>
              <a:t>Discovery Workshop</a:t>
            </a:r>
          </a:p>
        </p:txBody>
      </p:sp>
      <p:sp>
        <p:nvSpPr>
          <p:cNvPr id="9" name="Text Placeholder 33">
            <a:extLst>
              <a:ext uri="{FF2B5EF4-FFF2-40B4-BE49-F238E27FC236}">
                <a16:creationId xmlns:a16="http://schemas.microsoft.com/office/drawing/2014/main" id="{18589827-28E2-9E83-445E-20EC8BBCF116}"/>
              </a:ext>
            </a:extLst>
          </p:cNvPr>
          <p:cNvSpPr txBox="1">
            <a:spLocks/>
          </p:cNvSpPr>
          <p:nvPr/>
        </p:nvSpPr>
        <p:spPr>
          <a:xfrm>
            <a:off x="-44560" y="3891642"/>
            <a:ext cx="2458660" cy="37662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defTabSz="914400">
              <a:lnSpc>
                <a:spcPct val="140000"/>
              </a:lnSpc>
              <a:spcBef>
                <a:spcPct val="20000"/>
              </a:spcBef>
              <a:buNone/>
            </a:pPr>
            <a:r>
              <a:rPr lang="en-AU" sz="1800" dirty="0">
                <a:solidFill>
                  <a:schemeClr val="accent3"/>
                </a:solidFill>
                <a:latin typeface="Lato Medium" panose="020F0602020204030203" pitchFamily="34" charset="0"/>
                <a:cs typeface="Lato Medium" panose="020F0602020204030203" pitchFamily="34" charset="0"/>
              </a:rPr>
              <a:t>Targeted Training</a:t>
            </a:r>
          </a:p>
        </p:txBody>
      </p:sp>
      <p:cxnSp>
        <p:nvCxnSpPr>
          <p:cNvPr id="3" name="Straight Connector 2">
            <a:extLst>
              <a:ext uri="{FF2B5EF4-FFF2-40B4-BE49-F238E27FC236}">
                <a16:creationId xmlns:a16="http://schemas.microsoft.com/office/drawing/2014/main" id="{7FC8A623-4FA9-1A25-B022-973A8773F6D4}"/>
              </a:ext>
            </a:extLst>
          </p:cNvPr>
          <p:cNvCxnSpPr/>
          <p:nvPr/>
        </p:nvCxnSpPr>
        <p:spPr>
          <a:xfrm flipH="1">
            <a:off x="5915684" y="1858507"/>
            <a:ext cx="30038" cy="5025071"/>
          </a:xfrm>
          <a:prstGeom prst="line">
            <a:avLst/>
          </a:prstGeom>
          <a:ln>
            <a:solidFill>
              <a:srgbClr val="24AE1D">
                <a:alpha val="50000"/>
              </a:srgbClr>
            </a:solidFill>
            <a:prstDash val="solid"/>
          </a:ln>
        </p:spPr>
        <p:style>
          <a:lnRef idx="1">
            <a:schemeClr val="accent1"/>
          </a:lnRef>
          <a:fillRef idx="0">
            <a:schemeClr val="accent1"/>
          </a:fillRef>
          <a:effectRef idx="0">
            <a:schemeClr val="accent1"/>
          </a:effectRef>
          <a:fontRef idx="minor">
            <a:schemeClr val="tx1"/>
          </a:fontRef>
        </p:style>
      </p:cxnSp>
      <p:sp>
        <p:nvSpPr>
          <p:cNvPr id="4" name="Text Placeholder 32">
            <a:extLst>
              <a:ext uri="{FF2B5EF4-FFF2-40B4-BE49-F238E27FC236}">
                <a16:creationId xmlns:a16="http://schemas.microsoft.com/office/drawing/2014/main" id="{D17B9627-0B52-1220-5A3D-2D548A48EF7E}"/>
              </a:ext>
            </a:extLst>
          </p:cNvPr>
          <p:cNvSpPr txBox="1">
            <a:spLocks/>
          </p:cNvSpPr>
          <p:nvPr/>
        </p:nvSpPr>
        <p:spPr>
          <a:xfrm>
            <a:off x="292148" y="1755841"/>
            <a:ext cx="2121952" cy="76301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defTabSz="914400">
              <a:lnSpc>
                <a:spcPct val="100000"/>
              </a:lnSpc>
              <a:spcBef>
                <a:spcPts val="0"/>
              </a:spcBef>
              <a:buNone/>
              <a:defRPr/>
            </a:pPr>
            <a:r>
              <a:rPr lang="en-US" sz="1400" dirty="0">
                <a:latin typeface="Roboto" panose="02000000000000000000" pitchFamily="2" charset="0"/>
                <a:ea typeface="Roboto" panose="02000000000000000000" pitchFamily="2" charset="0"/>
                <a:cs typeface="Roboto" panose="02000000000000000000" pitchFamily="2" charset="0"/>
              </a:rPr>
              <a:t>Understand customers’ vision, ambition, mission, as well as the current challenges and ongoing initiatives in their DevOps Transformation</a:t>
            </a:r>
          </a:p>
        </p:txBody>
      </p:sp>
      <p:sp>
        <p:nvSpPr>
          <p:cNvPr id="6" name="Text Placeholder 32">
            <a:extLst>
              <a:ext uri="{FF2B5EF4-FFF2-40B4-BE49-F238E27FC236}">
                <a16:creationId xmlns:a16="http://schemas.microsoft.com/office/drawing/2014/main" id="{A13849C5-B5B2-01D0-E57E-BEACACA04D4C}"/>
              </a:ext>
            </a:extLst>
          </p:cNvPr>
          <p:cNvSpPr txBox="1">
            <a:spLocks/>
          </p:cNvSpPr>
          <p:nvPr/>
        </p:nvSpPr>
        <p:spPr>
          <a:xfrm>
            <a:off x="9441192" y="3155761"/>
            <a:ext cx="2121952" cy="76301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914400">
              <a:lnSpc>
                <a:spcPct val="100000"/>
              </a:lnSpc>
              <a:spcBef>
                <a:spcPts val="0"/>
              </a:spcBef>
              <a:buNone/>
              <a:defRPr/>
            </a:pPr>
            <a:r>
              <a:rPr lang="en-US" sz="1400" dirty="0">
                <a:latin typeface="Roboto" panose="02000000000000000000" pitchFamily="2" charset="0"/>
                <a:ea typeface="Roboto" panose="02000000000000000000" pitchFamily="2" charset="0"/>
                <a:cs typeface="Roboto" panose="02000000000000000000" pitchFamily="2" charset="0"/>
              </a:rPr>
              <a:t>Sprint 0 defines prioritized action items, OKRs, and reports for the DevOps transformation strategy and roadmap. </a:t>
            </a:r>
          </a:p>
        </p:txBody>
      </p:sp>
      <p:sp>
        <p:nvSpPr>
          <p:cNvPr id="7" name="Text Placeholder 33">
            <a:extLst>
              <a:ext uri="{FF2B5EF4-FFF2-40B4-BE49-F238E27FC236}">
                <a16:creationId xmlns:a16="http://schemas.microsoft.com/office/drawing/2014/main" id="{D37F4484-9841-8070-87B5-C246F6DFE5F6}"/>
              </a:ext>
            </a:extLst>
          </p:cNvPr>
          <p:cNvSpPr txBox="1">
            <a:spLocks/>
          </p:cNvSpPr>
          <p:nvPr/>
        </p:nvSpPr>
        <p:spPr>
          <a:xfrm>
            <a:off x="9441192" y="2747153"/>
            <a:ext cx="2458660" cy="37662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914400">
              <a:lnSpc>
                <a:spcPct val="140000"/>
              </a:lnSpc>
              <a:spcBef>
                <a:spcPct val="20000"/>
              </a:spcBef>
              <a:buNone/>
            </a:pPr>
            <a:r>
              <a:rPr lang="en-AU" sz="1800" dirty="0">
                <a:solidFill>
                  <a:schemeClr val="accent2"/>
                </a:solidFill>
                <a:latin typeface="Roboto" panose="02000000000000000000" pitchFamily="2" charset="0"/>
                <a:ea typeface="Roboto" panose="02000000000000000000" pitchFamily="2" charset="0"/>
                <a:cs typeface="Roboto" panose="02000000000000000000" pitchFamily="2" charset="0"/>
              </a:rPr>
              <a:t>DevOps Sprint Zero</a:t>
            </a:r>
          </a:p>
        </p:txBody>
      </p:sp>
      <p:sp>
        <p:nvSpPr>
          <p:cNvPr id="8" name="Text Placeholder 32">
            <a:extLst>
              <a:ext uri="{FF2B5EF4-FFF2-40B4-BE49-F238E27FC236}">
                <a16:creationId xmlns:a16="http://schemas.microsoft.com/office/drawing/2014/main" id="{7DEED282-E8CB-671C-AAFE-F163FF3F8938}"/>
              </a:ext>
            </a:extLst>
          </p:cNvPr>
          <p:cNvSpPr txBox="1">
            <a:spLocks/>
          </p:cNvSpPr>
          <p:nvPr/>
        </p:nvSpPr>
        <p:spPr>
          <a:xfrm>
            <a:off x="292148" y="4261272"/>
            <a:ext cx="2121952" cy="76301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defTabSz="914400">
              <a:lnSpc>
                <a:spcPct val="100000"/>
              </a:lnSpc>
              <a:spcBef>
                <a:spcPts val="0"/>
              </a:spcBef>
              <a:buNone/>
              <a:defRPr/>
            </a:pPr>
            <a:r>
              <a:rPr lang="en-US" sz="1400" dirty="0">
                <a:latin typeface="Roboto" panose="02000000000000000000" pitchFamily="2" charset="0"/>
                <a:ea typeface="Roboto" panose="02000000000000000000" pitchFamily="2" charset="0"/>
                <a:cs typeface="Roboto" panose="02000000000000000000" pitchFamily="2" charset="0"/>
              </a:rPr>
              <a:t>An immersive class for teams designed to provide a deeper understanding of best practices, challenges, and labs.</a:t>
            </a:r>
          </a:p>
        </p:txBody>
      </p:sp>
      <p:sp>
        <p:nvSpPr>
          <p:cNvPr id="10" name="Text Placeholder 32">
            <a:extLst>
              <a:ext uri="{FF2B5EF4-FFF2-40B4-BE49-F238E27FC236}">
                <a16:creationId xmlns:a16="http://schemas.microsoft.com/office/drawing/2014/main" id="{6DE3CCB0-B941-9CF5-F971-AC8D598B72E4}"/>
              </a:ext>
            </a:extLst>
          </p:cNvPr>
          <p:cNvSpPr txBox="1">
            <a:spLocks/>
          </p:cNvSpPr>
          <p:nvPr/>
        </p:nvSpPr>
        <p:spPr>
          <a:xfrm>
            <a:off x="9441192" y="5430371"/>
            <a:ext cx="2121952" cy="76301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914400">
              <a:lnSpc>
                <a:spcPct val="100000"/>
              </a:lnSpc>
              <a:spcBef>
                <a:spcPts val="0"/>
              </a:spcBef>
              <a:buNone/>
              <a:defRPr/>
            </a:pPr>
            <a:r>
              <a:rPr lang="en-US" sz="1400" dirty="0">
                <a:latin typeface="Roboto" panose="02000000000000000000" pitchFamily="2" charset="0"/>
                <a:ea typeface="Roboto" panose="02000000000000000000" pitchFamily="2" charset="0"/>
                <a:cs typeface="Roboto" panose="02000000000000000000" pitchFamily="2" charset="0"/>
              </a:rPr>
              <a:t>Build a strategy with customers on how to mature their DevOps capability and delivery of an MVP together with customers.</a:t>
            </a:r>
          </a:p>
        </p:txBody>
      </p:sp>
      <p:sp>
        <p:nvSpPr>
          <p:cNvPr id="11" name="Text Placeholder 33">
            <a:extLst>
              <a:ext uri="{FF2B5EF4-FFF2-40B4-BE49-F238E27FC236}">
                <a16:creationId xmlns:a16="http://schemas.microsoft.com/office/drawing/2014/main" id="{2A6911D1-DD82-8DC3-E8F5-3F1514C450E2}"/>
              </a:ext>
            </a:extLst>
          </p:cNvPr>
          <p:cNvSpPr txBox="1">
            <a:spLocks/>
          </p:cNvSpPr>
          <p:nvPr/>
        </p:nvSpPr>
        <p:spPr>
          <a:xfrm>
            <a:off x="9441192" y="5021763"/>
            <a:ext cx="2458660" cy="37662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914400">
              <a:lnSpc>
                <a:spcPct val="140000"/>
              </a:lnSpc>
              <a:spcBef>
                <a:spcPct val="20000"/>
              </a:spcBef>
              <a:buNone/>
            </a:pPr>
            <a:r>
              <a:rPr lang="en-AU" sz="1800" dirty="0">
                <a:solidFill>
                  <a:schemeClr val="accent4"/>
                </a:solidFill>
                <a:latin typeface="Roboto" panose="02000000000000000000" pitchFamily="2" charset="0"/>
                <a:ea typeface="Roboto" panose="02000000000000000000" pitchFamily="2" charset="0"/>
                <a:cs typeface="Roboto" panose="02000000000000000000" pitchFamily="2" charset="0"/>
              </a:rPr>
              <a:t>Implementation</a:t>
            </a:r>
          </a:p>
        </p:txBody>
      </p:sp>
      <p:sp>
        <p:nvSpPr>
          <p:cNvPr id="13" name="Freeform 5">
            <a:extLst>
              <a:ext uri="{FF2B5EF4-FFF2-40B4-BE49-F238E27FC236}">
                <a16:creationId xmlns:a16="http://schemas.microsoft.com/office/drawing/2014/main" id="{D4BB61CE-5088-C8E9-5231-D4F7C2256FC8}"/>
              </a:ext>
            </a:extLst>
          </p:cNvPr>
          <p:cNvSpPr>
            <a:spLocks/>
          </p:cNvSpPr>
          <p:nvPr/>
        </p:nvSpPr>
        <p:spPr bwMode="auto">
          <a:xfrm>
            <a:off x="2557679" y="1792818"/>
            <a:ext cx="3779313" cy="812073"/>
          </a:xfrm>
          <a:custGeom>
            <a:avLst/>
            <a:gdLst>
              <a:gd name="T0" fmla="*/ 381 w 425"/>
              <a:gd name="T1" fmla="*/ 0 h 89"/>
              <a:gd name="T2" fmla="*/ 337 w 425"/>
              <a:gd name="T3" fmla="*/ 39 h 89"/>
              <a:gd name="T4" fmla="*/ 337 w 425"/>
              <a:gd name="T5" fmla="*/ 39 h 89"/>
              <a:gd name="T6" fmla="*/ 23 w 425"/>
              <a:gd name="T7" fmla="*/ 40 h 89"/>
              <a:gd name="T8" fmla="*/ 12 w 425"/>
              <a:gd name="T9" fmla="*/ 32 h 89"/>
              <a:gd name="T10" fmla="*/ 0 w 425"/>
              <a:gd name="T11" fmla="*/ 45 h 89"/>
              <a:gd name="T12" fmla="*/ 12 w 425"/>
              <a:gd name="T13" fmla="*/ 57 h 89"/>
              <a:gd name="T14" fmla="*/ 23 w 425"/>
              <a:gd name="T15" fmla="*/ 49 h 89"/>
              <a:gd name="T16" fmla="*/ 337 w 425"/>
              <a:gd name="T17" fmla="*/ 50 h 89"/>
              <a:gd name="T18" fmla="*/ 337 w 425"/>
              <a:gd name="T19" fmla="*/ 50 h 89"/>
              <a:gd name="T20" fmla="*/ 381 w 425"/>
              <a:gd name="T21" fmla="*/ 89 h 89"/>
              <a:gd name="T22" fmla="*/ 425 w 425"/>
              <a:gd name="T23" fmla="*/ 45 h 89"/>
              <a:gd name="T24" fmla="*/ 381 w 425"/>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89">
                <a:moveTo>
                  <a:pt x="381" y="0"/>
                </a:moveTo>
                <a:cubicBezTo>
                  <a:pt x="358" y="0"/>
                  <a:pt x="340" y="17"/>
                  <a:pt x="337" y="39"/>
                </a:cubicBezTo>
                <a:cubicBezTo>
                  <a:pt x="337" y="39"/>
                  <a:pt x="337" y="39"/>
                  <a:pt x="337" y="39"/>
                </a:cubicBezTo>
                <a:cubicBezTo>
                  <a:pt x="276" y="44"/>
                  <a:pt x="95" y="45"/>
                  <a:pt x="23" y="40"/>
                </a:cubicBezTo>
                <a:cubicBezTo>
                  <a:pt x="21" y="35"/>
                  <a:pt x="17" y="32"/>
                  <a:pt x="12" y="32"/>
                </a:cubicBezTo>
                <a:cubicBezTo>
                  <a:pt x="5" y="32"/>
                  <a:pt x="0" y="38"/>
                  <a:pt x="0" y="45"/>
                </a:cubicBezTo>
                <a:cubicBezTo>
                  <a:pt x="0" y="51"/>
                  <a:pt x="5" y="57"/>
                  <a:pt x="12" y="57"/>
                </a:cubicBezTo>
                <a:cubicBezTo>
                  <a:pt x="17" y="57"/>
                  <a:pt x="21" y="54"/>
                  <a:pt x="23" y="49"/>
                </a:cubicBezTo>
                <a:cubicBezTo>
                  <a:pt x="104" y="45"/>
                  <a:pt x="267" y="45"/>
                  <a:pt x="337" y="50"/>
                </a:cubicBezTo>
                <a:cubicBezTo>
                  <a:pt x="337" y="50"/>
                  <a:pt x="337" y="50"/>
                  <a:pt x="337" y="50"/>
                </a:cubicBezTo>
                <a:cubicBezTo>
                  <a:pt x="340" y="72"/>
                  <a:pt x="358" y="89"/>
                  <a:pt x="381" y="89"/>
                </a:cubicBezTo>
                <a:cubicBezTo>
                  <a:pt x="406" y="89"/>
                  <a:pt x="425" y="69"/>
                  <a:pt x="425" y="45"/>
                </a:cubicBezTo>
                <a:cubicBezTo>
                  <a:pt x="425" y="20"/>
                  <a:pt x="406" y="0"/>
                  <a:pt x="381"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Roboto" panose="02000000000000000000" pitchFamily="2" charset="0"/>
              <a:ea typeface="Roboto" panose="02000000000000000000" pitchFamily="2" charset="0"/>
              <a:cs typeface="Roboto" panose="02000000000000000000" pitchFamily="2" charset="0"/>
            </a:endParaRPr>
          </a:p>
        </p:txBody>
      </p:sp>
      <p:sp>
        <p:nvSpPr>
          <p:cNvPr id="16" name="Freeform 5">
            <a:extLst>
              <a:ext uri="{FF2B5EF4-FFF2-40B4-BE49-F238E27FC236}">
                <a16:creationId xmlns:a16="http://schemas.microsoft.com/office/drawing/2014/main" id="{9BE36AFB-2279-8244-12C3-25E9E8F6674A}"/>
              </a:ext>
            </a:extLst>
          </p:cNvPr>
          <p:cNvSpPr>
            <a:spLocks/>
          </p:cNvSpPr>
          <p:nvPr/>
        </p:nvSpPr>
        <p:spPr bwMode="auto">
          <a:xfrm rot="10800000">
            <a:off x="5549272" y="3001254"/>
            <a:ext cx="3779313" cy="812073"/>
          </a:xfrm>
          <a:custGeom>
            <a:avLst/>
            <a:gdLst>
              <a:gd name="T0" fmla="*/ 381 w 425"/>
              <a:gd name="T1" fmla="*/ 0 h 89"/>
              <a:gd name="T2" fmla="*/ 337 w 425"/>
              <a:gd name="T3" fmla="*/ 39 h 89"/>
              <a:gd name="T4" fmla="*/ 337 w 425"/>
              <a:gd name="T5" fmla="*/ 39 h 89"/>
              <a:gd name="T6" fmla="*/ 23 w 425"/>
              <a:gd name="T7" fmla="*/ 40 h 89"/>
              <a:gd name="T8" fmla="*/ 12 w 425"/>
              <a:gd name="T9" fmla="*/ 32 h 89"/>
              <a:gd name="T10" fmla="*/ 0 w 425"/>
              <a:gd name="T11" fmla="*/ 45 h 89"/>
              <a:gd name="T12" fmla="*/ 12 w 425"/>
              <a:gd name="T13" fmla="*/ 57 h 89"/>
              <a:gd name="T14" fmla="*/ 23 w 425"/>
              <a:gd name="T15" fmla="*/ 49 h 89"/>
              <a:gd name="T16" fmla="*/ 337 w 425"/>
              <a:gd name="T17" fmla="*/ 50 h 89"/>
              <a:gd name="T18" fmla="*/ 337 w 425"/>
              <a:gd name="T19" fmla="*/ 50 h 89"/>
              <a:gd name="T20" fmla="*/ 381 w 425"/>
              <a:gd name="T21" fmla="*/ 89 h 89"/>
              <a:gd name="T22" fmla="*/ 425 w 425"/>
              <a:gd name="T23" fmla="*/ 45 h 89"/>
              <a:gd name="T24" fmla="*/ 381 w 425"/>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89">
                <a:moveTo>
                  <a:pt x="381" y="0"/>
                </a:moveTo>
                <a:cubicBezTo>
                  <a:pt x="358" y="0"/>
                  <a:pt x="340" y="17"/>
                  <a:pt x="337" y="39"/>
                </a:cubicBezTo>
                <a:cubicBezTo>
                  <a:pt x="337" y="39"/>
                  <a:pt x="337" y="39"/>
                  <a:pt x="337" y="39"/>
                </a:cubicBezTo>
                <a:cubicBezTo>
                  <a:pt x="276" y="44"/>
                  <a:pt x="95" y="45"/>
                  <a:pt x="23" y="40"/>
                </a:cubicBezTo>
                <a:cubicBezTo>
                  <a:pt x="21" y="35"/>
                  <a:pt x="17" y="32"/>
                  <a:pt x="12" y="32"/>
                </a:cubicBezTo>
                <a:cubicBezTo>
                  <a:pt x="5" y="32"/>
                  <a:pt x="0" y="38"/>
                  <a:pt x="0" y="45"/>
                </a:cubicBezTo>
                <a:cubicBezTo>
                  <a:pt x="0" y="51"/>
                  <a:pt x="5" y="57"/>
                  <a:pt x="12" y="57"/>
                </a:cubicBezTo>
                <a:cubicBezTo>
                  <a:pt x="17" y="57"/>
                  <a:pt x="21" y="54"/>
                  <a:pt x="23" y="49"/>
                </a:cubicBezTo>
                <a:cubicBezTo>
                  <a:pt x="104" y="45"/>
                  <a:pt x="267" y="45"/>
                  <a:pt x="337" y="50"/>
                </a:cubicBezTo>
                <a:cubicBezTo>
                  <a:pt x="337" y="50"/>
                  <a:pt x="337" y="50"/>
                  <a:pt x="337" y="50"/>
                </a:cubicBezTo>
                <a:cubicBezTo>
                  <a:pt x="340" y="72"/>
                  <a:pt x="358" y="89"/>
                  <a:pt x="381" y="89"/>
                </a:cubicBezTo>
                <a:cubicBezTo>
                  <a:pt x="406" y="89"/>
                  <a:pt x="425" y="69"/>
                  <a:pt x="425" y="45"/>
                </a:cubicBezTo>
                <a:cubicBezTo>
                  <a:pt x="425" y="20"/>
                  <a:pt x="406" y="0"/>
                  <a:pt x="381"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latin typeface="Roboto" panose="02000000000000000000" pitchFamily="2" charset="0"/>
              <a:ea typeface="Roboto" panose="02000000000000000000" pitchFamily="2" charset="0"/>
              <a:cs typeface="Roboto" panose="02000000000000000000" pitchFamily="2" charset="0"/>
            </a:endParaRPr>
          </a:p>
        </p:txBody>
      </p:sp>
      <p:sp>
        <p:nvSpPr>
          <p:cNvPr id="19" name="Freeform 5">
            <a:extLst>
              <a:ext uri="{FF2B5EF4-FFF2-40B4-BE49-F238E27FC236}">
                <a16:creationId xmlns:a16="http://schemas.microsoft.com/office/drawing/2014/main" id="{F3601AD7-B813-9068-DD3A-7B9B96DECBA4}"/>
              </a:ext>
            </a:extLst>
          </p:cNvPr>
          <p:cNvSpPr>
            <a:spLocks/>
          </p:cNvSpPr>
          <p:nvPr/>
        </p:nvSpPr>
        <p:spPr bwMode="auto">
          <a:xfrm>
            <a:off x="2557679" y="4209690"/>
            <a:ext cx="3779313" cy="812073"/>
          </a:xfrm>
          <a:custGeom>
            <a:avLst/>
            <a:gdLst>
              <a:gd name="T0" fmla="*/ 381 w 425"/>
              <a:gd name="T1" fmla="*/ 0 h 89"/>
              <a:gd name="T2" fmla="*/ 337 w 425"/>
              <a:gd name="T3" fmla="*/ 39 h 89"/>
              <a:gd name="T4" fmla="*/ 337 w 425"/>
              <a:gd name="T5" fmla="*/ 39 h 89"/>
              <a:gd name="T6" fmla="*/ 23 w 425"/>
              <a:gd name="T7" fmla="*/ 40 h 89"/>
              <a:gd name="T8" fmla="*/ 12 w 425"/>
              <a:gd name="T9" fmla="*/ 32 h 89"/>
              <a:gd name="T10" fmla="*/ 0 w 425"/>
              <a:gd name="T11" fmla="*/ 45 h 89"/>
              <a:gd name="T12" fmla="*/ 12 w 425"/>
              <a:gd name="T13" fmla="*/ 57 h 89"/>
              <a:gd name="T14" fmla="*/ 23 w 425"/>
              <a:gd name="T15" fmla="*/ 49 h 89"/>
              <a:gd name="T16" fmla="*/ 337 w 425"/>
              <a:gd name="T17" fmla="*/ 50 h 89"/>
              <a:gd name="T18" fmla="*/ 337 w 425"/>
              <a:gd name="T19" fmla="*/ 50 h 89"/>
              <a:gd name="T20" fmla="*/ 381 w 425"/>
              <a:gd name="T21" fmla="*/ 89 h 89"/>
              <a:gd name="T22" fmla="*/ 425 w 425"/>
              <a:gd name="T23" fmla="*/ 45 h 89"/>
              <a:gd name="T24" fmla="*/ 381 w 425"/>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89">
                <a:moveTo>
                  <a:pt x="381" y="0"/>
                </a:moveTo>
                <a:cubicBezTo>
                  <a:pt x="358" y="0"/>
                  <a:pt x="340" y="17"/>
                  <a:pt x="337" y="39"/>
                </a:cubicBezTo>
                <a:cubicBezTo>
                  <a:pt x="337" y="39"/>
                  <a:pt x="337" y="39"/>
                  <a:pt x="337" y="39"/>
                </a:cubicBezTo>
                <a:cubicBezTo>
                  <a:pt x="276" y="44"/>
                  <a:pt x="95" y="45"/>
                  <a:pt x="23" y="40"/>
                </a:cubicBezTo>
                <a:cubicBezTo>
                  <a:pt x="21" y="35"/>
                  <a:pt x="17" y="32"/>
                  <a:pt x="12" y="32"/>
                </a:cubicBezTo>
                <a:cubicBezTo>
                  <a:pt x="5" y="32"/>
                  <a:pt x="0" y="38"/>
                  <a:pt x="0" y="45"/>
                </a:cubicBezTo>
                <a:cubicBezTo>
                  <a:pt x="0" y="51"/>
                  <a:pt x="5" y="57"/>
                  <a:pt x="12" y="57"/>
                </a:cubicBezTo>
                <a:cubicBezTo>
                  <a:pt x="17" y="57"/>
                  <a:pt x="21" y="54"/>
                  <a:pt x="23" y="49"/>
                </a:cubicBezTo>
                <a:cubicBezTo>
                  <a:pt x="104" y="45"/>
                  <a:pt x="267" y="45"/>
                  <a:pt x="337" y="50"/>
                </a:cubicBezTo>
                <a:cubicBezTo>
                  <a:pt x="337" y="50"/>
                  <a:pt x="337" y="50"/>
                  <a:pt x="337" y="50"/>
                </a:cubicBezTo>
                <a:cubicBezTo>
                  <a:pt x="340" y="72"/>
                  <a:pt x="358" y="89"/>
                  <a:pt x="381" y="89"/>
                </a:cubicBezTo>
                <a:cubicBezTo>
                  <a:pt x="406" y="89"/>
                  <a:pt x="425" y="69"/>
                  <a:pt x="425" y="45"/>
                </a:cubicBezTo>
                <a:cubicBezTo>
                  <a:pt x="425" y="20"/>
                  <a:pt x="406" y="0"/>
                  <a:pt x="381"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latin typeface="Roboto" panose="02000000000000000000" pitchFamily="2" charset="0"/>
              <a:ea typeface="Roboto" panose="02000000000000000000" pitchFamily="2" charset="0"/>
              <a:cs typeface="Roboto" panose="02000000000000000000" pitchFamily="2" charset="0"/>
            </a:endParaRPr>
          </a:p>
        </p:txBody>
      </p:sp>
      <p:sp>
        <p:nvSpPr>
          <p:cNvPr id="22" name="Freeform 5">
            <a:extLst>
              <a:ext uri="{FF2B5EF4-FFF2-40B4-BE49-F238E27FC236}">
                <a16:creationId xmlns:a16="http://schemas.microsoft.com/office/drawing/2014/main" id="{FF98A893-3C82-9E8F-11BC-677BA0972E2E}"/>
              </a:ext>
            </a:extLst>
          </p:cNvPr>
          <p:cNvSpPr>
            <a:spLocks/>
          </p:cNvSpPr>
          <p:nvPr/>
        </p:nvSpPr>
        <p:spPr bwMode="auto">
          <a:xfrm rot="10800000">
            <a:off x="5523514" y="5418126"/>
            <a:ext cx="3779313" cy="812073"/>
          </a:xfrm>
          <a:custGeom>
            <a:avLst/>
            <a:gdLst>
              <a:gd name="T0" fmla="*/ 381 w 425"/>
              <a:gd name="T1" fmla="*/ 0 h 89"/>
              <a:gd name="T2" fmla="*/ 337 w 425"/>
              <a:gd name="T3" fmla="*/ 39 h 89"/>
              <a:gd name="T4" fmla="*/ 337 w 425"/>
              <a:gd name="T5" fmla="*/ 39 h 89"/>
              <a:gd name="T6" fmla="*/ 23 w 425"/>
              <a:gd name="T7" fmla="*/ 40 h 89"/>
              <a:gd name="T8" fmla="*/ 12 w 425"/>
              <a:gd name="T9" fmla="*/ 32 h 89"/>
              <a:gd name="T10" fmla="*/ 0 w 425"/>
              <a:gd name="T11" fmla="*/ 45 h 89"/>
              <a:gd name="T12" fmla="*/ 12 w 425"/>
              <a:gd name="T13" fmla="*/ 57 h 89"/>
              <a:gd name="T14" fmla="*/ 23 w 425"/>
              <a:gd name="T15" fmla="*/ 49 h 89"/>
              <a:gd name="T16" fmla="*/ 337 w 425"/>
              <a:gd name="T17" fmla="*/ 50 h 89"/>
              <a:gd name="T18" fmla="*/ 337 w 425"/>
              <a:gd name="T19" fmla="*/ 50 h 89"/>
              <a:gd name="T20" fmla="*/ 381 w 425"/>
              <a:gd name="T21" fmla="*/ 89 h 89"/>
              <a:gd name="T22" fmla="*/ 425 w 425"/>
              <a:gd name="T23" fmla="*/ 45 h 89"/>
              <a:gd name="T24" fmla="*/ 381 w 425"/>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89">
                <a:moveTo>
                  <a:pt x="381" y="0"/>
                </a:moveTo>
                <a:cubicBezTo>
                  <a:pt x="358" y="0"/>
                  <a:pt x="340" y="17"/>
                  <a:pt x="337" y="39"/>
                </a:cubicBezTo>
                <a:cubicBezTo>
                  <a:pt x="337" y="39"/>
                  <a:pt x="337" y="39"/>
                  <a:pt x="337" y="39"/>
                </a:cubicBezTo>
                <a:cubicBezTo>
                  <a:pt x="276" y="44"/>
                  <a:pt x="95" y="45"/>
                  <a:pt x="23" y="40"/>
                </a:cubicBezTo>
                <a:cubicBezTo>
                  <a:pt x="21" y="35"/>
                  <a:pt x="17" y="32"/>
                  <a:pt x="12" y="32"/>
                </a:cubicBezTo>
                <a:cubicBezTo>
                  <a:pt x="5" y="32"/>
                  <a:pt x="0" y="38"/>
                  <a:pt x="0" y="45"/>
                </a:cubicBezTo>
                <a:cubicBezTo>
                  <a:pt x="0" y="51"/>
                  <a:pt x="5" y="57"/>
                  <a:pt x="12" y="57"/>
                </a:cubicBezTo>
                <a:cubicBezTo>
                  <a:pt x="17" y="57"/>
                  <a:pt x="21" y="54"/>
                  <a:pt x="23" y="49"/>
                </a:cubicBezTo>
                <a:cubicBezTo>
                  <a:pt x="104" y="45"/>
                  <a:pt x="267" y="45"/>
                  <a:pt x="337" y="50"/>
                </a:cubicBezTo>
                <a:cubicBezTo>
                  <a:pt x="337" y="50"/>
                  <a:pt x="337" y="50"/>
                  <a:pt x="337" y="50"/>
                </a:cubicBezTo>
                <a:cubicBezTo>
                  <a:pt x="340" y="72"/>
                  <a:pt x="358" y="89"/>
                  <a:pt x="381" y="89"/>
                </a:cubicBezTo>
                <a:cubicBezTo>
                  <a:pt x="406" y="89"/>
                  <a:pt x="425" y="69"/>
                  <a:pt x="425" y="45"/>
                </a:cubicBezTo>
                <a:cubicBezTo>
                  <a:pt x="425" y="20"/>
                  <a:pt x="406" y="0"/>
                  <a:pt x="381"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latin typeface="Roboto" panose="02000000000000000000" pitchFamily="2" charset="0"/>
              <a:ea typeface="Roboto" panose="02000000000000000000" pitchFamily="2" charset="0"/>
              <a:cs typeface="Roboto" panose="02000000000000000000" pitchFamily="2" charset="0"/>
            </a:endParaRPr>
          </a:p>
        </p:txBody>
      </p:sp>
      <p:sp>
        <p:nvSpPr>
          <p:cNvPr id="12" name="Title 1">
            <a:extLst>
              <a:ext uri="{FF2B5EF4-FFF2-40B4-BE49-F238E27FC236}">
                <a16:creationId xmlns:a16="http://schemas.microsoft.com/office/drawing/2014/main" id="{D067D49C-3A08-D7DB-1139-41D96F83E174}"/>
              </a:ext>
            </a:extLst>
          </p:cNvPr>
          <p:cNvSpPr txBox="1">
            <a:spLocks/>
          </p:cNvSpPr>
          <p:nvPr/>
        </p:nvSpPr>
        <p:spPr>
          <a:xfrm>
            <a:off x="838200" y="365126"/>
            <a:ext cx="10515600" cy="88673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MY" sz="4400" dirty="0">
                <a:latin typeface="Roboto Light" panose="02000000000000000000" pitchFamily="2" charset="0"/>
                <a:ea typeface="Roboto Light" panose="02000000000000000000" pitchFamily="2" charset="0"/>
                <a:cs typeface="Roboto Light" panose="02000000000000000000" pitchFamily="2" charset="0"/>
              </a:rPr>
              <a:t>Engagement Kick-Off</a:t>
            </a:r>
          </a:p>
        </p:txBody>
      </p:sp>
    </p:spTree>
    <p:extLst>
      <p:ext uri="{BB962C8B-B14F-4D97-AF65-F5344CB8AC3E}">
        <p14:creationId xmlns:p14="http://schemas.microsoft.com/office/powerpoint/2010/main" val="641806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8446"/>
            <a:ext cx="10515600" cy="886732"/>
          </a:xfrm>
        </p:spPr>
        <p:txBody>
          <a:bodyPr/>
          <a:lstStyle/>
          <a:p>
            <a:r>
              <a:rPr lang="en-MY" dirty="0">
                <a:latin typeface="Roboto" panose="02000000000000000000" pitchFamily="2" charset="0"/>
                <a:ea typeface="Roboto" panose="02000000000000000000" pitchFamily="2" charset="0"/>
                <a:cs typeface="Roboto" panose="02000000000000000000" pitchFamily="2" charset="0"/>
              </a:rPr>
              <a:t>Scaling DevOps</a:t>
            </a:r>
          </a:p>
        </p:txBody>
      </p:sp>
      <p:sp>
        <p:nvSpPr>
          <p:cNvPr id="3" name="Subtitle 2"/>
          <p:cNvSpPr>
            <a:spLocks noGrp="1"/>
          </p:cNvSpPr>
          <p:nvPr>
            <p:ph type="subTitle" idx="1"/>
          </p:nvPr>
        </p:nvSpPr>
        <p:spPr>
          <a:xfrm>
            <a:off x="1524000" y="923499"/>
            <a:ext cx="9144000" cy="436562"/>
          </a:xfrm>
        </p:spPr>
        <p:txBody>
          <a:bodyPr/>
          <a:lstStyle/>
          <a:p>
            <a:r>
              <a:rPr lang="en-US" dirty="0">
                <a:latin typeface="Roboto Light" panose="02000000000000000000" pitchFamily="2" charset="0"/>
                <a:ea typeface="Roboto Light" panose="02000000000000000000" pitchFamily="2" charset="0"/>
                <a:cs typeface="Roboto Light" panose="02000000000000000000" pitchFamily="2" charset="0"/>
              </a:rPr>
              <a:t>Internal Developer Platform for speed, consistency, security, and compliance</a:t>
            </a:r>
          </a:p>
        </p:txBody>
      </p:sp>
      <p:sp>
        <p:nvSpPr>
          <p:cNvPr id="48" name="Block Arc 47"/>
          <p:cNvSpPr/>
          <p:nvPr/>
        </p:nvSpPr>
        <p:spPr>
          <a:xfrm rot="3749399">
            <a:off x="274317" y="1658705"/>
            <a:ext cx="4332999" cy="4332995"/>
          </a:xfrm>
          <a:prstGeom prst="blockArc">
            <a:avLst>
              <a:gd name="adj1" fmla="val 12977455"/>
              <a:gd name="adj2" fmla="val 922881"/>
              <a:gd name="adj3" fmla="val 1384"/>
            </a:avLst>
          </a:prstGeom>
          <a:gradFill>
            <a:gsLst>
              <a:gs pos="0">
                <a:schemeClr val="accent1"/>
              </a:gs>
              <a:gs pos="100000">
                <a:schemeClr val="accent5"/>
              </a:gs>
            </a:gsLst>
            <a:lin ang="5400000" scaled="1"/>
          </a:gra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a:p>
        </p:txBody>
      </p:sp>
      <p:sp>
        <p:nvSpPr>
          <p:cNvPr id="50" name="Oval 49"/>
          <p:cNvSpPr>
            <a:spLocks noChangeAspect="1"/>
          </p:cNvSpPr>
          <p:nvPr/>
        </p:nvSpPr>
        <p:spPr>
          <a:xfrm>
            <a:off x="2406652" y="1345842"/>
            <a:ext cx="844549" cy="844549"/>
          </a:xfrm>
          <a:prstGeom prst="ellipse">
            <a:avLst/>
          </a:prstGeom>
          <a:solidFill>
            <a:schemeClr val="accent1"/>
          </a:solidFill>
          <a:ln w="28575">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a:endParaRPr lang="en-US" sz="1600" dirty="0"/>
          </a:p>
        </p:txBody>
      </p:sp>
      <p:sp>
        <p:nvSpPr>
          <p:cNvPr id="53" name="Oval 52"/>
          <p:cNvSpPr>
            <a:spLocks noChangeAspect="1"/>
          </p:cNvSpPr>
          <p:nvPr/>
        </p:nvSpPr>
        <p:spPr>
          <a:xfrm>
            <a:off x="3625852" y="2108199"/>
            <a:ext cx="844549" cy="844548"/>
          </a:xfrm>
          <a:prstGeom prst="ellipse">
            <a:avLst/>
          </a:prstGeom>
          <a:solidFill>
            <a:schemeClr val="accent2"/>
          </a:solidFill>
          <a:ln w="28575">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a:endParaRPr lang="en-US" sz="2000" dirty="0"/>
          </a:p>
        </p:txBody>
      </p:sp>
      <p:sp>
        <p:nvSpPr>
          <p:cNvPr id="56" name="Oval 55"/>
          <p:cNvSpPr>
            <a:spLocks noChangeAspect="1"/>
          </p:cNvSpPr>
          <p:nvPr/>
        </p:nvSpPr>
        <p:spPr>
          <a:xfrm>
            <a:off x="4133852" y="3386855"/>
            <a:ext cx="844549" cy="844549"/>
          </a:xfrm>
          <a:prstGeom prst="ellipse">
            <a:avLst/>
          </a:prstGeom>
          <a:solidFill>
            <a:schemeClr val="accent3"/>
          </a:solidFill>
          <a:ln w="28575">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a:endParaRPr lang="en-US" sz="2000" dirty="0"/>
          </a:p>
        </p:txBody>
      </p:sp>
      <p:sp>
        <p:nvSpPr>
          <p:cNvPr id="59" name="Oval 58"/>
          <p:cNvSpPr>
            <a:spLocks noChangeAspect="1"/>
          </p:cNvSpPr>
          <p:nvPr/>
        </p:nvSpPr>
        <p:spPr>
          <a:xfrm>
            <a:off x="3625852" y="4718052"/>
            <a:ext cx="844549" cy="844549"/>
          </a:xfrm>
          <a:prstGeom prst="ellipse">
            <a:avLst/>
          </a:prstGeom>
          <a:solidFill>
            <a:schemeClr val="accent4"/>
          </a:solidFill>
          <a:ln w="28575">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a:endParaRPr lang="en-US" sz="2000" dirty="0"/>
          </a:p>
        </p:txBody>
      </p:sp>
      <p:sp>
        <p:nvSpPr>
          <p:cNvPr id="62" name="Oval 61"/>
          <p:cNvSpPr>
            <a:spLocks noChangeAspect="1"/>
          </p:cNvSpPr>
          <p:nvPr/>
        </p:nvSpPr>
        <p:spPr>
          <a:xfrm>
            <a:off x="2406652" y="5456662"/>
            <a:ext cx="844549" cy="844549"/>
          </a:xfrm>
          <a:prstGeom prst="ellipse">
            <a:avLst/>
          </a:prstGeom>
          <a:solidFill>
            <a:schemeClr val="accent5"/>
          </a:solidFill>
          <a:ln w="28575">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a:endParaRPr lang="en-US" sz="2000" dirty="0"/>
          </a:p>
        </p:txBody>
      </p:sp>
      <p:grpSp>
        <p:nvGrpSpPr>
          <p:cNvPr id="4" name="Group 3"/>
          <p:cNvGrpSpPr/>
          <p:nvPr/>
        </p:nvGrpSpPr>
        <p:grpSpPr>
          <a:xfrm>
            <a:off x="5473475" y="1669963"/>
            <a:ext cx="5500361" cy="802245"/>
            <a:chOff x="5473475" y="1669963"/>
            <a:chExt cx="5500361" cy="802245"/>
          </a:xfrm>
        </p:grpSpPr>
        <p:sp>
          <p:nvSpPr>
            <p:cNvPr id="89" name="TextBox 88"/>
            <p:cNvSpPr txBox="1"/>
            <p:nvPr/>
          </p:nvSpPr>
          <p:spPr>
            <a:xfrm>
              <a:off x="5637977" y="1669963"/>
              <a:ext cx="4752865" cy="338560"/>
            </a:xfrm>
            <a:prstGeom prst="rect">
              <a:avLst/>
            </a:prstGeom>
            <a:noFill/>
          </p:spPr>
          <p:txBody>
            <a:bodyPr wrap="square" lIns="91445" tIns="45723" rIns="91445" bIns="45723" rtlCol="0">
              <a:spAutoFit/>
            </a:bodyPr>
            <a:lstStyle/>
            <a:p>
              <a:pPr algn="r"/>
              <a:r>
                <a:rPr lang="en-MY" sz="1600" dirty="0">
                  <a:latin typeface="Roboto" panose="02000000000000000000" pitchFamily="2" charset="0"/>
                  <a:ea typeface="Roboto" panose="02000000000000000000" pitchFamily="2" charset="0"/>
                  <a:cs typeface="Roboto" panose="02000000000000000000" pitchFamily="2" charset="0"/>
                </a:rPr>
                <a:t>Application Configuration Management</a:t>
              </a:r>
            </a:p>
          </p:txBody>
        </p:sp>
        <p:sp>
          <p:nvSpPr>
            <p:cNvPr id="90" name="Rectangle 89"/>
            <p:cNvSpPr/>
            <p:nvPr/>
          </p:nvSpPr>
          <p:spPr>
            <a:xfrm>
              <a:off x="5473475" y="1948982"/>
              <a:ext cx="4917367" cy="523226"/>
            </a:xfrm>
            <a:prstGeom prst="rect">
              <a:avLst/>
            </a:prstGeom>
          </p:spPr>
          <p:txBody>
            <a:bodyPr wrap="square" lIns="91445" tIns="45723" rIns="91445" bIns="45723">
              <a:spAutoFit/>
            </a:bodyPr>
            <a:lstStyle/>
            <a:p>
              <a:pPr algn="r"/>
              <a:r>
                <a:rPr lang="en-US" sz="1400" dirty="0">
                  <a:latin typeface="Roboto Light" panose="02000000000000000000" pitchFamily="2" charset="0"/>
                  <a:ea typeface="Roboto Light" panose="02000000000000000000" pitchFamily="2" charset="0"/>
                  <a:cs typeface="Roboto Light" panose="02000000000000000000" pitchFamily="2" charset="0"/>
                </a:rPr>
                <a:t>Manage application configuration in a dynamic, scalable and reliable way.</a:t>
              </a:r>
            </a:p>
          </p:txBody>
        </p:sp>
        <p:sp>
          <p:nvSpPr>
            <p:cNvPr id="99" name="Oval 98"/>
            <p:cNvSpPr>
              <a:spLocks noChangeAspect="1"/>
            </p:cNvSpPr>
            <p:nvPr/>
          </p:nvSpPr>
          <p:spPr>
            <a:xfrm>
              <a:off x="10555344" y="1863334"/>
              <a:ext cx="418492" cy="418492"/>
            </a:xfrm>
            <a:prstGeom prst="ellipse">
              <a:avLst/>
            </a:prstGeom>
            <a:solidFill>
              <a:schemeClr val="accent1"/>
            </a:solidFill>
            <a:ln w="28575">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1185274">
                <a:lnSpc>
                  <a:spcPct val="90000"/>
                </a:lnSpc>
                <a:spcBef>
                  <a:spcPct val="0"/>
                </a:spcBef>
                <a:spcAft>
                  <a:spcPct val="35000"/>
                </a:spcAft>
              </a:pPr>
              <a:endParaRPr lang="en-US" sz="1600" b="1" dirty="0">
                <a:solidFill>
                  <a:srgbClr val="FFFFFF"/>
                </a:solidFill>
                <a:latin typeface="Roboto Light" panose="02000000000000000000" pitchFamily="2" charset="0"/>
                <a:ea typeface="Roboto Light" panose="02000000000000000000" pitchFamily="2" charset="0"/>
                <a:cs typeface="Roboto Light" panose="02000000000000000000" pitchFamily="2" charset="0"/>
              </a:endParaRPr>
            </a:p>
          </p:txBody>
        </p:sp>
      </p:grpSp>
      <p:grpSp>
        <p:nvGrpSpPr>
          <p:cNvPr id="5" name="Group 4"/>
          <p:cNvGrpSpPr/>
          <p:nvPr/>
        </p:nvGrpSpPr>
        <p:grpSpPr>
          <a:xfrm>
            <a:off x="5473475" y="2577851"/>
            <a:ext cx="5500361" cy="802245"/>
            <a:chOff x="5473475" y="2577851"/>
            <a:chExt cx="5500361" cy="802245"/>
          </a:xfrm>
        </p:grpSpPr>
        <p:sp>
          <p:nvSpPr>
            <p:cNvPr id="91" name="TextBox 90"/>
            <p:cNvSpPr txBox="1"/>
            <p:nvPr/>
          </p:nvSpPr>
          <p:spPr>
            <a:xfrm>
              <a:off x="5637977" y="2577851"/>
              <a:ext cx="4752865" cy="338560"/>
            </a:xfrm>
            <a:prstGeom prst="rect">
              <a:avLst/>
            </a:prstGeom>
            <a:noFill/>
          </p:spPr>
          <p:txBody>
            <a:bodyPr wrap="square" lIns="91445" tIns="45723" rIns="91445" bIns="45723" rtlCol="0">
              <a:spAutoFit/>
            </a:bodyPr>
            <a:lstStyle/>
            <a:p>
              <a:pPr algn="r"/>
              <a:r>
                <a:rPr lang="en-MY" sz="1600" dirty="0">
                  <a:latin typeface="Roboto" panose="02000000000000000000" pitchFamily="2" charset="0"/>
                  <a:ea typeface="Roboto" panose="02000000000000000000" pitchFamily="2" charset="0"/>
                  <a:cs typeface="Roboto" panose="02000000000000000000" pitchFamily="2" charset="0"/>
                </a:rPr>
                <a:t>Infrastructure Orchestration</a:t>
              </a:r>
            </a:p>
          </p:txBody>
        </p:sp>
        <p:sp>
          <p:nvSpPr>
            <p:cNvPr id="92" name="Rectangle 91"/>
            <p:cNvSpPr/>
            <p:nvPr/>
          </p:nvSpPr>
          <p:spPr>
            <a:xfrm>
              <a:off x="5473475" y="2856870"/>
              <a:ext cx="4917367" cy="523226"/>
            </a:xfrm>
            <a:prstGeom prst="rect">
              <a:avLst/>
            </a:prstGeom>
          </p:spPr>
          <p:txBody>
            <a:bodyPr wrap="square" lIns="91445" tIns="45723" rIns="91445" bIns="45723">
              <a:spAutoFit/>
            </a:bodyPr>
            <a:lstStyle/>
            <a:p>
              <a:pPr algn="r"/>
              <a:r>
                <a:rPr lang="en-US" sz="1400" dirty="0">
                  <a:latin typeface="Roboto Light" panose="02000000000000000000" pitchFamily="2" charset="0"/>
                  <a:ea typeface="Roboto Light" panose="02000000000000000000" pitchFamily="2" charset="0"/>
                  <a:cs typeface="Roboto Light" panose="02000000000000000000" pitchFamily="2" charset="0"/>
                </a:rPr>
                <a:t>Orchestrate your infrastructure in a dynamic and intelligent way depending on the context.</a:t>
              </a:r>
            </a:p>
          </p:txBody>
        </p:sp>
        <p:sp>
          <p:nvSpPr>
            <p:cNvPr id="100" name="Oval 99"/>
            <p:cNvSpPr>
              <a:spLocks noChangeAspect="1"/>
            </p:cNvSpPr>
            <p:nvPr/>
          </p:nvSpPr>
          <p:spPr>
            <a:xfrm>
              <a:off x="10555344" y="2761390"/>
              <a:ext cx="418492" cy="418492"/>
            </a:xfrm>
            <a:prstGeom prst="ellipse">
              <a:avLst/>
            </a:prstGeom>
            <a:solidFill>
              <a:schemeClr val="accent2"/>
            </a:solidFill>
            <a:ln w="28575">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1185274">
                <a:lnSpc>
                  <a:spcPct val="90000"/>
                </a:lnSpc>
                <a:spcBef>
                  <a:spcPct val="0"/>
                </a:spcBef>
                <a:spcAft>
                  <a:spcPct val="35000"/>
                </a:spcAft>
              </a:pPr>
              <a:endParaRPr lang="en-US" sz="1600" b="1" dirty="0">
                <a:solidFill>
                  <a:srgbClr val="FFFFFF"/>
                </a:solidFill>
                <a:latin typeface="Roboto Light" panose="02000000000000000000" pitchFamily="2" charset="0"/>
                <a:ea typeface="Roboto Light" panose="02000000000000000000" pitchFamily="2" charset="0"/>
                <a:cs typeface="Roboto Light" panose="02000000000000000000" pitchFamily="2" charset="0"/>
              </a:endParaRPr>
            </a:p>
          </p:txBody>
        </p:sp>
      </p:grpSp>
      <p:grpSp>
        <p:nvGrpSpPr>
          <p:cNvPr id="6" name="Group 5"/>
          <p:cNvGrpSpPr/>
          <p:nvPr/>
        </p:nvGrpSpPr>
        <p:grpSpPr>
          <a:xfrm>
            <a:off x="5473475" y="3485739"/>
            <a:ext cx="5500361" cy="802245"/>
            <a:chOff x="5473475" y="3485739"/>
            <a:chExt cx="5500361" cy="802245"/>
          </a:xfrm>
        </p:grpSpPr>
        <p:sp>
          <p:nvSpPr>
            <p:cNvPr id="93" name="TextBox 92"/>
            <p:cNvSpPr txBox="1"/>
            <p:nvPr/>
          </p:nvSpPr>
          <p:spPr>
            <a:xfrm>
              <a:off x="5637977" y="3485739"/>
              <a:ext cx="4752865" cy="338560"/>
            </a:xfrm>
            <a:prstGeom prst="rect">
              <a:avLst/>
            </a:prstGeom>
            <a:noFill/>
          </p:spPr>
          <p:txBody>
            <a:bodyPr wrap="square" lIns="91445" tIns="45723" rIns="91445" bIns="45723" rtlCol="0">
              <a:spAutoFit/>
            </a:bodyPr>
            <a:lstStyle/>
            <a:p>
              <a:pPr algn="r"/>
              <a:r>
                <a:rPr lang="en-MY" sz="1600" dirty="0">
                  <a:latin typeface="Roboto" panose="02000000000000000000" pitchFamily="2" charset="0"/>
                  <a:ea typeface="Roboto" panose="02000000000000000000" pitchFamily="2" charset="0"/>
                  <a:cs typeface="Roboto" panose="02000000000000000000" pitchFamily="2" charset="0"/>
                </a:rPr>
                <a:t>Environment Management</a:t>
              </a:r>
            </a:p>
          </p:txBody>
        </p:sp>
        <p:sp>
          <p:nvSpPr>
            <p:cNvPr id="94" name="Rectangle 93"/>
            <p:cNvSpPr/>
            <p:nvPr/>
          </p:nvSpPr>
          <p:spPr>
            <a:xfrm>
              <a:off x="5473475" y="3764758"/>
              <a:ext cx="4917367" cy="523226"/>
            </a:xfrm>
            <a:prstGeom prst="rect">
              <a:avLst/>
            </a:prstGeom>
          </p:spPr>
          <p:txBody>
            <a:bodyPr wrap="square" lIns="91445" tIns="45723" rIns="91445" bIns="45723">
              <a:spAutoFit/>
            </a:bodyPr>
            <a:lstStyle/>
            <a:p>
              <a:pPr algn="r"/>
              <a:r>
                <a:rPr lang="en-US" sz="1400" dirty="0">
                  <a:latin typeface="Roboto Light" panose="02000000000000000000" pitchFamily="2" charset="0"/>
                  <a:ea typeface="Roboto Light" panose="02000000000000000000" pitchFamily="2" charset="0"/>
                  <a:cs typeface="Roboto Light" panose="02000000000000000000" pitchFamily="2" charset="0"/>
                </a:rPr>
                <a:t>Enable developers to create new and fully provisioned environments whenever needed.</a:t>
              </a:r>
            </a:p>
          </p:txBody>
        </p:sp>
        <p:sp>
          <p:nvSpPr>
            <p:cNvPr id="101" name="Oval 100"/>
            <p:cNvSpPr>
              <a:spLocks noChangeAspect="1"/>
            </p:cNvSpPr>
            <p:nvPr/>
          </p:nvSpPr>
          <p:spPr>
            <a:xfrm>
              <a:off x="10555344" y="3659446"/>
              <a:ext cx="418492" cy="418492"/>
            </a:xfrm>
            <a:prstGeom prst="ellipse">
              <a:avLst/>
            </a:prstGeom>
            <a:solidFill>
              <a:schemeClr val="accent3"/>
            </a:solidFill>
            <a:ln w="28575">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1185274">
                <a:lnSpc>
                  <a:spcPct val="90000"/>
                </a:lnSpc>
                <a:spcBef>
                  <a:spcPct val="0"/>
                </a:spcBef>
                <a:spcAft>
                  <a:spcPct val="35000"/>
                </a:spcAft>
              </a:pPr>
              <a:endParaRPr lang="en-US" sz="1600" b="1" dirty="0">
                <a:solidFill>
                  <a:srgbClr val="FFFFFF"/>
                </a:solidFill>
                <a:latin typeface="Roboto Light" panose="02000000000000000000" pitchFamily="2" charset="0"/>
                <a:ea typeface="Roboto Light" panose="02000000000000000000" pitchFamily="2" charset="0"/>
                <a:cs typeface="Roboto Light" panose="02000000000000000000" pitchFamily="2" charset="0"/>
              </a:endParaRPr>
            </a:p>
          </p:txBody>
        </p:sp>
      </p:grpSp>
      <p:grpSp>
        <p:nvGrpSpPr>
          <p:cNvPr id="7" name="Group 6"/>
          <p:cNvGrpSpPr/>
          <p:nvPr/>
        </p:nvGrpSpPr>
        <p:grpSpPr>
          <a:xfrm>
            <a:off x="5473475" y="4393627"/>
            <a:ext cx="5500361" cy="802245"/>
            <a:chOff x="5473475" y="4393627"/>
            <a:chExt cx="5500361" cy="802245"/>
          </a:xfrm>
        </p:grpSpPr>
        <p:sp>
          <p:nvSpPr>
            <p:cNvPr id="95" name="TextBox 94"/>
            <p:cNvSpPr txBox="1"/>
            <p:nvPr/>
          </p:nvSpPr>
          <p:spPr>
            <a:xfrm>
              <a:off x="5637977" y="4393627"/>
              <a:ext cx="4752865" cy="338560"/>
            </a:xfrm>
            <a:prstGeom prst="rect">
              <a:avLst/>
            </a:prstGeom>
            <a:noFill/>
          </p:spPr>
          <p:txBody>
            <a:bodyPr wrap="square" lIns="91445" tIns="45723" rIns="91445" bIns="45723" rtlCol="0">
              <a:spAutoFit/>
            </a:bodyPr>
            <a:lstStyle/>
            <a:p>
              <a:pPr algn="r"/>
              <a:r>
                <a:rPr lang="en-MY" sz="1600" dirty="0">
                  <a:latin typeface="Roboto" panose="02000000000000000000" pitchFamily="2" charset="0"/>
                  <a:ea typeface="Roboto" panose="02000000000000000000" pitchFamily="2" charset="0"/>
                  <a:cs typeface="Roboto" panose="02000000000000000000" pitchFamily="2" charset="0"/>
                </a:rPr>
                <a:t>Deployment Management</a:t>
              </a:r>
            </a:p>
          </p:txBody>
        </p:sp>
        <p:sp>
          <p:nvSpPr>
            <p:cNvPr id="96" name="Rectangle 95"/>
            <p:cNvSpPr/>
            <p:nvPr/>
          </p:nvSpPr>
          <p:spPr>
            <a:xfrm>
              <a:off x="5473475" y="4672646"/>
              <a:ext cx="4917367" cy="523226"/>
            </a:xfrm>
            <a:prstGeom prst="rect">
              <a:avLst/>
            </a:prstGeom>
          </p:spPr>
          <p:txBody>
            <a:bodyPr wrap="square" lIns="91445" tIns="45723" rIns="91445" bIns="45723">
              <a:spAutoFit/>
            </a:bodyPr>
            <a:lstStyle/>
            <a:p>
              <a:pPr algn="r"/>
              <a:r>
                <a:rPr lang="en-US" sz="1400" dirty="0">
                  <a:latin typeface="Roboto Light" panose="02000000000000000000" pitchFamily="2" charset="0"/>
                  <a:ea typeface="Roboto Light" panose="02000000000000000000" pitchFamily="2" charset="0"/>
                  <a:cs typeface="Roboto Light" panose="02000000000000000000" pitchFamily="2" charset="0"/>
                </a:rPr>
                <a:t>Implement a delivery pipeline for Continuous Delivery or even Continuous Deployment (CD).</a:t>
              </a:r>
            </a:p>
          </p:txBody>
        </p:sp>
        <p:sp>
          <p:nvSpPr>
            <p:cNvPr id="102" name="Oval 101"/>
            <p:cNvSpPr>
              <a:spLocks noChangeAspect="1"/>
            </p:cNvSpPr>
            <p:nvPr/>
          </p:nvSpPr>
          <p:spPr>
            <a:xfrm>
              <a:off x="10555344" y="4557502"/>
              <a:ext cx="418492" cy="418492"/>
            </a:xfrm>
            <a:prstGeom prst="ellipse">
              <a:avLst/>
            </a:prstGeom>
            <a:solidFill>
              <a:schemeClr val="accent4"/>
            </a:solidFill>
            <a:ln w="28575">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1185274">
                <a:lnSpc>
                  <a:spcPct val="90000"/>
                </a:lnSpc>
                <a:spcBef>
                  <a:spcPct val="0"/>
                </a:spcBef>
                <a:spcAft>
                  <a:spcPct val="35000"/>
                </a:spcAft>
              </a:pPr>
              <a:endParaRPr lang="en-US" sz="1600" b="1" dirty="0">
                <a:solidFill>
                  <a:srgbClr val="FFFFFF"/>
                </a:solidFill>
                <a:latin typeface="Roboto Light" panose="02000000000000000000" pitchFamily="2" charset="0"/>
                <a:ea typeface="Roboto Light" panose="02000000000000000000" pitchFamily="2" charset="0"/>
                <a:cs typeface="Roboto Light" panose="02000000000000000000" pitchFamily="2" charset="0"/>
              </a:endParaRPr>
            </a:p>
          </p:txBody>
        </p:sp>
      </p:grpSp>
      <p:grpSp>
        <p:nvGrpSpPr>
          <p:cNvPr id="8" name="Group 7"/>
          <p:cNvGrpSpPr/>
          <p:nvPr/>
        </p:nvGrpSpPr>
        <p:grpSpPr>
          <a:xfrm>
            <a:off x="5473475" y="5301515"/>
            <a:ext cx="5500361" cy="586802"/>
            <a:chOff x="5473475" y="5301515"/>
            <a:chExt cx="5500361" cy="586802"/>
          </a:xfrm>
        </p:grpSpPr>
        <p:sp>
          <p:nvSpPr>
            <p:cNvPr id="97" name="TextBox 96"/>
            <p:cNvSpPr txBox="1"/>
            <p:nvPr/>
          </p:nvSpPr>
          <p:spPr>
            <a:xfrm>
              <a:off x="5637977" y="5301515"/>
              <a:ext cx="4752865" cy="338560"/>
            </a:xfrm>
            <a:prstGeom prst="rect">
              <a:avLst/>
            </a:prstGeom>
            <a:noFill/>
          </p:spPr>
          <p:txBody>
            <a:bodyPr wrap="square" lIns="91445" tIns="45723" rIns="91445" bIns="45723" rtlCol="0">
              <a:spAutoFit/>
            </a:bodyPr>
            <a:lstStyle/>
            <a:p>
              <a:pPr algn="r"/>
              <a:r>
                <a:rPr lang="en-MY" sz="1600" dirty="0">
                  <a:latin typeface="Roboto" panose="02000000000000000000" pitchFamily="2" charset="0"/>
                  <a:ea typeface="Roboto" panose="02000000000000000000" pitchFamily="2" charset="0"/>
                  <a:cs typeface="Roboto" panose="02000000000000000000" pitchFamily="2" charset="0"/>
                </a:rPr>
                <a:t>Role-Based Access Control</a:t>
              </a:r>
            </a:p>
          </p:txBody>
        </p:sp>
        <p:sp>
          <p:nvSpPr>
            <p:cNvPr id="98" name="Rectangle 97"/>
            <p:cNvSpPr/>
            <p:nvPr/>
          </p:nvSpPr>
          <p:spPr>
            <a:xfrm>
              <a:off x="5473475" y="5580534"/>
              <a:ext cx="4917367" cy="307783"/>
            </a:xfrm>
            <a:prstGeom prst="rect">
              <a:avLst/>
            </a:prstGeom>
          </p:spPr>
          <p:txBody>
            <a:bodyPr wrap="square" lIns="91445" tIns="45723" rIns="91445" bIns="45723">
              <a:spAutoFit/>
            </a:bodyPr>
            <a:lstStyle/>
            <a:p>
              <a:pPr algn="r"/>
              <a:r>
                <a:rPr lang="en-US" sz="1400" dirty="0">
                  <a:latin typeface="Roboto Light" panose="02000000000000000000" pitchFamily="2" charset="0"/>
                  <a:ea typeface="Roboto Light" panose="02000000000000000000" pitchFamily="2" charset="0"/>
                  <a:cs typeface="Roboto Light" panose="02000000000000000000" pitchFamily="2" charset="0"/>
                </a:rPr>
                <a:t>Manage who can do what in a scalable way.</a:t>
              </a:r>
            </a:p>
          </p:txBody>
        </p:sp>
        <p:sp>
          <p:nvSpPr>
            <p:cNvPr id="103" name="Oval 102"/>
            <p:cNvSpPr>
              <a:spLocks noChangeAspect="1"/>
            </p:cNvSpPr>
            <p:nvPr/>
          </p:nvSpPr>
          <p:spPr>
            <a:xfrm>
              <a:off x="10555344" y="5455558"/>
              <a:ext cx="418492" cy="418492"/>
            </a:xfrm>
            <a:prstGeom prst="ellipse">
              <a:avLst/>
            </a:prstGeom>
            <a:solidFill>
              <a:schemeClr val="accent5"/>
            </a:solidFill>
            <a:ln w="28575">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1185274">
                <a:lnSpc>
                  <a:spcPct val="90000"/>
                </a:lnSpc>
                <a:spcBef>
                  <a:spcPct val="0"/>
                </a:spcBef>
                <a:spcAft>
                  <a:spcPct val="35000"/>
                </a:spcAft>
              </a:pPr>
              <a:endParaRPr lang="en-US" sz="1600" b="1" dirty="0">
                <a:solidFill>
                  <a:srgbClr val="FFFFFF"/>
                </a:solidFill>
                <a:latin typeface="Roboto Light" panose="02000000000000000000" pitchFamily="2" charset="0"/>
                <a:ea typeface="Roboto Light" panose="02000000000000000000" pitchFamily="2" charset="0"/>
                <a:cs typeface="Roboto Light" panose="02000000000000000000" pitchFamily="2" charset="0"/>
              </a:endParaRPr>
            </a:p>
          </p:txBody>
        </p:sp>
      </p:grpSp>
      <p:sp>
        <p:nvSpPr>
          <p:cNvPr id="9" name="TextBox 8">
            <a:extLst>
              <a:ext uri="{FF2B5EF4-FFF2-40B4-BE49-F238E27FC236}">
                <a16:creationId xmlns:a16="http://schemas.microsoft.com/office/drawing/2014/main" id="{773951A0-3D99-8DA4-48B1-9CD6DBCD4F69}"/>
              </a:ext>
            </a:extLst>
          </p:cNvPr>
          <p:cNvSpPr txBox="1"/>
          <p:nvPr/>
        </p:nvSpPr>
        <p:spPr>
          <a:xfrm>
            <a:off x="518544" y="2627976"/>
            <a:ext cx="3210589" cy="338554"/>
          </a:xfrm>
          <a:prstGeom prst="rect">
            <a:avLst/>
          </a:prstGeom>
          <a:noFill/>
        </p:spPr>
        <p:txBody>
          <a:bodyPr wrap="square" rtlCol="0">
            <a:spAutoFit/>
          </a:bodyPr>
          <a:lstStyle/>
          <a:p>
            <a:r>
              <a:rPr lang="en-MY" sz="1600" b="1" dirty="0">
                <a:latin typeface="Roboto" panose="02000000000000000000" pitchFamily="2" charset="0"/>
                <a:ea typeface="Roboto" panose="02000000000000000000" pitchFamily="2" charset="0"/>
                <a:cs typeface="Roboto" panose="02000000000000000000" pitchFamily="2" charset="0"/>
              </a:rPr>
              <a:t>Engineered Governance</a:t>
            </a:r>
            <a:endParaRPr lang="id-ID" sz="1600" b="1" dirty="0">
              <a:latin typeface="Roboto" panose="02000000000000000000" pitchFamily="2" charset="0"/>
              <a:ea typeface="Roboto" panose="02000000000000000000" pitchFamily="2" charset="0"/>
              <a:cs typeface="Roboto" panose="02000000000000000000" pitchFamily="2" charset="0"/>
            </a:endParaRPr>
          </a:p>
        </p:txBody>
      </p:sp>
      <p:sp>
        <p:nvSpPr>
          <p:cNvPr id="10" name="Rectangle 9">
            <a:extLst>
              <a:ext uri="{FF2B5EF4-FFF2-40B4-BE49-F238E27FC236}">
                <a16:creationId xmlns:a16="http://schemas.microsoft.com/office/drawing/2014/main" id="{F41DA8BB-02DF-5C1E-0AA9-077BCEE47B83}"/>
              </a:ext>
            </a:extLst>
          </p:cNvPr>
          <p:cNvSpPr/>
          <p:nvPr/>
        </p:nvSpPr>
        <p:spPr>
          <a:xfrm>
            <a:off x="518544" y="3101569"/>
            <a:ext cx="3210589" cy="1384995"/>
          </a:xfrm>
          <a:prstGeom prst="rect">
            <a:avLst/>
          </a:prstGeom>
        </p:spPr>
        <p:txBody>
          <a:bodyPr wrap="square">
            <a:spAutoFit/>
          </a:bodyPr>
          <a:lstStyle/>
          <a:p>
            <a:r>
              <a:rPr lang="en-US" sz="1400" dirty="0">
                <a:latin typeface="Roboto Light" panose="02000000000000000000" pitchFamily="2" charset="0"/>
                <a:ea typeface="Roboto Light" panose="02000000000000000000" pitchFamily="2" charset="0"/>
                <a:cs typeface="Roboto Light" panose="02000000000000000000" pitchFamily="2" charset="0"/>
              </a:rPr>
              <a:t>Define mandatory functions such as security, risk, compliance, and repos in source control.</a:t>
            </a:r>
          </a:p>
          <a:p>
            <a:endParaRPr lang="en-US" sz="1400" dirty="0">
              <a:latin typeface="Roboto Light" panose="02000000000000000000" pitchFamily="2" charset="0"/>
              <a:ea typeface="Roboto Light" panose="02000000000000000000" pitchFamily="2" charset="0"/>
              <a:cs typeface="Roboto Light" panose="02000000000000000000" pitchFamily="2" charset="0"/>
            </a:endParaRPr>
          </a:p>
          <a:p>
            <a:r>
              <a:rPr lang="en-US" sz="1400" dirty="0">
                <a:latin typeface="Roboto Light" panose="02000000000000000000" pitchFamily="2" charset="0"/>
                <a:ea typeface="Roboto Light" panose="02000000000000000000" pitchFamily="2" charset="0"/>
                <a:cs typeface="Roboto Light" panose="02000000000000000000" pitchFamily="2" charset="0"/>
              </a:rPr>
              <a:t>Create Centers of Excellence (</a:t>
            </a:r>
            <a:r>
              <a:rPr lang="en-US" sz="1400" dirty="0" err="1">
                <a:latin typeface="Roboto Light" panose="02000000000000000000" pitchFamily="2" charset="0"/>
                <a:ea typeface="Roboto Light" panose="02000000000000000000" pitchFamily="2" charset="0"/>
                <a:cs typeface="Roboto Light" panose="02000000000000000000" pitchFamily="2" charset="0"/>
              </a:rPr>
              <a:t>CoE</a:t>
            </a:r>
            <a:r>
              <a:rPr lang="en-US" sz="1400" dirty="0">
                <a:latin typeface="Roboto Light" panose="02000000000000000000" pitchFamily="2" charset="0"/>
                <a:ea typeface="Roboto Light" panose="02000000000000000000" pitchFamily="2" charset="0"/>
                <a:cs typeface="Roboto Light" panose="02000000000000000000" pitchFamily="2" charset="0"/>
              </a:rPr>
              <a:t>) to enable and support product teams.</a:t>
            </a:r>
          </a:p>
        </p:txBody>
      </p:sp>
    </p:spTree>
    <p:extLst>
      <p:ext uri="{BB962C8B-B14F-4D97-AF65-F5344CB8AC3E}">
        <p14:creationId xmlns:p14="http://schemas.microsoft.com/office/powerpoint/2010/main" val="206552656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3" name="Title 1"/>
          <p:cNvSpPr txBox="1">
            <a:spLocks/>
          </p:cNvSpPr>
          <p:nvPr/>
        </p:nvSpPr>
        <p:spPr>
          <a:xfrm>
            <a:off x="3624943" y="3043238"/>
            <a:ext cx="4942115" cy="771525"/>
          </a:xfrm>
          <a:prstGeom prst="rect">
            <a:avLst/>
          </a:prstGeom>
          <a:no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MY" sz="5400" dirty="0">
                <a:solidFill>
                  <a:schemeClr val="bg1"/>
                </a:solidFill>
                <a:ea typeface="Open Sans Semibold" panose="020B0706030804020204" pitchFamily="34" charset="0"/>
                <a:cs typeface="Open Sans Semibold" panose="020B0706030804020204" pitchFamily="34" charset="0"/>
              </a:rPr>
              <a:t>Thank you!</a:t>
            </a:r>
          </a:p>
        </p:txBody>
      </p:sp>
      <p:sp>
        <p:nvSpPr>
          <p:cNvPr id="4" name="Rectangle 3"/>
          <p:cNvSpPr/>
          <p:nvPr/>
        </p:nvSpPr>
        <p:spPr>
          <a:xfrm>
            <a:off x="3467100" y="2900363"/>
            <a:ext cx="5257800" cy="1057275"/>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237306874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8446"/>
            <a:ext cx="10515600" cy="886732"/>
          </a:xfrm>
        </p:spPr>
        <p:txBody>
          <a:bodyPr/>
          <a:lstStyle/>
          <a:p>
            <a:r>
              <a:rPr lang="en-MY">
                <a:latin typeface="Roboto" panose="02000000000000000000" pitchFamily="2" charset="0"/>
                <a:ea typeface="Roboto" panose="02000000000000000000" pitchFamily="2" charset="0"/>
                <a:cs typeface="Roboto" panose="02000000000000000000" pitchFamily="2" charset="0"/>
              </a:rPr>
              <a:t>CodeQL Vulnerability</a:t>
            </a:r>
            <a:endParaRPr lang="en-MY" dirty="0">
              <a:latin typeface="Roboto" panose="02000000000000000000" pitchFamily="2" charset="0"/>
              <a:ea typeface="Roboto" panose="02000000000000000000" pitchFamily="2" charset="0"/>
              <a:cs typeface="Roboto" panose="02000000000000000000" pitchFamily="2" charset="0"/>
            </a:endParaRPr>
          </a:p>
        </p:txBody>
      </p:sp>
      <p:pic>
        <p:nvPicPr>
          <p:cNvPr id="14" name="Picture 13">
            <a:extLst>
              <a:ext uri="{FF2B5EF4-FFF2-40B4-BE49-F238E27FC236}">
                <a16:creationId xmlns:a16="http://schemas.microsoft.com/office/drawing/2014/main" id="{15E3DCAA-E094-6095-74D2-1EEE2A01A607}"/>
              </a:ext>
            </a:extLst>
          </p:cNvPr>
          <p:cNvPicPr>
            <a:picLocks noChangeAspect="1"/>
          </p:cNvPicPr>
          <p:nvPr/>
        </p:nvPicPr>
        <p:blipFill>
          <a:blip r:embed="rId2"/>
          <a:stretch>
            <a:fillRect/>
          </a:stretch>
        </p:blipFill>
        <p:spPr>
          <a:xfrm>
            <a:off x="1713889" y="1204602"/>
            <a:ext cx="8764223" cy="4448796"/>
          </a:xfrm>
          <a:prstGeom prst="rect">
            <a:avLst/>
          </a:prstGeom>
        </p:spPr>
      </p:pic>
    </p:spTree>
    <p:extLst>
      <p:ext uri="{BB962C8B-B14F-4D97-AF65-F5344CB8AC3E}">
        <p14:creationId xmlns:p14="http://schemas.microsoft.com/office/powerpoint/2010/main" val="291552473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latin typeface="Roboto Light" panose="02000000000000000000" pitchFamily="2" charset="0"/>
                <a:ea typeface="Roboto Light" panose="02000000000000000000" pitchFamily="2" charset="0"/>
                <a:cs typeface="Roboto Light" panose="02000000000000000000" pitchFamily="2" charset="0"/>
              </a:rPr>
              <a:t>The Opportunity</a:t>
            </a:r>
          </a:p>
        </p:txBody>
      </p:sp>
      <p:sp>
        <p:nvSpPr>
          <p:cNvPr id="3" name="Subtitle 2"/>
          <p:cNvSpPr>
            <a:spLocks noGrp="1"/>
          </p:cNvSpPr>
          <p:nvPr>
            <p:ph type="subTitle" idx="1"/>
          </p:nvPr>
        </p:nvSpPr>
        <p:spPr>
          <a:xfrm>
            <a:off x="1524000" y="1233326"/>
            <a:ext cx="9144000" cy="624588"/>
          </a:xfrm>
        </p:spPr>
        <p:txBody>
          <a:bodyPr>
            <a:normAutofit fontScale="85000" lnSpcReduction="20000"/>
          </a:bodyPr>
          <a:lstStyle/>
          <a:p>
            <a:pPr>
              <a:lnSpc>
                <a:spcPct val="120000"/>
              </a:lnSpc>
            </a:pPr>
            <a:r>
              <a:rPr lang="en-US" dirty="0">
                <a:latin typeface="Roboto Light" panose="02000000000000000000" pitchFamily="2" charset="0"/>
                <a:ea typeface="Roboto Light" panose="02000000000000000000" pitchFamily="2" charset="0"/>
                <a:cs typeface="Roboto Light" panose="02000000000000000000" pitchFamily="2" charset="0"/>
              </a:rPr>
              <a:t>Client </a:t>
            </a:r>
            <a:r>
              <a:rPr lang="en-US" b="1" dirty="0">
                <a:latin typeface="Roboto Light" panose="02000000000000000000" pitchFamily="2" charset="0"/>
                <a:ea typeface="Roboto Light" panose="02000000000000000000" pitchFamily="2" charset="0"/>
                <a:cs typeface="Roboto Light" panose="02000000000000000000" pitchFamily="2" charset="0"/>
              </a:rPr>
              <a:t>XYZ</a:t>
            </a:r>
            <a:r>
              <a:rPr lang="en-US" dirty="0">
                <a:latin typeface="Roboto Light" panose="02000000000000000000" pitchFamily="2" charset="0"/>
                <a:ea typeface="Roboto Light" panose="02000000000000000000" pitchFamily="2" charset="0"/>
                <a:cs typeface="Roboto Light" panose="02000000000000000000" pitchFamily="2" charset="0"/>
              </a:rPr>
              <a:t> wants to modernize their product suite &amp; architecture. </a:t>
            </a:r>
            <a:br>
              <a:rPr lang="en-US" dirty="0">
                <a:latin typeface="Roboto Light" panose="02000000000000000000" pitchFamily="2" charset="0"/>
                <a:ea typeface="Roboto Light" panose="02000000000000000000" pitchFamily="2" charset="0"/>
                <a:cs typeface="Roboto Light" panose="02000000000000000000" pitchFamily="2" charset="0"/>
              </a:rPr>
            </a:br>
            <a:r>
              <a:rPr lang="en-US" dirty="0">
                <a:latin typeface="Roboto Light" panose="02000000000000000000" pitchFamily="2" charset="0"/>
                <a:ea typeface="Roboto Light" panose="02000000000000000000" pitchFamily="2" charset="0"/>
                <a:cs typeface="Roboto Light" panose="02000000000000000000" pitchFamily="2" charset="0"/>
              </a:rPr>
              <a:t>They have an interest in containerization.</a:t>
            </a:r>
          </a:p>
        </p:txBody>
      </p:sp>
      <p:sp>
        <p:nvSpPr>
          <p:cNvPr id="37" name="Rectangle 36"/>
          <p:cNvSpPr/>
          <p:nvPr/>
        </p:nvSpPr>
        <p:spPr>
          <a:xfrm>
            <a:off x="1752600" y="2233230"/>
            <a:ext cx="3589622" cy="606056"/>
          </a:xfrm>
          <a:prstGeom prst="rect">
            <a:avLst/>
          </a:prstGeom>
          <a:solidFill>
            <a:srgbClr val="89D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latin typeface="Roboto" panose="02000000000000000000" pitchFamily="2" charset="0"/>
                <a:ea typeface="Roboto" panose="02000000000000000000" pitchFamily="2" charset="0"/>
                <a:cs typeface="Roboto" panose="02000000000000000000" pitchFamily="2" charset="0"/>
              </a:rPr>
              <a:t>Development</a:t>
            </a:r>
          </a:p>
        </p:txBody>
      </p:sp>
      <p:sp>
        <p:nvSpPr>
          <p:cNvPr id="38" name="Rectangle 37"/>
          <p:cNvSpPr/>
          <p:nvPr/>
        </p:nvSpPr>
        <p:spPr>
          <a:xfrm>
            <a:off x="1749058" y="2839287"/>
            <a:ext cx="3585939" cy="29900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solidFill>
                <a:prstClr val="white"/>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40" name="Rectangle 39"/>
          <p:cNvSpPr/>
          <p:nvPr/>
        </p:nvSpPr>
        <p:spPr>
          <a:xfrm>
            <a:off x="1749058" y="5825522"/>
            <a:ext cx="3585939" cy="108000"/>
          </a:xfrm>
          <a:prstGeom prst="rect">
            <a:avLst/>
          </a:prstGeom>
          <a:solidFill>
            <a:srgbClr val="89D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solidFill>
                <a:prstClr val="white"/>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6" name="TextBox 5"/>
          <p:cNvSpPr txBox="1"/>
          <p:nvPr/>
        </p:nvSpPr>
        <p:spPr>
          <a:xfrm>
            <a:off x="1901683" y="2978337"/>
            <a:ext cx="3138337"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Wants to increase environment creation speed</a:t>
            </a:r>
          </a:p>
          <a:p>
            <a:pPr marL="285750" indent="-285750">
              <a:buFont typeface="Arial" panose="020B0604020202020204" pitchFamily="34" charset="0"/>
              <a:buChar char="•"/>
            </a:pPr>
            <a:endParaRPr lang="en-US" sz="1600" dirty="0">
              <a:latin typeface="Roboto Light" panose="02000000000000000000" pitchFamily="2" charset="0"/>
              <a:ea typeface="Roboto Light" panose="02000000000000000000" pitchFamily="2" charset="0"/>
              <a:cs typeface="Roboto Light" panose="02000000000000000000" pitchFamily="2" charset="0"/>
            </a:endParaRPr>
          </a:p>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Improve environment consistency</a:t>
            </a:r>
          </a:p>
          <a:p>
            <a:pPr marL="285750" indent="-285750">
              <a:buFont typeface="Arial" panose="020B0604020202020204" pitchFamily="34" charset="0"/>
              <a:buChar char="•"/>
            </a:pPr>
            <a:endParaRPr lang="en-US" sz="1600" dirty="0">
              <a:latin typeface="Roboto Light" panose="02000000000000000000" pitchFamily="2" charset="0"/>
              <a:ea typeface="Roboto Light" panose="02000000000000000000" pitchFamily="2" charset="0"/>
              <a:cs typeface="Roboto Light" panose="02000000000000000000" pitchFamily="2" charset="0"/>
            </a:endParaRPr>
          </a:p>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Reduce lead &amp; cycle times</a:t>
            </a:r>
          </a:p>
        </p:txBody>
      </p:sp>
      <p:sp>
        <p:nvSpPr>
          <p:cNvPr id="4" name="Rectangle 3">
            <a:extLst>
              <a:ext uri="{FF2B5EF4-FFF2-40B4-BE49-F238E27FC236}">
                <a16:creationId xmlns:a16="http://schemas.microsoft.com/office/drawing/2014/main" id="{3F329876-0804-6017-BF69-ADB48FE0F1F3}"/>
              </a:ext>
            </a:extLst>
          </p:cNvPr>
          <p:cNvSpPr/>
          <p:nvPr/>
        </p:nvSpPr>
        <p:spPr>
          <a:xfrm>
            <a:off x="6860547" y="2233230"/>
            <a:ext cx="3589622" cy="606056"/>
          </a:xfrm>
          <a:prstGeom prst="rect">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latin typeface="Roboto" panose="02000000000000000000" pitchFamily="2" charset="0"/>
                <a:ea typeface="Roboto" panose="02000000000000000000" pitchFamily="2" charset="0"/>
                <a:cs typeface="Roboto" panose="02000000000000000000" pitchFamily="2" charset="0"/>
              </a:rPr>
              <a:t>Operations</a:t>
            </a:r>
          </a:p>
        </p:txBody>
      </p:sp>
      <p:sp>
        <p:nvSpPr>
          <p:cNvPr id="7" name="Rectangle 6">
            <a:extLst>
              <a:ext uri="{FF2B5EF4-FFF2-40B4-BE49-F238E27FC236}">
                <a16:creationId xmlns:a16="http://schemas.microsoft.com/office/drawing/2014/main" id="{0BE77777-CACB-0AC4-1A44-A815C3EE0A6A}"/>
              </a:ext>
            </a:extLst>
          </p:cNvPr>
          <p:cNvSpPr/>
          <p:nvPr/>
        </p:nvSpPr>
        <p:spPr>
          <a:xfrm>
            <a:off x="6857005" y="2839287"/>
            <a:ext cx="3585939" cy="29900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solidFill>
                <a:prstClr val="white"/>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8" name="Rectangle 7">
            <a:extLst>
              <a:ext uri="{FF2B5EF4-FFF2-40B4-BE49-F238E27FC236}">
                <a16:creationId xmlns:a16="http://schemas.microsoft.com/office/drawing/2014/main" id="{3DBBF651-C839-B57C-D6D8-EFD0A3E79502}"/>
              </a:ext>
            </a:extLst>
          </p:cNvPr>
          <p:cNvSpPr/>
          <p:nvPr/>
        </p:nvSpPr>
        <p:spPr>
          <a:xfrm>
            <a:off x="6857005" y="5825522"/>
            <a:ext cx="3585939" cy="108000"/>
          </a:xfrm>
          <a:prstGeom prst="rect">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solidFill>
                <a:prstClr val="white"/>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10" name="TextBox 9">
            <a:extLst>
              <a:ext uri="{FF2B5EF4-FFF2-40B4-BE49-F238E27FC236}">
                <a16:creationId xmlns:a16="http://schemas.microsoft.com/office/drawing/2014/main" id="{B9ADD375-F542-C9FA-86C0-F3B8CDB66335}"/>
              </a:ext>
            </a:extLst>
          </p:cNvPr>
          <p:cNvSpPr txBox="1"/>
          <p:nvPr/>
        </p:nvSpPr>
        <p:spPr>
          <a:xfrm>
            <a:off x="7009630" y="2978337"/>
            <a:ext cx="3138337"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Reduce downtime</a:t>
            </a:r>
          </a:p>
          <a:p>
            <a:pPr marL="285750" indent="-285750">
              <a:buFont typeface="Arial" panose="020B0604020202020204" pitchFamily="34" charset="0"/>
              <a:buChar char="•"/>
            </a:pPr>
            <a:endParaRPr lang="en-US" sz="1600" dirty="0">
              <a:latin typeface="Roboto Light" panose="02000000000000000000" pitchFamily="2" charset="0"/>
              <a:ea typeface="Roboto Light" panose="02000000000000000000" pitchFamily="2" charset="0"/>
              <a:cs typeface="Roboto Light" panose="02000000000000000000" pitchFamily="2" charset="0"/>
            </a:endParaRPr>
          </a:p>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Improve code quality into production</a:t>
            </a:r>
          </a:p>
        </p:txBody>
      </p:sp>
    </p:spTree>
    <p:extLst>
      <p:ext uri="{BB962C8B-B14F-4D97-AF65-F5344CB8AC3E}">
        <p14:creationId xmlns:p14="http://schemas.microsoft.com/office/powerpoint/2010/main" val="35406981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3" name="Title 1"/>
          <p:cNvSpPr txBox="1">
            <a:spLocks/>
          </p:cNvSpPr>
          <p:nvPr/>
        </p:nvSpPr>
        <p:spPr>
          <a:xfrm>
            <a:off x="3624943" y="3043238"/>
            <a:ext cx="4942115" cy="771525"/>
          </a:xfrm>
          <a:prstGeom prst="rect">
            <a:avLst/>
          </a:prstGeom>
          <a:no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MY" sz="5400" dirty="0">
                <a:solidFill>
                  <a:schemeClr val="bg1"/>
                </a:solidFill>
                <a:ea typeface="Open Sans Semibold" panose="020B0706030804020204" pitchFamily="34" charset="0"/>
                <a:cs typeface="Open Sans Semibold" panose="020B0706030804020204" pitchFamily="34" charset="0"/>
              </a:rPr>
              <a:t>Technical</a:t>
            </a:r>
          </a:p>
        </p:txBody>
      </p:sp>
      <p:sp>
        <p:nvSpPr>
          <p:cNvPr id="4" name="Rectangle 3"/>
          <p:cNvSpPr/>
          <p:nvPr/>
        </p:nvSpPr>
        <p:spPr>
          <a:xfrm>
            <a:off x="3467100" y="2900363"/>
            <a:ext cx="5257800" cy="1057275"/>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266849302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581409" cy="886732"/>
          </a:xfrm>
        </p:spPr>
        <p:txBody>
          <a:bodyPr/>
          <a:lstStyle/>
          <a:p>
            <a:r>
              <a:rPr lang="en-US" dirty="0">
                <a:latin typeface="Roboto Light" panose="02000000000000000000" pitchFamily="2" charset="0"/>
                <a:ea typeface="Roboto Light" panose="02000000000000000000" pitchFamily="2" charset="0"/>
                <a:cs typeface="Roboto Light" panose="02000000000000000000" pitchFamily="2" charset="0"/>
              </a:rPr>
              <a:t>The PoC</a:t>
            </a:r>
            <a:endParaRPr lang="en-MY" dirty="0">
              <a:latin typeface="Roboto Light" panose="02000000000000000000" pitchFamily="2" charset="0"/>
              <a:ea typeface="Roboto Light" panose="02000000000000000000" pitchFamily="2" charset="0"/>
              <a:cs typeface="Roboto Light" panose="02000000000000000000" pitchFamily="2" charset="0"/>
            </a:endParaRPr>
          </a:p>
        </p:txBody>
      </p:sp>
      <p:cxnSp>
        <p:nvCxnSpPr>
          <p:cNvPr id="5" name="Straight Connector 4"/>
          <p:cNvCxnSpPr/>
          <p:nvPr/>
        </p:nvCxnSpPr>
        <p:spPr>
          <a:xfrm>
            <a:off x="6620682" y="2260145"/>
            <a:ext cx="0" cy="288607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55071" y="1441026"/>
            <a:ext cx="5157353" cy="4093428"/>
          </a:xfrm>
          <a:prstGeom prst="rect">
            <a:avLst/>
          </a:prstGeom>
          <a:noFill/>
        </p:spPr>
        <p:txBody>
          <a:bodyPr wrap="square" rtlCol="0">
            <a:spAutoFit/>
          </a:bodyPr>
          <a:lstStyle/>
          <a:p>
            <a:r>
              <a:rPr lang="en-MY" sz="2000" b="1" dirty="0">
                <a:latin typeface="Roboto" panose="02000000000000000000" pitchFamily="2" charset="0"/>
                <a:ea typeface="Roboto" panose="02000000000000000000" pitchFamily="2" charset="0"/>
                <a:cs typeface="Roboto" panose="02000000000000000000" pitchFamily="2" charset="0"/>
              </a:rPr>
              <a:t>DevOps Katas</a:t>
            </a:r>
            <a:r>
              <a:rPr lang="en-MY" sz="2000" b="1" dirty="0">
                <a:latin typeface="Roboto Light" panose="02000000000000000000" pitchFamily="2" charset="0"/>
                <a:ea typeface="Roboto Light" panose="02000000000000000000" pitchFamily="2" charset="0"/>
                <a:cs typeface="Roboto Light" panose="02000000000000000000" pitchFamily="2" charset="0"/>
              </a:rPr>
              <a:t> </a:t>
            </a:r>
            <a:r>
              <a:rPr lang="en-MY" sz="2000" dirty="0">
                <a:latin typeface="Roboto Light" panose="02000000000000000000" pitchFamily="2" charset="0"/>
                <a:ea typeface="Roboto Light" panose="02000000000000000000" pitchFamily="2" charset="0"/>
                <a:cs typeface="Roboto Light" panose="02000000000000000000" pitchFamily="2" charset="0"/>
              </a:rPr>
              <a:t>provides practitioners a way to hone their craft through different learning exercises.</a:t>
            </a:r>
          </a:p>
          <a:p>
            <a:endParaRPr lang="en-MY" sz="2000" dirty="0">
              <a:latin typeface="Roboto Light" panose="02000000000000000000" pitchFamily="2" charset="0"/>
              <a:ea typeface="Roboto Light" panose="02000000000000000000" pitchFamily="2" charset="0"/>
              <a:cs typeface="Roboto Light" panose="02000000000000000000" pitchFamily="2" charset="0"/>
            </a:endParaRPr>
          </a:p>
          <a:p>
            <a:r>
              <a:rPr lang="en-MY" sz="2000" dirty="0">
                <a:latin typeface="Roboto Light" panose="02000000000000000000" pitchFamily="2" charset="0"/>
                <a:ea typeface="Roboto Light" panose="02000000000000000000" pitchFamily="2" charset="0"/>
                <a:cs typeface="Roboto Light" panose="02000000000000000000" pitchFamily="2" charset="0"/>
              </a:rPr>
              <a:t>The site also serves as a proof of concept for modern application architecture. It includes a front-end built with Tailwind CSS and Alpine.js. It talks to a REST-based backend written in C#. The site is deployed on Docker containers in Azure.</a:t>
            </a:r>
          </a:p>
          <a:p>
            <a:endParaRPr lang="en-MY" sz="2000" dirty="0">
              <a:latin typeface="Roboto Light" panose="02000000000000000000" pitchFamily="2" charset="0"/>
              <a:ea typeface="Roboto Light" panose="02000000000000000000" pitchFamily="2" charset="0"/>
              <a:cs typeface="Roboto Light" panose="02000000000000000000" pitchFamily="2" charset="0"/>
            </a:endParaRPr>
          </a:p>
          <a:p>
            <a:r>
              <a:rPr lang="en-MY" sz="2000" dirty="0">
                <a:latin typeface="Roboto Light" panose="02000000000000000000" pitchFamily="2" charset="0"/>
                <a:ea typeface="Roboto Light" panose="02000000000000000000" pitchFamily="2" charset="0"/>
                <a:cs typeface="Roboto Light" panose="02000000000000000000" pitchFamily="2" charset="0"/>
              </a:rPr>
              <a:t>Links:</a:t>
            </a:r>
            <a:br>
              <a:rPr lang="en-MY" sz="2000" dirty="0">
                <a:latin typeface="Roboto Light" panose="02000000000000000000" pitchFamily="2" charset="0"/>
                <a:ea typeface="Roboto Light" panose="02000000000000000000" pitchFamily="2" charset="0"/>
                <a:cs typeface="Roboto Light" panose="02000000000000000000" pitchFamily="2" charset="0"/>
              </a:rPr>
            </a:br>
            <a:r>
              <a:rPr lang="en-MY" sz="2000" dirty="0">
                <a:latin typeface="Roboto Light" panose="02000000000000000000" pitchFamily="2" charset="0"/>
                <a:ea typeface="Roboto Light" panose="02000000000000000000" pitchFamily="2" charset="0"/>
                <a:cs typeface="Roboto Light" panose="02000000000000000000" pitchFamily="2" charset="0"/>
                <a:hlinkClick r:id="rId2"/>
              </a:rPr>
              <a:t>GitHub Project</a:t>
            </a:r>
            <a:r>
              <a:rPr lang="en-MY" sz="2000" dirty="0">
                <a:latin typeface="Roboto Light" panose="02000000000000000000" pitchFamily="2" charset="0"/>
                <a:ea typeface="Roboto Light" panose="02000000000000000000" pitchFamily="2" charset="0"/>
                <a:cs typeface="Roboto Light" panose="02000000000000000000" pitchFamily="2" charset="0"/>
              </a:rPr>
              <a:t> / </a:t>
            </a:r>
            <a:r>
              <a:rPr lang="en-MY" sz="2000" dirty="0">
                <a:latin typeface="Roboto Light" panose="02000000000000000000" pitchFamily="2" charset="0"/>
                <a:ea typeface="Roboto Light" panose="02000000000000000000" pitchFamily="2" charset="0"/>
                <a:cs typeface="Roboto Light" panose="02000000000000000000" pitchFamily="2" charset="0"/>
                <a:hlinkClick r:id="rId3"/>
              </a:rPr>
              <a:t>Prod API</a:t>
            </a:r>
            <a:r>
              <a:rPr lang="en-MY" sz="2000" dirty="0">
                <a:latin typeface="Roboto Light" panose="02000000000000000000" pitchFamily="2" charset="0"/>
                <a:ea typeface="Roboto Light" panose="02000000000000000000" pitchFamily="2" charset="0"/>
                <a:cs typeface="Roboto Light" panose="02000000000000000000" pitchFamily="2" charset="0"/>
              </a:rPr>
              <a:t> / </a:t>
            </a:r>
            <a:r>
              <a:rPr lang="en-MY" sz="2000" dirty="0">
                <a:latin typeface="Roboto Light" panose="02000000000000000000" pitchFamily="2" charset="0"/>
                <a:ea typeface="Roboto Light" panose="02000000000000000000" pitchFamily="2" charset="0"/>
                <a:cs typeface="Roboto Light" panose="02000000000000000000" pitchFamily="2" charset="0"/>
                <a:hlinkClick r:id="rId4"/>
              </a:rPr>
              <a:t>Prod Web Site</a:t>
            </a:r>
            <a:endParaRPr lang="en-MY" sz="2000" dirty="0">
              <a:latin typeface="Roboto Light" panose="02000000000000000000" pitchFamily="2" charset="0"/>
              <a:ea typeface="Roboto Light" panose="02000000000000000000" pitchFamily="2" charset="0"/>
              <a:cs typeface="Roboto Light" panose="02000000000000000000" pitchFamily="2" charset="0"/>
            </a:endParaRPr>
          </a:p>
        </p:txBody>
      </p:sp>
      <p:pic>
        <p:nvPicPr>
          <p:cNvPr id="14" name="Picture 13">
            <a:extLst>
              <a:ext uri="{FF2B5EF4-FFF2-40B4-BE49-F238E27FC236}">
                <a16:creationId xmlns:a16="http://schemas.microsoft.com/office/drawing/2014/main" id="{E6779E00-0608-983E-622E-17D329F5BED2}"/>
              </a:ext>
            </a:extLst>
          </p:cNvPr>
          <p:cNvPicPr>
            <a:picLocks noChangeAspect="1"/>
          </p:cNvPicPr>
          <p:nvPr/>
        </p:nvPicPr>
        <p:blipFill rotWithShape="1">
          <a:blip r:embed="rId5"/>
          <a:srcRect t="11061" b="8010"/>
          <a:stretch/>
        </p:blipFill>
        <p:spPr>
          <a:xfrm>
            <a:off x="7561566" y="1046295"/>
            <a:ext cx="3684263" cy="476540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76290676"/>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Roboto Light" panose="02000000000000000000" pitchFamily="2" charset="0"/>
                <a:ea typeface="Roboto Light" panose="02000000000000000000" pitchFamily="2" charset="0"/>
                <a:cs typeface="Roboto Light" panose="02000000000000000000" pitchFamily="2" charset="0"/>
              </a:rPr>
              <a:t>Azure Infrastructure</a:t>
            </a:r>
            <a:endParaRPr lang="en-MY" dirty="0">
              <a:latin typeface="Roboto Light" panose="02000000000000000000" pitchFamily="2" charset="0"/>
              <a:ea typeface="Roboto Light" panose="02000000000000000000" pitchFamily="2" charset="0"/>
              <a:cs typeface="Roboto Light" panose="02000000000000000000" pitchFamily="2" charset="0"/>
            </a:endParaRPr>
          </a:p>
        </p:txBody>
      </p:sp>
      <p:cxnSp>
        <p:nvCxnSpPr>
          <p:cNvPr id="5" name="Straight Connector 4"/>
          <p:cNvCxnSpPr/>
          <p:nvPr/>
        </p:nvCxnSpPr>
        <p:spPr>
          <a:xfrm>
            <a:off x="5633546" y="2223380"/>
            <a:ext cx="0" cy="288607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096000" y="1536174"/>
            <a:ext cx="4936670" cy="3785652"/>
          </a:xfrm>
          <a:prstGeom prst="rect">
            <a:avLst/>
          </a:prstGeom>
          <a:noFill/>
        </p:spPr>
        <p:txBody>
          <a:bodyPr wrap="square" rtlCol="0">
            <a:spAutoFit/>
          </a:bodyPr>
          <a:lstStyle/>
          <a:p>
            <a:r>
              <a:rPr lang="en-MY" sz="2000" dirty="0">
                <a:latin typeface="Roboto Light" panose="02000000000000000000" pitchFamily="2" charset="0"/>
                <a:ea typeface="Roboto Light" panose="02000000000000000000" pitchFamily="2" charset="0"/>
                <a:cs typeface="Roboto Light" panose="02000000000000000000" pitchFamily="2" charset="0"/>
              </a:rPr>
              <a:t>For simplicity, the Core Resource Group was manually configured. It contains resources that will be used by all environments.</a:t>
            </a:r>
          </a:p>
          <a:p>
            <a:endParaRPr lang="en-MY" sz="2000" dirty="0">
              <a:latin typeface="Roboto Light" panose="02000000000000000000" pitchFamily="2" charset="0"/>
              <a:ea typeface="Roboto Light" panose="02000000000000000000" pitchFamily="2" charset="0"/>
              <a:cs typeface="Roboto Light" panose="02000000000000000000" pitchFamily="2" charset="0"/>
            </a:endParaRPr>
          </a:p>
          <a:p>
            <a:r>
              <a:rPr lang="en-MY" sz="2000" dirty="0">
                <a:latin typeface="Roboto Light" panose="02000000000000000000" pitchFamily="2" charset="0"/>
                <a:ea typeface="Roboto Light" panose="02000000000000000000" pitchFamily="2" charset="0"/>
                <a:cs typeface="Roboto Light" panose="02000000000000000000" pitchFamily="2" charset="0"/>
              </a:rPr>
              <a:t>Each environment resource group is deployed dynamically from a reusable Terraform module via GitHub Actions.</a:t>
            </a:r>
          </a:p>
          <a:p>
            <a:endParaRPr lang="en-MY" sz="2000" dirty="0">
              <a:latin typeface="Roboto Light" panose="02000000000000000000" pitchFamily="2" charset="0"/>
              <a:ea typeface="Roboto Light" panose="02000000000000000000" pitchFamily="2" charset="0"/>
              <a:cs typeface="Roboto Light" panose="02000000000000000000" pitchFamily="2" charset="0"/>
            </a:endParaRPr>
          </a:p>
          <a:p>
            <a:r>
              <a:rPr lang="en-MY" sz="2000" dirty="0">
                <a:latin typeface="Roboto Light" panose="02000000000000000000" pitchFamily="2" charset="0"/>
                <a:ea typeface="Roboto Light" panose="02000000000000000000" pitchFamily="2" charset="0"/>
                <a:cs typeface="Roboto Light" panose="02000000000000000000" pitchFamily="2" charset="0"/>
              </a:rPr>
              <a:t>Links:</a:t>
            </a:r>
            <a:br>
              <a:rPr lang="en-MY" sz="2000" dirty="0">
                <a:latin typeface="Roboto Light" panose="02000000000000000000" pitchFamily="2" charset="0"/>
                <a:ea typeface="Roboto Light" panose="02000000000000000000" pitchFamily="2" charset="0"/>
                <a:cs typeface="Roboto Light" panose="02000000000000000000" pitchFamily="2" charset="0"/>
              </a:rPr>
            </a:br>
            <a:r>
              <a:rPr lang="en-MY" sz="2000" dirty="0">
                <a:latin typeface="Roboto Light" panose="02000000000000000000" pitchFamily="2" charset="0"/>
                <a:ea typeface="Roboto Light" panose="02000000000000000000" pitchFamily="2" charset="0"/>
                <a:cs typeface="Roboto Light" panose="02000000000000000000" pitchFamily="2" charset="0"/>
                <a:hlinkClick r:id="rId2"/>
              </a:rPr>
              <a:t>Terraform Provider Code (GitHub)</a:t>
            </a:r>
            <a:endParaRPr lang="en-MY" sz="2000" dirty="0">
              <a:latin typeface="Roboto Light" panose="02000000000000000000" pitchFamily="2" charset="0"/>
              <a:ea typeface="Roboto Light" panose="02000000000000000000" pitchFamily="2" charset="0"/>
              <a:cs typeface="Roboto Light" panose="02000000000000000000" pitchFamily="2" charset="0"/>
            </a:endParaRPr>
          </a:p>
          <a:p>
            <a:r>
              <a:rPr lang="en-MY" sz="2000" dirty="0">
                <a:latin typeface="Roboto Light" panose="02000000000000000000" pitchFamily="2" charset="0"/>
                <a:ea typeface="Roboto Light" panose="02000000000000000000" pitchFamily="2" charset="0"/>
                <a:cs typeface="Roboto Light" panose="02000000000000000000" pitchFamily="2" charset="0"/>
                <a:hlinkClick r:id="rId3"/>
              </a:rPr>
              <a:t>Terraform Workflow (GitHub)</a:t>
            </a:r>
            <a:endParaRPr lang="en-MY" sz="2000" dirty="0">
              <a:latin typeface="Roboto Light" panose="02000000000000000000" pitchFamily="2" charset="0"/>
              <a:ea typeface="Roboto Light" panose="02000000000000000000" pitchFamily="2" charset="0"/>
              <a:cs typeface="Roboto Light" panose="02000000000000000000" pitchFamily="2" charset="0"/>
            </a:endParaRPr>
          </a:p>
        </p:txBody>
      </p:sp>
      <p:pic>
        <p:nvPicPr>
          <p:cNvPr id="10" name="Picture 9" descr="A screenshot of a computer&#10;&#10;Description automatically generated">
            <a:extLst>
              <a:ext uri="{FF2B5EF4-FFF2-40B4-BE49-F238E27FC236}">
                <a16:creationId xmlns:a16="http://schemas.microsoft.com/office/drawing/2014/main" id="{A71EF69B-01A3-54C3-7F7E-FCA37AEFEF8F}"/>
              </a:ext>
            </a:extLst>
          </p:cNvPr>
          <p:cNvPicPr>
            <a:picLocks noChangeAspect="1"/>
          </p:cNvPicPr>
          <p:nvPr/>
        </p:nvPicPr>
        <p:blipFill rotWithShape="1">
          <a:blip r:embed="rId4">
            <a:extLst>
              <a:ext uri="{28A0092B-C50C-407E-A947-70E740481C1C}">
                <a14:useLocalDpi xmlns:a14="http://schemas.microsoft.com/office/drawing/2010/main" val="0"/>
              </a:ext>
            </a:extLst>
          </a:blip>
          <a:srcRect l="7056" t="11341" r="44026" b="1762"/>
          <a:stretch/>
        </p:blipFill>
        <p:spPr>
          <a:xfrm>
            <a:off x="367111" y="1211219"/>
            <a:ext cx="4698875" cy="5083777"/>
          </a:xfrm>
          <a:prstGeom prst="rect">
            <a:avLst/>
          </a:prstGeom>
        </p:spPr>
      </p:pic>
    </p:spTree>
    <p:extLst>
      <p:ext uri="{BB962C8B-B14F-4D97-AF65-F5344CB8AC3E}">
        <p14:creationId xmlns:p14="http://schemas.microsoft.com/office/powerpoint/2010/main" val="755428766"/>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latin typeface="Roboto Light" panose="02000000000000000000" pitchFamily="2" charset="0"/>
                <a:ea typeface="Roboto Light" panose="02000000000000000000" pitchFamily="2" charset="0"/>
                <a:cs typeface="Roboto Light" panose="02000000000000000000" pitchFamily="2" charset="0"/>
              </a:rPr>
              <a:t>Continuous Integration</a:t>
            </a:r>
          </a:p>
        </p:txBody>
      </p:sp>
      <p:pic>
        <p:nvPicPr>
          <p:cNvPr id="48" name="Picture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2074" y="1548624"/>
            <a:ext cx="5731802" cy="4779439"/>
          </a:xfrm>
          <a:prstGeom prst="rect">
            <a:avLst/>
          </a:prstGeom>
        </p:spPr>
      </p:pic>
      <p:grpSp>
        <p:nvGrpSpPr>
          <p:cNvPr id="50" name="Group 49"/>
          <p:cNvGrpSpPr/>
          <p:nvPr/>
        </p:nvGrpSpPr>
        <p:grpSpPr>
          <a:xfrm>
            <a:off x="7403399" y="1798309"/>
            <a:ext cx="3950234" cy="814081"/>
            <a:chOff x="7577510" y="1535225"/>
            <a:chExt cx="2682850" cy="552893"/>
          </a:xfrm>
        </p:grpSpPr>
        <p:sp>
          <p:nvSpPr>
            <p:cNvPr id="51" name="Rounded Rectangle 50"/>
            <p:cNvSpPr/>
            <p:nvPr/>
          </p:nvSpPr>
          <p:spPr>
            <a:xfrm>
              <a:off x="7577510" y="1535225"/>
              <a:ext cx="552893" cy="552893"/>
            </a:xfrm>
            <a:prstGeom prst="roundRect">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52" name="Rectangle 51"/>
            <p:cNvSpPr/>
            <p:nvPr/>
          </p:nvSpPr>
          <p:spPr>
            <a:xfrm>
              <a:off x="8130289" y="1633995"/>
              <a:ext cx="2130071" cy="355351"/>
            </a:xfrm>
            <a:prstGeom prst="rect">
              <a:avLst/>
            </a:prstGeom>
          </p:spPr>
          <p:txBody>
            <a:bodyPr wrap="square">
              <a:spAutoFit/>
            </a:bodyPr>
            <a:lstStyle/>
            <a:p>
              <a:r>
                <a:rPr lang="en-MY" sz="1400" dirty="0">
                  <a:latin typeface="Roboto Light" panose="02000000000000000000" pitchFamily="2" charset="0"/>
                  <a:ea typeface="Roboto Light" panose="02000000000000000000" pitchFamily="2" charset="0"/>
                  <a:cs typeface="Roboto Light" panose="02000000000000000000" pitchFamily="2" charset="0"/>
                </a:rPr>
                <a:t>Branch Protection Rules are configured to require code review.</a:t>
              </a:r>
            </a:p>
          </p:txBody>
        </p:sp>
      </p:grpSp>
      <p:grpSp>
        <p:nvGrpSpPr>
          <p:cNvPr id="53" name="Group 52"/>
          <p:cNvGrpSpPr/>
          <p:nvPr/>
        </p:nvGrpSpPr>
        <p:grpSpPr>
          <a:xfrm>
            <a:off x="7403398" y="3138526"/>
            <a:ext cx="3950236" cy="814080"/>
            <a:chOff x="7577510" y="2548853"/>
            <a:chExt cx="2682852" cy="552893"/>
          </a:xfrm>
        </p:grpSpPr>
        <p:sp>
          <p:nvSpPr>
            <p:cNvPr id="71" name="Rounded Rectangle 70"/>
            <p:cNvSpPr/>
            <p:nvPr/>
          </p:nvSpPr>
          <p:spPr>
            <a:xfrm>
              <a:off x="7577510" y="2548853"/>
              <a:ext cx="552893" cy="552893"/>
            </a:xfrm>
            <a:prstGeom prst="roundRect">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72" name="Rectangle 71"/>
            <p:cNvSpPr/>
            <p:nvPr/>
          </p:nvSpPr>
          <p:spPr>
            <a:xfrm>
              <a:off x="8130403" y="2642832"/>
              <a:ext cx="2129959" cy="355352"/>
            </a:xfrm>
            <a:prstGeom prst="rect">
              <a:avLst/>
            </a:prstGeom>
          </p:spPr>
          <p:txBody>
            <a:bodyPr wrap="square">
              <a:spAutoFit/>
            </a:bodyPr>
            <a:lstStyle/>
            <a:p>
              <a:r>
                <a:rPr lang="en-MY" sz="1400" dirty="0">
                  <a:latin typeface="Roboto Light" panose="02000000000000000000" pitchFamily="2" charset="0"/>
                  <a:ea typeface="Roboto Light" panose="02000000000000000000" pitchFamily="2" charset="0"/>
                  <a:cs typeface="Roboto Light" panose="02000000000000000000" pitchFamily="2" charset="0"/>
                </a:rPr>
                <a:t>PR Builds ensure successful compilation and passed unit tests</a:t>
              </a:r>
            </a:p>
          </p:txBody>
        </p:sp>
      </p:grpSp>
      <p:grpSp>
        <p:nvGrpSpPr>
          <p:cNvPr id="76" name="Group 75"/>
          <p:cNvGrpSpPr/>
          <p:nvPr/>
        </p:nvGrpSpPr>
        <p:grpSpPr>
          <a:xfrm>
            <a:off x="7403233" y="4481353"/>
            <a:ext cx="3950400" cy="814080"/>
            <a:chOff x="7577344" y="4667774"/>
            <a:chExt cx="2682963" cy="552893"/>
          </a:xfrm>
        </p:grpSpPr>
        <p:sp>
          <p:nvSpPr>
            <p:cNvPr id="77" name="Rounded Rectangle 76"/>
            <p:cNvSpPr/>
            <p:nvPr/>
          </p:nvSpPr>
          <p:spPr>
            <a:xfrm>
              <a:off x="7577344" y="4667774"/>
              <a:ext cx="552893" cy="552893"/>
            </a:xfrm>
            <a:prstGeom prst="roundRect">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78" name="Rectangle 77"/>
            <p:cNvSpPr/>
            <p:nvPr/>
          </p:nvSpPr>
          <p:spPr>
            <a:xfrm>
              <a:off x="8162894" y="4766545"/>
              <a:ext cx="2097413" cy="355351"/>
            </a:xfrm>
            <a:prstGeom prst="rect">
              <a:avLst/>
            </a:prstGeom>
          </p:spPr>
          <p:txBody>
            <a:bodyPr wrap="square">
              <a:spAutoFit/>
            </a:bodyPr>
            <a:lstStyle/>
            <a:p>
              <a:r>
                <a:rPr lang="en-MY" sz="1400" dirty="0">
                  <a:latin typeface="Roboto Light" panose="02000000000000000000" pitchFamily="2" charset="0"/>
                  <a:ea typeface="Roboto Light" panose="02000000000000000000" pitchFamily="2" charset="0"/>
                  <a:cs typeface="Roboto Light" panose="02000000000000000000" pitchFamily="2" charset="0"/>
                </a:rPr>
                <a:t>Security is ensured w/ </a:t>
              </a:r>
              <a:r>
                <a:rPr lang="en-MY" sz="1400" dirty="0" err="1">
                  <a:latin typeface="Roboto Light" panose="02000000000000000000" pitchFamily="2" charset="0"/>
                  <a:ea typeface="Roboto Light" panose="02000000000000000000" pitchFamily="2" charset="0"/>
                  <a:cs typeface="Roboto Light" panose="02000000000000000000" pitchFamily="2" charset="0"/>
                </a:rPr>
                <a:t>CodeQL</a:t>
              </a:r>
              <a:r>
                <a:rPr lang="en-MY" sz="1400" dirty="0">
                  <a:latin typeface="Roboto Light" panose="02000000000000000000" pitchFamily="2" charset="0"/>
                  <a:ea typeface="Roboto Light" panose="02000000000000000000" pitchFamily="2" charset="0"/>
                  <a:cs typeface="Roboto Light" panose="02000000000000000000" pitchFamily="2" charset="0"/>
                </a:rPr>
                <a:t>, </a:t>
              </a:r>
              <a:r>
                <a:rPr lang="en-MY" sz="1400" dirty="0" err="1">
                  <a:latin typeface="Roboto Light" panose="02000000000000000000" pitchFamily="2" charset="0"/>
                  <a:ea typeface="Roboto Light" panose="02000000000000000000" pitchFamily="2" charset="0"/>
                  <a:cs typeface="Roboto Light" panose="02000000000000000000" pitchFamily="2" charset="0"/>
                </a:rPr>
                <a:t>Dependabot</a:t>
              </a:r>
              <a:r>
                <a:rPr lang="en-MY" sz="1400" dirty="0">
                  <a:latin typeface="Roboto Light" panose="02000000000000000000" pitchFamily="2" charset="0"/>
                  <a:ea typeface="Roboto Light" panose="02000000000000000000" pitchFamily="2" charset="0"/>
                  <a:cs typeface="Roboto Light" panose="02000000000000000000" pitchFamily="2" charset="0"/>
                </a:rPr>
                <a:t>, and Secret Scanning</a:t>
              </a:r>
            </a:p>
          </p:txBody>
        </p:sp>
      </p:grpSp>
      <p:pic>
        <p:nvPicPr>
          <p:cNvPr id="7" name="Picture 6">
            <a:extLst>
              <a:ext uri="{FF2B5EF4-FFF2-40B4-BE49-F238E27FC236}">
                <a16:creationId xmlns:a16="http://schemas.microsoft.com/office/drawing/2014/main" id="{BC9600FC-C71A-1B53-D7AF-6CF12C9A64FE}"/>
              </a:ext>
            </a:extLst>
          </p:cNvPr>
          <p:cNvPicPr>
            <a:picLocks noChangeAspect="1"/>
          </p:cNvPicPr>
          <p:nvPr/>
        </p:nvPicPr>
        <p:blipFill>
          <a:blip r:embed="rId3"/>
          <a:stretch>
            <a:fillRect/>
          </a:stretch>
        </p:blipFill>
        <p:spPr>
          <a:xfrm>
            <a:off x="974055" y="1767682"/>
            <a:ext cx="5342028" cy="3062800"/>
          </a:xfrm>
          <a:prstGeom prst="rect">
            <a:avLst/>
          </a:prstGeom>
        </p:spPr>
      </p:pic>
    </p:spTree>
    <p:extLst>
      <p:ext uri="{BB962C8B-B14F-4D97-AF65-F5344CB8AC3E}">
        <p14:creationId xmlns:p14="http://schemas.microsoft.com/office/powerpoint/2010/main" val="192786743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latin typeface="Roboto Light" panose="02000000000000000000" pitchFamily="2" charset="0"/>
                <a:ea typeface="Roboto Light" panose="02000000000000000000" pitchFamily="2" charset="0"/>
                <a:cs typeface="Roboto Light" panose="02000000000000000000" pitchFamily="2" charset="0"/>
              </a:rPr>
              <a:t>Continuous Delivery</a:t>
            </a:r>
          </a:p>
        </p:txBody>
      </p:sp>
      <p:sp>
        <p:nvSpPr>
          <p:cNvPr id="88" name="Chevron 87"/>
          <p:cNvSpPr/>
          <p:nvPr/>
        </p:nvSpPr>
        <p:spPr>
          <a:xfrm>
            <a:off x="2390910" y="3209056"/>
            <a:ext cx="2072717" cy="720897"/>
          </a:xfrm>
          <a:prstGeom prst="chevron">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Unit Tests</a:t>
            </a:r>
          </a:p>
        </p:txBody>
      </p:sp>
      <p:sp>
        <p:nvSpPr>
          <p:cNvPr id="89" name="Chevron 88"/>
          <p:cNvSpPr/>
          <p:nvPr/>
        </p:nvSpPr>
        <p:spPr>
          <a:xfrm>
            <a:off x="4023283" y="3209056"/>
            <a:ext cx="2072717" cy="720897"/>
          </a:xfrm>
          <a:prstGeom prst="chevron">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ACR Publish</a:t>
            </a:r>
          </a:p>
        </p:txBody>
      </p:sp>
      <p:sp>
        <p:nvSpPr>
          <p:cNvPr id="90" name="Chevron 89"/>
          <p:cNvSpPr/>
          <p:nvPr/>
        </p:nvSpPr>
        <p:spPr>
          <a:xfrm>
            <a:off x="5655656" y="3209056"/>
            <a:ext cx="2072717" cy="720897"/>
          </a:xfrm>
          <a:prstGeom prst="chevron">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Dev Deploy</a:t>
            </a:r>
          </a:p>
        </p:txBody>
      </p:sp>
      <p:sp>
        <p:nvSpPr>
          <p:cNvPr id="91" name="Chevron 90"/>
          <p:cNvSpPr/>
          <p:nvPr/>
        </p:nvSpPr>
        <p:spPr>
          <a:xfrm>
            <a:off x="7288030" y="3209056"/>
            <a:ext cx="2072717" cy="720897"/>
          </a:xfrm>
          <a:prstGeom prst="chevron">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Prod Approval</a:t>
            </a:r>
          </a:p>
        </p:txBody>
      </p:sp>
      <p:sp>
        <p:nvSpPr>
          <p:cNvPr id="92" name="Chevron 91"/>
          <p:cNvSpPr/>
          <p:nvPr/>
        </p:nvSpPr>
        <p:spPr>
          <a:xfrm>
            <a:off x="8920403" y="3209056"/>
            <a:ext cx="2072717" cy="720897"/>
          </a:xfrm>
          <a:prstGeom prst="chevron">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Prod Deploy</a:t>
            </a:r>
          </a:p>
        </p:txBody>
      </p:sp>
      <p:sp>
        <p:nvSpPr>
          <p:cNvPr id="93" name="Chevron 92"/>
          <p:cNvSpPr/>
          <p:nvPr/>
        </p:nvSpPr>
        <p:spPr>
          <a:xfrm>
            <a:off x="758536" y="3209056"/>
            <a:ext cx="2072717" cy="720897"/>
          </a:xfrm>
          <a:prstGeom prst="chevro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Build Code</a:t>
            </a:r>
          </a:p>
        </p:txBody>
      </p:sp>
      <p:sp>
        <p:nvSpPr>
          <p:cNvPr id="97" name="TextBox 96"/>
          <p:cNvSpPr txBox="1"/>
          <p:nvPr/>
        </p:nvSpPr>
        <p:spPr>
          <a:xfrm>
            <a:off x="758536" y="4324396"/>
            <a:ext cx="1745673" cy="461665"/>
          </a:xfrm>
          <a:prstGeom prst="rect">
            <a:avLst/>
          </a:prstGeom>
          <a:noFill/>
        </p:spPr>
        <p:txBody>
          <a:bodyPr wrap="square" rtlCol="0">
            <a:spAutoFit/>
          </a:bodyPr>
          <a:lstStyle/>
          <a:p>
            <a:pPr indent="-609585" algn="r"/>
            <a:r>
              <a:rPr lang="ms-MY" sz="1200" dirty="0">
                <a:latin typeface="Roboto Light" panose="02000000000000000000" pitchFamily="2" charset="0"/>
                <a:ea typeface="Roboto Light" panose="02000000000000000000" pitchFamily="2" charset="0"/>
                <a:cs typeface="Roboto Light" panose="02000000000000000000" pitchFamily="2" charset="0"/>
              </a:rPr>
              <a:t>Checkout and compile the application code</a:t>
            </a:r>
          </a:p>
        </p:txBody>
      </p:sp>
      <p:sp>
        <p:nvSpPr>
          <p:cNvPr id="100" name="TextBox 99"/>
          <p:cNvSpPr txBox="1"/>
          <p:nvPr/>
        </p:nvSpPr>
        <p:spPr>
          <a:xfrm>
            <a:off x="2504209" y="2168282"/>
            <a:ext cx="1519074" cy="646331"/>
          </a:xfrm>
          <a:prstGeom prst="rect">
            <a:avLst/>
          </a:prstGeom>
          <a:noFill/>
        </p:spPr>
        <p:txBody>
          <a:bodyPr wrap="square" rtlCol="0">
            <a:spAutoFit/>
          </a:bodyPr>
          <a:lstStyle/>
          <a:p>
            <a:pPr indent="-609585"/>
            <a:r>
              <a:rPr lang="ms-MY" sz="1200" dirty="0">
                <a:latin typeface="Roboto Light" panose="02000000000000000000" pitchFamily="2" charset="0"/>
                <a:ea typeface="Roboto Light" panose="02000000000000000000" pitchFamily="2" charset="0"/>
                <a:cs typeface="Roboto Light" panose="02000000000000000000" pitchFamily="2" charset="0"/>
              </a:rPr>
              <a:t>Run all unit tests and ensure they pass</a:t>
            </a:r>
          </a:p>
        </p:txBody>
      </p:sp>
      <p:sp>
        <p:nvSpPr>
          <p:cNvPr id="114" name="TextBox 113"/>
          <p:cNvSpPr txBox="1"/>
          <p:nvPr/>
        </p:nvSpPr>
        <p:spPr>
          <a:xfrm>
            <a:off x="4023283" y="4324396"/>
            <a:ext cx="1632373" cy="830997"/>
          </a:xfrm>
          <a:prstGeom prst="rect">
            <a:avLst/>
          </a:prstGeom>
          <a:noFill/>
        </p:spPr>
        <p:txBody>
          <a:bodyPr wrap="square" rtlCol="0">
            <a:spAutoFit/>
          </a:bodyPr>
          <a:lstStyle/>
          <a:p>
            <a:pPr indent="-609585" algn="r"/>
            <a:r>
              <a:rPr lang="ms-MY" sz="1200" dirty="0">
                <a:latin typeface="Roboto Light" panose="02000000000000000000" pitchFamily="2" charset="0"/>
                <a:ea typeface="Roboto Light" panose="02000000000000000000" pitchFamily="2" charset="0"/>
                <a:cs typeface="Roboto Light" panose="02000000000000000000" pitchFamily="2" charset="0"/>
              </a:rPr>
              <a:t>Generate container images and publish to Azure Container Regristry</a:t>
            </a:r>
          </a:p>
        </p:txBody>
      </p:sp>
      <p:sp>
        <p:nvSpPr>
          <p:cNvPr id="115" name="TextBox 114"/>
          <p:cNvSpPr txBox="1"/>
          <p:nvPr/>
        </p:nvSpPr>
        <p:spPr>
          <a:xfrm>
            <a:off x="5655656" y="1983616"/>
            <a:ext cx="1632374" cy="830997"/>
          </a:xfrm>
          <a:prstGeom prst="rect">
            <a:avLst/>
          </a:prstGeom>
          <a:noFill/>
        </p:spPr>
        <p:txBody>
          <a:bodyPr wrap="square" rtlCol="0">
            <a:spAutoFit/>
          </a:bodyPr>
          <a:lstStyle/>
          <a:p>
            <a:pPr indent="-609585"/>
            <a:r>
              <a:rPr lang="ms-MY" sz="1200" dirty="0">
                <a:latin typeface="Roboto Light" panose="02000000000000000000" pitchFamily="2" charset="0"/>
                <a:ea typeface="Roboto Light" panose="02000000000000000000" pitchFamily="2" charset="0"/>
                <a:cs typeface="Roboto Light" panose="02000000000000000000" pitchFamily="2" charset="0"/>
              </a:rPr>
              <a:t>Deploy previously published container images to dev environment.</a:t>
            </a:r>
          </a:p>
        </p:txBody>
      </p:sp>
      <p:sp>
        <p:nvSpPr>
          <p:cNvPr id="116" name="TextBox 115"/>
          <p:cNvSpPr txBox="1"/>
          <p:nvPr/>
        </p:nvSpPr>
        <p:spPr>
          <a:xfrm>
            <a:off x="7288031" y="4324396"/>
            <a:ext cx="1632372" cy="830997"/>
          </a:xfrm>
          <a:prstGeom prst="rect">
            <a:avLst/>
          </a:prstGeom>
          <a:noFill/>
        </p:spPr>
        <p:txBody>
          <a:bodyPr wrap="square" rtlCol="0">
            <a:spAutoFit/>
          </a:bodyPr>
          <a:lstStyle/>
          <a:p>
            <a:pPr indent="-609585" algn="r"/>
            <a:r>
              <a:rPr lang="ms-MY" sz="1200" dirty="0">
                <a:latin typeface="Roboto Light" panose="02000000000000000000" pitchFamily="2" charset="0"/>
                <a:ea typeface="Roboto Light" panose="02000000000000000000" pitchFamily="2" charset="0"/>
                <a:cs typeface="Roboto Light" panose="02000000000000000000" pitchFamily="2" charset="0"/>
              </a:rPr>
              <a:t>Send notifications and await approval in order to deploy to production.</a:t>
            </a:r>
          </a:p>
        </p:txBody>
      </p:sp>
      <p:sp>
        <p:nvSpPr>
          <p:cNvPr id="117" name="TextBox 116"/>
          <p:cNvSpPr txBox="1"/>
          <p:nvPr/>
        </p:nvSpPr>
        <p:spPr>
          <a:xfrm>
            <a:off x="8920403" y="1983615"/>
            <a:ext cx="1632375" cy="830997"/>
          </a:xfrm>
          <a:prstGeom prst="rect">
            <a:avLst/>
          </a:prstGeom>
          <a:noFill/>
        </p:spPr>
        <p:txBody>
          <a:bodyPr wrap="square" rtlCol="0">
            <a:spAutoFit/>
          </a:bodyPr>
          <a:lstStyle/>
          <a:p>
            <a:pPr indent="-609585"/>
            <a:r>
              <a:rPr lang="ms-MY" sz="1200" dirty="0">
                <a:latin typeface="Roboto Light" panose="02000000000000000000" pitchFamily="2" charset="0"/>
                <a:ea typeface="Roboto Light" panose="02000000000000000000" pitchFamily="2" charset="0"/>
                <a:cs typeface="Roboto Light" panose="02000000000000000000" pitchFamily="2" charset="0"/>
              </a:rPr>
              <a:t>Deploy verified container images to production environment.</a:t>
            </a:r>
          </a:p>
        </p:txBody>
      </p:sp>
      <p:sp>
        <p:nvSpPr>
          <p:cNvPr id="9" name="Subtitle 2">
            <a:extLst>
              <a:ext uri="{FF2B5EF4-FFF2-40B4-BE49-F238E27FC236}">
                <a16:creationId xmlns:a16="http://schemas.microsoft.com/office/drawing/2014/main" id="{A22E2BFE-DC52-A063-DAF8-06E03F7EE63B}"/>
              </a:ext>
            </a:extLst>
          </p:cNvPr>
          <p:cNvSpPr>
            <a:spLocks noGrp="1"/>
          </p:cNvSpPr>
          <p:nvPr>
            <p:ph type="subTitle" idx="1"/>
          </p:nvPr>
        </p:nvSpPr>
        <p:spPr>
          <a:xfrm>
            <a:off x="1524000" y="1085482"/>
            <a:ext cx="9144000" cy="624588"/>
          </a:xfrm>
        </p:spPr>
        <p:txBody>
          <a:bodyPr>
            <a:normAutofit/>
          </a:bodyPr>
          <a:lstStyle/>
          <a:p>
            <a:pPr>
              <a:lnSpc>
                <a:spcPct val="120000"/>
              </a:lnSpc>
            </a:pPr>
            <a:r>
              <a:rPr lang="en-US" dirty="0">
                <a:latin typeface="Roboto Light" panose="02000000000000000000" pitchFamily="2" charset="0"/>
                <a:ea typeface="Roboto Light" panose="02000000000000000000" pitchFamily="2" charset="0"/>
                <a:cs typeface="Roboto Light" panose="02000000000000000000" pitchFamily="2" charset="0"/>
              </a:rPr>
              <a:t>Build Once. Deploy Many.</a:t>
            </a:r>
          </a:p>
        </p:txBody>
      </p:sp>
    </p:spTree>
    <p:extLst>
      <p:ext uri="{BB962C8B-B14F-4D97-AF65-F5344CB8AC3E}">
        <p14:creationId xmlns:p14="http://schemas.microsoft.com/office/powerpoint/2010/main" val="68627619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08000" y="0"/>
            <a:ext cx="6084000" cy="6858000"/>
          </a:xfrm>
          <a:prstGeom prst="rect">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Roboto Light" panose="02000000000000000000" pitchFamily="2" charset="0"/>
              <a:ea typeface="Roboto Light" panose="02000000000000000000" pitchFamily="2" charset="0"/>
              <a:cs typeface="Roboto Light" panose="02000000000000000000" pitchFamily="2" charset="0"/>
            </a:endParaRPr>
          </a:p>
        </p:txBody>
      </p:sp>
      <p:sp>
        <p:nvSpPr>
          <p:cNvPr id="5" name="Oval 4"/>
          <p:cNvSpPr/>
          <p:nvPr/>
        </p:nvSpPr>
        <p:spPr>
          <a:xfrm>
            <a:off x="5614864" y="2701021"/>
            <a:ext cx="986271" cy="986271"/>
          </a:xfrm>
          <a:prstGeom prst="ellipse">
            <a:avLst/>
          </a:prstGeom>
          <a:solidFill>
            <a:schemeClr val="bg1"/>
          </a:solidFill>
          <a:ln w="50800">
            <a:solidFill>
              <a:srgbClr val="24AE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solidFill>
                  <a:schemeClr val="tx1"/>
                </a:solidFill>
                <a:latin typeface="Roboto Light" panose="02000000000000000000" pitchFamily="2" charset="0"/>
                <a:ea typeface="Roboto Light" panose="02000000000000000000" pitchFamily="2" charset="0"/>
                <a:cs typeface="Roboto Light" panose="02000000000000000000" pitchFamily="2" charset="0"/>
              </a:rPr>
              <a:t>&amp;</a:t>
            </a:r>
          </a:p>
        </p:txBody>
      </p:sp>
      <p:sp>
        <p:nvSpPr>
          <p:cNvPr id="8" name="TextBox 7"/>
          <p:cNvSpPr txBox="1"/>
          <p:nvPr/>
        </p:nvSpPr>
        <p:spPr>
          <a:xfrm>
            <a:off x="1262264" y="764949"/>
            <a:ext cx="3200400" cy="523220"/>
          </a:xfrm>
          <a:prstGeom prst="rect">
            <a:avLst/>
          </a:prstGeom>
          <a:noFill/>
        </p:spPr>
        <p:txBody>
          <a:bodyPr wrap="square" rtlCol="0">
            <a:spAutoFit/>
          </a:bodyPr>
          <a:lstStyle/>
          <a:p>
            <a:pPr algn="ctr"/>
            <a:r>
              <a:rPr lang="en-MY" sz="2800" dirty="0">
                <a:latin typeface="Roboto Light" panose="02000000000000000000" pitchFamily="2" charset="0"/>
                <a:ea typeface="Roboto Light" panose="02000000000000000000" pitchFamily="2" charset="0"/>
                <a:cs typeface="Roboto Light" panose="02000000000000000000" pitchFamily="2" charset="0"/>
              </a:rPr>
              <a:t>Challenges</a:t>
            </a:r>
          </a:p>
        </p:txBody>
      </p:sp>
      <p:sp>
        <p:nvSpPr>
          <p:cNvPr id="17" name="TextBox 16"/>
          <p:cNvSpPr txBox="1"/>
          <p:nvPr/>
        </p:nvSpPr>
        <p:spPr>
          <a:xfrm>
            <a:off x="7729336" y="764949"/>
            <a:ext cx="3200400" cy="523220"/>
          </a:xfrm>
          <a:prstGeom prst="rect">
            <a:avLst/>
          </a:prstGeom>
          <a:noFill/>
        </p:spPr>
        <p:txBody>
          <a:bodyPr wrap="square" rtlCol="0">
            <a:spAutoFit/>
          </a:bodyPr>
          <a:lstStyle/>
          <a:p>
            <a:pPr algn="ctr"/>
            <a:r>
              <a:rPr lang="en-MY" sz="2800" dirty="0">
                <a:latin typeface="Roboto Light" panose="02000000000000000000" pitchFamily="2" charset="0"/>
                <a:ea typeface="Roboto Light" panose="02000000000000000000" pitchFamily="2" charset="0"/>
                <a:cs typeface="Roboto Light" panose="02000000000000000000" pitchFamily="2" charset="0"/>
              </a:rPr>
              <a:t>Improvements</a:t>
            </a:r>
          </a:p>
        </p:txBody>
      </p:sp>
      <p:sp>
        <p:nvSpPr>
          <p:cNvPr id="21" name="TextBox 20">
            <a:extLst>
              <a:ext uri="{FF2B5EF4-FFF2-40B4-BE49-F238E27FC236}">
                <a16:creationId xmlns:a16="http://schemas.microsoft.com/office/drawing/2014/main" id="{B214D161-A8D9-005D-9A36-A8CE313C66CD}"/>
              </a:ext>
            </a:extLst>
          </p:cNvPr>
          <p:cNvSpPr txBox="1"/>
          <p:nvPr/>
        </p:nvSpPr>
        <p:spPr>
          <a:xfrm>
            <a:off x="997674" y="1793774"/>
            <a:ext cx="4073090"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Limited experience with containerization.</a:t>
            </a:r>
          </a:p>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Passing Azure Provider parameters to Terraform </a:t>
            </a:r>
            <a:r>
              <a:rPr lang="en-US" sz="1600" dirty="0" err="1">
                <a:latin typeface="Roboto Light" panose="02000000000000000000" pitchFamily="2" charset="0"/>
                <a:ea typeface="Roboto Light" panose="02000000000000000000" pitchFamily="2" charset="0"/>
                <a:cs typeface="Roboto Light" panose="02000000000000000000" pitchFamily="2" charset="0"/>
              </a:rPr>
              <a:t>init</a:t>
            </a:r>
            <a:r>
              <a:rPr lang="en-US" sz="1600" dirty="0">
                <a:latin typeface="Roboto Light" panose="02000000000000000000" pitchFamily="2" charset="0"/>
                <a:ea typeface="Roboto Light" panose="02000000000000000000" pitchFamily="2" charset="0"/>
                <a:cs typeface="Roboto Light" panose="02000000000000000000" pitchFamily="2" charset="0"/>
              </a:rPr>
              <a:t> for multiple state files.</a:t>
            </a:r>
          </a:p>
          <a:p>
            <a:pPr marL="285750" indent="-285750">
              <a:buFont typeface="Arial" panose="020B0604020202020204" pitchFamily="34" charset="0"/>
              <a:buChar char="•"/>
            </a:pPr>
            <a:r>
              <a:rPr lang="en-US" sz="1600" dirty="0" err="1">
                <a:latin typeface="Roboto Light" panose="02000000000000000000" pitchFamily="2" charset="0"/>
                <a:ea typeface="Roboto Light" panose="02000000000000000000" pitchFamily="2" charset="0"/>
                <a:cs typeface="Roboto Light" panose="02000000000000000000" pitchFamily="2" charset="0"/>
              </a:rPr>
              <a:t>Statefulness</a:t>
            </a:r>
            <a:r>
              <a:rPr lang="en-US" sz="1600" dirty="0">
                <a:latin typeface="Roboto Light" panose="02000000000000000000" pitchFamily="2" charset="0"/>
                <a:ea typeface="Roboto Light" panose="02000000000000000000" pitchFamily="2" charset="0"/>
                <a:cs typeface="Roboto Light" panose="02000000000000000000" pitchFamily="2" charset="0"/>
              </a:rPr>
              <a:t> of databases is always a challenge.</a:t>
            </a:r>
          </a:p>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Publish profile must be manually entered into GitHub secrets.</a:t>
            </a:r>
          </a:p>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Intentionally chose GitHub Actions over Azure DevOps Pipelines.</a:t>
            </a:r>
          </a:p>
        </p:txBody>
      </p:sp>
      <p:sp>
        <p:nvSpPr>
          <p:cNvPr id="22" name="TextBox 21">
            <a:extLst>
              <a:ext uri="{FF2B5EF4-FFF2-40B4-BE49-F238E27FC236}">
                <a16:creationId xmlns:a16="http://schemas.microsoft.com/office/drawing/2014/main" id="{887428E4-FFB6-4AB6-D08D-72235F8A2075}"/>
              </a:ext>
            </a:extLst>
          </p:cNvPr>
          <p:cNvSpPr txBox="1"/>
          <p:nvPr/>
        </p:nvSpPr>
        <p:spPr>
          <a:xfrm>
            <a:off x="7292991" y="1793774"/>
            <a:ext cx="4073090"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Create re-usable workflows for deployment steps.</a:t>
            </a:r>
          </a:p>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Better fault tolerance (availability zone or multi-region if necessary, load balancing).</a:t>
            </a:r>
          </a:p>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Auto-scaling if necessary.</a:t>
            </a:r>
          </a:p>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Logging improvements (APM and Log Analytics).</a:t>
            </a:r>
          </a:p>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Security improvements (network segmentation / private link, Azure policy, WAF).</a:t>
            </a:r>
          </a:p>
        </p:txBody>
      </p:sp>
    </p:spTree>
    <p:extLst>
      <p:ext uri="{BB962C8B-B14F-4D97-AF65-F5344CB8AC3E}">
        <p14:creationId xmlns:p14="http://schemas.microsoft.com/office/powerpoint/2010/main" val="255152984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3" name="Title 1"/>
          <p:cNvSpPr txBox="1">
            <a:spLocks/>
          </p:cNvSpPr>
          <p:nvPr/>
        </p:nvSpPr>
        <p:spPr>
          <a:xfrm>
            <a:off x="3624943" y="3043238"/>
            <a:ext cx="4942115" cy="771525"/>
          </a:xfrm>
          <a:prstGeom prst="rect">
            <a:avLst/>
          </a:prstGeom>
          <a:no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MY" sz="5400" dirty="0">
                <a:solidFill>
                  <a:schemeClr val="bg1"/>
                </a:solidFill>
                <a:ea typeface="Open Sans Semibold" panose="020B0706030804020204" pitchFamily="34" charset="0"/>
                <a:cs typeface="Open Sans Semibold" panose="020B0706030804020204" pitchFamily="34" charset="0"/>
              </a:rPr>
              <a:t>Strategy</a:t>
            </a:r>
          </a:p>
        </p:txBody>
      </p:sp>
      <p:sp>
        <p:nvSpPr>
          <p:cNvPr id="4" name="Rectangle 3"/>
          <p:cNvSpPr/>
          <p:nvPr/>
        </p:nvSpPr>
        <p:spPr>
          <a:xfrm>
            <a:off x="3467100" y="2900363"/>
            <a:ext cx="5257800" cy="1057275"/>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382071503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theme/theme1.xml><?xml version="1.0" encoding="utf-8"?>
<a:theme xmlns:a="http://schemas.openxmlformats.org/drawingml/2006/main" name="Office Theme">
  <a:themeElements>
    <a:clrScheme name="startup_x_bluegreen">
      <a:dk1>
        <a:srgbClr val="2B2B2B"/>
      </a:dk1>
      <a:lt1>
        <a:srgbClr val="FFFFFF"/>
      </a:lt1>
      <a:dk2>
        <a:srgbClr val="000000"/>
      </a:dk2>
      <a:lt2>
        <a:srgbClr val="FFFFFF"/>
      </a:lt2>
      <a:accent1>
        <a:srgbClr val="7EC44E"/>
      </a:accent1>
      <a:accent2>
        <a:srgbClr val="5BBE77"/>
      </a:accent2>
      <a:accent3>
        <a:srgbClr val="25B7AB"/>
      </a:accent3>
      <a:accent4>
        <a:srgbClr val="27A6C2"/>
      </a:accent4>
      <a:accent5>
        <a:srgbClr val="239CCE"/>
      </a:accent5>
      <a:accent6>
        <a:srgbClr val="2099D8"/>
      </a:accent6>
      <a:hlink>
        <a:srgbClr val="2F8299"/>
      </a:hlink>
      <a:folHlink>
        <a:srgbClr val="8C8C8C"/>
      </a:folHlink>
    </a:clrScheme>
    <a:fontScheme name="Custom 1">
      <a:majorFont>
        <a:latin typeface="Lato Heavy"/>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71818</TotalTime>
  <Words>970</Words>
  <Application>Microsoft Office PowerPoint</Application>
  <PresentationFormat>Widescreen</PresentationFormat>
  <Paragraphs>169</Paragraphs>
  <Slides>15</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Arial</vt:lpstr>
      <vt:lpstr>Calibri</vt:lpstr>
      <vt:lpstr>Lato Black</vt:lpstr>
      <vt:lpstr>Lato Heavy</vt:lpstr>
      <vt:lpstr>Lato Light</vt:lpstr>
      <vt:lpstr>Lato Medium</vt:lpstr>
      <vt:lpstr>Open Sans Semibold</vt:lpstr>
      <vt:lpstr>Roboto</vt:lpstr>
      <vt:lpstr>Roboto </vt:lpstr>
      <vt:lpstr>Roboto black</vt:lpstr>
      <vt:lpstr>Roboto Light</vt:lpstr>
      <vt:lpstr>Office Theme</vt:lpstr>
      <vt:lpstr>PowerPoint Presentation</vt:lpstr>
      <vt:lpstr>The Opportunity</vt:lpstr>
      <vt:lpstr>PowerPoint Presentation</vt:lpstr>
      <vt:lpstr>The PoC</vt:lpstr>
      <vt:lpstr>Azure Infrastructure</vt:lpstr>
      <vt:lpstr>Continuous Integration</vt:lpstr>
      <vt:lpstr>Continuous Delivery</vt:lpstr>
      <vt:lpstr>PowerPoint Presentation</vt:lpstr>
      <vt:lpstr>PowerPoint Presentation</vt:lpstr>
      <vt:lpstr>PowerPoint Presentation</vt:lpstr>
      <vt:lpstr>PowerPoint Presentation</vt:lpstr>
      <vt:lpstr>PowerPoint Presentation</vt:lpstr>
      <vt:lpstr>Scaling DevOps</vt:lpstr>
      <vt:lpstr>PowerPoint Presentation</vt:lpstr>
      <vt:lpstr>CodeQL Vulnerability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GB Studeo</dc:creator>
  <cp:lastModifiedBy>Kevin Jordan</cp:lastModifiedBy>
  <cp:revision>1162</cp:revision>
  <dcterms:created xsi:type="dcterms:W3CDTF">2015-06-13T08:51:12Z</dcterms:created>
  <dcterms:modified xsi:type="dcterms:W3CDTF">2024-01-31T17:50:56Z</dcterms:modified>
</cp:coreProperties>
</file>