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758" r:id="rId3"/>
    <p:sldId id="713" r:id="rId4"/>
    <p:sldId id="752" r:id="rId5"/>
    <p:sldId id="753" r:id="rId6"/>
    <p:sldId id="759" r:id="rId7"/>
    <p:sldId id="718" r:id="rId8"/>
    <p:sldId id="754" r:id="rId9"/>
    <p:sldId id="738" r:id="rId10"/>
    <p:sldId id="737" r:id="rId11"/>
    <p:sldId id="717" r:id="rId12"/>
    <p:sldId id="767" r:id="rId13"/>
    <p:sldId id="755" r:id="rId14"/>
    <p:sldId id="729" r:id="rId15"/>
    <p:sldId id="712" r:id="rId16"/>
    <p:sldId id="761" r:id="rId17"/>
    <p:sldId id="762" r:id="rId18"/>
    <p:sldId id="763" r:id="rId19"/>
    <p:sldId id="764" r:id="rId20"/>
    <p:sldId id="739" r:id="rId21"/>
    <p:sldId id="746" r:id="rId22"/>
    <p:sldId id="715" r:id="rId23"/>
    <p:sldId id="765" r:id="rId24"/>
    <p:sldId id="766" r:id="rId25"/>
  </p:sldIdLst>
  <p:sldSz cx="12196763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-84" y="-204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A66804-583B-42BE-962B-441699487C4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B9EEDA17-7CE7-49CA-897E-A1888A19DA62}" type="datetimeFigureOut">
              <a:rPr lang="zh-CN" altLang="en-US"/>
              <a:pPr/>
              <a:t>2018/12/10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8113" y="768350"/>
            <a:ext cx="6823075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18061" y="3095541"/>
            <a:ext cx="8352928" cy="6219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能否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new 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()/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()?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4344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3361" y="2885010"/>
            <a:ext cx="11495659" cy="79208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抽象类</a:t>
            </a:r>
            <a:r>
              <a:rPr lang="en-US" altLang="zh-CN" sz="40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en-US" altLang="zh-CN" sz="40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r>
              <a:rPr lang="zh-CN" altLang="en-US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无法实例化</a:t>
            </a:r>
            <a:r>
              <a:rPr lang="en-US" altLang="zh-CN" sz="4000" dirty="0" smtClean="0">
                <a:solidFill>
                  <a:srgbClr val="F8F8F8"/>
                </a:solidFill>
                <a:latin typeface="微软雅黑"/>
                <a:ea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8828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可以实例化的是他们的子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类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5" y="666517"/>
            <a:ext cx="8579584" cy="54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3218061" y="1988840"/>
            <a:ext cx="201622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248457" y="2996952"/>
            <a:ext cx="1802251" cy="4320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22317" y="4941168"/>
            <a:ext cx="57502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2700">
                  <a:solidFill>
                    <a:srgbClr val="4D4D4D">
                      <a:satMod val="155000"/>
                    </a:srgbClr>
                  </a:solidFill>
                  <a:prstDash val="solid"/>
                </a:ln>
                <a:solidFill>
                  <a:srgbClr val="C2C1C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比如标准输入输出</a:t>
            </a:r>
            <a:endParaRPr lang="zh-CN" altLang="en-US" sz="5400" b="1" dirty="0">
              <a:ln w="12700">
                <a:solidFill>
                  <a:srgbClr val="4D4D4D">
                    <a:satMod val="155000"/>
                  </a:srgbClr>
                </a:solidFill>
                <a:prstDash val="solid"/>
              </a:ln>
              <a:solidFill>
                <a:srgbClr val="C2C1C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右箭头 2"/>
          <p:cNvSpPr/>
          <p:nvPr/>
        </p:nvSpPr>
        <p:spPr bwMode="auto">
          <a:xfrm rot="13132844">
            <a:off x="4638937" y="3589188"/>
            <a:ext cx="4217452" cy="406844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4276865">
            <a:off x="8634109" y="3985390"/>
            <a:ext cx="1909607" cy="406844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8330629" y="4941168"/>
            <a:ext cx="1368152" cy="9233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9914805" y="4941168"/>
            <a:ext cx="1368152" cy="9233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3804" y="5862938"/>
            <a:ext cx="13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System.in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44430" y="57748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System.out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489869" y="666517"/>
            <a:ext cx="201622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1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可以实例化的是他们的子类（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P283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5" y="666517"/>
            <a:ext cx="8579584" cy="547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2858021" y="1124744"/>
            <a:ext cx="201622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746453" y="1124744"/>
            <a:ext cx="2016224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70169" y="4941168"/>
            <a:ext cx="505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再比如文件</a:t>
            </a:r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操作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右箭头 2"/>
          <p:cNvSpPr/>
          <p:nvPr/>
        </p:nvSpPr>
        <p:spPr bwMode="auto">
          <a:xfrm rot="13721106">
            <a:off x="3315564" y="3047891"/>
            <a:ext cx="4729766" cy="406844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 rot="16643693">
            <a:off x="5966584" y="3184679"/>
            <a:ext cx="3405526" cy="406844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88412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0905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项目改进：将银行存取款系统中，用户账户的读取，从文件中读出，而非直接手工构造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836712"/>
            <a:ext cx="9350589" cy="45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621" y="5419725"/>
            <a:ext cx="37242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477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-1" y="542515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44624"/>
            <a:ext cx="10291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构思：一个字节一个字节的读取，遇到回车换行（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\r\n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）开始转为字符串进行处理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05" y="636915"/>
            <a:ext cx="9050758" cy="549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 bwMode="auto">
          <a:xfrm rot="12773180">
            <a:off x="8618135" y="4222701"/>
            <a:ext cx="2214391" cy="293327"/>
          </a:xfrm>
          <a:prstGeom prst="rightArrow">
            <a:avLst>
              <a:gd name="adj1" fmla="val 50000"/>
              <a:gd name="adj2" fmla="val 109176"/>
            </a:avLst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0136" y="4653136"/>
            <a:ext cx="5234909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此处仅是打印读出的行，如果要引入到银行存取款模拟系统中该如何做？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1024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个字节后面没用到的怎么办？还记得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trim()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么？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52584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项目改进：增加从文件读取的功能。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836711"/>
            <a:ext cx="73136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" y="1947696"/>
            <a:ext cx="7552700" cy="364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2204864"/>
            <a:ext cx="6684963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728452" y="1027866"/>
            <a:ext cx="413056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此处指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eclipse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中该</a:t>
            </a:r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</a:t>
            </a:r>
            <a:r>
              <a:rPr lang="zh-CN" alt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的根目录。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8938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93378" y="2708920"/>
            <a:ext cx="8352928" cy="112554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继续改进：</a:t>
            </a:r>
            <a:r>
              <a:rPr lang="zh-CN" altLang="en-US" sz="3200" dirty="0">
                <a:solidFill>
                  <a:srgbClr val="F8F8F8"/>
                </a:solidFill>
                <a:latin typeface="微软雅黑"/>
                <a:ea typeface="微软雅黑"/>
              </a:rPr>
              <a:t>为系统提供注册账户的功能，且能够进行存盘操作。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5" y="1337208"/>
            <a:ext cx="2683522" cy="43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6256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注册功能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" y="1612196"/>
            <a:ext cx="6276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61" y="2857742"/>
            <a:ext cx="46767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81957" y="961564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02637" y="2132856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DBUtil.java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72942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存盘功能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89" y="822920"/>
            <a:ext cx="776128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" y="2204864"/>
            <a:ext cx="5743575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9194725" y="620688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DBUtil.java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805" y="1465620"/>
            <a:ext cx="259228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Bank.java</a:t>
            </a:r>
            <a:endParaRPr lang="zh-CN" alt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58081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双列集合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双列集合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Key-Value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键值对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Map</a:t>
              </a:r>
              <a:r>
                <a:rPr lang="zh-CN" altLang="en-US" sz="2000" dirty="0" smtClean="0">
                  <a:solidFill>
                    <a:srgbClr val="F8F8F8"/>
                  </a:solidFill>
                </a:rPr>
                <a:t>接口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LinkedHashMap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TreeMap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工具类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Collections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Arrays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要求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读懂代码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灵活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99840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复制一个文件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224" y="2780928"/>
            <a:ext cx="12196762" cy="648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联合使用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. p287</a:t>
            </a:r>
            <a:endParaRPr lang="zh-CN" altLang="en-US" sz="20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68566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讨论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0016" y="2271063"/>
            <a:ext cx="9967793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讨论：复制的效率问题。</a:t>
            </a:r>
            <a:endParaRPr lang="en-US" altLang="zh-CN" sz="5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altLang="zh-CN" sz="2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带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缓冲功能的字节流：</a:t>
            </a:r>
            <a:r>
              <a:rPr lang="en-US" altLang="zh-CN" sz="2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BufferedInputStream</a:t>
            </a:r>
            <a:r>
              <a:rPr lang="zh-CN" alt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和</a:t>
            </a:r>
            <a:r>
              <a:rPr lang="en-US" altLang="zh-CN" sz="2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BufferedOutputStream</a:t>
            </a:r>
            <a:endParaRPr lang="en-US" altLang="zh-CN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16128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字符流的使用：读取文件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14" y="764704"/>
            <a:ext cx="9410503" cy="557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075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670" y="17441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字符流的使用：写入文件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804863"/>
            <a:ext cx="10675937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08803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dirty="0" smtClean="0">
                  <a:solidFill>
                    <a:srgbClr val="F8F8F8"/>
                  </a:solidFill>
                </a:rPr>
                <a:t>IO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1875770"/>
            <a:ext cx="208823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信息传输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09078" y="3841027"/>
              <a:ext cx="1635551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字节流</a:t>
              </a:r>
              <a:endParaRPr lang="en-US" altLang="zh-CN" sz="20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154165" y="1829603"/>
            <a:ext cx="207303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OutputStream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传输字节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2924944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字符流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789040"/>
            <a:ext cx="157163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Reader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Writer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传输字符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缓冲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Buffered…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提供缓冲功能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为何需要缓冲？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399"/>
            <a:ext cx="553998" cy="29181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第十一次课的内容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404921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9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9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9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9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9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9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9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9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9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13242" y="2803842"/>
            <a:ext cx="12196762" cy="69716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Java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中的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IO(</a:t>
            </a:r>
            <a:r>
              <a:rPr lang="en-US" altLang="zh-CN" sz="36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Input/Output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，输入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/</a:t>
            </a:r>
            <a:r>
              <a:rPr lang="zh-CN" altLang="en-US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输出</a:t>
            </a:r>
            <a:r>
              <a:rPr lang="en-US" altLang="zh-CN" sz="3600" dirty="0" smtClean="0">
                <a:solidFill>
                  <a:srgbClr val="F8F8F8"/>
                </a:solidFill>
                <a:latin typeface="微软雅黑"/>
                <a:ea typeface="微软雅黑"/>
              </a:rPr>
              <a:t>)</a:t>
            </a:r>
            <a:endParaRPr lang="zh-CN" altLang="en-US" sz="36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751299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3464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站在程序的世界向外看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……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042597"/>
            <a:ext cx="1008538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5594325" y="3933056"/>
            <a:ext cx="2016224" cy="11521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86750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613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对程序和外部世界进行信息传输的抽象：流（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Stream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381125"/>
            <a:ext cx="11676063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951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359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Stream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）里面，跑的是什么数据呢？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357313"/>
            <a:ext cx="1176178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69485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5359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流（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Stream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）里面，跑的是什么数据呢？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357313"/>
            <a:ext cx="1176178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061360" y="3900937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字节流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8381" y="1772816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字符流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73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55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Java 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中的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IO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流分类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45" y="808114"/>
            <a:ext cx="9361040" cy="550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86365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-5478" y="51365"/>
            <a:ext cx="12165009" cy="615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字节流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InputStream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和</a:t>
            </a:r>
            <a:r>
              <a:rPr lang="en-US" altLang="zh-CN" sz="3200" dirty="0" err="1" smtClean="0">
                <a:solidFill>
                  <a:srgbClr val="F8F8F8"/>
                </a:solidFill>
                <a:latin typeface="微软雅黑"/>
                <a:ea typeface="微软雅黑"/>
              </a:rPr>
              <a:t>OutputStream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98" y="1728190"/>
            <a:ext cx="11480517" cy="3789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303696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17581</TotalTime>
  <Pages>0</Pages>
  <Words>383</Words>
  <Characters>0</Characters>
  <Application>Microsoft Office PowerPoint</Application>
  <DocSecurity>0</DocSecurity>
  <PresentationFormat>自定义</PresentationFormat>
  <Lines>0</Lines>
  <Paragraphs>126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面向对象程序设计</dc:title>
  <dc:creator>jwf</dc:creator>
  <cp:lastModifiedBy>jwf</cp:lastModifiedBy>
  <cp:revision>1108</cp:revision>
  <cp:lastPrinted>2017-10-21T06:24:51Z</cp:lastPrinted>
  <dcterms:created xsi:type="dcterms:W3CDTF">2013-01-25T01:44:32Z</dcterms:created>
  <dcterms:modified xsi:type="dcterms:W3CDTF">2018-12-10T12:48:27Z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