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642" r:id="rId2"/>
    <p:sldId id="750" r:id="rId3"/>
    <p:sldId id="752" r:id="rId4"/>
    <p:sldId id="753" r:id="rId5"/>
    <p:sldId id="713" r:id="rId6"/>
    <p:sldId id="754" r:id="rId7"/>
    <p:sldId id="737" r:id="rId8"/>
    <p:sldId id="718" r:id="rId9"/>
    <p:sldId id="738" r:id="rId10"/>
    <p:sldId id="755" r:id="rId11"/>
    <p:sldId id="729" r:id="rId12"/>
    <p:sldId id="717" r:id="rId13"/>
    <p:sldId id="712" r:id="rId14"/>
    <p:sldId id="739" r:id="rId15"/>
    <p:sldId id="746" r:id="rId16"/>
    <p:sldId id="747" r:id="rId17"/>
    <p:sldId id="740" r:id="rId18"/>
    <p:sldId id="720" r:id="rId19"/>
    <p:sldId id="715" r:id="rId20"/>
    <p:sldId id="716" r:id="rId21"/>
    <p:sldId id="756" r:id="rId22"/>
    <p:sldId id="741" r:id="rId23"/>
    <p:sldId id="748" r:id="rId24"/>
    <p:sldId id="742" r:id="rId25"/>
    <p:sldId id="757" r:id="rId26"/>
    <p:sldId id="743" r:id="rId27"/>
    <p:sldId id="723" r:id="rId28"/>
    <p:sldId id="749" r:id="rId29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8" d="100"/>
          <a:sy n="78" d="100"/>
        </p:scale>
        <p:origin x="-84" y="-252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2018/11/21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或者用这种办法打印，请对比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948" y="659840"/>
            <a:ext cx="8080393" cy="600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88412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数据放入时的顺序、数据取出时的顺序对比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8" y="1146432"/>
            <a:ext cx="8657858" cy="2212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380" y="4315836"/>
            <a:ext cx="5818219" cy="17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1947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276872"/>
            <a:ext cx="9505056" cy="194421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想要保持数据插入时的顺序，怎么办？</a:t>
            </a:r>
            <a:endParaRPr lang="en-US" altLang="zh-CN" sz="40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endParaRPr lang="en-US" altLang="zh-CN" sz="4000" dirty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r>
              <a:rPr lang="en-US" altLang="zh-CN" sz="3600" i="1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LinkedHashMap</a:t>
            </a:r>
            <a:endParaRPr lang="en-US" altLang="zh-CN" sz="3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48828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898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LinkedHashMap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与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HashMap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的数据取出顺序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77" y="1124744"/>
            <a:ext cx="721092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63" y="3933056"/>
            <a:ext cx="707118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338741" y="5589807"/>
            <a:ext cx="23762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HashMap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52584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83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TreeMap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的有序性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224" y="2780928"/>
            <a:ext cx="12196762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假定有这样一个双列集合：（被叫号码，话费），请按号码排序</a:t>
            </a:r>
            <a:endParaRPr lang="zh-CN" altLang="en-US" sz="20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2685661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代码这样写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31" y="980728"/>
            <a:ext cx="9132887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7" y="4437112"/>
            <a:ext cx="8027987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88277" y="3361978"/>
            <a:ext cx="10620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仔细想想：是否存在什么问题呢？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161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262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执行右下角两行代码，对比结果，找问题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2" y="1095358"/>
            <a:ext cx="60579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6" y="3081320"/>
            <a:ext cx="718978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802237" y="836712"/>
            <a:ext cx="7013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中的</a:t>
            </a:r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重复了！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09" y="4606439"/>
            <a:ext cx="4235193" cy="121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31241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938141" y="692696"/>
            <a:ext cx="7704855" cy="71349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讨论：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HashMap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的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key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冲突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处理（源码）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141" y="1556792"/>
            <a:ext cx="5112568" cy="421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0" y="764704"/>
            <a:ext cx="3282945" cy="388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597" y="4958545"/>
            <a:ext cx="3973835" cy="1633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073749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" y="41172"/>
            <a:ext cx="12196762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Hashtable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与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HashMap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, 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类似于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Vector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和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ArrayList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1837" y="2204864"/>
            <a:ext cx="10168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Hashtable</a:t>
            </a:r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Vector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是线程安全的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3052" y="3690938"/>
            <a:ext cx="11530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但是</a:t>
            </a:r>
            <a:r>
              <a:rPr lang="en-US" altLang="zh-CN" sz="54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HashMap</a:t>
            </a:r>
            <a:r>
              <a:rPr lang="en-US" altLang="zh-CN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, </a:t>
            </a:r>
            <a:r>
              <a:rPr lang="en-US" altLang="zh-CN" sz="54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ArrayList</a:t>
            </a:r>
            <a:r>
              <a:rPr lang="zh-CN" alt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用途更广泛</a:t>
            </a:r>
            <a:endParaRPr lang="zh-CN" alt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594830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670" y="174412"/>
            <a:ext cx="18502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Properties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类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8335" y="1843149"/>
            <a:ext cx="9700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Properties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是</a:t>
            </a:r>
            <a:r>
              <a:rPr lang="en-US" altLang="zh-CN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Hashtable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的子类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3235" y="3573016"/>
            <a:ext cx="5750292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字符类型键值集合</a:t>
            </a:r>
            <a:endParaRPr lang="en-US" altLang="zh-CN" sz="54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/>
            <a:endParaRPr lang="en-US" altLang="zh-CN" sz="3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/>
            <a:r>
              <a:rPr lang="zh-CN" altLang="en-US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常做应用配置：</a:t>
            </a:r>
            <a:r>
              <a:rPr lang="en-US" altLang="zh-CN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p.264</a:t>
            </a:r>
            <a:endParaRPr lang="zh-CN" altLang="en-U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7707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集合类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11033" y="1875770"/>
            <a:ext cx="170816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集合类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体系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Collection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1" y="1829603"/>
            <a:ext cx="170755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Set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List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LinkedList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Vector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相关操作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Set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TreeSet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第九次课的内容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098072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泛型：还记得这个警告吗（下图中的波浪线）？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93" y="883204"/>
            <a:ext cx="9194726" cy="556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1658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2336966" cy="222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2497981" y="692696"/>
            <a:ext cx="9398497" cy="5400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泛    型</a:t>
            </a:r>
            <a:endParaRPr lang="en-US" altLang="zh-CN" sz="40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1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）集合类可以处理任意数据类型；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2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）集合类可以对入口不做限制（即什么都可以装进去）；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3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）集合类取出时统一成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Object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；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4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）集合类中的数据取出后，需确定具体类型，以便参与运算；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5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）如果知道数据类型是什么，可以进行强制类型转换。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6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）如果不知道数据类型是什么，强制转换的时候可能会</a:t>
            </a:r>
            <a:r>
              <a:rPr lang="zh-CN" altLang="en-US" sz="3600" dirty="0" smtClean="0">
                <a:solidFill>
                  <a:srgbClr val="FFFF00"/>
                </a:solidFill>
                <a:latin typeface="微软雅黑"/>
                <a:ea typeface="微软雅黑"/>
              </a:rPr>
              <a:t>出错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/>
                <a:ea typeface="微软雅黑"/>
              </a:rPr>
              <a:t>！</a:t>
            </a:r>
            <a:endParaRPr lang="en-US" altLang="zh-CN" sz="2400" dirty="0">
              <a:solidFill>
                <a:srgbClr val="FFFF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045362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27557" y="2636912"/>
            <a:ext cx="11510131" cy="11521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能不能让集合类把好入口关？也就是说，规定集合里装入数据的类型。</a:t>
            </a:r>
          </a:p>
        </p:txBody>
      </p:sp>
    </p:spTree>
    <p:extLst>
      <p:ext uri="{BB962C8B-B14F-4D97-AF65-F5344CB8AC3E}">
        <p14:creationId xmlns:p14="http://schemas.microsoft.com/office/powerpoint/2010/main" val="16195338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泛型类型的确定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37" y="1484784"/>
            <a:ext cx="943569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31755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自定义泛型：小需求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设计一个简单容器，存储一些数据，类型未知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" y="1959204"/>
            <a:ext cx="490119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293" y="1826344"/>
            <a:ext cx="675163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4709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510211" y="2780928"/>
            <a:ext cx="7560840" cy="71349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讨论：你觉得什么时候会用到泛型？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74306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568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Collections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工具类 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( P269 – 270 )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611" y="1340768"/>
            <a:ext cx="7211540" cy="424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7040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148971"/>
            <a:ext cx="12165009" cy="39970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Arrays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工具类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89" y="980728"/>
            <a:ext cx="6970713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765" y="1564997"/>
            <a:ext cx="17716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6469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双列集合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1875770"/>
            <a:ext cx="208823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双列集合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键值对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Map</a:t>
              </a:r>
              <a:r>
                <a:rPr lang="zh-CN" altLang="en-US" sz="2000" dirty="0" smtClean="0">
                  <a:solidFill>
                    <a:srgbClr val="F8F8F8"/>
                  </a:solidFill>
                </a:rPr>
                <a:t>接口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154165" y="1829603"/>
            <a:ext cx="207303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LinkedHashMap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TreeMap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工具类</a:t>
              </a: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Collections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Arrays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要求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读懂代码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灵活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第十次课的内容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953887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025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以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ArrayList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改造后的生成通话记录代码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53" y="883204"/>
            <a:ext cx="9194726" cy="556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86750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打印的时候可以这样，每条记录需要分割。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61" y="836712"/>
            <a:ext cx="9123363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951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" y="1988840"/>
            <a:ext cx="12196762" cy="258189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能否存储通话记录的时候以这种形式存储（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Key-Value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键值对）？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r>
              <a:rPr lang="zh-CN" altLang="en-US" sz="2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主叫：</a:t>
            </a:r>
            <a:r>
              <a:rPr lang="en-US" altLang="zh-CN" sz="2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13800138000</a:t>
            </a:r>
          </a:p>
          <a:p>
            <a:pPr algn="ctr"/>
            <a:r>
              <a:rPr lang="zh-CN" altLang="en-US" sz="2400" i="1" dirty="0">
                <a:solidFill>
                  <a:srgbClr val="F8F8F8"/>
                </a:solidFill>
                <a:latin typeface="微软雅黑"/>
                <a:ea typeface="微软雅黑"/>
              </a:rPr>
              <a:t>开始</a:t>
            </a:r>
            <a:r>
              <a:rPr lang="zh-CN" altLang="en-US" sz="2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时间：</a:t>
            </a:r>
            <a:r>
              <a:rPr lang="en-US" altLang="zh-CN" sz="2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2017-11-26 09:22:30</a:t>
            </a:r>
          </a:p>
          <a:p>
            <a:pPr algn="ctr"/>
            <a:r>
              <a:rPr lang="zh-CN" altLang="en-US" sz="2400" i="1" dirty="0">
                <a:solidFill>
                  <a:srgbClr val="F8F8F8"/>
                </a:solidFill>
                <a:latin typeface="微软雅黑"/>
                <a:ea typeface="微软雅黑"/>
              </a:rPr>
              <a:t>结束</a:t>
            </a:r>
            <a:r>
              <a:rPr lang="zh-CN" altLang="en-US" sz="2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时间：</a:t>
            </a:r>
            <a:r>
              <a:rPr lang="en-US" altLang="zh-CN" sz="2400" i="1" dirty="0">
                <a:solidFill>
                  <a:srgbClr val="F8F8F8"/>
                </a:solidFill>
                <a:latin typeface="微软雅黑"/>
                <a:ea typeface="微软雅黑"/>
              </a:rPr>
              <a:t>2017-11-26 09:22:30</a:t>
            </a:r>
          </a:p>
          <a:p>
            <a:pPr algn="ctr"/>
            <a:r>
              <a:rPr lang="zh-CN" altLang="en-US" sz="2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被叫：</a:t>
            </a:r>
            <a:r>
              <a:rPr lang="en-US" altLang="zh-CN" sz="2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13803720003</a:t>
            </a:r>
            <a:endParaRPr lang="zh-CN" altLang="en-US" sz="24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8751299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521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 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集合体系架构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40" y="1412776"/>
            <a:ext cx="9683916" cy="399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3866133" y="3573016"/>
            <a:ext cx="6120680" cy="20882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47176" y="5301208"/>
            <a:ext cx="7141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双列集合：键值对集合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286365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0109" y="3095541"/>
            <a:ext cx="7704855" cy="62194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直接存储键值对，代码改如何更改呢？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4344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4457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使用 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HashMap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 + 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ArrayList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 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存储通话记录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61" y="2636912"/>
            <a:ext cx="9587992" cy="245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437" y="1124744"/>
            <a:ext cx="778995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73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打印详单的时候，怎么把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HashMap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中的内容打出来呢？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52" y="836712"/>
            <a:ext cx="9323858" cy="548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30369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17207</TotalTime>
  <Pages>0</Pages>
  <Words>517</Words>
  <Characters>0</Characters>
  <Application>Microsoft Office PowerPoint</Application>
  <DocSecurity>0</DocSecurity>
  <PresentationFormat>自定义</PresentationFormat>
  <Lines>0</Lines>
  <Paragraphs>144</Paragraphs>
  <Slides>28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dc:creator>jwf</dc:creator>
  <cp:lastModifiedBy>jwf</cp:lastModifiedBy>
  <cp:revision>1076</cp:revision>
  <cp:lastPrinted>2017-10-21T06:24:51Z</cp:lastPrinted>
  <dcterms:created xsi:type="dcterms:W3CDTF">2013-01-25T01:44:32Z</dcterms:created>
  <dcterms:modified xsi:type="dcterms:W3CDTF">2018-11-21T01:33:28Z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