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642" r:id="rId2"/>
    <p:sldId id="682" r:id="rId3"/>
    <p:sldId id="684" r:id="rId4"/>
    <p:sldId id="685" r:id="rId5"/>
    <p:sldId id="686" r:id="rId6"/>
    <p:sldId id="662" r:id="rId7"/>
    <p:sldId id="663" r:id="rId8"/>
    <p:sldId id="687" r:id="rId9"/>
    <p:sldId id="688" r:id="rId10"/>
    <p:sldId id="689" r:id="rId11"/>
    <p:sldId id="672" r:id="rId12"/>
    <p:sldId id="670" r:id="rId13"/>
    <p:sldId id="671" r:id="rId14"/>
    <p:sldId id="669" r:id="rId15"/>
    <p:sldId id="664" r:id="rId16"/>
    <p:sldId id="665" r:id="rId17"/>
    <p:sldId id="673" r:id="rId18"/>
    <p:sldId id="680" r:id="rId19"/>
    <p:sldId id="674" r:id="rId20"/>
    <p:sldId id="619" r:id="rId21"/>
    <p:sldId id="675" r:id="rId22"/>
    <p:sldId id="621" r:id="rId23"/>
    <p:sldId id="676" r:id="rId24"/>
    <p:sldId id="667" r:id="rId25"/>
    <p:sldId id="677" r:id="rId26"/>
    <p:sldId id="678" r:id="rId27"/>
    <p:sldId id="679" r:id="rId28"/>
    <p:sldId id="681" r:id="rId29"/>
    <p:sldId id="683" r:id="rId30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92" d="100"/>
          <a:sy n="92" d="100"/>
        </p:scale>
        <p:origin x="-102" y="-354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pPr/>
              <a:t>2017-09-20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" name="背景音乐 - 轻快背景音乐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10971631" y="-1173360"/>
            <a:ext cx="609600" cy="6096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5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throws</a:t>
            </a:r>
            <a:endParaRPr lang="zh-CN" altLang="en-US" sz="66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5042756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001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throws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关键词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4" y="980728"/>
            <a:ext cx="96758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99199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2028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中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的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  <a:ea typeface="微软雅黑"/>
              </a:rPr>
              <a:t>异常</a:t>
            </a:r>
            <a:endParaRPr lang="zh-CN" altLang="en-US" sz="2400" dirty="0">
              <a:solidFill>
                <a:srgbClr val="333333"/>
              </a:solidFill>
              <a:latin typeface="微软雅黑"/>
              <a:ea typeface="微软雅黑"/>
            </a:endParaRPr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306750" y="2420888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16200000" flipH="1">
            <a:off x="1530509" y="3596193"/>
            <a:ext cx="5822204" cy="29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5400000">
            <a:off x="4513633" y="3597060"/>
            <a:ext cx="5822201" cy="29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15"/>
          <p:cNvSpPr>
            <a:spLocks/>
          </p:cNvSpPr>
          <p:nvPr/>
        </p:nvSpPr>
        <p:spPr bwMode="auto">
          <a:xfrm flipH="1">
            <a:off x="6066255" y="2425872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7778" y="32418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编译时异常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1611" y="3103342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01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7611" y="3108326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02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71921" y="32418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运行时异常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22884443"/>
      </p:ext>
    </p:extLst>
  </p:cSld>
  <p:clrMapOvr>
    <a:masterClrMapping/>
  </p:clrMapOvr>
  <p:transition spd="slow" advTm="8563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8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8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380"/>
                                </p:stCondLst>
                                <p:childTnLst>
                                  <p:par>
                                    <p:cTn id="46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880"/>
                                </p:stCondLst>
                                <p:childTnLst>
                                  <p:par>
                                    <p:cTn id="5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10" grpId="0" animBg="1"/>
          <p:bldP spid="12" grpId="0"/>
          <p:bldP spid="14" grpId="0"/>
          <p:bldP spid="15" grpId="0"/>
          <p:bldP spid="1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8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8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380"/>
                                </p:stCondLst>
                                <p:childTnLst>
                                  <p:par>
                                    <p:cTn id="4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880"/>
                                </p:stCondLst>
                                <p:childTnLst>
                                  <p:par>
                                    <p:cTn id="5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10" grpId="0" animBg="1"/>
          <p:bldP spid="12" grpId="0"/>
          <p:bldP spid="14" grpId="0"/>
          <p:bldP spid="15" grpId="0"/>
          <p:bldP spid="18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765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类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(.class)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文件的管理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91259" y="2924944"/>
            <a:ext cx="10335713" cy="648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package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6149693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2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/>
                <a:ea typeface="微软雅黑"/>
              </a:rPr>
              <a:t>异常</a:t>
            </a:r>
            <a:endParaRPr lang="zh-CN" altLang="en-US" sz="24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等腰三角形 2"/>
          <p:cNvSpPr/>
          <p:nvPr/>
        </p:nvSpPr>
        <p:spPr bwMode="auto">
          <a:xfrm rot="3036074">
            <a:off x="1049417" y="1351030"/>
            <a:ext cx="1152128" cy="133307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63" y="1869626"/>
            <a:ext cx="697627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封装</a:t>
            </a:r>
            <a:endParaRPr lang="en-US" altLang="zh-CN" dirty="0" smtClean="0"/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2329737" y="1405358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等腰三角形 2"/>
          <p:cNvSpPr/>
          <p:nvPr/>
        </p:nvSpPr>
        <p:spPr bwMode="auto">
          <a:xfrm rot="3036074">
            <a:off x="2059351" y="2947818"/>
            <a:ext cx="1152128" cy="133307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7597" y="3466414"/>
            <a:ext cx="69762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继承</a:t>
            </a:r>
            <a:endParaRPr lang="en-US" altLang="zh-CN" dirty="0" smtClean="0"/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3339671" y="3002146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625843" y="3142191"/>
            <a:ext cx="4174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4D4D4D"/>
                </a:solidFill>
                <a:latin typeface="微软雅黑"/>
                <a:ea typeface="微软雅黑"/>
              </a:rPr>
              <a:t>？</a:t>
            </a:r>
            <a:endParaRPr lang="zh-CN" altLang="en-US" sz="60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7" name="等腰三角形 2"/>
          <p:cNvSpPr/>
          <p:nvPr/>
        </p:nvSpPr>
        <p:spPr bwMode="auto">
          <a:xfrm rot="3036074">
            <a:off x="1345332" y="4744800"/>
            <a:ext cx="1152128" cy="133307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33578" y="5263396"/>
            <a:ext cx="697627" cy="4001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多态</a:t>
            </a:r>
            <a:endParaRPr lang="en-US" altLang="zh-CN" dirty="0" smtClean="0"/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2625652" y="4763265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911824" y="4949672"/>
            <a:ext cx="4672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4D4D4D"/>
                </a:solidFill>
                <a:latin typeface="微软雅黑"/>
                <a:ea typeface="微软雅黑"/>
              </a:rPr>
              <a:t>？</a:t>
            </a:r>
            <a:endParaRPr lang="zh-CN" altLang="en-US" sz="60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>
            <a:off x="7856538" y="1012825"/>
            <a:ext cx="1831975" cy="2611438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22" name="Freeform 12"/>
          <p:cNvSpPr>
            <a:spLocks/>
          </p:cNvSpPr>
          <p:nvPr/>
        </p:nvSpPr>
        <p:spPr bwMode="auto">
          <a:xfrm>
            <a:off x="9793288" y="1012825"/>
            <a:ext cx="1830387" cy="2611438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23" name="Freeform 13"/>
          <p:cNvSpPr>
            <a:spLocks/>
          </p:cNvSpPr>
          <p:nvPr/>
        </p:nvSpPr>
        <p:spPr bwMode="auto">
          <a:xfrm>
            <a:off x="9793288" y="3722688"/>
            <a:ext cx="1830387" cy="2611438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24" name="Freeform 14"/>
          <p:cNvSpPr>
            <a:spLocks/>
          </p:cNvSpPr>
          <p:nvPr/>
        </p:nvSpPr>
        <p:spPr bwMode="auto">
          <a:xfrm>
            <a:off x="7856538" y="3722688"/>
            <a:ext cx="1831975" cy="2611438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6" cstate="print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990600"/>
            <a:ext cx="954246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883320"/>
      </p:ext>
    </p:extLst>
  </p:cSld>
  <p:clrMapOvr>
    <a:masterClrMapping/>
  </p:clrMapOvr>
  <p:transition spd="slow" advTm="8069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740"/>
                                </p:stCondLst>
                                <p:childTnLst>
                                  <p:par>
                                    <p:cTn id="23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1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2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3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4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5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36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7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38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47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48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9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0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1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52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3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4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740"/>
                                </p:stCondLst>
                                <p:childTnLst>
                                  <p:par>
                                    <p:cTn id="56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5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240"/>
                                </p:stCondLst>
                                <p:childTnLst>
                                  <p:par>
                                    <p:cTn id="60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68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69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0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71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2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3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4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5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9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84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85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86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87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88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89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0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91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4240"/>
                                </p:stCondLst>
                                <p:childTnLst>
                                  <p:par>
                                    <p:cTn id="93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9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4740"/>
                                </p:stCondLst>
                                <p:childTnLst>
                                  <p:par>
                                    <p:cTn id="9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40"/>
                                </p:stCondLst>
                                <p:childTnLst>
                                  <p:par>
                                    <p:cTn id="101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3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4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09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10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1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12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3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14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5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16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0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25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26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7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28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9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30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1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32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6040"/>
                                </p:stCondLst>
                                <p:childTnLst>
                                  <p:par>
                                    <p:cTn id="134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3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6540"/>
                                </p:stCondLst>
                                <p:childTnLst>
                                  <p:par>
                                    <p:cTn id="1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6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4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9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7" grpId="0" animBg="1"/>
          <p:bldP spid="8" grpId="0" animBg="1"/>
          <p:bldP spid="12" grpId="0" animBg="1"/>
          <p:bldP spid="13" grpId="0" animBg="1"/>
          <p:bldP spid="15" grpId="0"/>
          <p:bldP spid="17" grpId="0" animBg="1"/>
          <p:bldP spid="18" grpId="0" animBg="1"/>
          <p:bldP spid="20" grpId="0"/>
          <p:bldP spid="16" grpId="0" animBg="1"/>
          <p:bldP spid="22" grpId="0" animBg="1"/>
          <p:bldP spid="23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740"/>
                                </p:stCondLst>
                                <p:childTnLst>
                                  <p:par>
                                    <p:cTn id="23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1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2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3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4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5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36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7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38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47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48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9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0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1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52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3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4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740"/>
                                </p:stCondLst>
                                <p:childTnLst>
                                  <p:par>
                                    <p:cTn id="56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5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240"/>
                                </p:stCondLst>
                                <p:childTnLst>
                                  <p:par>
                                    <p:cTn id="60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68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69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0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71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2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3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4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5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9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84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85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86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87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88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89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0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91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4240"/>
                                </p:stCondLst>
                                <p:childTnLst>
                                  <p:par>
                                    <p:cTn id="93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9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4740"/>
                                </p:stCondLst>
                                <p:childTnLst>
                                  <p:par>
                                    <p:cTn id="9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40"/>
                                </p:stCondLst>
                                <p:childTnLst>
                                  <p:par>
                                    <p:cTn id="101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3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4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09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10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1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12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3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14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5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16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0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25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26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7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28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29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30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1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32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6040"/>
                                </p:stCondLst>
                                <p:childTnLst>
                                  <p:par>
                                    <p:cTn id="134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3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6540"/>
                                </p:stCondLst>
                                <p:childTnLst>
                                  <p:par>
                                    <p:cTn id="1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7" grpId="0" animBg="1"/>
          <p:bldP spid="8" grpId="0" animBg="1"/>
          <p:bldP spid="12" grpId="0" animBg="1"/>
          <p:bldP spid="13" grpId="0" animBg="1"/>
          <p:bldP spid="15" grpId="0"/>
          <p:bldP spid="17" grpId="0" animBg="1"/>
          <p:bldP spid="18" grpId="0" animBg="1"/>
          <p:bldP spid="20" grpId="0"/>
          <p:bldP spid="16" grpId="0" animBg="1"/>
          <p:bldP spid="22" grpId="0" animBg="1"/>
          <p:bldP spid="23" grpId="0" animBg="1"/>
          <p:bldP spid="24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6600" b="0" i="1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super</a:t>
            </a:r>
            <a:endParaRPr kumimoji="0" lang="zh-CN" altLang="en-US" sz="6600" b="0" i="1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27311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1717" y="2597824"/>
            <a:ext cx="11953328" cy="126322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站在子类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，</a:t>
            </a:r>
            <a:r>
              <a:rPr lang="en-US" altLang="zh-CN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”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遥望</a:t>
            </a:r>
            <a:r>
              <a:rPr lang="en-US" altLang="zh-CN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”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父</a:t>
            </a:r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类，</a:t>
            </a:r>
            <a:r>
              <a:rPr lang="en-US" altLang="zh-CN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super</a:t>
            </a:r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可以取到父类的成员变量和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方法（包括</a:t>
            </a:r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构造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方法）。</a:t>
            </a:r>
            <a:endParaRPr lang="en-US" altLang="zh-CN" sz="2400" dirty="0" smtClean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  <a:p>
            <a:pPr algn="ctr"/>
            <a:endParaRPr lang="en-US" altLang="zh-CN" sz="2400" dirty="0" smtClean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  <a:p>
            <a:pPr algn="ctr"/>
            <a:r>
              <a:rPr lang="en-US" altLang="zh-CN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P118-120</a:t>
            </a:r>
            <a:endParaRPr kumimoji="0" lang="zh-CN" altLang="en-US" sz="6600" b="0" i="1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041775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345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uper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与构造方法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1109663"/>
            <a:ext cx="11780837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86223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2741840"/>
            <a:ext cx="12196763" cy="68716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Object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：所有类的父类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, p134-135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7688054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2597823"/>
            <a:ext cx="12196763" cy="83117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800" dirty="0" smtClean="0">
                <a:solidFill>
                  <a:srgbClr val="F8F8F8"/>
                </a:solidFill>
                <a:latin typeface="微软雅黑"/>
                <a:ea typeface="微软雅黑"/>
              </a:rPr>
              <a:t>不想被继承，不想被重写，不想被改变。</a:t>
            </a:r>
          </a:p>
        </p:txBody>
      </p:sp>
    </p:spTree>
    <p:extLst>
      <p:ext uri="{BB962C8B-B14F-4D97-AF65-F5344CB8AC3E}">
        <p14:creationId xmlns:p14="http://schemas.microsoft.com/office/powerpoint/2010/main" val="6861800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继承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1921917" y="2655798"/>
            <a:ext cx="196237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父类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改写、新增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super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final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254293" y="1829603"/>
            <a:ext cx="197290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无法继承的类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无法改写的方法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赋值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次的常量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279162" y="3055209"/>
              <a:ext cx="1851040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抽象类、接口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abstract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implements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多态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子类“当作”父类使用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运行子类方法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匿名内部类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第三次课的内容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206717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微软雅黑"/>
                <a:ea typeface="微软雅黑"/>
              </a:rPr>
              <a:t>f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inal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关键词</a:t>
            </a:r>
            <a:endParaRPr lang="zh-CN" altLang="en-US" sz="24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5782071" y="1052736"/>
            <a:ext cx="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5782071" y="3910236"/>
            <a:ext cx="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椭圆 42"/>
          <p:cNvSpPr/>
          <p:nvPr/>
        </p:nvSpPr>
        <p:spPr bwMode="auto">
          <a:xfrm>
            <a:off x="5235971" y="2818036"/>
            <a:ext cx="1092200" cy="1092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87552" y="1556792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 smtClean="0">
                <a:latin typeface="+mn-ea"/>
                <a:ea typeface="+mn-ea"/>
              </a:rPr>
              <a:t>写</a:t>
            </a:r>
            <a:r>
              <a:rPr lang="en-US" altLang="zh-CN" sz="2000" b="1" dirty="0" smtClean="0">
                <a:latin typeface="+mn-ea"/>
                <a:ea typeface="+mn-ea"/>
              </a:rPr>
              <a:t>final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62118" y="1556792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不写</a:t>
            </a:r>
            <a:r>
              <a:rPr lang="en-US" altLang="zh-CN" sz="2000" b="1" dirty="0" smtClean="0">
                <a:latin typeface="+mn-ea"/>
                <a:ea typeface="+mn-ea"/>
              </a:rPr>
              <a:t>final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20118" y="2024844"/>
            <a:ext cx="36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类、方法、变量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62118" y="2024844"/>
            <a:ext cx="36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类、方法、变量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359717" y="3364136"/>
            <a:ext cx="2149818" cy="3528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类无法继承</a:t>
            </a:r>
          </a:p>
        </p:txBody>
      </p:sp>
      <p:sp>
        <p:nvSpPr>
          <p:cNvPr id="85" name="矩形 84"/>
          <p:cNvSpPr/>
          <p:nvPr/>
        </p:nvSpPr>
        <p:spPr bwMode="auto">
          <a:xfrm>
            <a:off x="1489869" y="3808636"/>
            <a:ext cx="3019666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方法无法被重写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1705893" y="4303936"/>
            <a:ext cx="2803642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dirty="0" smtClean="0">
                <a:solidFill>
                  <a:srgbClr val="F8F8F8"/>
                </a:solidFill>
                <a:latin typeface="+mn-ea"/>
              </a:rPr>
              <a:t>变量首次赋值后不再可变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7002323" y="3364136"/>
            <a:ext cx="2336418" cy="3528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类可以继承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7014369" y="3808636"/>
            <a:ext cx="3485852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方法可以重写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7014369" y="4303936"/>
            <a:ext cx="1820316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变量是可变的</a:t>
            </a:r>
            <a:endParaRPr lang="zh-CN" altLang="en-US" dirty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71887" y="3018098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8F8F8"/>
                </a:solidFill>
              </a:rPr>
              <a:t>VS</a:t>
            </a:r>
            <a:endParaRPr lang="zh-CN" altLang="en-US" sz="40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51858"/>
      </p:ext>
    </p:extLst>
  </p:cSld>
  <p:clrMapOvr>
    <a:masterClrMapping/>
  </p:clrMapOvr>
  <p:transition spd="slow" advTm="6932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48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98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5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98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480"/>
                                </p:stCondLst>
                                <p:childTnLst>
                                  <p:par>
                                    <p:cTn id="6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498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43" grpId="0" animBg="1"/>
          <p:bldP spid="78" grpId="0"/>
          <p:bldP spid="79" grpId="0"/>
          <p:bldP spid="80" grpId="0"/>
          <p:bldP spid="81" grpId="0"/>
          <p:bldP spid="82" grpId="0" animBg="1"/>
          <p:bldP spid="85" grpId="0" animBg="1"/>
          <p:bldP spid="86" grpId="0" animBg="1"/>
          <p:bldP spid="88" grpId="0" animBg="1"/>
          <p:bldP spid="89" grpId="0" animBg="1"/>
          <p:bldP spid="90" grpId="0" animBg="1"/>
          <p:bldP spid="9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48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98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5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98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480"/>
                                </p:stCondLst>
                                <p:childTnLst>
                                  <p:par>
                                    <p:cTn id="6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498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43" grpId="0" animBg="1"/>
          <p:bldP spid="78" grpId="0"/>
          <p:bldP spid="79" grpId="0"/>
          <p:bldP spid="80" grpId="0"/>
          <p:bldP spid="81" grpId="0"/>
          <p:bldP spid="82" grpId="0" animBg="1"/>
          <p:bldP spid="85" grpId="0" animBg="1"/>
          <p:bldP spid="86" grpId="0" animBg="1"/>
          <p:bldP spid="88" grpId="0" animBg="1"/>
          <p:bldP spid="89" grpId="0" animBg="1"/>
          <p:bldP spid="90" grpId="0" animBg="1"/>
          <p:bldP spid="92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2597823"/>
            <a:ext cx="12196763" cy="83117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800" dirty="0" smtClean="0">
                <a:solidFill>
                  <a:srgbClr val="F8F8F8"/>
                </a:solidFill>
                <a:latin typeface="微软雅黑"/>
                <a:ea typeface="微软雅黑"/>
              </a:rPr>
              <a:t>类、方法的功能不确定，怎么办？</a:t>
            </a:r>
          </a:p>
        </p:txBody>
      </p:sp>
    </p:spTree>
    <p:extLst>
      <p:ext uri="{BB962C8B-B14F-4D97-AF65-F5344CB8AC3E}">
        <p14:creationId xmlns:p14="http://schemas.microsoft.com/office/powerpoint/2010/main" val="72784063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029502" y="2390840"/>
            <a:ext cx="2952328" cy="295232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78301" y="190754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</a:rPr>
              <a:t>特征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：功能不确定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78301" y="2924944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抽象方法：只有名字，无代码。所在类为抽象类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78301" y="4103202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</a:rPr>
              <a:t>抽象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类：可以包含，也可以不包含抽象方法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33885" y="3513061"/>
            <a:ext cx="1771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8F8F8"/>
                </a:solidFill>
                <a:latin typeface="+mn-ea"/>
                <a:ea typeface="+mn-ea"/>
              </a:rPr>
              <a:t>抽象类</a:t>
            </a:r>
            <a:endParaRPr lang="zh-CN" altLang="en-US" sz="40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05666" y="1765071"/>
            <a:ext cx="864096" cy="864096"/>
            <a:chOff x="2505666" y="1765071"/>
            <a:chExt cx="864096" cy="864096"/>
          </a:xfrm>
        </p:grpSpPr>
        <p:sp>
          <p:nvSpPr>
            <p:cNvPr id="23" name="椭圆 22"/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63333" y="18452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01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05766" y="2600174"/>
            <a:ext cx="864096" cy="864096"/>
            <a:chOff x="3405766" y="2600174"/>
            <a:chExt cx="864096" cy="864096"/>
          </a:xfrm>
        </p:grpSpPr>
        <p:sp>
          <p:nvSpPr>
            <p:cNvPr id="24" name="椭圆 23"/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52333" y="27088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02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93471" y="3855820"/>
            <a:ext cx="864096" cy="864096"/>
            <a:chOff x="3593471" y="3855820"/>
            <a:chExt cx="864096" cy="864096"/>
          </a:xfrm>
        </p:grpSpPr>
        <p:sp>
          <p:nvSpPr>
            <p:cNvPr id="25" name="椭圆 24"/>
            <p:cNvSpPr/>
            <p:nvPr/>
          </p:nvSpPr>
          <p:spPr bwMode="auto">
            <a:xfrm>
              <a:off x="3593471" y="38558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55533" y="39788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03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69989" y="4797152"/>
            <a:ext cx="864096" cy="864096"/>
            <a:chOff x="2937714" y="4911120"/>
            <a:chExt cx="864096" cy="864096"/>
          </a:xfrm>
        </p:grpSpPr>
        <p:sp>
          <p:nvSpPr>
            <p:cNvPr id="26" name="椭圆 25"/>
            <p:cNvSpPr/>
            <p:nvPr/>
          </p:nvSpPr>
          <p:spPr bwMode="auto">
            <a:xfrm>
              <a:off x="2937714" y="49111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2433" y="50202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04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348877" y="514790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关键词：</a:t>
            </a:r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abstract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4115449"/>
      </p:ext>
    </p:extLst>
  </p:cSld>
  <p:clrMapOvr>
    <a:masterClrMapping/>
  </p:clrMapOvr>
  <p:transition spd="slow" advTm="576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8855 3.7037E-6 L -2.10095E-6 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400"/>
                            </p:stCondLst>
                            <p:childTnLst>
                              <p:par>
                                <p:cTn id="4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4" grpId="0" animBg="1"/>
      <p:bldP spid="22" grpId="0" animBg="1"/>
      <p:bldP spid="27" grpId="0"/>
      <p:bldP spid="29" grpId="0"/>
      <p:bldP spid="31" grpId="0"/>
      <p:bldP spid="35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抽象类、抽象方法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17" y="1364385"/>
            <a:ext cx="8640960" cy="455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68414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接口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00263" y="1320184"/>
            <a:ext cx="884237" cy="925512"/>
            <a:chOff x="2700263" y="1110021"/>
            <a:chExt cx="884237" cy="925512"/>
          </a:xfrm>
          <a:solidFill>
            <a:schemeClr val="tx2"/>
          </a:solidFill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700263" y="1110021"/>
              <a:ext cx="884237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F8F8F8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7381" y="11958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1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27425" y="2202834"/>
            <a:ext cx="1046162" cy="1019175"/>
            <a:chOff x="4127425" y="1992671"/>
            <a:chExt cx="1046162" cy="1019175"/>
          </a:xfrm>
          <a:solidFill>
            <a:schemeClr val="tx2"/>
          </a:solidFill>
        </p:grpSpPr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127425" y="1992671"/>
              <a:ext cx="1046162" cy="1019175"/>
            </a:xfrm>
            <a:custGeom>
              <a:avLst/>
              <a:gdLst>
                <a:gd name="T0" fmla="*/ 2522 w 2855"/>
                <a:gd name="T1" fmla="*/ 761 h 2785"/>
                <a:gd name="T2" fmla="*/ 2030 w 2855"/>
                <a:gd name="T3" fmla="*/ 2436 h 2785"/>
                <a:gd name="T4" fmla="*/ 332 w 2855"/>
                <a:gd name="T5" fmla="*/ 2025 h 2785"/>
                <a:gd name="T6" fmla="*/ 824 w 2855"/>
                <a:gd name="T7" fmla="*/ 349 h 2785"/>
                <a:gd name="T8" fmla="*/ 2522 w 2855"/>
                <a:gd name="T9" fmla="*/ 761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2522" y="761"/>
                  </a:moveTo>
                  <a:cubicBezTo>
                    <a:pt x="2855" y="1337"/>
                    <a:pt x="2634" y="2087"/>
                    <a:pt x="2030" y="2436"/>
                  </a:cubicBezTo>
                  <a:cubicBezTo>
                    <a:pt x="1425" y="2785"/>
                    <a:pt x="665" y="2601"/>
                    <a:pt x="332" y="2025"/>
                  </a:cubicBezTo>
                  <a:cubicBezTo>
                    <a:pt x="0" y="1448"/>
                    <a:pt x="220" y="698"/>
                    <a:pt x="824" y="349"/>
                  </a:cubicBezTo>
                  <a:cubicBezTo>
                    <a:pt x="1429" y="0"/>
                    <a:pt x="2189" y="184"/>
                    <a:pt x="2522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63048" y="2169661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2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76625" y="3972896"/>
            <a:ext cx="1046162" cy="1020762"/>
            <a:chOff x="4076625" y="3762733"/>
            <a:chExt cx="1046162" cy="1020762"/>
          </a:xfrm>
          <a:solidFill>
            <a:schemeClr val="tx2"/>
          </a:solidFill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076625" y="3762733"/>
              <a:ext cx="1046162" cy="1020762"/>
            </a:xfrm>
            <a:custGeom>
              <a:avLst/>
              <a:gdLst>
                <a:gd name="T0" fmla="*/ 2522 w 2855"/>
                <a:gd name="T1" fmla="*/ 2025 h 2786"/>
                <a:gd name="T2" fmla="*/ 825 w 2855"/>
                <a:gd name="T3" fmla="*/ 2437 h 2786"/>
                <a:gd name="T4" fmla="*/ 333 w 2855"/>
                <a:gd name="T5" fmla="*/ 761 h 2786"/>
                <a:gd name="T6" fmla="*/ 2030 w 2855"/>
                <a:gd name="T7" fmla="*/ 349 h 2786"/>
                <a:gd name="T8" fmla="*/ 2522 w 2855"/>
                <a:gd name="T9" fmla="*/ 2025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2522" y="2025"/>
                  </a:moveTo>
                  <a:cubicBezTo>
                    <a:pt x="2189" y="2601"/>
                    <a:pt x="1429" y="2786"/>
                    <a:pt x="825" y="2437"/>
                  </a:cubicBezTo>
                  <a:cubicBezTo>
                    <a:pt x="220" y="2088"/>
                    <a:pt x="0" y="1337"/>
                    <a:pt x="333" y="761"/>
                  </a:cubicBezTo>
                  <a:cubicBezTo>
                    <a:pt x="665" y="185"/>
                    <a:pt x="1425" y="0"/>
                    <a:pt x="2030" y="349"/>
                  </a:cubicBezTo>
                  <a:cubicBezTo>
                    <a:pt x="2634" y="698"/>
                    <a:pt x="2855" y="1449"/>
                    <a:pt x="2522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3672" y="39865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3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98663" y="4861896"/>
            <a:ext cx="882650" cy="925512"/>
            <a:chOff x="2598663" y="4651733"/>
            <a:chExt cx="882650" cy="925512"/>
          </a:xfrm>
          <a:solidFill>
            <a:schemeClr val="tx2"/>
          </a:solidFill>
        </p:grpSpPr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2598663" y="4651733"/>
              <a:ext cx="882650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24254" y="4853484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4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09576" y="3885584"/>
            <a:ext cx="1046162" cy="1019175"/>
            <a:chOff x="1009576" y="3675421"/>
            <a:chExt cx="1046162" cy="1019175"/>
          </a:xfrm>
          <a:solidFill>
            <a:schemeClr val="tx2"/>
          </a:solidFill>
        </p:grpSpPr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009576" y="3675421"/>
              <a:ext cx="1046162" cy="1019175"/>
            </a:xfrm>
            <a:custGeom>
              <a:avLst/>
              <a:gdLst>
                <a:gd name="T0" fmla="*/ 333 w 2855"/>
                <a:gd name="T1" fmla="*/ 2025 h 2785"/>
                <a:gd name="T2" fmla="*/ 825 w 2855"/>
                <a:gd name="T3" fmla="*/ 349 h 2785"/>
                <a:gd name="T4" fmla="*/ 2523 w 2855"/>
                <a:gd name="T5" fmla="*/ 760 h 2785"/>
                <a:gd name="T6" fmla="*/ 2030 w 2855"/>
                <a:gd name="T7" fmla="*/ 2436 h 2785"/>
                <a:gd name="T8" fmla="*/ 333 w 2855"/>
                <a:gd name="T9" fmla="*/ 2025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333" y="2025"/>
                  </a:moveTo>
                  <a:cubicBezTo>
                    <a:pt x="0" y="1448"/>
                    <a:pt x="221" y="698"/>
                    <a:pt x="825" y="349"/>
                  </a:cubicBezTo>
                  <a:cubicBezTo>
                    <a:pt x="1430" y="0"/>
                    <a:pt x="2190" y="184"/>
                    <a:pt x="2523" y="760"/>
                  </a:cubicBezTo>
                  <a:cubicBezTo>
                    <a:pt x="2855" y="1337"/>
                    <a:pt x="2635" y="2087"/>
                    <a:pt x="2030" y="2436"/>
                  </a:cubicBezTo>
                  <a:cubicBezTo>
                    <a:pt x="1426" y="2785"/>
                    <a:pt x="666" y="2601"/>
                    <a:pt x="333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44836" y="3891583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5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60376" y="2113934"/>
            <a:ext cx="1046162" cy="1020762"/>
            <a:chOff x="1060376" y="1903771"/>
            <a:chExt cx="1046162" cy="1020762"/>
          </a:xfrm>
          <a:solidFill>
            <a:schemeClr val="tx2"/>
          </a:solidFill>
        </p:grpSpPr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060376" y="1903771"/>
              <a:ext cx="1046162" cy="1020762"/>
            </a:xfrm>
            <a:custGeom>
              <a:avLst/>
              <a:gdLst>
                <a:gd name="T0" fmla="*/ 333 w 2855"/>
                <a:gd name="T1" fmla="*/ 761 h 2786"/>
                <a:gd name="T2" fmla="*/ 2030 w 2855"/>
                <a:gd name="T3" fmla="*/ 349 h 2786"/>
                <a:gd name="T4" fmla="*/ 2522 w 2855"/>
                <a:gd name="T5" fmla="*/ 2025 h 2786"/>
                <a:gd name="T6" fmla="*/ 825 w 2855"/>
                <a:gd name="T7" fmla="*/ 2437 h 2786"/>
                <a:gd name="T8" fmla="*/ 333 w 2855"/>
                <a:gd name="T9" fmla="*/ 761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333" y="761"/>
                  </a:moveTo>
                  <a:cubicBezTo>
                    <a:pt x="666" y="185"/>
                    <a:pt x="1426" y="0"/>
                    <a:pt x="2030" y="349"/>
                  </a:cubicBezTo>
                  <a:cubicBezTo>
                    <a:pt x="2635" y="698"/>
                    <a:pt x="2855" y="1449"/>
                    <a:pt x="2522" y="2025"/>
                  </a:cubicBezTo>
                  <a:cubicBezTo>
                    <a:pt x="2190" y="2601"/>
                    <a:pt x="1430" y="2786"/>
                    <a:pt x="825" y="2437"/>
                  </a:cubicBezTo>
                  <a:cubicBezTo>
                    <a:pt x="221" y="2088"/>
                    <a:pt x="0" y="1337"/>
                    <a:pt x="333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2337" y="2074658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6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328921" y="1867713"/>
            <a:ext cx="2289740" cy="704450"/>
            <a:chOff x="6328921" y="1657550"/>
            <a:chExt cx="2016224" cy="704450"/>
          </a:xfrm>
        </p:grpSpPr>
        <p:sp>
          <p:nvSpPr>
            <p:cNvPr id="26" name="TextBox 25"/>
            <p:cNvSpPr txBox="1"/>
            <p:nvPr/>
          </p:nvSpPr>
          <p:spPr>
            <a:xfrm>
              <a:off x="6328921" y="1657550"/>
              <a:ext cx="77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更抽象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28921" y="202344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所有方法都是抽象的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309627" y="1867713"/>
            <a:ext cx="2016224" cy="704450"/>
            <a:chOff x="9309627" y="1657550"/>
            <a:chExt cx="2016224" cy="704450"/>
          </a:xfrm>
        </p:grpSpPr>
        <p:sp>
          <p:nvSpPr>
            <p:cNvPr id="31" name="TextBox 30"/>
            <p:cNvSpPr txBox="1"/>
            <p:nvPr/>
          </p:nvSpPr>
          <p:spPr>
            <a:xfrm>
              <a:off x="9309627" y="1657550"/>
              <a:ext cx="1215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interface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09627" y="202344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328921" y="3340253"/>
            <a:ext cx="2016224" cy="704450"/>
            <a:chOff x="6328921" y="3130090"/>
            <a:chExt cx="2016224" cy="704450"/>
          </a:xfrm>
        </p:grpSpPr>
        <p:sp>
          <p:nvSpPr>
            <p:cNvPr id="34" name="TextBox 33"/>
            <p:cNvSpPr txBox="1"/>
            <p:nvPr/>
          </p:nvSpPr>
          <p:spPr>
            <a:xfrm>
              <a:off x="6328921" y="313009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无法实例化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28921" y="349598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309627" y="3340253"/>
            <a:ext cx="2016224" cy="704450"/>
            <a:chOff x="9309627" y="3130090"/>
            <a:chExt cx="2016224" cy="704450"/>
          </a:xfrm>
        </p:grpSpPr>
        <p:sp>
          <p:nvSpPr>
            <p:cNvPr id="37" name="TextBox 36"/>
            <p:cNvSpPr txBox="1"/>
            <p:nvPr/>
          </p:nvSpPr>
          <p:spPr>
            <a:xfrm>
              <a:off x="9309627" y="313009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接口可继承接口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309627" y="349598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extends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328921" y="4729666"/>
            <a:ext cx="2016224" cy="704450"/>
            <a:chOff x="6328921" y="4519503"/>
            <a:chExt cx="2016224" cy="704450"/>
          </a:xfrm>
        </p:grpSpPr>
        <p:sp>
          <p:nvSpPr>
            <p:cNvPr id="40" name="TextBox 39"/>
            <p:cNvSpPr txBox="1"/>
            <p:nvPr/>
          </p:nvSpPr>
          <p:spPr>
            <a:xfrm>
              <a:off x="6328921" y="451950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用类实现接口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28921" y="4885399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implements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309626" y="4729666"/>
            <a:ext cx="2723823" cy="950671"/>
            <a:chOff x="9309627" y="4519503"/>
            <a:chExt cx="2428553" cy="950671"/>
          </a:xfrm>
        </p:grpSpPr>
        <p:sp>
          <p:nvSpPr>
            <p:cNvPr id="43" name="TextBox 42"/>
            <p:cNvSpPr txBox="1"/>
            <p:nvPr/>
          </p:nvSpPr>
          <p:spPr>
            <a:xfrm>
              <a:off x="9309627" y="4519503"/>
              <a:ext cx="2428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可继承类的同时实现接口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09627" y="4885399"/>
              <a:ext cx="2016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extends 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类 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implements 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接口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1560438" y="2023446"/>
            <a:ext cx="3060700" cy="3060700"/>
          </a:xfrm>
          <a:prstGeom prst="ellipse">
            <a:avLst/>
          </a:prstGeom>
          <a:solidFill>
            <a:schemeClr val="tx1"/>
          </a:solidFill>
          <a:ln w="7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67919" y="3309475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F8F8F8"/>
                </a:solidFill>
                <a:latin typeface="微软雅黑"/>
                <a:ea typeface="微软雅黑"/>
              </a:rPr>
              <a:t>接口</a:t>
            </a:r>
            <a:endParaRPr lang="zh-CN" altLang="en-US" sz="22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53462441"/>
      </p:ext>
    </p:extLst>
  </p:cSld>
  <p:clrMapOvr>
    <a:masterClrMapping/>
  </p:clrMapOvr>
  <p:transition spd="slow" advTm="681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4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40"/>
                            </p:stCondLst>
                            <p:childTnLst>
                              <p:par>
                                <p:cTn id="3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40"/>
                            </p:stCondLst>
                            <p:childTnLst>
                              <p:par>
                                <p:cTn id="6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45" grpId="0" animBg="1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接口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18" y="642401"/>
            <a:ext cx="10656887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62003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2597823"/>
            <a:ext cx="12196763" cy="83117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800" dirty="0" smtClean="0">
                <a:solidFill>
                  <a:srgbClr val="F8F8F8"/>
                </a:solidFill>
                <a:latin typeface="微软雅黑"/>
                <a:ea typeface="微软雅黑"/>
              </a:rPr>
              <a:t>“</a:t>
            </a:r>
            <a:r>
              <a:rPr lang="zh-CN" altLang="en-US" sz="4800" dirty="0">
                <a:solidFill>
                  <a:srgbClr val="F8F8F8"/>
                </a:solidFill>
                <a:latin typeface="微软雅黑"/>
                <a:ea typeface="微软雅黑"/>
              </a:rPr>
              <a:t>继承</a:t>
            </a:r>
            <a:r>
              <a:rPr lang="zh-CN" altLang="en-US" sz="4800" dirty="0" smtClean="0">
                <a:solidFill>
                  <a:srgbClr val="F8F8F8"/>
                </a:solidFill>
                <a:latin typeface="微软雅黑"/>
                <a:ea typeface="微软雅黑"/>
              </a:rPr>
              <a:t>”之下有“多态”</a:t>
            </a:r>
          </a:p>
        </p:txBody>
      </p:sp>
    </p:spTree>
    <p:extLst>
      <p:ext uri="{BB962C8B-B14F-4D97-AF65-F5344CB8AC3E}">
        <p14:creationId xmlns:p14="http://schemas.microsoft.com/office/powerpoint/2010/main" val="95601304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3663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多态：子类当作父类去使用，运行的是子类的方法（运行时绑定）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800100"/>
            <a:ext cx="81899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03642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46987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多态：使用匿名内部类作为参数传递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1004888"/>
            <a:ext cx="7837487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98916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static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代码块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单例模式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设计模式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单例模式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rivate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构造方法</a:t>
            </a: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内部类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普通内部类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静态内部类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方法内部类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文档</a:t>
              </a: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avadoc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dk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学会使用文档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第二次课的内容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15726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545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编程有时候会“出错”，比如下面的程序。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839" y="1340768"/>
            <a:ext cx="7248886" cy="277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81" y="4508318"/>
            <a:ext cx="1032507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38298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有“异常”：</a:t>
            </a:r>
            <a:r>
              <a:rPr lang="en-US" altLang="zh-CN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Exception</a:t>
            </a:r>
            <a:endParaRPr lang="zh-CN" altLang="en-US" sz="66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38043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0627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中的异常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(Exception)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、错误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(Error)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81" y="1412776"/>
            <a:ext cx="715079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7103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8" y="980728"/>
            <a:ext cx="47625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5666333" y="2935339"/>
            <a:ext cx="6026374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能否捕捉程序中的异常？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7518921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29" y="1556792"/>
            <a:ext cx="9713913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14949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73" y="943210"/>
            <a:ext cx="954246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97795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226173" y="2935339"/>
            <a:ext cx="7466534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程序员就是不写异常捕捉代码怎么办？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845" y="2228502"/>
            <a:ext cx="19812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600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11632</TotalTime>
  <Pages>0</Pages>
  <Words>424</Words>
  <Characters>0</Characters>
  <Application>Microsoft Office PowerPoint</Application>
  <DocSecurity>0</DocSecurity>
  <PresentationFormat>自定义</PresentationFormat>
  <Lines>0</Lines>
  <Paragraphs>157</Paragraphs>
  <Slides>29</Slides>
  <Notes>29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pc</cp:lastModifiedBy>
  <cp:revision>874</cp:revision>
  <dcterms:created xsi:type="dcterms:W3CDTF">2013-01-25T01:44:32Z</dcterms:created>
  <dcterms:modified xsi:type="dcterms:W3CDTF">2017-09-20T10:37:57Z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