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642" r:id="rId2"/>
    <p:sldId id="721" r:id="rId3"/>
    <p:sldId id="713" r:id="rId4"/>
    <p:sldId id="722" r:id="rId5"/>
    <p:sldId id="712" r:id="rId6"/>
    <p:sldId id="717" r:id="rId7"/>
    <p:sldId id="715" r:id="rId8"/>
    <p:sldId id="720" r:id="rId9"/>
    <p:sldId id="716" r:id="rId10"/>
    <p:sldId id="718" r:id="rId11"/>
    <p:sldId id="671" r:id="rId12"/>
    <p:sldId id="697" r:id="rId13"/>
    <p:sldId id="698" r:id="rId14"/>
    <p:sldId id="723" r:id="rId15"/>
    <p:sldId id="700" r:id="rId16"/>
    <p:sldId id="687" r:id="rId17"/>
    <p:sldId id="706" r:id="rId18"/>
    <p:sldId id="662" r:id="rId19"/>
    <p:sldId id="724" r:id="rId20"/>
    <p:sldId id="726" r:id="rId21"/>
    <p:sldId id="663" r:id="rId22"/>
    <p:sldId id="719" r:id="rId23"/>
    <p:sldId id="725" r:id="rId24"/>
    <p:sldId id="727" r:id="rId25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2019/10/27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字符串替换、去除空格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87" y="1052736"/>
            <a:ext cx="9293137" cy="49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其他操作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9749" y="2780928"/>
            <a:ext cx="1137726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startsWith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endsWith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contains, 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isEmpty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equals, split …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面对这样格式的数据（一个</a:t>
            </a:r>
            <a:r>
              <a:rPr lang="zh-CN" altLang="en-US" sz="3200" dirty="0">
                <a:solidFill>
                  <a:srgbClr val="F8F8F8"/>
                </a:solidFill>
                <a:latin typeface="微软雅黑"/>
                <a:ea typeface="微软雅黑"/>
              </a:rPr>
              <a:t>字符串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3" y="3109506"/>
            <a:ext cx="10661177" cy="3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1268760"/>
            <a:ext cx="4459308" cy="423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4946254" y="1271172"/>
            <a:ext cx="6984776" cy="374200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思考（课堂作业）：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marL="514350" indent="-514350">
              <a:buAutoNum type="arabicParenBoth"/>
            </a:pP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 如何判断是否有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”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赵六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”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(2)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如何判断学号是否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1648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开头？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(3)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如何找到指定学号的记录？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(4)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</a:t>
            </a:r>
            <a:r>
              <a:rPr lang="zh-CN" altLang="en-US" sz="3200" dirty="0">
                <a:solidFill>
                  <a:srgbClr val="F8F8F8"/>
                </a:solidFill>
                <a:latin typeface="微软雅黑"/>
                <a:ea typeface="微软雅黑"/>
              </a:rPr>
              <a:t>求得总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人数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?</a:t>
            </a:r>
          </a:p>
          <a:p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(5)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输出</a:t>
            </a:r>
            <a:r>
              <a:rPr lang="zh-CN" altLang="en-US" sz="3200" dirty="0">
                <a:solidFill>
                  <a:srgbClr val="F8F8F8"/>
                </a:solidFill>
                <a:latin typeface="微软雅黑"/>
                <a:ea typeface="微软雅黑"/>
              </a:rPr>
              <a:t>学号姓名？</a:t>
            </a:r>
          </a:p>
          <a:p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更进一步考虑：如何添加一个学生信息？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3" y="3109506"/>
            <a:ext cx="10661177" cy="3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46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813847"/>
            <a:ext cx="9505056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800" i="1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StringBuffer</a:t>
            </a:r>
            <a:r>
              <a:rPr lang="zh-CN" altLang="en-US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字符容器（缓冲区）</a:t>
            </a:r>
          </a:p>
        </p:txBody>
      </p:sp>
    </p:spTree>
    <p:extLst>
      <p:ext uri="{BB962C8B-B14F-4D97-AF65-F5344CB8AC3E}">
        <p14:creationId xmlns:p14="http://schemas.microsoft.com/office/powerpoint/2010/main" val="37646042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示例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0" y="1196752"/>
            <a:ext cx="10259987" cy="334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06" y="5164377"/>
            <a:ext cx="984709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70189" y="2447013"/>
            <a:ext cx="6624736" cy="209481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思考：现在让你做一个学生管理系统，动态管理（增加、删除、修改、查询）学生信息，是否有新的办法？用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动手做个简单实验吧！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3334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670" y="174412"/>
            <a:ext cx="4871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String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和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StringBuffer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椭圆 8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5684" y="1835532"/>
            <a:ext cx="221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+mj-ea"/>
                <a:ea typeface="+mj-ea"/>
              </a:rPr>
              <a:t>String: </a:t>
            </a: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字符串</a:t>
            </a:r>
            <a:endParaRPr lang="zh-CN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8501" y="1887215"/>
            <a:ext cx="3508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2"/>
                </a:solidFill>
                <a:latin typeface="+mj-ea"/>
                <a:ea typeface="+mj-ea"/>
              </a:rPr>
              <a:t>StringBuffer</a:t>
            </a:r>
            <a:r>
              <a:rPr lang="en-US" altLang="zh-CN" sz="2400" b="1" dirty="0" smtClean="0">
                <a:solidFill>
                  <a:schemeClr val="tx2"/>
                </a:solidFill>
                <a:latin typeface="+mj-ea"/>
                <a:ea typeface="+mj-ea"/>
              </a:rPr>
              <a:t>: </a:t>
            </a: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字符容器</a:t>
            </a:r>
            <a:endParaRPr lang="zh-CN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5684" y="2492896"/>
            <a:ext cx="20399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常用方法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indexOf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charAt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startsWith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length</a:t>
            </a: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isEmpty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toUpperCase</a:t>
            </a:r>
            <a:endParaRPr lang="en-US" altLang="zh-CN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+mn-ea"/>
                <a:ea typeface="+mn-ea"/>
              </a:rPr>
              <a:t>s</a:t>
            </a:r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plit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replace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substring</a:t>
            </a:r>
            <a:endParaRPr lang="zh-CN" altLang="en-US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trim</a:t>
            </a:r>
            <a:endParaRPr lang="zh-CN" altLang="en-US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2359" y="2464077"/>
            <a:ext cx="28065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常用方法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append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insert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delete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replace</a:t>
            </a: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setCharAt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toString</a:t>
            </a:r>
            <a:endParaRPr lang="en-US" altLang="zh-CN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Reverse</a:t>
            </a:r>
          </a:p>
          <a:p>
            <a:r>
              <a:rPr lang="zh-CN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将字符串放在“容器”中，借助容器，实现对字符串的修改！</a:t>
            </a:r>
            <a:endParaRPr lang="zh-CN" altLang="en-US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2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2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2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2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9" grpId="0" animBg="1"/>
      <p:bldP spid="10" grpId="0"/>
      <p:bldP spid="11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并不陌生的</a:t>
            </a:r>
            <a:r>
              <a:rPr lang="en-US" altLang="zh-CN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System</a:t>
            </a:r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类</a:t>
            </a:r>
            <a:endParaRPr lang="en-US" altLang="zh-CN" sz="4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3200" i="1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System.out.println</a:t>
            </a:r>
            <a:r>
              <a:rPr lang="zh-CN" altLang="en-US" sz="3200" i="1" dirty="0">
                <a:solidFill>
                  <a:srgbClr val="F8F8F8"/>
                </a:solidFill>
                <a:latin typeface="微软雅黑"/>
                <a:ea typeface="微软雅黑"/>
              </a:rPr>
              <a:t>方法</a:t>
            </a:r>
            <a:endParaRPr lang="zh-CN" altLang="en-US" sz="32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712560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为何同步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04686" y="3349552"/>
            <a:ext cx="17081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操作同</a:t>
            </a: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一数据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如何同步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死锁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互相等待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如何解决？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线程通信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生产者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第六次课的内容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569675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54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System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类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152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打印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330877"/>
            <a:ext cx="2039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print</a:t>
            </a:r>
          </a:p>
          <a:p>
            <a:r>
              <a:rPr lang="en-US" altLang="zh-CN" sz="2000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println</a:t>
            </a:r>
            <a:endParaRPr lang="zh-CN" altLang="en-US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/>
                <a:ea typeface="微软雅黑"/>
              </a:rPr>
              <a:t>垃圾回收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2865" y="2165496"/>
            <a:ext cx="203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4D4D4D"/>
                </a:solidFill>
                <a:latin typeface="微软雅黑"/>
                <a:ea typeface="微软雅黑"/>
              </a:rPr>
              <a:t>gc</a:t>
            </a:r>
            <a:endParaRPr lang="zh-CN" altLang="en-US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/>
                <a:ea typeface="微软雅黑"/>
              </a:rPr>
              <a:t>系统时间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49910" y="4605931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currentTimeMillis</a:t>
            </a:r>
            <a:endParaRPr lang="en-US" altLang="zh-CN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p211</a:t>
            </a:r>
            <a:endParaRPr lang="zh-CN" altLang="en-US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/>
                <a:ea typeface="微软雅黑"/>
              </a:rPr>
              <a:t>数组复制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12865" y="4597931"/>
            <a:ext cx="2039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4D4D4D"/>
                </a:solidFill>
                <a:latin typeface="微软雅黑"/>
                <a:ea typeface="微软雅黑"/>
              </a:rPr>
              <a:t>arraycopy</a:t>
            </a:r>
            <a:endParaRPr lang="en-US" altLang="zh-CN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2000" dirty="0">
                <a:solidFill>
                  <a:srgbClr val="4D4D4D"/>
                </a:solidFill>
                <a:latin typeface="微软雅黑"/>
                <a:ea typeface="微软雅黑"/>
              </a:rPr>
              <a:t>p211</a:t>
            </a:r>
            <a:endParaRPr lang="zh-CN" altLang="en-US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88419132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4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4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4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4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4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4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4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4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4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4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4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4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4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4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4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4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4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4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008" y="2935339"/>
            <a:ext cx="12003037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Java: 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Write/Compile 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Once, Run Anywhere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，一次编写，处处运行，为什么？</a:t>
            </a:r>
          </a:p>
        </p:txBody>
      </p:sp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" y="1339672"/>
            <a:ext cx="647574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6485250" y="2744924"/>
            <a:ext cx="5373770" cy="828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借助</a:t>
            </a:r>
            <a:r>
              <a:rPr lang="en-US" altLang="zh-CN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虚拟机！</a:t>
            </a:r>
            <a:endParaRPr lang="en-US" altLang="zh-CN" sz="44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7155969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" y="23677"/>
            <a:ext cx="12196762" cy="16201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虚拟机（</a:t>
            </a:r>
            <a:r>
              <a:rPr lang="en-US" altLang="zh-CN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JVM</a:t>
            </a:r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）和</a:t>
            </a:r>
            <a:r>
              <a:rPr lang="en-US" altLang="zh-CN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Runtime</a:t>
            </a:r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类</a:t>
            </a:r>
            <a:endParaRPr lang="en-US" altLang="zh-CN" sz="4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2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2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虚拟机通过</a:t>
            </a:r>
            <a:r>
              <a:rPr lang="en-US" altLang="zh-CN" sz="2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Runtime</a:t>
            </a:r>
            <a:r>
              <a:rPr lang="zh-CN" altLang="en-US" sz="2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类获得状态、执行命令。</a:t>
            </a:r>
            <a:r>
              <a:rPr lang="en-US" altLang="zh-CN" sz="2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p213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92" y="1916831"/>
            <a:ext cx="6831489" cy="435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9982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String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charAt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split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err="1" smtClean="0">
                  <a:solidFill>
                    <a:srgbClr val="F8F8F8"/>
                  </a:solidFill>
                </a:rPr>
                <a:t>StringBuffer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append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elete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reverse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System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arraycopy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currentTimeMillis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Runtime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JVM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获得系统状态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执行命令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254498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1916832"/>
            <a:ext cx="2564360" cy="243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930029" y="2935339"/>
            <a:ext cx="8978703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Java API, Application Programming Interface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8"/>
          <a:stretch/>
        </p:blipFill>
        <p:spPr>
          <a:xfrm>
            <a:off x="4064562" y="666516"/>
            <a:ext cx="8151986" cy="60048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重点内容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723738" y="2592389"/>
            <a:ext cx="1389063" cy="1998663"/>
          </a:xfrm>
          <a:custGeom>
            <a:avLst/>
            <a:gdLst>
              <a:gd name="T0" fmla="*/ 619 w 2295"/>
              <a:gd name="T1" fmla="*/ 0 h 3291"/>
              <a:gd name="T2" fmla="*/ 2295 w 2295"/>
              <a:gd name="T3" fmla="*/ 1676 h 3291"/>
              <a:gd name="T4" fmla="*/ 680 w 2295"/>
              <a:gd name="T5" fmla="*/ 3291 h 3291"/>
              <a:gd name="T6" fmla="*/ 61 w 2295"/>
              <a:gd name="T7" fmla="*/ 2671 h 3291"/>
              <a:gd name="T8" fmla="*/ 1056 w 2295"/>
              <a:gd name="T9" fmla="*/ 1676 h 3291"/>
              <a:gd name="T10" fmla="*/ 0 w 2295"/>
              <a:gd name="T11" fmla="*/ 619 h 3291"/>
              <a:gd name="T12" fmla="*/ 619 w 2295"/>
              <a:gd name="T13" fmla="*/ 0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5" h="3291">
                <a:moveTo>
                  <a:pt x="619" y="0"/>
                </a:moveTo>
                <a:lnTo>
                  <a:pt x="2295" y="1676"/>
                </a:lnTo>
                <a:lnTo>
                  <a:pt x="680" y="3291"/>
                </a:lnTo>
                <a:lnTo>
                  <a:pt x="61" y="2671"/>
                </a:lnTo>
                <a:lnTo>
                  <a:pt x="1056" y="1676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096550" y="1565276"/>
            <a:ext cx="1919288" cy="1355725"/>
          </a:xfrm>
          <a:custGeom>
            <a:avLst/>
            <a:gdLst>
              <a:gd name="T0" fmla="*/ 0 w 3170"/>
              <a:gd name="T1" fmla="*/ 1615 h 2234"/>
              <a:gd name="T2" fmla="*/ 1616 w 3170"/>
              <a:gd name="T3" fmla="*/ 0 h 2234"/>
              <a:gd name="T4" fmla="*/ 3170 w 3170"/>
              <a:gd name="T5" fmla="*/ 1555 h 2234"/>
              <a:gd name="T6" fmla="*/ 2551 w 3170"/>
              <a:gd name="T7" fmla="*/ 2174 h 2234"/>
              <a:gd name="T8" fmla="*/ 1616 w 3170"/>
              <a:gd name="T9" fmla="*/ 1239 h 2234"/>
              <a:gd name="T10" fmla="*/ 620 w 3170"/>
              <a:gd name="T11" fmla="*/ 2234 h 2234"/>
              <a:gd name="T12" fmla="*/ 0 w 3170"/>
              <a:gd name="T13" fmla="*/ 1615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0" h="2234">
                <a:moveTo>
                  <a:pt x="0" y="1615"/>
                </a:moveTo>
                <a:lnTo>
                  <a:pt x="1616" y="0"/>
                </a:lnTo>
                <a:lnTo>
                  <a:pt x="3170" y="1555"/>
                </a:lnTo>
                <a:lnTo>
                  <a:pt x="2551" y="2174"/>
                </a:lnTo>
                <a:lnTo>
                  <a:pt x="1616" y="1239"/>
                </a:lnTo>
                <a:lnTo>
                  <a:pt x="620" y="2234"/>
                </a:lnTo>
                <a:lnTo>
                  <a:pt x="0" y="16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060038" y="4260851"/>
            <a:ext cx="1992313" cy="1393825"/>
          </a:xfrm>
          <a:custGeom>
            <a:avLst/>
            <a:gdLst>
              <a:gd name="T0" fmla="*/ 619 w 3291"/>
              <a:gd name="T1" fmla="*/ 0 h 2295"/>
              <a:gd name="T2" fmla="*/ 1676 w 3291"/>
              <a:gd name="T3" fmla="*/ 1056 h 2295"/>
              <a:gd name="T4" fmla="*/ 2671 w 3291"/>
              <a:gd name="T5" fmla="*/ 61 h 2295"/>
              <a:gd name="T6" fmla="*/ 3291 w 3291"/>
              <a:gd name="T7" fmla="*/ 680 h 2295"/>
              <a:gd name="T8" fmla="*/ 1676 w 3291"/>
              <a:gd name="T9" fmla="*/ 2295 h 2295"/>
              <a:gd name="T10" fmla="*/ 0 w 3291"/>
              <a:gd name="T11" fmla="*/ 619 h 2295"/>
              <a:gd name="T12" fmla="*/ 619 w 3291"/>
              <a:gd name="T13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1" h="2295">
                <a:moveTo>
                  <a:pt x="619" y="0"/>
                </a:moveTo>
                <a:lnTo>
                  <a:pt x="1676" y="1056"/>
                </a:lnTo>
                <a:lnTo>
                  <a:pt x="2671" y="61"/>
                </a:lnTo>
                <a:lnTo>
                  <a:pt x="3291" y="680"/>
                </a:lnTo>
                <a:lnTo>
                  <a:pt x="1676" y="2295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036100" y="2628901"/>
            <a:ext cx="1352550" cy="1924050"/>
          </a:xfrm>
          <a:custGeom>
            <a:avLst/>
            <a:gdLst>
              <a:gd name="T0" fmla="*/ 0 w 2234"/>
              <a:gd name="T1" fmla="*/ 1616 h 3170"/>
              <a:gd name="T2" fmla="*/ 1615 w 2234"/>
              <a:gd name="T3" fmla="*/ 0 h 3170"/>
              <a:gd name="T4" fmla="*/ 2234 w 2234"/>
              <a:gd name="T5" fmla="*/ 620 h 3170"/>
              <a:gd name="T6" fmla="*/ 1239 w 2234"/>
              <a:gd name="T7" fmla="*/ 1616 h 3170"/>
              <a:gd name="T8" fmla="*/ 2174 w 2234"/>
              <a:gd name="T9" fmla="*/ 2551 h 3170"/>
              <a:gd name="T10" fmla="*/ 1555 w 2234"/>
              <a:gd name="T11" fmla="*/ 3170 h 3170"/>
              <a:gd name="T12" fmla="*/ 0 w 2234"/>
              <a:gd name="T13" fmla="*/ 1616 h 3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4" h="3170">
                <a:moveTo>
                  <a:pt x="0" y="1616"/>
                </a:moveTo>
                <a:lnTo>
                  <a:pt x="1615" y="0"/>
                </a:lnTo>
                <a:lnTo>
                  <a:pt x="2234" y="620"/>
                </a:lnTo>
                <a:lnTo>
                  <a:pt x="1239" y="1616"/>
                </a:lnTo>
                <a:lnTo>
                  <a:pt x="2174" y="2551"/>
                </a:lnTo>
                <a:lnTo>
                  <a:pt x="1555" y="3170"/>
                </a:lnTo>
                <a:lnTo>
                  <a:pt x="0" y="16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135" y="306052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4D4D4D"/>
                </a:solidFill>
                <a:latin typeface="微软雅黑"/>
                <a:ea typeface="微软雅黑"/>
              </a:rPr>
              <a:t>Java API</a:t>
            </a:r>
          </a:p>
          <a:p>
            <a:pPr algn="ctr"/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应用程序编程接口</a:t>
            </a:r>
            <a:endParaRPr lang="zh-CN" altLang="en-US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6218813" y="3344446"/>
            <a:ext cx="21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en-US" altLang="zh-CN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String, </a:t>
            </a:r>
            <a:r>
              <a:rPr lang="en-US" altLang="zh-CN" sz="16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StringBuffer</a:t>
            </a: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两个类的使用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25"/>
          <p:cNvSpPr>
            <a:spLocks noChangeArrowheads="1"/>
          </p:cNvSpPr>
          <p:nvPr/>
        </p:nvSpPr>
        <p:spPr bwMode="auto">
          <a:xfrm>
            <a:off x="6306100" y="29428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字符串操作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409749" y="3255545"/>
            <a:ext cx="1944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System, Runtime</a:t>
            </a:r>
          </a:p>
          <a:p>
            <a:pPr algn="ctr">
              <a:buClr>
                <a:srgbClr val="F2F2F2"/>
              </a:buClr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两个类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文本框 25"/>
          <p:cNvSpPr>
            <a:spLocks noChangeArrowheads="1"/>
          </p:cNvSpPr>
          <p:nvPr/>
        </p:nvSpPr>
        <p:spPr bwMode="auto">
          <a:xfrm>
            <a:off x="705706" y="2853908"/>
            <a:ext cx="201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系统环境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961311" y="6017796"/>
            <a:ext cx="43447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Date, Calendar, </a:t>
            </a:r>
            <a:r>
              <a:rPr lang="en-US" altLang="zh-CN" sz="16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DateFormat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及包装类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文本框 25"/>
          <p:cNvSpPr>
            <a:spLocks noChangeArrowheads="1"/>
          </p:cNvSpPr>
          <p:nvPr/>
        </p:nvSpPr>
        <p:spPr bwMode="auto">
          <a:xfrm>
            <a:off x="3060038" y="56479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日期、其他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73040" y="1208673"/>
            <a:ext cx="42503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Math, Random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文本框 25"/>
          <p:cNvSpPr>
            <a:spLocks noChangeArrowheads="1"/>
          </p:cNvSpPr>
          <p:nvPr/>
        </p:nvSpPr>
        <p:spPr bwMode="auto">
          <a:xfrm>
            <a:off x="3096550" y="838786"/>
            <a:ext cx="1758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 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数学相关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2297032"/>
      </p:ext>
    </p:extLst>
  </p:cSld>
  <p:clrMapOvr>
    <a:masterClrMapping/>
  </p:clrMapOvr>
  <p:transition spd="slow" advTm="6158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2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2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2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2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82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9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2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2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2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2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82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9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109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String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类的使用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01" y="836712"/>
            <a:ext cx="8353287" cy="534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String</a:t>
            </a:r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类常用方法  </a:t>
            </a:r>
            <a:r>
              <a:rPr lang="en-US" altLang="zh-CN" sz="32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P201</a:t>
            </a:r>
            <a:endParaRPr lang="zh-CN" altLang="en-US" sz="32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3" y="1412776"/>
            <a:ext cx="1086803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1188" y="2935339"/>
            <a:ext cx="11487833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扩展思考： 长度限制（登录、注册、密码长度）等。</a:t>
            </a:r>
          </a:p>
        </p:txBody>
      </p:sp>
    </p:spTree>
    <p:extLst>
      <p:ext uri="{BB962C8B-B14F-4D97-AF65-F5344CB8AC3E}">
        <p14:creationId xmlns:p14="http://schemas.microsoft.com/office/powerpoint/2010/main" val="31759483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字符串转换字符数组、整数转字符串、字符串转大写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5" y="764704"/>
            <a:ext cx="8784976" cy="557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773" y="2681104"/>
            <a:ext cx="2311296" cy="125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65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15316</TotalTime>
  <Pages>0</Pages>
  <Words>433</Words>
  <Characters>0</Characters>
  <Application>Microsoft Office PowerPoint</Application>
  <DocSecurity>0</DocSecurity>
  <PresentationFormat>自定义</PresentationFormat>
  <Lines>0</Lines>
  <Paragraphs>167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jwf</cp:lastModifiedBy>
  <cp:revision>977</cp:revision>
  <cp:lastPrinted>2017-10-21T06:24:51Z</cp:lastPrinted>
  <dcterms:created xsi:type="dcterms:W3CDTF">2013-01-25T01:44:32Z</dcterms:created>
  <dcterms:modified xsi:type="dcterms:W3CDTF">2019-10-28T07:27:10Z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