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handoutMasterIdLst>
    <p:handoutMasterId r:id="rId32"/>
  </p:handoutMasterIdLst>
  <p:sldIdLst>
    <p:sldId id="642" r:id="rId2"/>
    <p:sldId id="696" r:id="rId3"/>
    <p:sldId id="685" r:id="rId4"/>
    <p:sldId id="684" r:id="rId5"/>
    <p:sldId id="697" r:id="rId6"/>
    <p:sldId id="698" r:id="rId7"/>
    <p:sldId id="686" r:id="rId8"/>
    <p:sldId id="699" r:id="rId9"/>
    <p:sldId id="662" r:id="rId10"/>
    <p:sldId id="663" r:id="rId11"/>
    <p:sldId id="700" r:id="rId12"/>
    <p:sldId id="687" r:id="rId13"/>
    <p:sldId id="688" r:id="rId14"/>
    <p:sldId id="672" r:id="rId15"/>
    <p:sldId id="701" r:id="rId16"/>
    <p:sldId id="689" r:id="rId17"/>
    <p:sldId id="671" r:id="rId18"/>
    <p:sldId id="691" r:id="rId19"/>
    <p:sldId id="710" r:id="rId20"/>
    <p:sldId id="706" r:id="rId21"/>
    <p:sldId id="694" r:id="rId22"/>
    <p:sldId id="690" r:id="rId23"/>
    <p:sldId id="707" r:id="rId24"/>
    <p:sldId id="702" r:id="rId25"/>
    <p:sldId id="708" r:id="rId26"/>
    <p:sldId id="703" r:id="rId27"/>
    <p:sldId id="709" r:id="rId28"/>
    <p:sldId id="704" r:id="rId29"/>
    <p:sldId id="705" r:id="rId30"/>
  </p:sldIdLst>
  <p:sldSz cx="12196763" cy="685800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AF2019"/>
    <a:srgbClr val="BB231B"/>
    <a:srgbClr val="C2241C"/>
    <a:srgbClr val="DF2E25"/>
    <a:srgbClr val="FFB13F"/>
    <a:srgbClr val="EA8B00"/>
    <a:srgbClr val="A9BECB"/>
    <a:srgbClr val="781E19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50" autoAdjust="0"/>
    <p:restoredTop sz="49635" autoAdjust="0"/>
  </p:normalViewPr>
  <p:slideViewPr>
    <p:cSldViewPr snapToObjects="1">
      <p:cViewPr varScale="1">
        <p:scale>
          <a:sx n="89" d="100"/>
          <a:sy n="89" d="100"/>
        </p:scale>
        <p:origin x="-222" y="-108"/>
      </p:cViewPr>
      <p:guideLst>
        <p:guide orient="horz" pos="2142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1" d="100"/>
          <a:sy n="81" d="100"/>
        </p:scale>
        <p:origin x="-2088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AA66804-583B-42BE-962B-441699487C40}" type="datetimeFigureOut">
              <a:rPr lang="zh-CN" altLang="en-US" smtClean="0"/>
              <a:pPr/>
              <a:t>2017-09-30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20FDFD-A5D4-42F3-BCC8-12887DAA73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821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fld id="{B9EEDA17-7CE7-49CA-897E-A1888A19DA62}" type="datetimeFigureOut">
              <a:rPr lang="zh-CN" altLang="en-US"/>
              <a:pPr/>
              <a:t>2017-09-30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8113" y="768350"/>
            <a:ext cx="6823075" cy="383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fld id="{CE1689F0-D8FB-450F-A36F-553F26501FEE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610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210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4005" y="2420888"/>
            <a:ext cx="6334125" cy="8636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5593" y="3500388"/>
            <a:ext cx="6335712" cy="6477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CN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70511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37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079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6913" y="2886609"/>
            <a:ext cx="1060349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0462" y="2758265"/>
            <a:ext cx="1096814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0451" y="1447779"/>
            <a:ext cx="3013731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67436" y="3771071"/>
            <a:ext cx="524127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6340" y="2904246"/>
            <a:ext cx="401158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7817" y="2574149"/>
            <a:ext cx="981731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1942" y="3206628"/>
            <a:ext cx="1477636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52404" y="3446014"/>
            <a:ext cx="1834444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86102" y="2725338"/>
            <a:ext cx="1116794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800" y="3624920"/>
            <a:ext cx="522112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54880" y="2365000"/>
            <a:ext cx="522110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4437" y="2795894"/>
            <a:ext cx="1697365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3626" y="2785815"/>
            <a:ext cx="437445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19340" y="3325061"/>
            <a:ext cx="703540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9008" y="2909285"/>
            <a:ext cx="360841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44990" y="3446013"/>
            <a:ext cx="282222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86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719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3798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75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69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79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3787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0654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8143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797" y="590550"/>
            <a:ext cx="1051316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797" y="1600201"/>
            <a:ext cx="10513168" cy="42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70247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/>
          <p:cNvSpPr>
            <a:spLocks/>
          </p:cNvSpPr>
          <p:nvPr/>
        </p:nvSpPr>
        <p:spPr bwMode="auto">
          <a:xfrm>
            <a:off x="3878833" y="2165425"/>
            <a:ext cx="8340228" cy="2527151"/>
          </a:xfrm>
          <a:custGeom>
            <a:avLst/>
            <a:gdLst>
              <a:gd name="T0" fmla="*/ 206 w 10932"/>
              <a:gd name="T1" fmla="*/ 0 h 3294"/>
              <a:gd name="T2" fmla="*/ 10932 w 10932"/>
              <a:gd name="T3" fmla="*/ 0 h 3294"/>
              <a:gd name="T4" fmla="*/ 10932 w 10932"/>
              <a:gd name="T5" fmla="*/ 3294 h 3294"/>
              <a:gd name="T6" fmla="*/ 0 w 10932"/>
              <a:gd name="T7" fmla="*/ 3294 h 3294"/>
              <a:gd name="T8" fmla="*/ 892 w 10932"/>
              <a:gd name="T9" fmla="*/ 1564 h 3294"/>
              <a:gd name="T10" fmla="*/ 206 w 10932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32" h="3294">
                <a:moveTo>
                  <a:pt x="206" y="0"/>
                </a:moveTo>
                <a:lnTo>
                  <a:pt x="10932" y="0"/>
                </a:lnTo>
                <a:lnTo>
                  <a:pt x="10932" y="3294"/>
                </a:lnTo>
                <a:lnTo>
                  <a:pt x="0" y="3294"/>
                </a:lnTo>
                <a:cubicBezTo>
                  <a:pt x="540" y="2909"/>
                  <a:pt x="892" y="2277"/>
                  <a:pt x="892" y="1564"/>
                </a:cubicBezTo>
                <a:cubicBezTo>
                  <a:pt x="892" y="945"/>
                  <a:pt x="628" y="388"/>
                  <a:pt x="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>
            <a:off x="0" y="2165425"/>
            <a:ext cx="1975317" cy="2527151"/>
          </a:xfrm>
          <a:custGeom>
            <a:avLst/>
            <a:gdLst>
              <a:gd name="T0" fmla="*/ 0 w 2589"/>
              <a:gd name="T1" fmla="*/ 0 h 3294"/>
              <a:gd name="T2" fmla="*/ 2383 w 2589"/>
              <a:gd name="T3" fmla="*/ 0 h 3294"/>
              <a:gd name="T4" fmla="*/ 1697 w 2589"/>
              <a:gd name="T5" fmla="*/ 1564 h 3294"/>
              <a:gd name="T6" fmla="*/ 2589 w 2589"/>
              <a:gd name="T7" fmla="*/ 3294 h 3294"/>
              <a:gd name="T8" fmla="*/ 0 w 2589"/>
              <a:gd name="T9" fmla="*/ 3294 h 3294"/>
              <a:gd name="T10" fmla="*/ 0 w 2589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9" h="3294">
                <a:moveTo>
                  <a:pt x="0" y="0"/>
                </a:moveTo>
                <a:lnTo>
                  <a:pt x="2383" y="0"/>
                </a:lnTo>
                <a:cubicBezTo>
                  <a:pt x="1961" y="388"/>
                  <a:pt x="1697" y="945"/>
                  <a:pt x="1697" y="1564"/>
                </a:cubicBezTo>
                <a:cubicBezTo>
                  <a:pt x="1697" y="2277"/>
                  <a:pt x="2049" y="2909"/>
                  <a:pt x="2589" y="3294"/>
                </a:cubicBezTo>
                <a:lnTo>
                  <a:pt x="0" y="329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4825218" y="2751587"/>
            <a:ext cx="7056784" cy="677413"/>
          </a:xfrm>
          <a:effectLst/>
        </p:spPr>
        <p:txBody>
          <a:bodyPr/>
          <a:lstStyle/>
          <a:p>
            <a:r>
              <a:rPr lang="en-US" altLang="zh-CN" sz="6600" b="1" dirty="0" smtClean="0">
                <a:solidFill>
                  <a:srgbClr val="F8F8F8"/>
                </a:solidFill>
                <a:latin typeface="+mn-lt"/>
                <a:ea typeface="青鸟华光简综艺" pitchFamily="2" charset="-122"/>
              </a:rPr>
              <a:t>Java</a:t>
            </a:r>
            <a:r>
              <a:rPr lang="en-US" altLang="zh-CN" sz="5400" b="1" dirty="0" smtClean="0">
                <a:solidFill>
                  <a:srgbClr val="F8F8F8"/>
                </a:solidFill>
                <a:latin typeface="+mj-ea"/>
              </a:rPr>
              <a:t/>
            </a:r>
            <a:br>
              <a:rPr lang="en-US" altLang="zh-CN" sz="5400" b="1" dirty="0" smtClean="0">
                <a:solidFill>
                  <a:srgbClr val="F8F8F8"/>
                </a:solidFill>
                <a:latin typeface="+mj-ea"/>
              </a:rPr>
            </a:br>
            <a:r>
              <a:rPr lang="zh-CN" altLang="en-US" sz="3600" b="1" dirty="0" smtClean="0">
                <a:solidFill>
                  <a:srgbClr val="F8F8F8"/>
                </a:solidFill>
                <a:latin typeface="+mj-ea"/>
              </a:rPr>
              <a:t>面向对象程序设计</a:t>
            </a:r>
            <a:endParaRPr lang="zh-CN" sz="4400" b="1" dirty="0">
              <a:solidFill>
                <a:srgbClr val="F8F8F8"/>
              </a:solidFill>
              <a:latin typeface="+mj-ea"/>
            </a:endParaRPr>
          </a:p>
        </p:txBody>
      </p:sp>
      <p:sp>
        <p:nvSpPr>
          <p:cNvPr id="15" name="Freeform 5"/>
          <p:cNvSpPr>
            <a:spLocks noEditPoints="1"/>
          </p:cNvSpPr>
          <p:nvPr/>
        </p:nvSpPr>
        <p:spPr bwMode="auto">
          <a:xfrm>
            <a:off x="1966913" y="2508250"/>
            <a:ext cx="2114550" cy="2047875"/>
          </a:xfrm>
          <a:custGeom>
            <a:avLst/>
            <a:gdLst>
              <a:gd name="T0" fmla="*/ 296 w 2736"/>
              <a:gd name="T1" fmla="*/ 1034 h 2655"/>
              <a:gd name="T2" fmla="*/ 408 w 2736"/>
              <a:gd name="T3" fmla="*/ 885 h 2655"/>
              <a:gd name="T4" fmla="*/ 653 w 2736"/>
              <a:gd name="T5" fmla="*/ 672 h 2655"/>
              <a:gd name="T6" fmla="*/ 529 w 2736"/>
              <a:gd name="T7" fmla="*/ 1064 h 2655"/>
              <a:gd name="T8" fmla="*/ 410 w 2736"/>
              <a:gd name="T9" fmla="*/ 1501 h 2655"/>
              <a:gd name="T10" fmla="*/ 334 w 2736"/>
              <a:gd name="T11" fmla="*/ 1721 h 2655"/>
              <a:gd name="T12" fmla="*/ 583 w 2736"/>
              <a:gd name="T13" fmla="*/ 1601 h 2655"/>
              <a:gd name="T14" fmla="*/ 731 w 2736"/>
              <a:gd name="T15" fmla="*/ 1208 h 2655"/>
              <a:gd name="T16" fmla="*/ 953 w 2736"/>
              <a:gd name="T17" fmla="*/ 1310 h 2655"/>
              <a:gd name="T18" fmla="*/ 1059 w 2736"/>
              <a:gd name="T19" fmla="*/ 1532 h 2655"/>
              <a:gd name="T20" fmla="*/ 1151 w 2736"/>
              <a:gd name="T21" fmla="*/ 1455 h 2655"/>
              <a:gd name="T22" fmla="*/ 1103 w 2736"/>
              <a:gd name="T23" fmla="*/ 1165 h 2655"/>
              <a:gd name="T24" fmla="*/ 890 w 2736"/>
              <a:gd name="T25" fmla="*/ 1058 h 2655"/>
              <a:gd name="T26" fmla="*/ 1161 w 2736"/>
              <a:gd name="T27" fmla="*/ 967 h 2655"/>
              <a:gd name="T28" fmla="*/ 1586 w 2736"/>
              <a:gd name="T29" fmla="*/ 831 h 2655"/>
              <a:gd name="T30" fmla="*/ 1205 w 2736"/>
              <a:gd name="T31" fmla="*/ 817 h 2655"/>
              <a:gd name="T32" fmla="*/ 922 w 2736"/>
              <a:gd name="T33" fmla="*/ 558 h 2655"/>
              <a:gd name="T34" fmla="*/ 774 w 2736"/>
              <a:gd name="T35" fmla="*/ 512 h 2655"/>
              <a:gd name="T36" fmla="*/ 367 w 2736"/>
              <a:gd name="T37" fmla="*/ 603 h 2655"/>
              <a:gd name="T38" fmla="*/ 1417 w 2736"/>
              <a:gd name="T39" fmla="*/ 2639 h 2655"/>
              <a:gd name="T40" fmla="*/ 1707 w 2736"/>
              <a:gd name="T41" fmla="*/ 1595 h 2655"/>
              <a:gd name="T42" fmla="*/ 1417 w 2736"/>
              <a:gd name="T43" fmla="*/ 1692 h 2655"/>
              <a:gd name="T44" fmla="*/ 2092 w 2736"/>
              <a:gd name="T45" fmla="*/ 1381 h 2655"/>
              <a:gd name="T46" fmla="*/ 2384 w 2736"/>
              <a:gd name="T47" fmla="*/ 2093 h 2655"/>
              <a:gd name="T48" fmla="*/ 2092 w 2736"/>
              <a:gd name="T49" fmla="*/ 1381 h 2655"/>
              <a:gd name="T50" fmla="*/ 1756 w 2736"/>
              <a:gd name="T51" fmla="*/ 1595 h 2655"/>
              <a:gd name="T52" fmla="*/ 2046 w 2736"/>
              <a:gd name="T53" fmla="*/ 2393 h 2655"/>
              <a:gd name="T54" fmla="*/ 1847 w 2736"/>
              <a:gd name="T55" fmla="*/ 1595 h 2655"/>
              <a:gd name="T56" fmla="*/ 2459 w 2736"/>
              <a:gd name="T57" fmla="*/ 858 h 2655"/>
              <a:gd name="T58" fmla="*/ 1572 w 2736"/>
              <a:gd name="T59" fmla="*/ 1445 h 2655"/>
              <a:gd name="T60" fmla="*/ 1132 w 2736"/>
              <a:gd name="T61" fmla="*/ 1692 h 2655"/>
              <a:gd name="T62" fmla="*/ 653 w 2736"/>
              <a:gd name="T63" fmla="*/ 1629 h 2655"/>
              <a:gd name="T64" fmla="*/ 265 w 2736"/>
              <a:gd name="T65" fmla="*/ 1830 h 2655"/>
              <a:gd name="T66" fmla="*/ 36 w 2736"/>
              <a:gd name="T67" fmla="*/ 2037 h 2655"/>
              <a:gd name="T68" fmla="*/ 933 w 2736"/>
              <a:gd name="T69" fmla="*/ 1732 h 2655"/>
              <a:gd name="T70" fmla="*/ 1528 w 2736"/>
              <a:gd name="T71" fmla="*/ 1527 h 2655"/>
              <a:gd name="T72" fmla="*/ 2515 w 2736"/>
              <a:gd name="T73" fmla="*/ 918 h 2655"/>
              <a:gd name="T74" fmla="*/ 2659 w 2736"/>
              <a:gd name="T75" fmla="*/ 728 h 2655"/>
              <a:gd name="T76" fmla="*/ 1079 w 2736"/>
              <a:gd name="T77" fmla="*/ 2649 h 2655"/>
              <a:gd name="T78" fmla="*/ 1234 w 2736"/>
              <a:gd name="T79" fmla="*/ 2654 h 2655"/>
              <a:gd name="T80" fmla="*/ 1364 w 2736"/>
              <a:gd name="T81" fmla="*/ 1721 h 2655"/>
              <a:gd name="T82" fmla="*/ 1079 w 2736"/>
              <a:gd name="T83" fmla="*/ 1832 h 2655"/>
              <a:gd name="T84" fmla="*/ 740 w 2736"/>
              <a:gd name="T85" fmla="*/ 2571 h 2655"/>
              <a:gd name="T86" fmla="*/ 1030 w 2736"/>
              <a:gd name="T87" fmla="*/ 1832 h 2655"/>
              <a:gd name="T88" fmla="*/ 740 w 2736"/>
              <a:gd name="T89" fmla="*/ 1764 h 2655"/>
              <a:gd name="T90" fmla="*/ 2436 w 2736"/>
              <a:gd name="T91" fmla="*/ 1095 h 2655"/>
              <a:gd name="T92" fmla="*/ 2550 w 2736"/>
              <a:gd name="T93" fmla="*/ 1843 h 2655"/>
              <a:gd name="T94" fmla="*/ 2727 w 2736"/>
              <a:gd name="T95" fmla="*/ 1131 h 2655"/>
              <a:gd name="T96" fmla="*/ 2696 w 2736"/>
              <a:gd name="T97" fmla="*/ 858 h 2655"/>
              <a:gd name="T98" fmla="*/ 721 w 2736"/>
              <a:gd name="T99" fmla="*/ 246 h 2655"/>
              <a:gd name="T100" fmla="*/ 953 w 2736"/>
              <a:gd name="T101" fmla="*/ 507 h 2655"/>
              <a:gd name="T102" fmla="*/ 1229 w 2736"/>
              <a:gd name="T103" fmla="*/ 261 h 2655"/>
              <a:gd name="T104" fmla="*/ 1006 w 2736"/>
              <a:gd name="T105" fmla="*/ 0 h 2655"/>
              <a:gd name="T106" fmla="*/ 721 w 2736"/>
              <a:gd name="T107" fmla="*/ 246 h 2655"/>
              <a:gd name="T108" fmla="*/ 692 w 2736"/>
              <a:gd name="T109" fmla="*/ 2562 h 2655"/>
              <a:gd name="T110" fmla="*/ 403 w 2736"/>
              <a:gd name="T111" fmla="*/ 1926 h 2655"/>
              <a:gd name="T112" fmla="*/ 64 w 2736"/>
              <a:gd name="T113" fmla="*/ 2122 h 2655"/>
              <a:gd name="T114" fmla="*/ 354 w 2736"/>
              <a:gd name="T115" fmla="*/ 1953 h 2655"/>
              <a:gd name="T116" fmla="*/ 64 w 2736"/>
              <a:gd name="T117" fmla="*/ 2122 h 2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36" h="2655">
                <a:moveTo>
                  <a:pt x="228" y="967"/>
                </a:moveTo>
                <a:cubicBezTo>
                  <a:pt x="228" y="997"/>
                  <a:pt x="266" y="1034"/>
                  <a:pt x="296" y="1034"/>
                </a:cubicBezTo>
                <a:lnTo>
                  <a:pt x="301" y="1034"/>
                </a:lnTo>
                <a:cubicBezTo>
                  <a:pt x="368" y="1034"/>
                  <a:pt x="387" y="938"/>
                  <a:pt x="408" y="885"/>
                </a:cubicBezTo>
                <a:cubicBezTo>
                  <a:pt x="430" y="828"/>
                  <a:pt x="457" y="753"/>
                  <a:pt x="485" y="703"/>
                </a:cubicBezTo>
                <a:lnTo>
                  <a:pt x="653" y="672"/>
                </a:lnTo>
                <a:cubicBezTo>
                  <a:pt x="638" y="738"/>
                  <a:pt x="533" y="1013"/>
                  <a:pt x="533" y="1044"/>
                </a:cubicBezTo>
                <a:lnTo>
                  <a:pt x="529" y="1064"/>
                </a:lnTo>
                <a:lnTo>
                  <a:pt x="586" y="1402"/>
                </a:lnTo>
                <a:cubicBezTo>
                  <a:pt x="565" y="1406"/>
                  <a:pt x="437" y="1485"/>
                  <a:pt x="410" y="1501"/>
                </a:cubicBezTo>
                <a:cubicBezTo>
                  <a:pt x="365" y="1529"/>
                  <a:pt x="262" y="1568"/>
                  <a:pt x="262" y="1629"/>
                </a:cubicBezTo>
                <a:cubicBezTo>
                  <a:pt x="262" y="1674"/>
                  <a:pt x="292" y="1721"/>
                  <a:pt x="334" y="1721"/>
                </a:cubicBezTo>
                <a:lnTo>
                  <a:pt x="363" y="1721"/>
                </a:lnTo>
                <a:cubicBezTo>
                  <a:pt x="389" y="1721"/>
                  <a:pt x="548" y="1620"/>
                  <a:pt x="583" y="1601"/>
                </a:cubicBezTo>
                <a:cubicBezTo>
                  <a:pt x="636" y="1574"/>
                  <a:pt x="769" y="1513"/>
                  <a:pt x="769" y="1445"/>
                </a:cubicBezTo>
                <a:cubicBezTo>
                  <a:pt x="769" y="1371"/>
                  <a:pt x="731" y="1282"/>
                  <a:pt x="731" y="1208"/>
                </a:cubicBezTo>
                <a:cubicBezTo>
                  <a:pt x="765" y="1208"/>
                  <a:pt x="832" y="1223"/>
                  <a:pt x="869" y="1230"/>
                </a:cubicBezTo>
                <a:cubicBezTo>
                  <a:pt x="946" y="1243"/>
                  <a:pt x="944" y="1228"/>
                  <a:pt x="953" y="1310"/>
                </a:cubicBezTo>
                <a:cubicBezTo>
                  <a:pt x="958" y="1350"/>
                  <a:pt x="970" y="1406"/>
                  <a:pt x="978" y="1449"/>
                </a:cubicBezTo>
                <a:cubicBezTo>
                  <a:pt x="987" y="1492"/>
                  <a:pt x="1006" y="1532"/>
                  <a:pt x="1059" y="1532"/>
                </a:cubicBezTo>
                <a:lnTo>
                  <a:pt x="1074" y="1532"/>
                </a:lnTo>
                <a:cubicBezTo>
                  <a:pt x="1117" y="1532"/>
                  <a:pt x="1151" y="1497"/>
                  <a:pt x="1151" y="1455"/>
                </a:cubicBezTo>
                <a:lnTo>
                  <a:pt x="1151" y="1431"/>
                </a:lnTo>
                <a:cubicBezTo>
                  <a:pt x="1151" y="1393"/>
                  <a:pt x="1113" y="1215"/>
                  <a:pt x="1103" y="1165"/>
                </a:cubicBezTo>
                <a:cubicBezTo>
                  <a:pt x="1094" y="1120"/>
                  <a:pt x="1075" y="1091"/>
                  <a:pt x="1028" y="1081"/>
                </a:cubicBezTo>
                <a:cubicBezTo>
                  <a:pt x="994" y="1073"/>
                  <a:pt x="922" y="1059"/>
                  <a:pt x="890" y="1058"/>
                </a:cubicBezTo>
                <a:lnTo>
                  <a:pt x="977" y="798"/>
                </a:lnTo>
                <a:cubicBezTo>
                  <a:pt x="1013" y="807"/>
                  <a:pt x="1114" y="967"/>
                  <a:pt x="1161" y="967"/>
                </a:cubicBezTo>
                <a:cubicBezTo>
                  <a:pt x="1212" y="967"/>
                  <a:pt x="1352" y="939"/>
                  <a:pt x="1402" y="927"/>
                </a:cubicBezTo>
                <a:cubicBezTo>
                  <a:pt x="1473" y="909"/>
                  <a:pt x="1586" y="921"/>
                  <a:pt x="1586" y="831"/>
                </a:cubicBezTo>
                <a:cubicBezTo>
                  <a:pt x="1586" y="799"/>
                  <a:pt x="1555" y="764"/>
                  <a:pt x="1524" y="764"/>
                </a:cubicBezTo>
                <a:cubicBezTo>
                  <a:pt x="1427" y="764"/>
                  <a:pt x="1294" y="817"/>
                  <a:pt x="1205" y="817"/>
                </a:cubicBezTo>
                <a:cubicBezTo>
                  <a:pt x="1190" y="817"/>
                  <a:pt x="1049" y="655"/>
                  <a:pt x="1027" y="632"/>
                </a:cubicBezTo>
                <a:cubicBezTo>
                  <a:pt x="979" y="582"/>
                  <a:pt x="1001" y="584"/>
                  <a:pt x="922" y="558"/>
                </a:cubicBezTo>
                <a:cubicBezTo>
                  <a:pt x="901" y="551"/>
                  <a:pt x="795" y="512"/>
                  <a:pt x="784" y="512"/>
                </a:cubicBezTo>
                <a:lnTo>
                  <a:pt x="774" y="512"/>
                </a:lnTo>
                <a:cubicBezTo>
                  <a:pt x="709" y="512"/>
                  <a:pt x="624" y="533"/>
                  <a:pt x="560" y="544"/>
                </a:cubicBezTo>
                <a:cubicBezTo>
                  <a:pt x="496" y="555"/>
                  <a:pt x="396" y="559"/>
                  <a:pt x="367" y="603"/>
                </a:cubicBezTo>
                <a:cubicBezTo>
                  <a:pt x="354" y="624"/>
                  <a:pt x="228" y="946"/>
                  <a:pt x="228" y="967"/>
                </a:cubicBezTo>
                <a:close/>
                <a:moveTo>
                  <a:pt x="1417" y="2639"/>
                </a:moveTo>
                <a:cubicBezTo>
                  <a:pt x="1463" y="2635"/>
                  <a:pt x="1707" y="2587"/>
                  <a:pt x="1707" y="2562"/>
                </a:cubicBezTo>
                <a:lnTo>
                  <a:pt x="1707" y="1595"/>
                </a:lnTo>
                <a:lnTo>
                  <a:pt x="1557" y="1595"/>
                </a:lnTo>
                <a:cubicBezTo>
                  <a:pt x="1537" y="1595"/>
                  <a:pt x="1417" y="1678"/>
                  <a:pt x="1417" y="1692"/>
                </a:cubicBezTo>
                <a:lnTo>
                  <a:pt x="1417" y="2639"/>
                </a:lnTo>
                <a:close/>
                <a:moveTo>
                  <a:pt x="2092" y="1381"/>
                </a:moveTo>
                <a:lnTo>
                  <a:pt x="2094" y="2368"/>
                </a:lnTo>
                <a:cubicBezTo>
                  <a:pt x="2134" y="2341"/>
                  <a:pt x="2384" y="2125"/>
                  <a:pt x="2384" y="2093"/>
                </a:cubicBezTo>
                <a:lnTo>
                  <a:pt x="2382" y="1119"/>
                </a:lnTo>
                <a:lnTo>
                  <a:pt x="2092" y="1381"/>
                </a:lnTo>
                <a:close/>
                <a:moveTo>
                  <a:pt x="1847" y="1595"/>
                </a:moveTo>
                <a:lnTo>
                  <a:pt x="1756" y="1595"/>
                </a:lnTo>
                <a:lnTo>
                  <a:pt x="1756" y="2552"/>
                </a:lnTo>
                <a:cubicBezTo>
                  <a:pt x="1799" y="2542"/>
                  <a:pt x="2046" y="2422"/>
                  <a:pt x="2046" y="2393"/>
                </a:cubicBezTo>
                <a:lnTo>
                  <a:pt x="2046" y="1426"/>
                </a:lnTo>
                <a:cubicBezTo>
                  <a:pt x="2021" y="1432"/>
                  <a:pt x="1866" y="1595"/>
                  <a:pt x="1847" y="1595"/>
                </a:cubicBezTo>
                <a:close/>
                <a:moveTo>
                  <a:pt x="2427" y="821"/>
                </a:moveTo>
                <a:lnTo>
                  <a:pt x="2459" y="858"/>
                </a:lnTo>
                <a:lnTo>
                  <a:pt x="1799" y="1445"/>
                </a:lnTo>
                <a:cubicBezTo>
                  <a:pt x="1723" y="1445"/>
                  <a:pt x="1648" y="1445"/>
                  <a:pt x="1572" y="1445"/>
                </a:cubicBezTo>
                <a:cubicBezTo>
                  <a:pt x="1476" y="1445"/>
                  <a:pt x="1471" y="1469"/>
                  <a:pt x="1409" y="1510"/>
                </a:cubicBezTo>
                <a:cubicBezTo>
                  <a:pt x="1326" y="1565"/>
                  <a:pt x="1216" y="1647"/>
                  <a:pt x="1132" y="1692"/>
                </a:cubicBezTo>
                <a:cubicBezTo>
                  <a:pt x="1113" y="1683"/>
                  <a:pt x="845" y="1631"/>
                  <a:pt x="807" y="1625"/>
                </a:cubicBezTo>
                <a:cubicBezTo>
                  <a:pt x="718" y="1611"/>
                  <a:pt x="730" y="1591"/>
                  <a:pt x="653" y="1629"/>
                </a:cubicBezTo>
                <a:cubicBezTo>
                  <a:pt x="609" y="1651"/>
                  <a:pt x="566" y="1675"/>
                  <a:pt x="523" y="1697"/>
                </a:cubicBezTo>
                <a:cubicBezTo>
                  <a:pt x="443" y="1736"/>
                  <a:pt x="340" y="1784"/>
                  <a:pt x="265" y="1830"/>
                </a:cubicBezTo>
                <a:cubicBezTo>
                  <a:pt x="234" y="1849"/>
                  <a:pt x="25" y="1957"/>
                  <a:pt x="0" y="1963"/>
                </a:cubicBezTo>
                <a:lnTo>
                  <a:pt x="36" y="2037"/>
                </a:lnTo>
                <a:lnTo>
                  <a:pt x="716" y="1687"/>
                </a:lnTo>
                <a:cubicBezTo>
                  <a:pt x="785" y="1703"/>
                  <a:pt x="863" y="1718"/>
                  <a:pt x="933" y="1732"/>
                </a:cubicBezTo>
                <a:cubicBezTo>
                  <a:pt x="986" y="1742"/>
                  <a:pt x="1105" y="1774"/>
                  <a:pt x="1156" y="1774"/>
                </a:cubicBezTo>
                <a:cubicBezTo>
                  <a:pt x="1159" y="1774"/>
                  <a:pt x="1495" y="1550"/>
                  <a:pt x="1528" y="1527"/>
                </a:cubicBezTo>
                <a:lnTo>
                  <a:pt x="1829" y="1528"/>
                </a:lnTo>
                <a:lnTo>
                  <a:pt x="2515" y="918"/>
                </a:lnTo>
                <a:lnTo>
                  <a:pt x="2552" y="947"/>
                </a:lnTo>
                <a:lnTo>
                  <a:pt x="2659" y="728"/>
                </a:lnTo>
                <a:lnTo>
                  <a:pt x="2427" y="821"/>
                </a:lnTo>
                <a:close/>
                <a:moveTo>
                  <a:pt x="1079" y="2649"/>
                </a:moveTo>
                <a:lnTo>
                  <a:pt x="1142" y="2655"/>
                </a:lnTo>
                <a:lnTo>
                  <a:pt x="1234" y="2654"/>
                </a:lnTo>
                <a:lnTo>
                  <a:pt x="1364" y="2648"/>
                </a:lnTo>
                <a:lnTo>
                  <a:pt x="1364" y="1721"/>
                </a:lnTo>
                <a:cubicBezTo>
                  <a:pt x="1318" y="1745"/>
                  <a:pt x="1278" y="1775"/>
                  <a:pt x="1234" y="1804"/>
                </a:cubicBezTo>
                <a:cubicBezTo>
                  <a:pt x="1142" y="1866"/>
                  <a:pt x="1189" y="1841"/>
                  <a:pt x="1079" y="1832"/>
                </a:cubicBezTo>
                <a:lnTo>
                  <a:pt x="1079" y="2649"/>
                </a:lnTo>
                <a:close/>
                <a:moveTo>
                  <a:pt x="740" y="2571"/>
                </a:moveTo>
                <a:cubicBezTo>
                  <a:pt x="740" y="2596"/>
                  <a:pt x="985" y="2643"/>
                  <a:pt x="1030" y="2644"/>
                </a:cubicBezTo>
                <a:lnTo>
                  <a:pt x="1030" y="1832"/>
                </a:lnTo>
                <a:cubicBezTo>
                  <a:pt x="1030" y="1808"/>
                  <a:pt x="914" y="1799"/>
                  <a:pt x="890" y="1794"/>
                </a:cubicBezTo>
                <a:cubicBezTo>
                  <a:pt x="850" y="1786"/>
                  <a:pt x="782" y="1765"/>
                  <a:pt x="740" y="1764"/>
                </a:cubicBezTo>
                <a:lnTo>
                  <a:pt x="740" y="2571"/>
                </a:lnTo>
                <a:close/>
                <a:moveTo>
                  <a:pt x="2436" y="1095"/>
                </a:moveTo>
                <a:lnTo>
                  <a:pt x="2437" y="2020"/>
                </a:lnTo>
                <a:cubicBezTo>
                  <a:pt x="2454" y="2009"/>
                  <a:pt x="2535" y="1872"/>
                  <a:pt x="2550" y="1843"/>
                </a:cubicBezTo>
                <a:cubicBezTo>
                  <a:pt x="2586" y="1771"/>
                  <a:pt x="2607" y="1716"/>
                  <a:pt x="2638" y="1637"/>
                </a:cubicBezTo>
                <a:cubicBezTo>
                  <a:pt x="2676" y="1540"/>
                  <a:pt x="2736" y="1272"/>
                  <a:pt x="2727" y="1131"/>
                </a:cubicBezTo>
                <a:lnTo>
                  <a:pt x="2700" y="860"/>
                </a:lnTo>
                <a:lnTo>
                  <a:pt x="2696" y="858"/>
                </a:lnTo>
                <a:lnTo>
                  <a:pt x="2436" y="1095"/>
                </a:lnTo>
                <a:close/>
                <a:moveTo>
                  <a:pt x="721" y="246"/>
                </a:moveTo>
                <a:lnTo>
                  <a:pt x="721" y="271"/>
                </a:lnTo>
                <a:cubicBezTo>
                  <a:pt x="721" y="388"/>
                  <a:pt x="838" y="507"/>
                  <a:pt x="953" y="507"/>
                </a:cubicBezTo>
                <a:lnTo>
                  <a:pt x="997" y="507"/>
                </a:lnTo>
                <a:cubicBezTo>
                  <a:pt x="1117" y="507"/>
                  <a:pt x="1229" y="387"/>
                  <a:pt x="1229" y="261"/>
                </a:cubicBezTo>
                <a:lnTo>
                  <a:pt x="1229" y="237"/>
                </a:lnTo>
                <a:cubicBezTo>
                  <a:pt x="1229" y="123"/>
                  <a:pt x="1114" y="0"/>
                  <a:pt x="1006" y="0"/>
                </a:cubicBezTo>
                <a:lnTo>
                  <a:pt x="943" y="0"/>
                </a:lnTo>
                <a:cubicBezTo>
                  <a:pt x="830" y="0"/>
                  <a:pt x="721" y="124"/>
                  <a:pt x="721" y="246"/>
                </a:cubicBezTo>
                <a:close/>
                <a:moveTo>
                  <a:pt x="402" y="2412"/>
                </a:moveTo>
                <a:cubicBezTo>
                  <a:pt x="402" y="2439"/>
                  <a:pt x="649" y="2552"/>
                  <a:pt x="692" y="2562"/>
                </a:cubicBezTo>
                <a:lnTo>
                  <a:pt x="692" y="1774"/>
                </a:lnTo>
                <a:lnTo>
                  <a:pt x="403" y="1926"/>
                </a:lnTo>
                <a:lnTo>
                  <a:pt x="402" y="2412"/>
                </a:lnTo>
                <a:close/>
                <a:moveTo>
                  <a:pt x="64" y="2122"/>
                </a:moveTo>
                <a:cubicBezTo>
                  <a:pt x="64" y="2149"/>
                  <a:pt x="315" y="2373"/>
                  <a:pt x="354" y="2383"/>
                </a:cubicBezTo>
                <a:lnTo>
                  <a:pt x="354" y="1953"/>
                </a:lnTo>
                <a:lnTo>
                  <a:pt x="65" y="2100"/>
                </a:lnTo>
                <a:lnTo>
                  <a:pt x="64" y="21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1367097" y="1813513"/>
            <a:ext cx="3109913" cy="3135314"/>
            <a:chOff x="1346200" y="1839912"/>
            <a:chExt cx="3109913" cy="3135314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3132138" y="1865313"/>
              <a:ext cx="844550" cy="587375"/>
            </a:xfrm>
            <a:custGeom>
              <a:avLst/>
              <a:gdLst>
                <a:gd name="T0" fmla="*/ 1092 w 1092"/>
                <a:gd name="T1" fmla="*/ 531 h 763"/>
                <a:gd name="T2" fmla="*/ 22 w 1092"/>
                <a:gd name="T3" fmla="*/ 0 h 763"/>
                <a:gd name="T4" fmla="*/ 0 w 1092"/>
                <a:gd name="T5" fmla="*/ 349 h 763"/>
                <a:gd name="T6" fmla="*/ 829 w 1092"/>
                <a:gd name="T7" fmla="*/ 763 h 763"/>
                <a:gd name="T8" fmla="*/ 1092 w 1092"/>
                <a:gd name="T9" fmla="*/ 53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2" h="763">
                  <a:moveTo>
                    <a:pt x="1092" y="531"/>
                  </a:moveTo>
                  <a:cubicBezTo>
                    <a:pt x="805" y="257"/>
                    <a:pt x="436" y="66"/>
                    <a:pt x="22" y="0"/>
                  </a:cubicBezTo>
                  <a:lnTo>
                    <a:pt x="0" y="349"/>
                  </a:lnTo>
                  <a:cubicBezTo>
                    <a:pt x="318" y="407"/>
                    <a:pt x="603" y="554"/>
                    <a:pt x="829" y="763"/>
                  </a:cubicBezTo>
                  <a:lnTo>
                    <a:pt x="1092" y="531"/>
                  </a:lnTo>
                  <a:close/>
                </a:path>
              </a:pathLst>
            </a:custGeom>
            <a:solidFill>
              <a:srgbClr val="00A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1346200" y="3341688"/>
              <a:ext cx="2555875" cy="1633538"/>
            </a:xfrm>
            <a:custGeom>
              <a:avLst/>
              <a:gdLst>
                <a:gd name="T0" fmla="*/ 3076 w 3307"/>
                <a:gd name="T1" fmla="*/ 1351 h 2117"/>
                <a:gd name="T2" fmla="*/ 2139 w 3307"/>
                <a:gd name="T3" fmla="*/ 1731 h 2117"/>
                <a:gd name="T4" fmla="*/ 1914 w 3307"/>
                <a:gd name="T5" fmla="*/ 1731 h 2117"/>
                <a:gd name="T6" fmla="*/ 349 w 3307"/>
                <a:gd name="T7" fmla="*/ 22 h 2117"/>
                <a:gd name="T8" fmla="*/ 1 w 3307"/>
                <a:gd name="T9" fmla="*/ 0 h 2117"/>
                <a:gd name="T10" fmla="*/ 0 w 3307"/>
                <a:gd name="T11" fmla="*/ 93 h 2117"/>
                <a:gd name="T12" fmla="*/ 2 w 3307"/>
                <a:gd name="T13" fmla="*/ 150 h 2117"/>
                <a:gd name="T14" fmla="*/ 3 w 3307"/>
                <a:gd name="T15" fmla="*/ 182 h 2117"/>
                <a:gd name="T16" fmla="*/ 8 w 3307"/>
                <a:gd name="T17" fmla="*/ 254 h 2117"/>
                <a:gd name="T18" fmla="*/ 9 w 3307"/>
                <a:gd name="T19" fmla="*/ 267 h 2117"/>
                <a:gd name="T20" fmla="*/ 1891 w 3307"/>
                <a:gd name="T21" fmla="*/ 2087 h 2117"/>
                <a:gd name="T22" fmla="*/ 3158 w 3307"/>
                <a:gd name="T23" fmla="*/ 1729 h 2117"/>
                <a:gd name="T24" fmla="*/ 3158 w 3307"/>
                <a:gd name="T25" fmla="*/ 1726 h 2117"/>
                <a:gd name="T26" fmla="*/ 3307 w 3307"/>
                <a:gd name="T27" fmla="*/ 1613 h 2117"/>
                <a:gd name="T28" fmla="*/ 3076 w 3307"/>
                <a:gd name="T29" fmla="*/ 1351 h 2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07" h="2117">
                  <a:moveTo>
                    <a:pt x="3076" y="1351"/>
                  </a:moveTo>
                  <a:cubicBezTo>
                    <a:pt x="2816" y="1567"/>
                    <a:pt x="2491" y="1704"/>
                    <a:pt x="2139" y="1731"/>
                  </a:cubicBezTo>
                  <a:cubicBezTo>
                    <a:pt x="2065" y="1735"/>
                    <a:pt x="1990" y="1736"/>
                    <a:pt x="1914" y="1731"/>
                  </a:cubicBezTo>
                  <a:cubicBezTo>
                    <a:pt x="1015" y="1675"/>
                    <a:pt x="345" y="911"/>
                    <a:pt x="349" y="22"/>
                  </a:cubicBezTo>
                  <a:lnTo>
                    <a:pt x="1" y="0"/>
                  </a:lnTo>
                  <a:cubicBezTo>
                    <a:pt x="0" y="32"/>
                    <a:pt x="0" y="62"/>
                    <a:pt x="0" y="93"/>
                  </a:cubicBezTo>
                  <a:cubicBezTo>
                    <a:pt x="0" y="112"/>
                    <a:pt x="1" y="131"/>
                    <a:pt x="2" y="150"/>
                  </a:cubicBezTo>
                  <a:cubicBezTo>
                    <a:pt x="2" y="161"/>
                    <a:pt x="2" y="172"/>
                    <a:pt x="3" y="182"/>
                  </a:cubicBezTo>
                  <a:cubicBezTo>
                    <a:pt x="4" y="207"/>
                    <a:pt x="6" y="230"/>
                    <a:pt x="8" y="254"/>
                  </a:cubicBezTo>
                  <a:cubicBezTo>
                    <a:pt x="8" y="258"/>
                    <a:pt x="9" y="262"/>
                    <a:pt x="9" y="267"/>
                  </a:cubicBezTo>
                  <a:cubicBezTo>
                    <a:pt x="101" y="1248"/>
                    <a:pt x="896" y="2024"/>
                    <a:pt x="1891" y="2087"/>
                  </a:cubicBezTo>
                  <a:cubicBezTo>
                    <a:pt x="2359" y="2117"/>
                    <a:pt x="2799" y="1974"/>
                    <a:pt x="3158" y="1729"/>
                  </a:cubicBezTo>
                  <a:lnTo>
                    <a:pt x="3158" y="1726"/>
                  </a:lnTo>
                  <a:cubicBezTo>
                    <a:pt x="3209" y="1691"/>
                    <a:pt x="3259" y="1653"/>
                    <a:pt x="3307" y="1613"/>
                  </a:cubicBezTo>
                  <a:lnTo>
                    <a:pt x="3076" y="1351"/>
                  </a:lnTo>
                  <a:close/>
                </a:path>
              </a:pathLst>
            </a:custGeom>
            <a:solidFill>
              <a:srgbClr val="555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2022475" y="1839912"/>
              <a:ext cx="903288" cy="481013"/>
            </a:xfrm>
            <a:custGeom>
              <a:avLst/>
              <a:gdLst>
                <a:gd name="T0" fmla="*/ 1147 w 1169"/>
                <a:gd name="T1" fmla="*/ 356 h 624"/>
                <a:gd name="T2" fmla="*/ 1169 w 1169"/>
                <a:gd name="T3" fmla="*/ 7 h 624"/>
                <a:gd name="T4" fmla="*/ 0 w 1169"/>
                <a:gd name="T5" fmla="*/ 360 h 624"/>
                <a:gd name="T6" fmla="*/ 232 w 1169"/>
                <a:gd name="T7" fmla="*/ 624 h 624"/>
                <a:gd name="T8" fmla="*/ 1147 w 1169"/>
                <a:gd name="T9" fmla="*/ 356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9" h="624">
                  <a:moveTo>
                    <a:pt x="1147" y="356"/>
                  </a:moveTo>
                  <a:lnTo>
                    <a:pt x="1169" y="7"/>
                  </a:lnTo>
                  <a:cubicBezTo>
                    <a:pt x="738" y="0"/>
                    <a:pt x="333" y="131"/>
                    <a:pt x="0" y="360"/>
                  </a:cubicBezTo>
                  <a:lnTo>
                    <a:pt x="232" y="624"/>
                  </a:lnTo>
                  <a:cubicBezTo>
                    <a:pt x="497" y="452"/>
                    <a:pt x="812" y="354"/>
                    <a:pt x="1147" y="356"/>
                  </a:cubicBezTo>
                  <a:close/>
                </a:path>
              </a:pathLst>
            </a:custGeom>
            <a:solidFill>
              <a:srgbClr val="F19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9"/>
            <p:cNvSpPr>
              <a:spLocks/>
            </p:cNvSpPr>
            <p:nvPr/>
          </p:nvSpPr>
          <p:spPr bwMode="auto">
            <a:xfrm>
              <a:off x="3884613" y="3521075"/>
              <a:ext cx="566738" cy="909638"/>
            </a:xfrm>
            <a:custGeom>
              <a:avLst/>
              <a:gdLst>
                <a:gd name="T0" fmla="*/ 0 w 734"/>
                <a:gd name="T1" fmla="*/ 914 h 1178"/>
                <a:gd name="T2" fmla="*/ 232 w 734"/>
                <a:gd name="T3" fmla="*/ 1178 h 1178"/>
                <a:gd name="T4" fmla="*/ 734 w 734"/>
                <a:gd name="T5" fmla="*/ 22 h 1178"/>
                <a:gd name="T6" fmla="*/ 386 w 734"/>
                <a:gd name="T7" fmla="*/ 0 h 1178"/>
                <a:gd name="T8" fmla="*/ 0 w 734"/>
                <a:gd name="T9" fmla="*/ 914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1178">
                  <a:moveTo>
                    <a:pt x="0" y="914"/>
                  </a:moveTo>
                  <a:lnTo>
                    <a:pt x="232" y="1178"/>
                  </a:lnTo>
                  <a:cubicBezTo>
                    <a:pt x="510" y="867"/>
                    <a:pt x="693" y="467"/>
                    <a:pt x="734" y="22"/>
                  </a:cubicBezTo>
                  <a:lnTo>
                    <a:pt x="386" y="0"/>
                  </a:lnTo>
                  <a:cubicBezTo>
                    <a:pt x="352" y="349"/>
                    <a:pt x="212" y="664"/>
                    <a:pt x="0" y="914"/>
                  </a:cubicBezTo>
                  <a:close/>
                </a:path>
              </a:pathLst>
            </a:custGeom>
            <a:solidFill>
              <a:srgbClr val="008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0"/>
            <p:cNvSpPr>
              <a:spLocks/>
            </p:cNvSpPr>
            <p:nvPr/>
          </p:nvSpPr>
          <p:spPr bwMode="auto">
            <a:xfrm>
              <a:off x="1371600" y="2257425"/>
              <a:ext cx="654050" cy="879475"/>
            </a:xfrm>
            <a:custGeom>
              <a:avLst/>
              <a:gdLst>
                <a:gd name="T0" fmla="*/ 846 w 846"/>
                <a:gd name="T1" fmla="*/ 262 h 1140"/>
                <a:gd name="T2" fmla="*/ 615 w 846"/>
                <a:gd name="T3" fmla="*/ 0 h 1140"/>
                <a:gd name="T4" fmla="*/ 0 w 846"/>
                <a:gd name="T5" fmla="*/ 1117 h 1140"/>
                <a:gd name="T6" fmla="*/ 351 w 846"/>
                <a:gd name="T7" fmla="*/ 1140 h 1140"/>
                <a:gd name="T8" fmla="*/ 846 w 846"/>
                <a:gd name="T9" fmla="*/ 262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6" h="1140">
                  <a:moveTo>
                    <a:pt x="846" y="262"/>
                  </a:moveTo>
                  <a:lnTo>
                    <a:pt x="615" y="0"/>
                  </a:lnTo>
                  <a:cubicBezTo>
                    <a:pt x="302" y="289"/>
                    <a:pt x="80" y="676"/>
                    <a:pt x="0" y="1117"/>
                  </a:cubicBezTo>
                  <a:lnTo>
                    <a:pt x="351" y="1140"/>
                  </a:lnTo>
                  <a:cubicBezTo>
                    <a:pt x="422" y="795"/>
                    <a:pt x="600" y="491"/>
                    <a:pt x="846" y="262"/>
                  </a:cubicBezTo>
                  <a:close/>
                </a:path>
              </a:pathLst>
            </a:custGeom>
            <a:solidFill>
              <a:srgbClr val="E244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"/>
            <p:cNvSpPr>
              <a:spLocks/>
            </p:cNvSpPr>
            <p:nvPr/>
          </p:nvSpPr>
          <p:spPr bwMode="auto">
            <a:xfrm>
              <a:off x="3924300" y="2439988"/>
              <a:ext cx="531813" cy="874713"/>
            </a:xfrm>
            <a:custGeom>
              <a:avLst/>
              <a:gdLst>
                <a:gd name="T0" fmla="*/ 337 w 687"/>
                <a:gd name="T1" fmla="*/ 1111 h 1133"/>
                <a:gd name="T2" fmla="*/ 687 w 687"/>
                <a:gd name="T3" fmla="*/ 1133 h 1133"/>
                <a:gd name="T4" fmla="*/ 262 w 687"/>
                <a:gd name="T5" fmla="*/ 0 h 1133"/>
                <a:gd name="T6" fmla="*/ 0 w 687"/>
                <a:gd name="T7" fmla="*/ 231 h 1133"/>
                <a:gd name="T8" fmla="*/ 337 w 687"/>
                <a:gd name="T9" fmla="*/ 1111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7" h="1133">
                  <a:moveTo>
                    <a:pt x="337" y="1111"/>
                  </a:moveTo>
                  <a:lnTo>
                    <a:pt x="687" y="1133"/>
                  </a:lnTo>
                  <a:cubicBezTo>
                    <a:pt x="665" y="710"/>
                    <a:pt x="511" y="317"/>
                    <a:pt x="262" y="0"/>
                  </a:cubicBezTo>
                  <a:lnTo>
                    <a:pt x="0" y="231"/>
                  </a:lnTo>
                  <a:cubicBezTo>
                    <a:pt x="190" y="481"/>
                    <a:pt x="311" y="784"/>
                    <a:pt x="337" y="1111"/>
                  </a:cubicBezTo>
                  <a:close/>
                </a:path>
              </a:pathLst>
            </a:custGeom>
            <a:solidFill>
              <a:srgbClr val="518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3" name="直接连接符 2"/>
          <p:cNvCxnSpPr/>
          <p:nvPr/>
        </p:nvCxnSpPr>
        <p:spPr bwMode="auto">
          <a:xfrm>
            <a:off x="4825218" y="4005064"/>
            <a:ext cx="555942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4860012" y="4067780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8F8F8"/>
                </a:solidFill>
                <a:latin typeface="+mj-ea"/>
                <a:ea typeface="+mj-ea"/>
              </a:rPr>
              <a:t>软件学院  贾伟峰</a:t>
            </a:r>
            <a:endParaRPr lang="zh-CN" altLang="en-US" dirty="0">
              <a:solidFill>
                <a:srgbClr val="F8F8F8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26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827">
        <p:blinds dir="vert"/>
      </p:transition>
    </mc:Choice>
    <mc:Fallback xmlns="">
      <p:transition spd="slow" advTm="8827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396 3.7037E-6 L 3.125E-6 3.703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9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549 -4.07407E-6 L -3.33333E-6 -4.0740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4099" grpId="0"/>
      <p:bldP spid="15" grpId="0" animBg="1"/>
      <p:bldP spid="15" grpId="1" animBg="1"/>
      <p:bldP spid="7" grpId="0"/>
    </p:bldLst>
  </p:timing>
  <p:extLst mod="1">
    <p:ext uri="{E180D4A7-C9FB-4DFB-919C-405C955672EB}">
      <p14:showEvtLst xmlns:p14="http://schemas.microsoft.com/office/powerpoint/2010/main">
        <p14:playEvt time="0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0" y="2348879"/>
            <a:ext cx="1949402" cy="194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 bwMode="auto">
          <a:xfrm>
            <a:off x="2281957" y="2935339"/>
            <a:ext cx="9721080" cy="493661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可是</a:t>
            </a:r>
            <a:r>
              <a:rPr lang="en-US" altLang="zh-CN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Java</a:t>
            </a:r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是单继承啊，这意味着继承后的子类无法作为线程执行啊</a:t>
            </a:r>
            <a:r>
              <a:rPr lang="en-US" altLang="zh-CN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……</a:t>
            </a:r>
            <a:endParaRPr lang="zh-CN" altLang="en-US" sz="24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63149494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417861" y="2813847"/>
            <a:ext cx="9505056" cy="90318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48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Thread(Runnable target)</a:t>
            </a:r>
            <a:endParaRPr lang="zh-CN" altLang="en-US" sz="4800" i="1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764604214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857250"/>
            <a:ext cx="790416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4670" y="174412"/>
            <a:ext cx="61093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另外一种方法实现线程，不再受单继承的限制！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68597795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226173" y="2935339"/>
            <a:ext cx="7466534" cy="615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写一个多线程程序，模拟</a:t>
            </a:r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4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个窗口卖票。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49" y="1556792"/>
            <a:ext cx="3506338" cy="360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24600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31710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多线程模拟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4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个窗口卖票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677" y="1628800"/>
            <a:ext cx="2664296" cy="3503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24" y="1428524"/>
            <a:ext cx="7748213" cy="3904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517" y="1427011"/>
            <a:ext cx="89535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3991995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31710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多线程模拟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4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个窗口卖票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66" y="1399686"/>
            <a:ext cx="8252910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717" y="1435367"/>
            <a:ext cx="2016224" cy="391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293" y="1433930"/>
            <a:ext cx="10382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1679413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117170" y="2597823"/>
            <a:ext cx="2304256" cy="126322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66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or</a:t>
            </a:r>
            <a:endParaRPr lang="zh-CN" altLang="en-US" sz="6600" i="1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933" y="2479923"/>
            <a:ext cx="89535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725" y="2522785"/>
            <a:ext cx="10382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852" y="4149080"/>
            <a:ext cx="2109574" cy="2004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042756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后台线程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154600" y="2913050"/>
            <a:ext cx="10335713" cy="64807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方法：</a:t>
            </a:r>
            <a:r>
              <a:rPr lang="en-US" altLang="zh-CN" sz="3200" dirty="0" err="1" smtClean="0">
                <a:solidFill>
                  <a:srgbClr val="F8F8F8"/>
                </a:solidFill>
                <a:latin typeface="微软雅黑"/>
                <a:ea typeface="微软雅黑"/>
              </a:rPr>
              <a:t>setDaemon</a:t>
            </a:r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(true);   //</a:t>
            </a:r>
            <a:r>
              <a:rPr lang="en-US" altLang="zh-CN" sz="2000" dirty="0" smtClean="0">
                <a:solidFill>
                  <a:srgbClr val="F8F8F8"/>
                </a:solidFill>
                <a:latin typeface="微软雅黑"/>
                <a:ea typeface="微软雅黑"/>
              </a:rPr>
              <a:t>p172</a:t>
            </a:r>
            <a:endParaRPr lang="zh-CN" altLang="en-US" sz="20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361496939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2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3288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线程生命周期及状态转换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17" y="1484784"/>
            <a:ext cx="11960478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99326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52629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线程生命周期及状态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转换（英文详细版）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957" y="669548"/>
            <a:ext cx="7288460" cy="57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8672339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复习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46836" y="1566424"/>
            <a:ext cx="2" cy="4477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>
          <a:xfrm>
            <a:off x="1747497" y="6043673"/>
            <a:ext cx="8959396" cy="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" name="组合 28"/>
          <p:cNvGrpSpPr/>
          <p:nvPr/>
        </p:nvGrpSpPr>
        <p:grpSpPr>
          <a:xfrm>
            <a:off x="2033249" y="4758561"/>
            <a:ext cx="1851041" cy="785818"/>
            <a:chOff x="2200848" y="4495235"/>
            <a:chExt cx="1851041" cy="785818"/>
          </a:xfrm>
          <a:solidFill>
            <a:schemeClr val="accent6"/>
          </a:solidFill>
        </p:grpSpPr>
        <p:sp>
          <p:nvSpPr>
            <p:cNvPr id="30" name="圆角矩形 29"/>
            <p:cNvSpPr/>
            <p:nvPr/>
          </p:nvSpPr>
          <p:spPr bwMode="auto">
            <a:xfrm>
              <a:off x="2200848" y="449523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2404638" y="468530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捕捉异常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2" name="矩形 87"/>
          <p:cNvSpPr>
            <a:spLocks noChangeArrowheads="1"/>
          </p:cNvSpPr>
          <p:nvPr/>
        </p:nvSpPr>
        <p:spPr bwMode="auto">
          <a:xfrm>
            <a:off x="2176125" y="2655798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ry{}catch{}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finally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throws</a:t>
            </a:r>
            <a:endParaRPr lang="zh-CN" altLang="en-US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254293" y="3932366"/>
            <a:ext cx="1851041" cy="785818"/>
            <a:chOff x="4272550" y="3669040"/>
            <a:chExt cx="1851041" cy="785818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4272550" y="3669040"/>
              <a:ext cx="1851041" cy="785818"/>
            </a:xfrm>
            <a:prstGeom prst="roundRect">
              <a:avLst>
                <a:gd name="adj" fmla="val 10568"/>
              </a:avLst>
            </a:prstGeom>
            <a:solidFill>
              <a:schemeClr val="tx2"/>
            </a:solidFill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469993" y="3841027"/>
              <a:ext cx="1456155" cy="430887"/>
            </a:xfrm>
            <a:prstGeom prst="rect">
              <a:avLst/>
            </a:prstGeom>
            <a:no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异常分类</a:t>
              </a:r>
              <a:endParaRPr lang="en-US" altLang="zh-CN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6" name="矩形 87"/>
          <p:cNvSpPr>
            <a:spLocks noChangeArrowheads="1"/>
          </p:cNvSpPr>
          <p:nvPr/>
        </p:nvSpPr>
        <p:spPr bwMode="auto">
          <a:xfrm>
            <a:off x="4390822" y="1829603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编译时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运行时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自定义异常</a:t>
            </a: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4154165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组合 37"/>
          <p:cNvGrpSpPr/>
          <p:nvPr/>
        </p:nvGrpSpPr>
        <p:grpSpPr>
          <a:xfrm>
            <a:off x="6351532" y="3115487"/>
            <a:ext cx="1851041" cy="785818"/>
            <a:chOff x="6279161" y="2852161"/>
            <a:chExt cx="1851041" cy="785818"/>
          </a:xfrm>
          <a:solidFill>
            <a:schemeClr val="bg1"/>
          </a:solidFill>
        </p:grpSpPr>
        <p:sp>
          <p:nvSpPr>
            <p:cNvPr id="39" name="圆角矩形 38"/>
            <p:cNvSpPr/>
            <p:nvPr/>
          </p:nvSpPr>
          <p:spPr bwMode="auto">
            <a:xfrm>
              <a:off x="6279161" y="2852161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6476604" y="3055209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>
                  <a:solidFill>
                    <a:srgbClr val="F8F8F8"/>
                  </a:solidFill>
                </a:rPr>
                <a:t>包</a:t>
              </a:r>
            </a:p>
          </p:txBody>
        </p:sp>
      </p:grpSp>
      <p:cxnSp>
        <p:nvCxnSpPr>
          <p:cNvPr id="41" name="直接连接符 40"/>
          <p:cNvCxnSpPr/>
          <p:nvPr/>
        </p:nvCxnSpPr>
        <p:spPr>
          <a:xfrm flipH="1">
            <a:off x="6272159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矩形 87"/>
          <p:cNvSpPr>
            <a:spLocks noChangeArrowheads="1"/>
          </p:cNvSpPr>
          <p:nvPr/>
        </p:nvSpPr>
        <p:spPr bwMode="auto">
          <a:xfrm>
            <a:off x="6488061" y="3941682"/>
            <a:ext cx="157163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package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import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用途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jar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8495812" y="2258231"/>
            <a:ext cx="1851041" cy="785818"/>
            <a:chOff x="8279425" y="1994905"/>
            <a:chExt cx="1851041" cy="785818"/>
          </a:xfrm>
          <a:solidFill>
            <a:schemeClr val="tx1"/>
          </a:solidFill>
        </p:grpSpPr>
        <p:sp>
          <p:nvSpPr>
            <p:cNvPr id="44" name="圆角矩形 43"/>
            <p:cNvSpPr/>
            <p:nvPr/>
          </p:nvSpPr>
          <p:spPr bwMode="auto">
            <a:xfrm>
              <a:off x="8279425" y="199490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8476868" y="219795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访问控制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46" name="矩形 87"/>
          <p:cNvSpPr>
            <a:spLocks noChangeArrowheads="1"/>
          </p:cNvSpPr>
          <p:nvPr/>
        </p:nvSpPr>
        <p:spPr bwMode="auto">
          <a:xfrm>
            <a:off x="8632341" y="3084426"/>
            <a:ext cx="157163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private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default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protected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public</a:t>
            </a:r>
            <a:endParaRPr lang="zh-CN" altLang="en-US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8418027" y="1566424"/>
            <a:ext cx="0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1204700" y="1840400"/>
            <a:ext cx="553998" cy="24793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第四次课的内容</a:t>
            </a:r>
            <a:endParaRPr lang="zh-CN" altLang="en-US" sz="24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5469266"/>
      </p:ext>
    </p:extLst>
  </p:cSld>
  <p:clrMapOvr>
    <a:masterClrMapping/>
  </p:clrMapOvr>
  <p:transition spd="slow" advTm="700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4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4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4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4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4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4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14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64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4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4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4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32" grpId="0"/>
      <p:bldP spid="36" grpId="0"/>
      <p:bldP spid="42" grpId="0"/>
      <p:bldP spid="46" grpId="0"/>
      <p:bldP spid="4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290069" y="3107592"/>
            <a:ext cx="8712968" cy="493661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线程多了如何调度？谁先谁后？能不能让步？能不能插队？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65" y="1337208"/>
            <a:ext cx="2683522" cy="4314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4433344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94325" y="3107592"/>
            <a:ext cx="6026374" cy="493661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谁先谁后（优先级）？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05" y="1853042"/>
            <a:ext cx="3912953" cy="3376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744464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44614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线程的调度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——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基于优先级的调度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359" y="1556792"/>
            <a:ext cx="2205175" cy="3583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6" y="1075650"/>
            <a:ext cx="8111331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378990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378301" y="3107592"/>
            <a:ext cx="6242398" cy="493661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主动休眠（真睡，会“阻塞”），让出资源。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89" y="1586778"/>
            <a:ext cx="3891272" cy="353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105877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33329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线程的调度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——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线程休眠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1062" y="1484784"/>
            <a:ext cx="1703259" cy="4072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5329623" cy="4014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623" y="1620241"/>
            <a:ext cx="5072834" cy="3719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2752459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94325" y="3107592"/>
            <a:ext cx="6026374" cy="493661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主动让出（不阻塞，重新参与调度）。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89" y="1700808"/>
            <a:ext cx="4394387" cy="353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1449914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33329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线程的调度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——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线程让步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05" y="836712"/>
            <a:ext cx="9913937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0869" y="4437112"/>
            <a:ext cx="146685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099641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94325" y="3107592"/>
            <a:ext cx="6026374" cy="493661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线程的世界里，是可以“插队”的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73" y="1812570"/>
            <a:ext cx="4637385" cy="3083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1124765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33329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线程的调度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——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线程插队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655" y="2132856"/>
            <a:ext cx="1289381" cy="2357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90" y="953998"/>
            <a:ext cx="6603230" cy="5427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2529059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复习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46836" y="1566424"/>
            <a:ext cx="2" cy="4477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>
          <a:xfrm>
            <a:off x="1747497" y="6043673"/>
            <a:ext cx="8959396" cy="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" name="组合 28"/>
          <p:cNvGrpSpPr/>
          <p:nvPr/>
        </p:nvGrpSpPr>
        <p:grpSpPr>
          <a:xfrm>
            <a:off x="2033249" y="4758561"/>
            <a:ext cx="1851041" cy="785818"/>
            <a:chOff x="2200848" y="4495235"/>
            <a:chExt cx="1851041" cy="785818"/>
          </a:xfrm>
          <a:solidFill>
            <a:schemeClr val="accent6"/>
          </a:solidFill>
        </p:grpSpPr>
        <p:sp>
          <p:nvSpPr>
            <p:cNvPr id="30" name="圆角矩形 29"/>
            <p:cNvSpPr/>
            <p:nvPr/>
          </p:nvSpPr>
          <p:spPr bwMode="auto">
            <a:xfrm>
              <a:off x="2200848" y="449523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2404638" y="468530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>
                  <a:solidFill>
                    <a:srgbClr val="F8F8F8"/>
                  </a:solidFill>
                </a:rPr>
                <a:t>概念</a:t>
              </a:r>
            </a:p>
          </p:txBody>
        </p:sp>
      </p:grpSp>
      <p:sp>
        <p:nvSpPr>
          <p:cNvPr id="32" name="矩形 87"/>
          <p:cNvSpPr>
            <a:spLocks noChangeArrowheads="1"/>
          </p:cNvSpPr>
          <p:nvPr/>
        </p:nvSpPr>
        <p:spPr bwMode="auto">
          <a:xfrm>
            <a:off x="2176125" y="2655798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进程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线程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并发</a:t>
            </a:r>
            <a:endParaRPr lang="zh-CN" altLang="en-US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254293" y="3932366"/>
            <a:ext cx="1851041" cy="785818"/>
            <a:chOff x="4272550" y="3669040"/>
            <a:chExt cx="1851041" cy="785818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4272550" y="3669040"/>
              <a:ext cx="1851041" cy="785818"/>
            </a:xfrm>
            <a:prstGeom prst="roundRect">
              <a:avLst>
                <a:gd name="adj" fmla="val 10568"/>
              </a:avLst>
            </a:prstGeom>
            <a:solidFill>
              <a:schemeClr val="tx2"/>
            </a:solidFill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469993" y="3841027"/>
              <a:ext cx="1456155" cy="430887"/>
            </a:xfrm>
            <a:prstGeom prst="rect">
              <a:avLst/>
            </a:prstGeom>
            <a:no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创建线程</a:t>
              </a:r>
              <a:endParaRPr lang="en-US" altLang="zh-CN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6" name="矩形 87"/>
          <p:cNvSpPr>
            <a:spLocks noChangeArrowheads="1"/>
          </p:cNvSpPr>
          <p:nvPr/>
        </p:nvSpPr>
        <p:spPr bwMode="auto">
          <a:xfrm>
            <a:off x="4390822" y="1829603"/>
            <a:ext cx="157163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继承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Thread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Runnable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区别</a:t>
            </a:r>
            <a:endParaRPr lang="zh-CN" altLang="en-US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4154165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组合 37"/>
          <p:cNvGrpSpPr/>
          <p:nvPr/>
        </p:nvGrpSpPr>
        <p:grpSpPr>
          <a:xfrm>
            <a:off x="6351532" y="3115487"/>
            <a:ext cx="1851041" cy="785818"/>
            <a:chOff x="6279161" y="2852161"/>
            <a:chExt cx="1851041" cy="785818"/>
          </a:xfrm>
          <a:solidFill>
            <a:schemeClr val="bg1"/>
          </a:solidFill>
        </p:grpSpPr>
        <p:sp>
          <p:nvSpPr>
            <p:cNvPr id="39" name="圆角矩形 38"/>
            <p:cNvSpPr/>
            <p:nvPr/>
          </p:nvSpPr>
          <p:spPr bwMode="auto">
            <a:xfrm>
              <a:off x="6279161" y="2852161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6476604" y="3055209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线程状态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 flipH="1">
            <a:off x="6272159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矩形 87"/>
          <p:cNvSpPr>
            <a:spLocks noChangeArrowheads="1"/>
          </p:cNvSpPr>
          <p:nvPr/>
        </p:nvSpPr>
        <p:spPr bwMode="auto">
          <a:xfrm>
            <a:off x="6488061" y="3941682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新建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就绪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阻塞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运行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死亡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8495812" y="2258231"/>
            <a:ext cx="1851041" cy="785818"/>
            <a:chOff x="8279425" y="1994905"/>
            <a:chExt cx="1851041" cy="785818"/>
          </a:xfrm>
          <a:solidFill>
            <a:schemeClr val="tx1"/>
          </a:solidFill>
        </p:grpSpPr>
        <p:sp>
          <p:nvSpPr>
            <p:cNvPr id="44" name="圆角矩形 43"/>
            <p:cNvSpPr/>
            <p:nvPr/>
          </p:nvSpPr>
          <p:spPr bwMode="auto">
            <a:xfrm>
              <a:off x="8279425" y="199490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8476868" y="219795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线程调度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46" name="矩形 87"/>
          <p:cNvSpPr>
            <a:spLocks noChangeArrowheads="1"/>
          </p:cNvSpPr>
          <p:nvPr/>
        </p:nvSpPr>
        <p:spPr bwMode="auto">
          <a:xfrm>
            <a:off x="8632341" y="3084426"/>
            <a:ext cx="157163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优先级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休眠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让步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插队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8418027" y="1566424"/>
            <a:ext cx="0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1204700" y="1840400"/>
            <a:ext cx="553998" cy="24793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第五次课的内容</a:t>
            </a:r>
            <a:endParaRPr lang="zh-CN" altLang="en-US" sz="24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6400186"/>
      </p:ext>
    </p:extLst>
  </p:cSld>
  <p:clrMapOvr>
    <a:masterClrMapping/>
  </p:clrMapOvr>
  <p:transition spd="slow" advTm="700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4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4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4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4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4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4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14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64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4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4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4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32" grpId="0"/>
      <p:bldP spid="36" grpId="0"/>
      <p:bldP spid="42" grpId="0"/>
      <p:bldP spid="46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417861" y="2597823"/>
            <a:ext cx="9505056" cy="126322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66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多线程</a:t>
            </a:r>
          </a:p>
        </p:txBody>
      </p:sp>
    </p:spTree>
    <p:extLst>
      <p:ext uri="{BB962C8B-B14F-4D97-AF65-F5344CB8AC3E}">
        <p14:creationId xmlns:p14="http://schemas.microsoft.com/office/powerpoint/2010/main" val="3838043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15953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进程、线程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692696"/>
            <a:ext cx="11715005" cy="598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2382983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841797" y="2935339"/>
            <a:ext cx="10850910" cy="615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进程“重”、线程“轻”，都有“并发”执行的特点。</a:t>
            </a:r>
          </a:p>
        </p:txBody>
      </p:sp>
    </p:spTree>
    <p:extLst>
      <p:ext uri="{BB962C8B-B14F-4D97-AF65-F5344CB8AC3E}">
        <p14:creationId xmlns:p14="http://schemas.microsoft.com/office/powerpoint/2010/main" val="151364269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98" y="980728"/>
            <a:ext cx="47625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 bwMode="auto">
          <a:xfrm>
            <a:off x="5666333" y="2935339"/>
            <a:ext cx="6026374" cy="615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我们什么时候用线程？</a:t>
            </a:r>
          </a:p>
        </p:txBody>
      </p:sp>
    </p:spTree>
    <p:extLst>
      <p:ext uri="{BB962C8B-B14F-4D97-AF65-F5344CB8AC3E}">
        <p14:creationId xmlns:p14="http://schemas.microsoft.com/office/powerpoint/2010/main" val="3174703757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5824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Java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中的非多线程编程（普通编程、单线程）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607" y="908720"/>
            <a:ext cx="9595547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071035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38492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Java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中的多线程编程（</a:t>
            </a:r>
            <a:r>
              <a:rPr lang="zh-CN" altLang="en-US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并发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）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9" y="844344"/>
            <a:ext cx="9649072" cy="51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797" y="1484784"/>
            <a:ext cx="20478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494597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569989" y="2852937"/>
            <a:ext cx="9361039" cy="81500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线程就是继承自</a:t>
            </a:r>
            <a:r>
              <a:rPr lang="en-US" altLang="zh-CN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Thread</a:t>
            </a:r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的子类，重写</a:t>
            </a:r>
            <a:r>
              <a:rPr lang="en-US" altLang="zh-CN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run</a:t>
            </a:r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方法，实例化为对象，然后调用</a:t>
            </a:r>
            <a:r>
              <a:rPr lang="en-US" altLang="zh-CN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start</a:t>
            </a:r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方法运行。相当于进程在此“兵分两路”。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44314"/>
            <a:ext cx="2464538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518921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theme/theme1.xml><?xml version="1.0" encoding="utf-8"?>
<a:theme xmlns:a="http://schemas.openxmlformats.org/drawingml/2006/main" name="清风素材 https://12sc.taobao.com/">
  <a:themeElements>
    <a:clrScheme name="自定义 1">
      <a:dk1>
        <a:srgbClr val="C4261D"/>
      </a:dk1>
      <a:lt1>
        <a:srgbClr val="FF9900"/>
      </a:lt1>
      <a:dk2>
        <a:srgbClr val="4D4D4D"/>
      </a:dk2>
      <a:lt2>
        <a:srgbClr val="C2C1C1"/>
      </a:lt2>
      <a:accent1>
        <a:srgbClr val="080808"/>
      </a:accent1>
      <a:accent2>
        <a:srgbClr val="333333"/>
      </a:accent2>
      <a:accent3>
        <a:srgbClr val="C4261D"/>
      </a:accent3>
      <a:accent4>
        <a:srgbClr val="FF9900"/>
      </a:accent4>
      <a:accent5>
        <a:srgbClr val="4D4D4D"/>
      </a:accent5>
      <a:accent6>
        <a:srgbClr val="999999"/>
      </a:accent6>
      <a:hlink>
        <a:srgbClr val="080808"/>
      </a:hlink>
      <a:folHlink>
        <a:srgbClr val="DEDEDD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12714</TotalTime>
  <Pages>0</Pages>
  <Words>347</Words>
  <Characters>0</Characters>
  <Application>Microsoft Office PowerPoint</Application>
  <DocSecurity>0</DocSecurity>
  <PresentationFormat>自定义</PresentationFormat>
  <Lines>0</Lines>
  <Paragraphs>116</Paragraphs>
  <Slides>29</Slides>
  <Notes>29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清风素材 https://12sc.taobao.com/</vt:lpstr>
      <vt:lpstr>Java 面向对象程序设计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面向对象程序设计</dc:title>
  <cp:lastModifiedBy>pc</cp:lastModifiedBy>
  <cp:revision>927</cp:revision>
  <cp:lastPrinted>2017-09-30T07:35:49Z</cp:lastPrinted>
  <dcterms:created xsi:type="dcterms:W3CDTF">2013-01-25T01:44:32Z</dcterms:created>
  <dcterms:modified xsi:type="dcterms:W3CDTF">2017-09-30T07:36:18Z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2052-9.1.0.4429</vt:lpwstr>
  </property>
</Properties>
</file>