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642" r:id="rId2"/>
    <p:sldId id="721" r:id="rId3"/>
    <p:sldId id="713" r:id="rId4"/>
    <p:sldId id="722" r:id="rId5"/>
    <p:sldId id="712" r:id="rId6"/>
    <p:sldId id="717" r:id="rId7"/>
    <p:sldId id="715" r:id="rId8"/>
    <p:sldId id="720" r:id="rId9"/>
    <p:sldId id="716" r:id="rId10"/>
    <p:sldId id="718" r:id="rId11"/>
    <p:sldId id="671" r:id="rId12"/>
    <p:sldId id="697" r:id="rId13"/>
    <p:sldId id="698" r:id="rId14"/>
    <p:sldId id="723" r:id="rId15"/>
    <p:sldId id="700" r:id="rId16"/>
    <p:sldId id="687" r:id="rId17"/>
    <p:sldId id="706" r:id="rId18"/>
    <p:sldId id="662" r:id="rId19"/>
    <p:sldId id="724" r:id="rId20"/>
    <p:sldId id="726" r:id="rId21"/>
    <p:sldId id="663" r:id="rId22"/>
    <p:sldId id="719" r:id="rId23"/>
    <p:sldId id="725" r:id="rId24"/>
    <p:sldId id="727" r:id="rId25"/>
  </p:sldIdLst>
  <p:sldSz cx="12196763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AF2019"/>
    <a:srgbClr val="BB231B"/>
    <a:srgbClr val="C2241C"/>
    <a:srgbClr val="DF2E25"/>
    <a:srgbClr val="FFB13F"/>
    <a:srgbClr val="EA8B00"/>
    <a:srgbClr val="A9BECB"/>
    <a:srgbClr val="781E1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0" autoAdjust="0"/>
    <p:restoredTop sz="49635" autoAdjust="0"/>
  </p:normalViewPr>
  <p:slideViewPr>
    <p:cSldViewPr snapToObjects="1">
      <p:cViewPr varScale="1">
        <p:scale>
          <a:sx n="77" d="100"/>
          <a:sy n="77" d="100"/>
        </p:scale>
        <p:origin x="-120" y="-276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AA66804-583B-42BE-962B-441699487C40}" type="datetimeFigureOut">
              <a:rPr lang="zh-CN" altLang="en-US" smtClean="0"/>
              <a:pPr/>
              <a:t>2017/10/29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20FDFD-A5D4-42F3-BCC8-12887DAA7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2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B9EEDA17-7CE7-49CA-897E-A1888A19DA62}" type="datetimeFigureOut">
              <a:rPr lang="zh-CN" altLang="en-US"/>
              <a:pPr/>
              <a:t>2017/10/29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8113" y="768350"/>
            <a:ext cx="6823075" cy="383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1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10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005" y="2420888"/>
            <a:ext cx="6334125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593" y="3500388"/>
            <a:ext cx="6335712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51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7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7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913" y="2886609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451" y="1447779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7436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6340" y="2904246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7817" y="2574149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942" y="3206628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2404" y="3446014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6102" y="2725338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800" y="3624920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54880" y="2365000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4437" y="2795894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626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9340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9008" y="2909285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4990" y="3446013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8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1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379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5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787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654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143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797" y="590550"/>
            <a:ext cx="1051316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797" y="1600201"/>
            <a:ext cx="10513168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70247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>
            <a:spLocks/>
          </p:cNvSpPr>
          <p:nvPr/>
        </p:nvSpPr>
        <p:spPr bwMode="auto">
          <a:xfrm>
            <a:off x="3878833" y="2165425"/>
            <a:ext cx="8340228" cy="252715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0" y="2165425"/>
            <a:ext cx="1975317" cy="252715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5218" y="2751587"/>
            <a:ext cx="7056784" cy="677413"/>
          </a:xfrm>
          <a:effectLst/>
        </p:spPr>
        <p:txBody>
          <a:bodyPr/>
          <a:lstStyle/>
          <a:p>
            <a:r>
              <a:rPr lang="en-US" altLang="zh-CN" sz="6600" b="1" dirty="0" smtClean="0">
                <a:solidFill>
                  <a:srgbClr val="F8F8F8"/>
                </a:solidFill>
                <a:latin typeface="+mn-lt"/>
                <a:ea typeface="青鸟华光简综艺" pitchFamily="2" charset="-122"/>
              </a:rPr>
              <a:t>Java</a:t>
            </a:r>
            <a:r>
              <a:rPr lang="en-US" altLang="zh-CN" sz="5400" b="1" dirty="0" smtClean="0">
                <a:solidFill>
                  <a:srgbClr val="F8F8F8"/>
                </a:solidFill>
                <a:latin typeface="+mj-ea"/>
              </a:rPr>
              <a:t/>
            </a:r>
            <a:br>
              <a:rPr lang="en-US" altLang="zh-CN" sz="5400" b="1" dirty="0" smtClean="0">
                <a:solidFill>
                  <a:srgbClr val="F8F8F8"/>
                </a:solidFill>
                <a:latin typeface="+mj-ea"/>
              </a:rPr>
            </a:br>
            <a:r>
              <a:rPr lang="zh-CN" altLang="en-US" sz="3600" b="1" dirty="0" smtClean="0">
                <a:solidFill>
                  <a:srgbClr val="F8F8F8"/>
                </a:solidFill>
                <a:latin typeface="+mj-ea"/>
              </a:rPr>
              <a:t>面向对象程序设计</a:t>
            </a:r>
            <a:endParaRPr lang="zh-CN" sz="4400" b="1" dirty="0">
              <a:solidFill>
                <a:srgbClr val="F8F8F8"/>
              </a:solidFill>
              <a:latin typeface="+mj-ea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1966913" y="2508250"/>
            <a:ext cx="2114550" cy="2047875"/>
          </a:xfrm>
          <a:custGeom>
            <a:avLst/>
            <a:gdLst>
              <a:gd name="T0" fmla="*/ 296 w 2736"/>
              <a:gd name="T1" fmla="*/ 1034 h 2655"/>
              <a:gd name="T2" fmla="*/ 408 w 2736"/>
              <a:gd name="T3" fmla="*/ 885 h 2655"/>
              <a:gd name="T4" fmla="*/ 653 w 2736"/>
              <a:gd name="T5" fmla="*/ 672 h 2655"/>
              <a:gd name="T6" fmla="*/ 529 w 2736"/>
              <a:gd name="T7" fmla="*/ 1064 h 2655"/>
              <a:gd name="T8" fmla="*/ 410 w 2736"/>
              <a:gd name="T9" fmla="*/ 1501 h 2655"/>
              <a:gd name="T10" fmla="*/ 334 w 2736"/>
              <a:gd name="T11" fmla="*/ 1721 h 2655"/>
              <a:gd name="T12" fmla="*/ 583 w 2736"/>
              <a:gd name="T13" fmla="*/ 1601 h 2655"/>
              <a:gd name="T14" fmla="*/ 731 w 2736"/>
              <a:gd name="T15" fmla="*/ 1208 h 2655"/>
              <a:gd name="T16" fmla="*/ 953 w 2736"/>
              <a:gd name="T17" fmla="*/ 1310 h 2655"/>
              <a:gd name="T18" fmla="*/ 1059 w 2736"/>
              <a:gd name="T19" fmla="*/ 1532 h 2655"/>
              <a:gd name="T20" fmla="*/ 1151 w 2736"/>
              <a:gd name="T21" fmla="*/ 1455 h 2655"/>
              <a:gd name="T22" fmla="*/ 1103 w 2736"/>
              <a:gd name="T23" fmla="*/ 1165 h 2655"/>
              <a:gd name="T24" fmla="*/ 890 w 2736"/>
              <a:gd name="T25" fmla="*/ 1058 h 2655"/>
              <a:gd name="T26" fmla="*/ 1161 w 2736"/>
              <a:gd name="T27" fmla="*/ 967 h 2655"/>
              <a:gd name="T28" fmla="*/ 1586 w 2736"/>
              <a:gd name="T29" fmla="*/ 831 h 2655"/>
              <a:gd name="T30" fmla="*/ 1205 w 2736"/>
              <a:gd name="T31" fmla="*/ 817 h 2655"/>
              <a:gd name="T32" fmla="*/ 922 w 2736"/>
              <a:gd name="T33" fmla="*/ 558 h 2655"/>
              <a:gd name="T34" fmla="*/ 774 w 2736"/>
              <a:gd name="T35" fmla="*/ 512 h 2655"/>
              <a:gd name="T36" fmla="*/ 367 w 2736"/>
              <a:gd name="T37" fmla="*/ 603 h 2655"/>
              <a:gd name="T38" fmla="*/ 1417 w 2736"/>
              <a:gd name="T39" fmla="*/ 2639 h 2655"/>
              <a:gd name="T40" fmla="*/ 1707 w 2736"/>
              <a:gd name="T41" fmla="*/ 1595 h 2655"/>
              <a:gd name="T42" fmla="*/ 1417 w 2736"/>
              <a:gd name="T43" fmla="*/ 1692 h 2655"/>
              <a:gd name="T44" fmla="*/ 2092 w 2736"/>
              <a:gd name="T45" fmla="*/ 1381 h 2655"/>
              <a:gd name="T46" fmla="*/ 2384 w 2736"/>
              <a:gd name="T47" fmla="*/ 2093 h 2655"/>
              <a:gd name="T48" fmla="*/ 2092 w 2736"/>
              <a:gd name="T49" fmla="*/ 1381 h 2655"/>
              <a:gd name="T50" fmla="*/ 1756 w 2736"/>
              <a:gd name="T51" fmla="*/ 1595 h 2655"/>
              <a:gd name="T52" fmla="*/ 2046 w 2736"/>
              <a:gd name="T53" fmla="*/ 2393 h 2655"/>
              <a:gd name="T54" fmla="*/ 1847 w 2736"/>
              <a:gd name="T55" fmla="*/ 1595 h 2655"/>
              <a:gd name="T56" fmla="*/ 2459 w 2736"/>
              <a:gd name="T57" fmla="*/ 858 h 2655"/>
              <a:gd name="T58" fmla="*/ 1572 w 2736"/>
              <a:gd name="T59" fmla="*/ 1445 h 2655"/>
              <a:gd name="T60" fmla="*/ 1132 w 2736"/>
              <a:gd name="T61" fmla="*/ 1692 h 2655"/>
              <a:gd name="T62" fmla="*/ 653 w 2736"/>
              <a:gd name="T63" fmla="*/ 1629 h 2655"/>
              <a:gd name="T64" fmla="*/ 265 w 2736"/>
              <a:gd name="T65" fmla="*/ 1830 h 2655"/>
              <a:gd name="T66" fmla="*/ 36 w 2736"/>
              <a:gd name="T67" fmla="*/ 2037 h 2655"/>
              <a:gd name="T68" fmla="*/ 933 w 2736"/>
              <a:gd name="T69" fmla="*/ 1732 h 2655"/>
              <a:gd name="T70" fmla="*/ 1528 w 2736"/>
              <a:gd name="T71" fmla="*/ 1527 h 2655"/>
              <a:gd name="T72" fmla="*/ 2515 w 2736"/>
              <a:gd name="T73" fmla="*/ 918 h 2655"/>
              <a:gd name="T74" fmla="*/ 2659 w 2736"/>
              <a:gd name="T75" fmla="*/ 728 h 2655"/>
              <a:gd name="T76" fmla="*/ 1079 w 2736"/>
              <a:gd name="T77" fmla="*/ 2649 h 2655"/>
              <a:gd name="T78" fmla="*/ 1234 w 2736"/>
              <a:gd name="T79" fmla="*/ 2654 h 2655"/>
              <a:gd name="T80" fmla="*/ 1364 w 2736"/>
              <a:gd name="T81" fmla="*/ 1721 h 2655"/>
              <a:gd name="T82" fmla="*/ 1079 w 2736"/>
              <a:gd name="T83" fmla="*/ 1832 h 2655"/>
              <a:gd name="T84" fmla="*/ 740 w 2736"/>
              <a:gd name="T85" fmla="*/ 2571 h 2655"/>
              <a:gd name="T86" fmla="*/ 1030 w 2736"/>
              <a:gd name="T87" fmla="*/ 1832 h 2655"/>
              <a:gd name="T88" fmla="*/ 740 w 2736"/>
              <a:gd name="T89" fmla="*/ 1764 h 2655"/>
              <a:gd name="T90" fmla="*/ 2436 w 2736"/>
              <a:gd name="T91" fmla="*/ 1095 h 2655"/>
              <a:gd name="T92" fmla="*/ 2550 w 2736"/>
              <a:gd name="T93" fmla="*/ 1843 h 2655"/>
              <a:gd name="T94" fmla="*/ 2727 w 2736"/>
              <a:gd name="T95" fmla="*/ 1131 h 2655"/>
              <a:gd name="T96" fmla="*/ 2696 w 2736"/>
              <a:gd name="T97" fmla="*/ 858 h 2655"/>
              <a:gd name="T98" fmla="*/ 721 w 2736"/>
              <a:gd name="T99" fmla="*/ 246 h 2655"/>
              <a:gd name="T100" fmla="*/ 953 w 2736"/>
              <a:gd name="T101" fmla="*/ 507 h 2655"/>
              <a:gd name="T102" fmla="*/ 1229 w 2736"/>
              <a:gd name="T103" fmla="*/ 261 h 2655"/>
              <a:gd name="T104" fmla="*/ 1006 w 2736"/>
              <a:gd name="T105" fmla="*/ 0 h 2655"/>
              <a:gd name="T106" fmla="*/ 721 w 2736"/>
              <a:gd name="T107" fmla="*/ 246 h 2655"/>
              <a:gd name="T108" fmla="*/ 692 w 2736"/>
              <a:gd name="T109" fmla="*/ 2562 h 2655"/>
              <a:gd name="T110" fmla="*/ 403 w 2736"/>
              <a:gd name="T111" fmla="*/ 1926 h 2655"/>
              <a:gd name="T112" fmla="*/ 64 w 2736"/>
              <a:gd name="T113" fmla="*/ 2122 h 2655"/>
              <a:gd name="T114" fmla="*/ 354 w 2736"/>
              <a:gd name="T115" fmla="*/ 1953 h 2655"/>
              <a:gd name="T116" fmla="*/ 64 w 2736"/>
              <a:gd name="T117" fmla="*/ 2122 h 2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36" h="2655">
                <a:moveTo>
                  <a:pt x="228" y="967"/>
                </a:moveTo>
                <a:cubicBezTo>
                  <a:pt x="228" y="997"/>
                  <a:pt x="266" y="1034"/>
                  <a:pt x="296" y="1034"/>
                </a:cubicBezTo>
                <a:lnTo>
                  <a:pt x="301" y="1034"/>
                </a:lnTo>
                <a:cubicBezTo>
                  <a:pt x="368" y="1034"/>
                  <a:pt x="387" y="938"/>
                  <a:pt x="408" y="885"/>
                </a:cubicBezTo>
                <a:cubicBezTo>
                  <a:pt x="430" y="828"/>
                  <a:pt x="457" y="753"/>
                  <a:pt x="485" y="703"/>
                </a:cubicBezTo>
                <a:lnTo>
                  <a:pt x="653" y="672"/>
                </a:lnTo>
                <a:cubicBezTo>
                  <a:pt x="638" y="738"/>
                  <a:pt x="533" y="1013"/>
                  <a:pt x="533" y="1044"/>
                </a:cubicBezTo>
                <a:lnTo>
                  <a:pt x="529" y="1064"/>
                </a:lnTo>
                <a:lnTo>
                  <a:pt x="586" y="1402"/>
                </a:lnTo>
                <a:cubicBezTo>
                  <a:pt x="565" y="1406"/>
                  <a:pt x="437" y="1485"/>
                  <a:pt x="410" y="1501"/>
                </a:cubicBezTo>
                <a:cubicBezTo>
                  <a:pt x="365" y="1529"/>
                  <a:pt x="262" y="1568"/>
                  <a:pt x="262" y="1629"/>
                </a:cubicBezTo>
                <a:cubicBezTo>
                  <a:pt x="262" y="1674"/>
                  <a:pt x="292" y="1721"/>
                  <a:pt x="334" y="1721"/>
                </a:cubicBezTo>
                <a:lnTo>
                  <a:pt x="363" y="1721"/>
                </a:lnTo>
                <a:cubicBezTo>
                  <a:pt x="389" y="1721"/>
                  <a:pt x="548" y="1620"/>
                  <a:pt x="583" y="1601"/>
                </a:cubicBezTo>
                <a:cubicBezTo>
                  <a:pt x="636" y="1574"/>
                  <a:pt x="769" y="1513"/>
                  <a:pt x="769" y="1445"/>
                </a:cubicBezTo>
                <a:cubicBezTo>
                  <a:pt x="769" y="1371"/>
                  <a:pt x="731" y="1282"/>
                  <a:pt x="731" y="1208"/>
                </a:cubicBezTo>
                <a:cubicBezTo>
                  <a:pt x="765" y="1208"/>
                  <a:pt x="832" y="1223"/>
                  <a:pt x="869" y="1230"/>
                </a:cubicBezTo>
                <a:cubicBezTo>
                  <a:pt x="946" y="1243"/>
                  <a:pt x="944" y="1228"/>
                  <a:pt x="953" y="1310"/>
                </a:cubicBezTo>
                <a:cubicBezTo>
                  <a:pt x="958" y="1350"/>
                  <a:pt x="970" y="1406"/>
                  <a:pt x="978" y="1449"/>
                </a:cubicBezTo>
                <a:cubicBezTo>
                  <a:pt x="987" y="1492"/>
                  <a:pt x="1006" y="1532"/>
                  <a:pt x="1059" y="1532"/>
                </a:cubicBezTo>
                <a:lnTo>
                  <a:pt x="1074" y="1532"/>
                </a:lnTo>
                <a:cubicBezTo>
                  <a:pt x="1117" y="1532"/>
                  <a:pt x="1151" y="1497"/>
                  <a:pt x="1151" y="1455"/>
                </a:cubicBezTo>
                <a:lnTo>
                  <a:pt x="1151" y="1431"/>
                </a:lnTo>
                <a:cubicBezTo>
                  <a:pt x="1151" y="1393"/>
                  <a:pt x="1113" y="1215"/>
                  <a:pt x="1103" y="1165"/>
                </a:cubicBezTo>
                <a:cubicBezTo>
                  <a:pt x="1094" y="1120"/>
                  <a:pt x="1075" y="1091"/>
                  <a:pt x="1028" y="1081"/>
                </a:cubicBezTo>
                <a:cubicBezTo>
                  <a:pt x="994" y="1073"/>
                  <a:pt x="922" y="1059"/>
                  <a:pt x="890" y="1058"/>
                </a:cubicBezTo>
                <a:lnTo>
                  <a:pt x="977" y="798"/>
                </a:lnTo>
                <a:cubicBezTo>
                  <a:pt x="1013" y="807"/>
                  <a:pt x="1114" y="967"/>
                  <a:pt x="1161" y="967"/>
                </a:cubicBezTo>
                <a:cubicBezTo>
                  <a:pt x="1212" y="967"/>
                  <a:pt x="1352" y="939"/>
                  <a:pt x="1402" y="927"/>
                </a:cubicBezTo>
                <a:cubicBezTo>
                  <a:pt x="1473" y="909"/>
                  <a:pt x="1586" y="921"/>
                  <a:pt x="1586" y="831"/>
                </a:cubicBezTo>
                <a:cubicBezTo>
                  <a:pt x="1586" y="799"/>
                  <a:pt x="1555" y="764"/>
                  <a:pt x="1524" y="764"/>
                </a:cubicBezTo>
                <a:cubicBezTo>
                  <a:pt x="1427" y="764"/>
                  <a:pt x="1294" y="817"/>
                  <a:pt x="1205" y="817"/>
                </a:cubicBezTo>
                <a:cubicBezTo>
                  <a:pt x="1190" y="817"/>
                  <a:pt x="1049" y="655"/>
                  <a:pt x="1027" y="632"/>
                </a:cubicBezTo>
                <a:cubicBezTo>
                  <a:pt x="979" y="582"/>
                  <a:pt x="1001" y="584"/>
                  <a:pt x="922" y="558"/>
                </a:cubicBezTo>
                <a:cubicBezTo>
                  <a:pt x="901" y="551"/>
                  <a:pt x="795" y="512"/>
                  <a:pt x="784" y="512"/>
                </a:cubicBezTo>
                <a:lnTo>
                  <a:pt x="774" y="512"/>
                </a:lnTo>
                <a:cubicBezTo>
                  <a:pt x="709" y="512"/>
                  <a:pt x="624" y="533"/>
                  <a:pt x="560" y="544"/>
                </a:cubicBezTo>
                <a:cubicBezTo>
                  <a:pt x="496" y="555"/>
                  <a:pt x="396" y="559"/>
                  <a:pt x="367" y="603"/>
                </a:cubicBezTo>
                <a:cubicBezTo>
                  <a:pt x="354" y="624"/>
                  <a:pt x="228" y="946"/>
                  <a:pt x="228" y="967"/>
                </a:cubicBezTo>
                <a:close/>
                <a:moveTo>
                  <a:pt x="1417" y="2639"/>
                </a:moveTo>
                <a:cubicBezTo>
                  <a:pt x="1463" y="2635"/>
                  <a:pt x="1707" y="2587"/>
                  <a:pt x="1707" y="2562"/>
                </a:cubicBezTo>
                <a:lnTo>
                  <a:pt x="1707" y="1595"/>
                </a:lnTo>
                <a:lnTo>
                  <a:pt x="1557" y="1595"/>
                </a:lnTo>
                <a:cubicBezTo>
                  <a:pt x="1537" y="1595"/>
                  <a:pt x="1417" y="1678"/>
                  <a:pt x="1417" y="1692"/>
                </a:cubicBezTo>
                <a:lnTo>
                  <a:pt x="1417" y="2639"/>
                </a:lnTo>
                <a:close/>
                <a:moveTo>
                  <a:pt x="2092" y="1381"/>
                </a:moveTo>
                <a:lnTo>
                  <a:pt x="2094" y="2368"/>
                </a:lnTo>
                <a:cubicBezTo>
                  <a:pt x="2134" y="2341"/>
                  <a:pt x="2384" y="2125"/>
                  <a:pt x="2384" y="2093"/>
                </a:cubicBezTo>
                <a:lnTo>
                  <a:pt x="2382" y="1119"/>
                </a:lnTo>
                <a:lnTo>
                  <a:pt x="2092" y="1381"/>
                </a:lnTo>
                <a:close/>
                <a:moveTo>
                  <a:pt x="1847" y="1595"/>
                </a:moveTo>
                <a:lnTo>
                  <a:pt x="1756" y="1595"/>
                </a:lnTo>
                <a:lnTo>
                  <a:pt x="1756" y="2552"/>
                </a:lnTo>
                <a:cubicBezTo>
                  <a:pt x="1799" y="2542"/>
                  <a:pt x="2046" y="2422"/>
                  <a:pt x="2046" y="2393"/>
                </a:cubicBezTo>
                <a:lnTo>
                  <a:pt x="2046" y="1426"/>
                </a:lnTo>
                <a:cubicBezTo>
                  <a:pt x="2021" y="1432"/>
                  <a:pt x="1866" y="1595"/>
                  <a:pt x="1847" y="1595"/>
                </a:cubicBezTo>
                <a:close/>
                <a:moveTo>
                  <a:pt x="2427" y="821"/>
                </a:moveTo>
                <a:lnTo>
                  <a:pt x="2459" y="858"/>
                </a:lnTo>
                <a:lnTo>
                  <a:pt x="1799" y="1445"/>
                </a:lnTo>
                <a:cubicBezTo>
                  <a:pt x="1723" y="1445"/>
                  <a:pt x="1648" y="1445"/>
                  <a:pt x="1572" y="1445"/>
                </a:cubicBezTo>
                <a:cubicBezTo>
                  <a:pt x="1476" y="1445"/>
                  <a:pt x="1471" y="1469"/>
                  <a:pt x="1409" y="1510"/>
                </a:cubicBezTo>
                <a:cubicBezTo>
                  <a:pt x="1326" y="1565"/>
                  <a:pt x="1216" y="1647"/>
                  <a:pt x="1132" y="1692"/>
                </a:cubicBezTo>
                <a:cubicBezTo>
                  <a:pt x="1113" y="1683"/>
                  <a:pt x="845" y="1631"/>
                  <a:pt x="807" y="1625"/>
                </a:cubicBezTo>
                <a:cubicBezTo>
                  <a:pt x="718" y="1611"/>
                  <a:pt x="730" y="1591"/>
                  <a:pt x="653" y="1629"/>
                </a:cubicBezTo>
                <a:cubicBezTo>
                  <a:pt x="609" y="1651"/>
                  <a:pt x="566" y="1675"/>
                  <a:pt x="523" y="1697"/>
                </a:cubicBezTo>
                <a:cubicBezTo>
                  <a:pt x="443" y="1736"/>
                  <a:pt x="340" y="1784"/>
                  <a:pt x="265" y="1830"/>
                </a:cubicBezTo>
                <a:cubicBezTo>
                  <a:pt x="234" y="1849"/>
                  <a:pt x="25" y="1957"/>
                  <a:pt x="0" y="1963"/>
                </a:cubicBezTo>
                <a:lnTo>
                  <a:pt x="36" y="2037"/>
                </a:lnTo>
                <a:lnTo>
                  <a:pt x="716" y="1687"/>
                </a:lnTo>
                <a:cubicBezTo>
                  <a:pt x="785" y="1703"/>
                  <a:pt x="863" y="1718"/>
                  <a:pt x="933" y="1732"/>
                </a:cubicBezTo>
                <a:cubicBezTo>
                  <a:pt x="986" y="1742"/>
                  <a:pt x="1105" y="1774"/>
                  <a:pt x="1156" y="1774"/>
                </a:cubicBezTo>
                <a:cubicBezTo>
                  <a:pt x="1159" y="1774"/>
                  <a:pt x="1495" y="1550"/>
                  <a:pt x="1528" y="1527"/>
                </a:cubicBezTo>
                <a:lnTo>
                  <a:pt x="1829" y="1528"/>
                </a:lnTo>
                <a:lnTo>
                  <a:pt x="2515" y="918"/>
                </a:lnTo>
                <a:lnTo>
                  <a:pt x="2552" y="947"/>
                </a:lnTo>
                <a:lnTo>
                  <a:pt x="2659" y="728"/>
                </a:lnTo>
                <a:lnTo>
                  <a:pt x="2427" y="821"/>
                </a:lnTo>
                <a:close/>
                <a:moveTo>
                  <a:pt x="1079" y="2649"/>
                </a:moveTo>
                <a:lnTo>
                  <a:pt x="1142" y="2655"/>
                </a:lnTo>
                <a:lnTo>
                  <a:pt x="1234" y="2654"/>
                </a:lnTo>
                <a:lnTo>
                  <a:pt x="1364" y="2648"/>
                </a:lnTo>
                <a:lnTo>
                  <a:pt x="1364" y="1721"/>
                </a:lnTo>
                <a:cubicBezTo>
                  <a:pt x="1318" y="1745"/>
                  <a:pt x="1278" y="1775"/>
                  <a:pt x="1234" y="1804"/>
                </a:cubicBezTo>
                <a:cubicBezTo>
                  <a:pt x="1142" y="1866"/>
                  <a:pt x="1189" y="1841"/>
                  <a:pt x="1079" y="1832"/>
                </a:cubicBezTo>
                <a:lnTo>
                  <a:pt x="1079" y="2649"/>
                </a:lnTo>
                <a:close/>
                <a:moveTo>
                  <a:pt x="740" y="2571"/>
                </a:moveTo>
                <a:cubicBezTo>
                  <a:pt x="740" y="2596"/>
                  <a:pt x="985" y="2643"/>
                  <a:pt x="1030" y="2644"/>
                </a:cubicBezTo>
                <a:lnTo>
                  <a:pt x="1030" y="1832"/>
                </a:lnTo>
                <a:cubicBezTo>
                  <a:pt x="1030" y="1808"/>
                  <a:pt x="914" y="1799"/>
                  <a:pt x="890" y="1794"/>
                </a:cubicBezTo>
                <a:cubicBezTo>
                  <a:pt x="850" y="1786"/>
                  <a:pt x="782" y="1765"/>
                  <a:pt x="740" y="1764"/>
                </a:cubicBezTo>
                <a:lnTo>
                  <a:pt x="740" y="2571"/>
                </a:lnTo>
                <a:close/>
                <a:moveTo>
                  <a:pt x="2436" y="1095"/>
                </a:moveTo>
                <a:lnTo>
                  <a:pt x="2437" y="2020"/>
                </a:lnTo>
                <a:cubicBezTo>
                  <a:pt x="2454" y="2009"/>
                  <a:pt x="2535" y="1872"/>
                  <a:pt x="2550" y="1843"/>
                </a:cubicBezTo>
                <a:cubicBezTo>
                  <a:pt x="2586" y="1771"/>
                  <a:pt x="2607" y="1716"/>
                  <a:pt x="2638" y="1637"/>
                </a:cubicBezTo>
                <a:cubicBezTo>
                  <a:pt x="2676" y="1540"/>
                  <a:pt x="2736" y="1272"/>
                  <a:pt x="2727" y="1131"/>
                </a:cubicBezTo>
                <a:lnTo>
                  <a:pt x="2700" y="860"/>
                </a:lnTo>
                <a:lnTo>
                  <a:pt x="2696" y="858"/>
                </a:lnTo>
                <a:lnTo>
                  <a:pt x="2436" y="1095"/>
                </a:lnTo>
                <a:close/>
                <a:moveTo>
                  <a:pt x="721" y="246"/>
                </a:moveTo>
                <a:lnTo>
                  <a:pt x="721" y="271"/>
                </a:lnTo>
                <a:cubicBezTo>
                  <a:pt x="721" y="388"/>
                  <a:pt x="838" y="507"/>
                  <a:pt x="953" y="507"/>
                </a:cubicBezTo>
                <a:lnTo>
                  <a:pt x="997" y="507"/>
                </a:lnTo>
                <a:cubicBezTo>
                  <a:pt x="1117" y="507"/>
                  <a:pt x="1229" y="387"/>
                  <a:pt x="1229" y="261"/>
                </a:cubicBezTo>
                <a:lnTo>
                  <a:pt x="1229" y="237"/>
                </a:lnTo>
                <a:cubicBezTo>
                  <a:pt x="1229" y="123"/>
                  <a:pt x="1114" y="0"/>
                  <a:pt x="1006" y="0"/>
                </a:cubicBezTo>
                <a:lnTo>
                  <a:pt x="943" y="0"/>
                </a:lnTo>
                <a:cubicBezTo>
                  <a:pt x="830" y="0"/>
                  <a:pt x="721" y="124"/>
                  <a:pt x="721" y="246"/>
                </a:cubicBezTo>
                <a:close/>
                <a:moveTo>
                  <a:pt x="402" y="2412"/>
                </a:moveTo>
                <a:cubicBezTo>
                  <a:pt x="402" y="2439"/>
                  <a:pt x="649" y="2552"/>
                  <a:pt x="692" y="2562"/>
                </a:cubicBezTo>
                <a:lnTo>
                  <a:pt x="692" y="1774"/>
                </a:lnTo>
                <a:lnTo>
                  <a:pt x="403" y="1926"/>
                </a:lnTo>
                <a:lnTo>
                  <a:pt x="402" y="2412"/>
                </a:lnTo>
                <a:close/>
                <a:moveTo>
                  <a:pt x="64" y="2122"/>
                </a:moveTo>
                <a:cubicBezTo>
                  <a:pt x="64" y="2149"/>
                  <a:pt x="315" y="2373"/>
                  <a:pt x="354" y="2383"/>
                </a:cubicBezTo>
                <a:lnTo>
                  <a:pt x="354" y="1953"/>
                </a:lnTo>
                <a:lnTo>
                  <a:pt x="65" y="2100"/>
                </a:lnTo>
                <a:lnTo>
                  <a:pt x="64" y="2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367097" y="1813513"/>
            <a:ext cx="3109913" cy="3135314"/>
            <a:chOff x="1346200" y="1839912"/>
            <a:chExt cx="3109913" cy="3135314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3132138" y="1865313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00A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1346200" y="3341688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55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022475" y="1839912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F19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3884613" y="3521075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008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1371600" y="2257425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E244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3924300" y="2439988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518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3" name="直接连接符 2"/>
          <p:cNvCxnSpPr/>
          <p:nvPr/>
        </p:nvCxnSpPr>
        <p:spPr bwMode="auto">
          <a:xfrm>
            <a:off x="4825218" y="4005064"/>
            <a:ext cx="55594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860012" y="406778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j-ea"/>
                <a:ea typeface="+mj-ea"/>
              </a:rPr>
              <a:t>软件学院  贾伟峰</a:t>
            </a:r>
            <a:endParaRPr lang="zh-CN" altLang="en-US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827">
        <p:blinds dir="vert"/>
      </p:transition>
    </mc:Choice>
    <mc:Fallback xmlns="">
      <p:transition spd="slow" advTm="8827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396 3.7037E-6 L 3.125E-6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099" grpId="0"/>
      <p:bldP spid="15" grpId="0" animBg="1"/>
      <p:bldP spid="15" grpId="1" animBg="1"/>
      <p:bldP spid="7" grpId="0"/>
    </p:bldLst>
  </p:timing>
  <p:extLst mod="1">
    <p:ext uri="{E180D4A7-C9FB-4DFB-919C-405C955672EB}">
      <p14:showEvtLst xmlns:p14="http://schemas.microsoft.com/office/powerpoint/2010/main">
        <p14:playEvt time="0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0059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字符串替换、去除空格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787" y="1052736"/>
            <a:ext cx="9293137" cy="4918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730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其他操作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09749" y="2780928"/>
            <a:ext cx="11377263" cy="64807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startsWith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, </a:t>
            </a:r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endsWith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, contains, </a:t>
            </a:r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isEmpty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, equals, split …</a:t>
            </a:r>
            <a:endParaRPr lang="zh-CN" altLang="en-US" sz="20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6149693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2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-5478" y="51365"/>
            <a:ext cx="12165009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面对这样格式的数据（一个</a:t>
            </a:r>
            <a:r>
              <a:rPr lang="zh-CN" altLang="en-US" sz="3200" dirty="0">
                <a:solidFill>
                  <a:srgbClr val="F8F8F8"/>
                </a:solidFill>
                <a:latin typeface="微软雅黑"/>
                <a:ea typeface="微软雅黑"/>
              </a:rPr>
              <a:t>字符串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）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13" y="3109506"/>
            <a:ext cx="10661177" cy="3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64269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98" y="1268760"/>
            <a:ext cx="4459308" cy="423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4946254" y="1271172"/>
            <a:ext cx="6984776" cy="374200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思考（课堂作业）：</a:t>
            </a:r>
            <a:endParaRPr lang="en-US" altLang="zh-CN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pPr algn="ctr"/>
            <a:endParaRPr lang="en-US" altLang="zh-CN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pPr marL="514350" indent="-514350">
              <a:buAutoNum type="arabicParenBoth"/>
            </a:pP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 如何判断是否有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”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赵六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”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？</a:t>
            </a:r>
            <a:endParaRPr lang="en-US" altLang="zh-CN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(2) 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如何判断学号是否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1648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开头？</a:t>
            </a:r>
            <a:endParaRPr lang="en-US" altLang="zh-CN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(3) 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如何找到指定学号的记录？</a:t>
            </a:r>
            <a:endParaRPr lang="en-US" altLang="zh-CN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(4) 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如何</a:t>
            </a:r>
            <a:r>
              <a:rPr lang="zh-CN" altLang="en-US" sz="3200" dirty="0">
                <a:solidFill>
                  <a:srgbClr val="F8F8F8"/>
                </a:solidFill>
                <a:latin typeface="微软雅黑"/>
                <a:ea typeface="微软雅黑"/>
              </a:rPr>
              <a:t>求得总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人数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?</a:t>
            </a:r>
          </a:p>
          <a:p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(5) 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输出</a:t>
            </a:r>
            <a:r>
              <a:rPr lang="zh-CN" altLang="en-US" sz="3200" dirty="0">
                <a:solidFill>
                  <a:srgbClr val="F8F8F8"/>
                </a:solidFill>
                <a:latin typeface="微软雅黑"/>
                <a:ea typeface="微软雅黑"/>
              </a:rPr>
              <a:t>学号姓名？</a:t>
            </a:r>
          </a:p>
          <a:p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7470375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-5478" y="51365"/>
            <a:ext cx="12165009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更进一步考虑：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如何添加一个学生信息？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13" y="3109506"/>
            <a:ext cx="10661177" cy="3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664690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17861" y="2813847"/>
            <a:ext cx="9505056" cy="90318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800" i="1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StringBuffer</a:t>
            </a:r>
            <a:r>
              <a:rPr lang="zh-CN" altLang="en-US" sz="48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字符容器（缓冲区）</a:t>
            </a:r>
            <a:endParaRPr lang="zh-CN" altLang="en-US" sz="4800" i="1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6460421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670" y="17441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代码</a:t>
            </a:r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示例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60" y="1196752"/>
            <a:ext cx="10259987" cy="334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706" y="5164377"/>
            <a:ext cx="984709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97795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370189" y="2447013"/>
            <a:ext cx="6624736" cy="209481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思考：现在让你做一个学生管理系统，动态管理（增加、删除、修改、查询）学生信息，是否有新的办法？用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Java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动手做个简单实验吧！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65" y="1337208"/>
            <a:ext cx="2683522" cy="4314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443334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670" y="174412"/>
            <a:ext cx="48716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String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和</a:t>
            </a:r>
            <a:r>
              <a:rPr lang="en-US" altLang="zh-CN" sz="2200" dirty="0" err="1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StringBuffer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5782071" y="1052736"/>
            <a:ext cx="0" cy="19442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连接符 6"/>
          <p:cNvCxnSpPr/>
          <p:nvPr/>
        </p:nvCxnSpPr>
        <p:spPr bwMode="auto">
          <a:xfrm>
            <a:off x="5782071" y="3910236"/>
            <a:ext cx="0" cy="19442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椭圆 8"/>
          <p:cNvSpPr/>
          <p:nvPr/>
        </p:nvSpPr>
        <p:spPr bwMode="auto">
          <a:xfrm>
            <a:off x="5235971" y="2818036"/>
            <a:ext cx="1092200" cy="1092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71887" y="3018098"/>
            <a:ext cx="867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8F8F8"/>
                </a:solidFill>
              </a:rPr>
              <a:t>VS</a:t>
            </a:r>
            <a:endParaRPr lang="zh-CN" altLang="en-US" sz="4000" dirty="0">
              <a:solidFill>
                <a:srgbClr val="F8F8F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55684" y="1835532"/>
            <a:ext cx="2219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2"/>
                </a:solidFill>
                <a:latin typeface="+mj-ea"/>
                <a:ea typeface="+mj-ea"/>
              </a:rPr>
              <a:t>String: </a:t>
            </a:r>
            <a:r>
              <a:rPr lang="zh-CN" altLang="en-US" sz="2400" b="1" dirty="0" smtClean="0">
                <a:solidFill>
                  <a:schemeClr val="tx2"/>
                </a:solidFill>
                <a:latin typeface="+mj-ea"/>
                <a:ea typeface="+mj-ea"/>
              </a:rPr>
              <a:t>字符串</a:t>
            </a:r>
            <a:endParaRPr lang="zh-CN" altLang="en-US" sz="24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78501" y="1887215"/>
            <a:ext cx="3508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tx2"/>
                </a:solidFill>
                <a:latin typeface="+mj-ea"/>
                <a:ea typeface="+mj-ea"/>
              </a:rPr>
              <a:t>StringBuffer</a:t>
            </a:r>
            <a:r>
              <a:rPr lang="en-US" altLang="zh-CN" sz="2400" b="1" dirty="0" smtClean="0">
                <a:solidFill>
                  <a:schemeClr val="tx2"/>
                </a:solidFill>
                <a:latin typeface="+mj-ea"/>
                <a:ea typeface="+mj-ea"/>
              </a:rPr>
              <a:t>: </a:t>
            </a:r>
            <a:r>
              <a:rPr lang="zh-CN" altLang="en-US" sz="2400" b="1" dirty="0" smtClean="0">
                <a:solidFill>
                  <a:schemeClr val="tx2"/>
                </a:solidFill>
                <a:latin typeface="+mj-ea"/>
                <a:ea typeface="+mj-ea"/>
              </a:rPr>
              <a:t>字符</a:t>
            </a:r>
            <a:r>
              <a:rPr lang="zh-CN" altLang="en-US" sz="2400" b="1" dirty="0" smtClean="0">
                <a:solidFill>
                  <a:schemeClr val="tx2"/>
                </a:solidFill>
                <a:latin typeface="+mj-ea"/>
                <a:ea typeface="+mj-ea"/>
              </a:rPr>
              <a:t>容器</a:t>
            </a:r>
            <a:endParaRPr lang="zh-CN" altLang="en-US" sz="24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5684" y="2492896"/>
            <a:ext cx="20399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+mn-ea"/>
                <a:ea typeface="+mn-ea"/>
              </a:rPr>
              <a:t>常用方法</a:t>
            </a:r>
            <a:endParaRPr lang="en-US" altLang="zh-CN" sz="2000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r>
              <a:rPr lang="en-US" altLang="zh-CN" sz="2000" dirty="0" err="1" smtClean="0">
                <a:solidFill>
                  <a:schemeClr val="tx2"/>
                </a:solidFill>
                <a:latin typeface="+mn-ea"/>
                <a:ea typeface="+mn-ea"/>
              </a:rPr>
              <a:t>indexOf</a:t>
            </a:r>
            <a:endParaRPr lang="en-US" altLang="zh-CN" sz="2000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r>
              <a:rPr lang="en-US" altLang="zh-CN" sz="2000" dirty="0" err="1" smtClean="0">
                <a:solidFill>
                  <a:schemeClr val="tx2"/>
                </a:solidFill>
                <a:latin typeface="+mn-ea"/>
                <a:ea typeface="+mn-ea"/>
              </a:rPr>
              <a:t>charAt</a:t>
            </a:r>
            <a:endParaRPr lang="en-US" altLang="zh-CN" sz="2000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r>
              <a:rPr lang="en-US" altLang="zh-CN" sz="2000" dirty="0" err="1" smtClean="0">
                <a:solidFill>
                  <a:schemeClr val="tx2"/>
                </a:solidFill>
                <a:latin typeface="+mn-ea"/>
                <a:ea typeface="+mn-ea"/>
              </a:rPr>
              <a:t>startsWith</a:t>
            </a:r>
            <a:endParaRPr lang="en-US" altLang="zh-CN" sz="2000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  <a:latin typeface="+mn-ea"/>
                <a:ea typeface="+mn-ea"/>
              </a:rPr>
              <a:t>length</a:t>
            </a:r>
          </a:p>
          <a:p>
            <a:r>
              <a:rPr lang="en-US" altLang="zh-CN" sz="2000" dirty="0" err="1" smtClean="0">
                <a:solidFill>
                  <a:schemeClr val="tx2"/>
                </a:solidFill>
                <a:latin typeface="+mn-ea"/>
                <a:ea typeface="+mn-ea"/>
              </a:rPr>
              <a:t>isEmpty</a:t>
            </a:r>
            <a:endParaRPr lang="en-US" altLang="zh-CN" sz="2000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r>
              <a:rPr lang="en-US" altLang="zh-CN" sz="2000" dirty="0" err="1" smtClean="0">
                <a:solidFill>
                  <a:schemeClr val="tx2"/>
                </a:solidFill>
                <a:latin typeface="+mn-ea"/>
                <a:ea typeface="+mn-ea"/>
              </a:rPr>
              <a:t>toUpperCase</a:t>
            </a:r>
            <a:endParaRPr lang="en-US" altLang="zh-CN" sz="2000" dirty="0">
              <a:solidFill>
                <a:schemeClr val="tx2"/>
              </a:solidFill>
              <a:latin typeface="+mn-ea"/>
              <a:ea typeface="+mn-ea"/>
            </a:endParaRPr>
          </a:p>
          <a:p>
            <a:r>
              <a:rPr lang="en-US" altLang="zh-CN" sz="2000" dirty="0">
                <a:solidFill>
                  <a:schemeClr val="tx2"/>
                </a:solidFill>
                <a:latin typeface="+mn-ea"/>
                <a:ea typeface="+mn-ea"/>
              </a:rPr>
              <a:t>s</a:t>
            </a:r>
            <a:r>
              <a:rPr lang="en-US" altLang="zh-CN" sz="2000" dirty="0" smtClean="0">
                <a:solidFill>
                  <a:schemeClr val="tx2"/>
                </a:solidFill>
                <a:latin typeface="+mn-ea"/>
                <a:ea typeface="+mn-ea"/>
              </a:rPr>
              <a:t>plit</a:t>
            </a:r>
          </a:p>
          <a:p>
            <a:r>
              <a:rPr lang="en-US" altLang="zh-CN" sz="2000" dirty="0" smtClean="0">
                <a:solidFill>
                  <a:schemeClr val="tx2"/>
                </a:solidFill>
                <a:latin typeface="+mn-ea"/>
                <a:ea typeface="+mn-ea"/>
              </a:rPr>
              <a:t>replace</a:t>
            </a:r>
          </a:p>
          <a:p>
            <a:r>
              <a:rPr lang="en-US" altLang="zh-CN" sz="2000" dirty="0" smtClean="0">
                <a:solidFill>
                  <a:schemeClr val="tx2"/>
                </a:solidFill>
                <a:latin typeface="+mn-ea"/>
                <a:ea typeface="+mn-ea"/>
              </a:rPr>
              <a:t>substring</a:t>
            </a:r>
            <a:endParaRPr lang="zh-CN" altLang="en-US" sz="2000" dirty="0">
              <a:solidFill>
                <a:schemeClr val="tx2"/>
              </a:solidFill>
              <a:latin typeface="+mn-ea"/>
              <a:ea typeface="+mn-ea"/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  <a:latin typeface="+mn-ea"/>
                <a:ea typeface="+mn-ea"/>
              </a:rPr>
              <a:t>trim</a:t>
            </a:r>
            <a:endParaRPr lang="zh-CN" altLang="en-US" sz="2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12359" y="2464077"/>
            <a:ext cx="280650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/>
                </a:solidFill>
                <a:latin typeface="+mn-ea"/>
                <a:ea typeface="+mn-ea"/>
              </a:rPr>
              <a:t>常用方法</a:t>
            </a:r>
            <a:endParaRPr lang="en-US" altLang="zh-CN" sz="2000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  <a:latin typeface="+mn-ea"/>
                <a:ea typeface="+mn-ea"/>
              </a:rPr>
              <a:t>append</a:t>
            </a:r>
          </a:p>
          <a:p>
            <a:r>
              <a:rPr lang="en-US" altLang="zh-CN" sz="2000" dirty="0" smtClean="0">
                <a:solidFill>
                  <a:schemeClr val="tx2"/>
                </a:solidFill>
                <a:latin typeface="+mn-ea"/>
                <a:ea typeface="+mn-ea"/>
              </a:rPr>
              <a:t>insert</a:t>
            </a:r>
          </a:p>
          <a:p>
            <a:r>
              <a:rPr lang="en-US" altLang="zh-CN" sz="2000" dirty="0" smtClean="0">
                <a:solidFill>
                  <a:schemeClr val="tx2"/>
                </a:solidFill>
                <a:latin typeface="+mn-ea"/>
                <a:ea typeface="+mn-ea"/>
              </a:rPr>
              <a:t>delete</a:t>
            </a:r>
          </a:p>
          <a:p>
            <a:r>
              <a:rPr lang="en-US" altLang="zh-CN" sz="2000" dirty="0" smtClean="0">
                <a:solidFill>
                  <a:schemeClr val="tx2"/>
                </a:solidFill>
                <a:latin typeface="+mn-ea"/>
                <a:ea typeface="+mn-ea"/>
              </a:rPr>
              <a:t>replace</a:t>
            </a:r>
          </a:p>
          <a:p>
            <a:r>
              <a:rPr lang="en-US" altLang="zh-CN" sz="2000" dirty="0" err="1" smtClean="0">
                <a:solidFill>
                  <a:schemeClr val="tx2"/>
                </a:solidFill>
                <a:latin typeface="+mn-ea"/>
                <a:ea typeface="+mn-ea"/>
              </a:rPr>
              <a:t>setCharAt</a:t>
            </a:r>
            <a:endParaRPr lang="en-US" altLang="zh-CN" sz="2000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r>
              <a:rPr lang="en-US" altLang="zh-CN" sz="2000" dirty="0" err="1" smtClean="0">
                <a:solidFill>
                  <a:schemeClr val="tx2"/>
                </a:solidFill>
                <a:latin typeface="+mn-ea"/>
                <a:ea typeface="+mn-ea"/>
              </a:rPr>
              <a:t>toString</a:t>
            </a:r>
            <a:endParaRPr lang="en-US" altLang="zh-CN" sz="2000" dirty="0">
              <a:solidFill>
                <a:schemeClr val="tx2"/>
              </a:solidFill>
              <a:latin typeface="+mn-ea"/>
              <a:ea typeface="+mn-ea"/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  <a:latin typeface="+mn-ea"/>
                <a:ea typeface="+mn-ea"/>
              </a:rPr>
              <a:t>Reverse</a:t>
            </a:r>
          </a:p>
          <a:p>
            <a:r>
              <a:rPr lang="zh-CN" altLang="en-US" sz="2000" dirty="0" smtClean="0">
                <a:solidFill>
                  <a:schemeClr val="tx2"/>
                </a:solidFill>
                <a:latin typeface="+mn-ea"/>
                <a:ea typeface="+mn-ea"/>
              </a:rPr>
              <a:t>将字符串放在“容器”中，借助容器，实现对</a:t>
            </a:r>
            <a:r>
              <a:rPr lang="zh-CN" altLang="en-US" sz="2000" dirty="0" smtClean="0">
                <a:solidFill>
                  <a:schemeClr val="tx2"/>
                </a:solidFill>
                <a:latin typeface="+mn-ea"/>
                <a:ea typeface="+mn-ea"/>
              </a:rPr>
              <a:t>字符串的修改！</a:t>
            </a:r>
            <a:endParaRPr lang="zh-CN" altLang="en-US" sz="2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518921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2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2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2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2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8" grpId="0"/>
      <p:bldP spid="9" grpId="0" animBg="1"/>
      <p:bldP spid="10" grpId="0"/>
      <p:bldP spid="11" grpId="0"/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17861" y="2597823"/>
            <a:ext cx="9505056" cy="126322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400" dirty="0" smtClean="0">
                <a:solidFill>
                  <a:srgbClr val="F8F8F8"/>
                </a:solidFill>
                <a:latin typeface="微软雅黑"/>
                <a:ea typeface="微软雅黑"/>
              </a:rPr>
              <a:t>并不陌生的</a:t>
            </a:r>
            <a:r>
              <a:rPr lang="en-US" altLang="zh-CN" sz="4400" dirty="0" smtClean="0">
                <a:solidFill>
                  <a:srgbClr val="F8F8F8"/>
                </a:solidFill>
                <a:latin typeface="微软雅黑"/>
                <a:ea typeface="微软雅黑"/>
              </a:rPr>
              <a:t>System</a:t>
            </a:r>
            <a:r>
              <a:rPr lang="zh-CN" altLang="en-US" sz="4400" dirty="0" smtClean="0">
                <a:solidFill>
                  <a:srgbClr val="F8F8F8"/>
                </a:solidFill>
                <a:latin typeface="微软雅黑"/>
                <a:ea typeface="微软雅黑"/>
              </a:rPr>
              <a:t>类</a:t>
            </a:r>
            <a:endParaRPr lang="en-US" altLang="zh-CN" sz="44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pPr algn="ctr"/>
            <a:r>
              <a:rPr lang="en-US" altLang="zh-CN" sz="3200" i="1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System.out.println</a:t>
            </a:r>
            <a:r>
              <a:rPr lang="zh-CN" altLang="en-US" sz="3200" i="1" dirty="0">
                <a:solidFill>
                  <a:srgbClr val="F8F8F8"/>
                </a:solidFill>
                <a:latin typeface="微软雅黑"/>
                <a:ea typeface="微软雅黑"/>
              </a:rPr>
              <a:t>方法</a:t>
            </a:r>
            <a:endParaRPr lang="zh-CN" altLang="en-US" sz="3200" i="1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7125608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总结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为何同步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2104686" y="3349552"/>
            <a:ext cx="170816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多线程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操作同</a:t>
            </a: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一数据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69993" y="3841027"/>
              <a:ext cx="1456155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如何同步</a:t>
              </a:r>
              <a:endParaRPr lang="en-US" altLang="zh-CN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390821" y="1829603"/>
            <a:ext cx="170755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synchronized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块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3115487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死锁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941682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同步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互相等待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如何解决？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线程通信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生产者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消费者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wait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notify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第六次课的内容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569675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1544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33333"/>
                </a:solidFill>
                <a:latin typeface="微软雅黑"/>
                <a:ea typeface="微软雅黑"/>
              </a:rPr>
              <a:t>System</a:t>
            </a:r>
            <a:r>
              <a:rPr lang="zh-CN" altLang="en-US" sz="2400" dirty="0" smtClean="0">
                <a:solidFill>
                  <a:srgbClr val="333333"/>
                </a:solidFill>
                <a:latin typeface="微软雅黑"/>
                <a:ea typeface="微软雅黑"/>
              </a:rPr>
              <a:t>类</a:t>
            </a:r>
            <a:endParaRPr lang="zh-CN" altLang="en-US" sz="2400" dirty="0">
              <a:solidFill>
                <a:srgbClr val="333333"/>
              </a:solidFill>
              <a:latin typeface="微软雅黑"/>
              <a:ea typeface="微软雅黑"/>
            </a:endParaRPr>
          </a:p>
        </p:txBody>
      </p:sp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306750" y="1739077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Picture 57"/>
          <p:cNvPicPr>
            <a:picLocks noChangeAspect="1" noChangeArrowheads="1"/>
          </p:cNvPicPr>
          <p:nvPr/>
        </p:nvPicPr>
        <p:blipFill>
          <a:blip r:embed="rId3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 rot="16200000" flipH="1">
            <a:off x="1530509" y="3596193"/>
            <a:ext cx="5822204" cy="29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7"/>
          <p:cNvPicPr>
            <a:picLocks noChangeAspect="1" noChangeArrowheads="1"/>
          </p:cNvPicPr>
          <p:nvPr/>
        </p:nvPicPr>
        <p:blipFill>
          <a:blip r:embed="rId3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 rot="5400000">
            <a:off x="4513633" y="3597060"/>
            <a:ext cx="5822201" cy="29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reeform 15"/>
          <p:cNvSpPr>
            <a:spLocks/>
          </p:cNvSpPr>
          <p:nvPr/>
        </p:nvSpPr>
        <p:spPr bwMode="auto">
          <a:xfrm>
            <a:off x="4306750" y="3923477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 flipH="1">
            <a:off x="6066255" y="1739077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Freeform 15"/>
          <p:cNvSpPr>
            <a:spLocks/>
          </p:cNvSpPr>
          <p:nvPr/>
        </p:nvSpPr>
        <p:spPr bwMode="auto">
          <a:xfrm flipH="1">
            <a:off x="6066255" y="3923477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55684" y="181520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打印</a:t>
            </a:r>
            <a:endParaRPr lang="zh-CN" altLang="en-US" sz="24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5684" y="2330877"/>
            <a:ext cx="20399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D4D4D"/>
                </a:solidFill>
                <a:latin typeface="微软雅黑"/>
                <a:ea typeface="微软雅黑"/>
              </a:rPr>
              <a:t>print</a:t>
            </a:r>
          </a:p>
          <a:p>
            <a:r>
              <a:rPr lang="en-US" altLang="zh-CN" sz="2000" dirty="0" err="1" smtClean="0">
                <a:solidFill>
                  <a:srgbClr val="4D4D4D"/>
                </a:solidFill>
                <a:latin typeface="微软雅黑"/>
                <a:ea typeface="微软雅黑"/>
              </a:rPr>
              <a:t>println</a:t>
            </a:r>
            <a:endParaRPr lang="zh-CN" altLang="en-US" sz="2000" dirty="0">
              <a:solidFill>
                <a:srgbClr val="4D4D4D"/>
              </a:solidFill>
              <a:latin typeface="微软雅黑"/>
              <a:ea typeface="微软雅黑"/>
            </a:endParaRPr>
          </a:p>
          <a:p>
            <a:endParaRPr lang="zh-CN" altLang="en-US" sz="16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41611" y="242153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01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27611" y="242153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02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41611" y="463133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03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27611" y="463133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04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12865" y="18355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/>
                <a:ea typeface="微软雅黑"/>
              </a:rPr>
              <a:t>垃圾回收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12865" y="2165496"/>
            <a:ext cx="2039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4D4D4D"/>
                </a:solidFill>
                <a:latin typeface="微软雅黑"/>
                <a:ea typeface="微软雅黑"/>
              </a:rPr>
              <a:t>gc</a:t>
            </a:r>
            <a:endParaRPr lang="zh-CN" altLang="en-US" sz="2000" dirty="0">
              <a:solidFill>
                <a:srgbClr val="4D4D4D"/>
              </a:solidFill>
              <a:latin typeface="微软雅黑"/>
              <a:ea typeface="微软雅黑"/>
            </a:endParaRPr>
          </a:p>
          <a:p>
            <a:endParaRPr lang="zh-CN" altLang="en-US" sz="16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86236" y="41088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/>
                <a:ea typeface="微软雅黑"/>
              </a:rPr>
              <a:t>系统时间</a:t>
            </a:r>
            <a:endParaRPr lang="zh-CN" altLang="en-US" sz="24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49910" y="4605931"/>
            <a:ext cx="237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4D4D4D"/>
                </a:solidFill>
                <a:latin typeface="微软雅黑"/>
                <a:ea typeface="微软雅黑"/>
              </a:rPr>
              <a:t>currentTimeMillis</a:t>
            </a:r>
            <a:endParaRPr lang="en-US" altLang="zh-CN" sz="2000" dirty="0" smtClean="0">
              <a:solidFill>
                <a:srgbClr val="4D4D4D"/>
              </a:solidFill>
              <a:latin typeface="微软雅黑"/>
              <a:ea typeface="微软雅黑"/>
            </a:endParaRPr>
          </a:p>
          <a:p>
            <a:pPr algn="ctr"/>
            <a:r>
              <a:rPr lang="en-US" altLang="zh-CN" sz="2000" dirty="0" smtClean="0">
                <a:solidFill>
                  <a:srgbClr val="4D4D4D"/>
                </a:solidFill>
                <a:latin typeface="微软雅黑"/>
                <a:ea typeface="微软雅黑"/>
              </a:rPr>
              <a:t>p211</a:t>
            </a:r>
            <a:endParaRPr lang="zh-CN" altLang="en-US" sz="2000" dirty="0">
              <a:solidFill>
                <a:srgbClr val="4D4D4D"/>
              </a:solidFill>
              <a:latin typeface="微软雅黑"/>
              <a:ea typeface="微软雅黑"/>
            </a:endParaRPr>
          </a:p>
          <a:p>
            <a:endParaRPr lang="zh-CN" altLang="en-US" sz="16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12865" y="41088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/>
                <a:ea typeface="微软雅黑"/>
              </a:rPr>
              <a:t>数组复制</a:t>
            </a:r>
            <a:endParaRPr lang="zh-CN" altLang="en-US" sz="24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12865" y="4597931"/>
            <a:ext cx="20399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4D4D4D"/>
                </a:solidFill>
                <a:latin typeface="微软雅黑"/>
                <a:ea typeface="微软雅黑"/>
              </a:rPr>
              <a:t>a</a:t>
            </a:r>
            <a:r>
              <a:rPr lang="en-US" altLang="zh-CN" sz="2000" dirty="0" err="1">
                <a:solidFill>
                  <a:srgbClr val="4D4D4D"/>
                </a:solidFill>
                <a:latin typeface="微软雅黑"/>
                <a:ea typeface="微软雅黑"/>
              </a:rPr>
              <a:t>rraycopy</a:t>
            </a:r>
            <a:endParaRPr lang="en-US" altLang="zh-CN" sz="2000" dirty="0">
              <a:solidFill>
                <a:srgbClr val="4D4D4D"/>
              </a:solidFill>
              <a:latin typeface="微软雅黑"/>
              <a:ea typeface="微软雅黑"/>
            </a:endParaRPr>
          </a:p>
          <a:p>
            <a:r>
              <a:rPr lang="en-US" altLang="zh-CN" sz="2000" dirty="0">
                <a:solidFill>
                  <a:srgbClr val="4D4D4D"/>
                </a:solidFill>
                <a:latin typeface="微软雅黑"/>
                <a:ea typeface="微软雅黑"/>
              </a:rPr>
              <a:t>p211</a:t>
            </a:r>
            <a:endParaRPr lang="zh-CN" altLang="en-US" sz="2000" dirty="0">
              <a:solidFill>
                <a:srgbClr val="4D4D4D"/>
              </a:solidFill>
              <a:latin typeface="微软雅黑"/>
              <a:ea typeface="微软雅黑"/>
            </a:endParaRPr>
          </a:p>
          <a:p>
            <a:endParaRPr lang="zh-CN" altLang="en-US" sz="16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88419132"/>
      </p:ext>
    </p:extLst>
  </p:cSld>
  <p:clrMapOvr>
    <a:masterClrMapping/>
  </p:clrMapOvr>
  <p:transition spd="slow" advTm="8563">
    <p:push dir="r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98855 3.7037E-6 L 2.46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43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4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640"/>
                                </p:stCondLst>
                                <p:childTnLst>
                                  <p:par>
                                    <p:cTn id="30" presetID="2" presetClass="entr" presetSubtype="4" fill="hold" grpId="0" nodeType="after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440"/>
                                </p:stCondLst>
                                <p:childTnLst>
                                  <p:par>
                                    <p:cTn id="35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4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840"/>
                                </p:stCondLst>
                                <p:childTnLst>
                                  <p:par>
                                    <p:cTn id="4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340"/>
                                </p:stCondLst>
                                <p:childTnLst>
                                  <p:par>
                                    <p:cTn id="49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840"/>
                                </p:stCondLst>
                                <p:childTnLst>
                                  <p:par>
                                    <p:cTn id="5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4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240"/>
                                </p:stCondLst>
                                <p:childTnLst>
                                  <p:par>
                                    <p:cTn id="6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74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240"/>
                                </p:stCondLst>
                                <p:childTnLst>
                                  <p:par>
                                    <p:cTn id="73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4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64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7140"/>
                                </p:stCondLst>
                                <p:childTnLst>
                                  <p:par>
                                    <p:cTn id="87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7640"/>
                                </p:stCondLst>
                                <p:childTnLst>
                                  <p:par>
                                    <p:cTn id="9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4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8040"/>
                                </p:stCondLst>
                                <p:childTnLst>
                                  <p:par>
                                    <p:cTn id="9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83" grpId="1" animBg="1"/>
          <p:bldP spid="77" grpId="0"/>
          <p:bldP spid="4" grpId="0" animBg="1"/>
          <p:bldP spid="6" grpId="0" animBg="1"/>
          <p:bldP spid="9" grpId="0" animBg="1"/>
          <p:bldP spid="10" grpId="0" animBg="1"/>
          <p:bldP spid="11" grpId="0" animBg="1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98855 3.7037E-6 L 2.46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43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4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640"/>
                                </p:stCondLst>
                                <p:childTnLst>
                                  <p:par>
                                    <p:cTn id="30" presetID="2" presetClass="entr" presetSubtype="4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440"/>
                                </p:stCondLst>
                                <p:childTnLst>
                                  <p:par>
                                    <p:cTn id="35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4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840"/>
                                </p:stCondLst>
                                <p:childTnLst>
                                  <p:par>
                                    <p:cTn id="4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340"/>
                                </p:stCondLst>
                                <p:childTnLst>
                                  <p:par>
                                    <p:cTn id="4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840"/>
                                </p:stCondLst>
                                <p:childTnLst>
                                  <p:par>
                                    <p:cTn id="5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4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240"/>
                                </p:stCondLst>
                                <p:childTnLst>
                                  <p:par>
                                    <p:cTn id="6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74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240"/>
                                </p:stCondLst>
                                <p:childTnLst>
                                  <p:par>
                                    <p:cTn id="73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4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64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7140"/>
                                </p:stCondLst>
                                <p:childTnLst>
                                  <p:par>
                                    <p:cTn id="8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7640"/>
                                </p:stCondLst>
                                <p:childTnLst>
                                  <p:par>
                                    <p:cTn id="9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4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8040"/>
                                </p:stCondLst>
                                <p:childTnLst>
                                  <p:par>
                                    <p:cTn id="9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83" grpId="1" animBg="1"/>
          <p:bldP spid="77" grpId="0"/>
          <p:bldP spid="4" grpId="0" animBg="1"/>
          <p:bldP spid="6" grpId="0" animBg="1"/>
          <p:bldP spid="9" grpId="0" animBg="1"/>
          <p:bldP spid="10" grpId="0" animBg="1"/>
          <p:bldP spid="11" grpId="0" animBg="1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2008" y="2935339"/>
            <a:ext cx="12003037" cy="493661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800" dirty="0" smtClean="0">
                <a:solidFill>
                  <a:srgbClr val="F8F8F8"/>
                </a:solidFill>
                <a:latin typeface="微软雅黑"/>
                <a:ea typeface="微软雅黑"/>
              </a:rPr>
              <a:t>Java: Write Once, Run Anywhere</a:t>
            </a:r>
            <a:r>
              <a:rPr lang="zh-CN" altLang="en-US" sz="2800" dirty="0" smtClean="0">
                <a:solidFill>
                  <a:srgbClr val="F8F8F8"/>
                </a:solidFill>
                <a:latin typeface="微软雅黑"/>
                <a:ea typeface="微软雅黑"/>
              </a:rPr>
              <a:t>，一次编写，处处运行，为什么？</a:t>
            </a:r>
            <a:endParaRPr lang="zh-CN" altLang="en-US" sz="28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6314949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" y="1339672"/>
            <a:ext cx="6475741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6485250" y="2744924"/>
            <a:ext cx="5373770" cy="82809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4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借助</a:t>
            </a:r>
            <a:r>
              <a:rPr lang="en-US" altLang="zh-CN" sz="44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Java</a:t>
            </a:r>
            <a:r>
              <a:rPr lang="zh-CN" altLang="en-US" sz="44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虚拟机！</a:t>
            </a:r>
            <a:endParaRPr lang="en-US" altLang="zh-CN" sz="4400" i="1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7155969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" y="23677"/>
            <a:ext cx="12196762" cy="162018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400" dirty="0" smtClean="0">
                <a:solidFill>
                  <a:srgbClr val="F8F8F8"/>
                </a:solidFill>
                <a:latin typeface="微软雅黑"/>
                <a:ea typeface="微软雅黑"/>
              </a:rPr>
              <a:t>Java</a:t>
            </a:r>
            <a:r>
              <a:rPr lang="zh-CN" altLang="en-US" sz="4400" dirty="0" smtClean="0">
                <a:solidFill>
                  <a:srgbClr val="F8F8F8"/>
                </a:solidFill>
                <a:latin typeface="微软雅黑"/>
                <a:ea typeface="微软雅黑"/>
              </a:rPr>
              <a:t>虚拟机（</a:t>
            </a:r>
            <a:r>
              <a:rPr lang="en-US" altLang="zh-CN" sz="4400" dirty="0" smtClean="0">
                <a:solidFill>
                  <a:srgbClr val="F8F8F8"/>
                </a:solidFill>
                <a:latin typeface="微软雅黑"/>
                <a:ea typeface="微软雅黑"/>
              </a:rPr>
              <a:t>JVM</a:t>
            </a:r>
            <a:r>
              <a:rPr lang="zh-CN" altLang="en-US" sz="4400" dirty="0" smtClean="0">
                <a:solidFill>
                  <a:srgbClr val="F8F8F8"/>
                </a:solidFill>
                <a:latin typeface="微软雅黑"/>
                <a:ea typeface="微软雅黑"/>
              </a:rPr>
              <a:t>）和</a:t>
            </a:r>
            <a:r>
              <a:rPr lang="en-US" altLang="zh-CN" sz="4400" dirty="0" smtClean="0">
                <a:solidFill>
                  <a:srgbClr val="F8F8F8"/>
                </a:solidFill>
                <a:latin typeface="微软雅黑"/>
                <a:ea typeface="微软雅黑"/>
              </a:rPr>
              <a:t>Runtime</a:t>
            </a:r>
            <a:r>
              <a:rPr lang="zh-CN" altLang="en-US" sz="4400" dirty="0" smtClean="0">
                <a:solidFill>
                  <a:srgbClr val="F8F8F8"/>
                </a:solidFill>
                <a:latin typeface="微软雅黑"/>
                <a:ea typeface="微软雅黑"/>
              </a:rPr>
              <a:t>类</a:t>
            </a:r>
            <a:endParaRPr lang="en-US" altLang="zh-CN" sz="44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pPr algn="ctr"/>
            <a:endParaRPr lang="en-US" altLang="zh-CN" sz="2800" i="1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pPr algn="ctr"/>
            <a:r>
              <a:rPr lang="zh-CN" altLang="en-US" sz="28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虚拟机通过</a:t>
            </a:r>
            <a:r>
              <a:rPr lang="en-US" altLang="zh-CN" sz="28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Runtime</a:t>
            </a:r>
            <a:r>
              <a:rPr lang="zh-CN" altLang="en-US" sz="28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类获得状态、执行命令。</a:t>
            </a:r>
            <a:r>
              <a:rPr lang="en-US" altLang="zh-CN" sz="28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p213</a:t>
            </a:r>
            <a:endParaRPr lang="en-US" altLang="zh-CN" sz="2800" i="1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292" y="1916831"/>
            <a:ext cx="6831489" cy="435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998235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总结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dirty="0" smtClean="0">
                  <a:solidFill>
                    <a:srgbClr val="F8F8F8"/>
                  </a:solidFill>
                </a:rPr>
                <a:t>String</a:t>
              </a:r>
              <a:endParaRPr lang="zh-CN" altLang="en-US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2111033" y="1875770"/>
            <a:ext cx="170816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indexOf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charAt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length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split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replace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09078" y="3841027"/>
              <a:ext cx="1635551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dirty="0" err="1" smtClean="0">
                  <a:solidFill>
                    <a:srgbClr val="F8F8F8"/>
                  </a:solidFill>
                </a:rPr>
                <a:t>StringBuffer</a:t>
              </a:r>
              <a:endParaRPr lang="en-US" altLang="zh-CN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390821" y="1829603"/>
            <a:ext cx="1707559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append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insert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elete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reverse</a:t>
            </a:r>
            <a:endParaRPr lang="zh-CN" altLang="en-US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2924944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 smtClean="0">
                  <a:solidFill>
                    <a:srgbClr val="F8F8F8"/>
                  </a:solidFill>
                </a:rPr>
                <a:t>System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789040"/>
            <a:ext cx="1571636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println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gc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arraycopy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currentTimeMillis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 smtClean="0">
                  <a:solidFill>
                    <a:srgbClr val="F8F8F8"/>
                  </a:solidFill>
                </a:rPr>
                <a:t>Runtime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获得系统状态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执行命令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2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七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次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5254498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74" y="1916832"/>
            <a:ext cx="2564360" cy="2436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2930029" y="2935339"/>
            <a:ext cx="8978703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Java API, Application Programming Interface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8751299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8"/>
          <a:stretch/>
        </p:blipFill>
        <p:spPr>
          <a:xfrm>
            <a:off x="4064562" y="666516"/>
            <a:ext cx="8151986" cy="600480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434670" y="17441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重点内容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4723738" y="2592389"/>
            <a:ext cx="1389063" cy="1998663"/>
          </a:xfrm>
          <a:custGeom>
            <a:avLst/>
            <a:gdLst>
              <a:gd name="T0" fmla="*/ 619 w 2295"/>
              <a:gd name="T1" fmla="*/ 0 h 3291"/>
              <a:gd name="T2" fmla="*/ 2295 w 2295"/>
              <a:gd name="T3" fmla="*/ 1676 h 3291"/>
              <a:gd name="T4" fmla="*/ 680 w 2295"/>
              <a:gd name="T5" fmla="*/ 3291 h 3291"/>
              <a:gd name="T6" fmla="*/ 61 w 2295"/>
              <a:gd name="T7" fmla="*/ 2671 h 3291"/>
              <a:gd name="T8" fmla="*/ 1056 w 2295"/>
              <a:gd name="T9" fmla="*/ 1676 h 3291"/>
              <a:gd name="T10" fmla="*/ 0 w 2295"/>
              <a:gd name="T11" fmla="*/ 619 h 3291"/>
              <a:gd name="T12" fmla="*/ 619 w 2295"/>
              <a:gd name="T13" fmla="*/ 0 h 3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95" h="3291">
                <a:moveTo>
                  <a:pt x="619" y="0"/>
                </a:moveTo>
                <a:lnTo>
                  <a:pt x="2295" y="1676"/>
                </a:lnTo>
                <a:lnTo>
                  <a:pt x="680" y="3291"/>
                </a:lnTo>
                <a:lnTo>
                  <a:pt x="61" y="2671"/>
                </a:lnTo>
                <a:lnTo>
                  <a:pt x="1056" y="1676"/>
                </a:lnTo>
                <a:lnTo>
                  <a:pt x="0" y="619"/>
                </a:lnTo>
                <a:lnTo>
                  <a:pt x="61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3096550" y="1565276"/>
            <a:ext cx="1919288" cy="1355725"/>
          </a:xfrm>
          <a:custGeom>
            <a:avLst/>
            <a:gdLst>
              <a:gd name="T0" fmla="*/ 0 w 3170"/>
              <a:gd name="T1" fmla="*/ 1615 h 2234"/>
              <a:gd name="T2" fmla="*/ 1616 w 3170"/>
              <a:gd name="T3" fmla="*/ 0 h 2234"/>
              <a:gd name="T4" fmla="*/ 3170 w 3170"/>
              <a:gd name="T5" fmla="*/ 1555 h 2234"/>
              <a:gd name="T6" fmla="*/ 2551 w 3170"/>
              <a:gd name="T7" fmla="*/ 2174 h 2234"/>
              <a:gd name="T8" fmla="*/ 1616 w 3170"/>
              <a:gd name="T9" fmla="*/ 1239 h 2234"/>
              <a:gd name="T10" fmla="*/ 620 w 3170"/>
              <a:gd name="T11" fmla="*/ 2234 h 2234"/>
              <a:gd name="T12" fmla="*/ 0 w 3170"/>
              <a:gd name="T13" fmla="*/ 1615 h 2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70" h="2234">
                <a:moveTo>
                  <a:pt x="0" y="1615"/>
                </a:moveTo>
                <a:lnTo>
                  <a:pt x="1616" y="0"/>
                </a:lnTo>
                <a:lnTo>
                  <a:pt x="3170" y="1555"/>
                </a:lnTo>
                <a:lnTo>
                  <a:pt x="2551" y="2174"/>
                </a:lnTo>
                <a:lnTo>
                  <a:pt x="1616" y="1239"/>
                </a:lnTo>
                <a:lnTo>
                  <a:pt x="620" y="2234"/>
                </a:lnTo>
                <a:lnTo>
                  <a:pt x="0" y="161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3060038" y="4260851"/>
            <a:ext cx="1992313" cy="1393825"/>
          </a:xfrm>
          <a:custGeom>
            <a:avLst/>
            <a:gdLst>
              <a:gd name="T0" fmla="*/ 619 w 3291"/>
              <a:gd name="T1" fmla="*/ 0 h 2295"/>
              <a:gd name="T2" fmla="*/ 1676 w 3291"/>
              <a:gd name="T3" fmla="*/ 1056 h 2295"/>
              <a:gd name="T4" fmla="*/ 2671 w 3291"/>
              <a:gd name="T5" fmla="*/ 61 h 2295"/>
              <a:gd name="T6" fmla="*/ 3291 w 3291"/>
              <a:gd name="T7" fmla="*/ 680 h 2295"/>
              <a:gd name="T8" fmla="*/ 1676 w 3291"/>
              <a:gd name="T9" fmla="*/ 2295 h 2295"/>
              <a:gd name="T10" fmla="*/ 0 w 3291"/>
              <a:gd name="T11" fmla="*/ 619 h 2295"/>
              <a:gd name="T12" fmla="*/ 619 w 3291"/>
              <a:gd name="T13" fmla="*/ 0 h 2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1" h="2295">
                <a:moveTo>
                  <a:pt x="619" y="0"/>
                </a:moveTo>
                <a:lnTo>
                  <a:pt x="1676" y="1056"/>
                </a:lnTo>
                <a:lnTo>
                  <a:pt x="2671" y="61"/>
                </a:lnTo>
                <a:lnTo>
                  <a:pt x="3291" y="680"/>
                </a:lnTo>
                <a:lnTo>
                  <a:pt x="1676" y="2295"/>
                </a:lnTo>
                <a:lnTo>
                  <a:pt x="0" y="619"/>
                </a:lnTo>
                <a:lnTo>
                  <a:pt x="61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2036100" y="2628901"/>
            <a:ext cx="1352550" cy="1924050"/>
          </a:xfrm>
          <a:custGeom>
            <a:avLst/>
            <a:gdLst>
              <a:gd name="T0" fmla="*/ 0 w 2234"/>
              <a:gd name="T1" fmla="*/ 1616 h 3170"/>
              <a:gd name="T2" fmla="*/ 1615 w 2234"/>
              <a:gd name="T3" fmla="*/ 0 h 3170"/>
              <a:gd name="T4" fmla="*/ 2234 w 2234"/>
              <a:gd name="T5" fmla="*/ 620 h 3170"/>
              <a:gd name="T6" fmla="*/ 1239 w 2234"/>
              <a:gd name="T7" fmla="*/ 1616 h 3170"/>
              <a:gd name="T8" fmla="*/ 2174 w 2234"/>
              <a:gd name="T9" fmla="*/ 2551 h 3170"/>
              <a:gd name="T10" fmla="*/ 1555 w 2234"/>
              <a:gd name="T11" fmla="*/ 3170 h 3170"/>
              <a:gd name="T12" fmla="*/ 0 w 2234"/>
              <a:gd name="T13" fmla="*/ 1616 h 3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34" h="3170">
                <a:moveTo>
                  <a:pt x="0" y="1616"/>
                </a:moveTo>
                <a:lnTo>
                  <a:pt x="1615" y="0"/>
                </a:lnTo>
                <a:lnTo>
                  <a:pt x="2234" y="620"/>
                </a:lnTo>
                <a:lnTo>
                  <a:pt x="1239" y="1616"/>
                </a:lnTo>
                <a:lnTo>
                  <a:pt x="2174" y="2551"/>
                </a:lnTo>
                <a:lnTo>
                  <a:pt x="1555" y="3170"/>
                </a:lnTo>
                <a:lnTo>
                  <a:pt x="0" y="16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0135" y="3060522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4D4D4D"/>
                </a:solidFill>
                <a:latin typeface="微软雅黑"/>
                <a:ea typeface="微软雅黑"/>
              </a:rPr>
              <a:t>Java API</a:t>
            </a:r>
          </a:p>
          <a:p>
            <a:pPr algn="ctr"/>
            <a:r>
              <a:rPr lang="zh-CN" altLang="en-US" dirty="0" smtClean="0">
                <a:solidFill>
                  <a:srgbClr val="4D4D4D"/>
                </a:solidFill>
                <a:latin typeface="微软雅黑"/>
                <a:ea typeface="微软雅黑"/>
              </a:rPr>
              <a:t>应用程序编程接口</a:t>
            </a:r>
            <a:endParaRPr lang="zh-CN" altLang="en-US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2" name="矩形 16"/>
          <p:cNvSpPr>
            <a:spLocks noChangeArrowheads="1"/>
          </p:cNvSpPr>
          <p:nvPr/>
        </p:nvSpPr>
        <p:spPr bwMode="auto">
          <a:xfrm>
            <a:off x="6218813" y="3344446"/>
            <a:ext cx="210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buClr>
                <a:srgbClr val="F2F2F2"/>
              </a:buClr>
            </a:pPr>
            <a:r>
              <a:rPr lang="en-US" altLang="zh-CN" sz="16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String, </a:t>
            </a:r>
            <a:r>
              <a:rPr lang="en-US" altLang="zh-CN" sz="1600" dirty="0" err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StringBuffer</a:t>
            </a:r>
            <a:r>
              <a:rPr lang="zh-CN" altLang="en-US" sz="16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两个类的使用</a:t>
            </a:r>
            <a:endParaRPr lang="en-US" altLang="zh-CN" sz="16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" name="文本框 25"/>
          <p:cNvSpPr>
            <a:spLocks noChangeArrowheads="1"/>
          </p:cNvSpPr>
          <p:nvPr/>
        </p:nvSpPr>
        <p:spPr bwMode="auto">
          <a:xfrm>
            <a:off x="6306100" y="2942809"/>
            <a:ext cx="20177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■</a:t>
            </a:r>
            <a:r>
              <a:rPr lang="zh-CN" altLang="en-US" b="1" dirty="0" smtClean="0">
                <a:solidFill>
                  <a:srgbClr val="4D4D4D"/>
                </a:solidFill>
                <a:latin typeface="微软雅黑"/>
                <a:ea typeface="微软雅黑"/>
              </a:rPr>
              <a:t>字符串操作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4" name="矩形 16"/>
          <p:cNvSpPr>
            <a:spLocks noChangeArrowheads="1"/>
          </p:cNvSpPr>
          <p:nvPr/>
        </p:nvSpPr>
        <p:spPr bwMode="auto">
          <a:xfrm>
            <a:off x="409749" y="3255545"/>
            <a:ext cx="19442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buClr>
                <a:srgbClr val="F2F2F2"/>
              </a:buClr>
            </a:pPr>
            <a:r>
              <a:rPr lang="en-US" altLang="zh-CN" sz="16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System, Runtime</a:t>
            </a:r>
          </a:p>
          <a:p>
            <a:pPr algn="ctr">
              <a:buClr>
                <a:srgbClr val="F2F2F2"/>
              </a:buClr>
            </a:pPr>
            <a:r>
              <a:rPr lang="zh-CN" altLang="en-US" sz="16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两个类</a:t>
            </a:r>
            <a:endParaRPr lang="en-US" altLang="zh-CN" sz="16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文本框 25"/>
          <p:cNvSpPr>
            <a:spLocks noChangeArrowheads="1"/>
          </p:cNvSpPr>
          <p:nvPr/>
        </p:nvSpPr>
        <p:spPr bwMode="auto">
          <a:xfrm>
            <a:off x="705706" y="2853908"/>
            <a:ext cx="2017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■</a:t>
            </a:r>
            <a:r>
              <a:rPr lang="zh-CN" altLang="en-US" b="1" dirty="0" smtClean="0">
                <a:solidFill>
                  <a:srgbClr val="4D4D4D"/>
                </a:solidFill>
                <a:latin typeface="微软雅黑"/>
                <a:ea typeface="微软雅黑"/>
              </a:rPr>
              <a:t>系统环境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961311" y="6017796"/>
            <a:ext cx="43447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buClr>
                <a:srgbClr val="F2F2F2"/>
              </a:buClr>
            </a:pPr>
            <a:r>
              <a:rPr lang="en-US" altLang="zh-CN" sz="16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Date, Calendar, </a:t>
            </a:r>
            <a:r>
              <a:rPr lang="en-US" altLang="zh-CN" sz="1600" dirty="0" err="1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DateFormat</a:t>
            </a:r>
            <a:r>
              <a:rPr lang="zh-CN" altLang="en-US" sz="16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及包装类</a:t>
            </a:r>
            <a:endParaRPr lang="en-US" altLang="zh-CN" sz="16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" name="文本框 25"/>
          <p:cNvSpPr>
            <a:spLocks noChangeArrowheads="1"/>
          </p:cNvSpPr>
          <p:nvPr/>
        </p:nvSpPr>
        <p:spPr bwMode="auto">
          <a:xfrm>
            <a:off x="3060038" y="5647909"/>
            <a:ext cx="20177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■</a:t>
            </a:r>
            <a:r>
              <a:rPr lang="zh-CN" altLang="en-US" b="1" dirty="0" smtClean="0">
                <a:solidFill>
                  <a:srgbClr val="4D4D4D"/>
                </a:solidFill>
                <a:latin typeface="微软雅黑"/>
                <a:ea typeface="微软雅黑"/>
              </a:rPr>
              <a:t>日期、其他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973040" y="1208673"/>
            <a:ext cx="42503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buClr>
                <a:srgbClr val="F2F2F2"/>
              </a:buClr>
            </a:pPr>
            <a:r>
              <a:rPr lang="en-US" altLang="zh-CN" sz="16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Math, Random</a:t>
            </a:r>
            <a:endParaRPr lang="en-US" altLang="zh-CN" sz="16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9" name="文本框 25"/>
          <p:cNvSpPr>
            <a:spLocks noChangeArrowheads="1"/>
          </p:cNvSpPr>
          <p:nvPr/>
        </p:nvSpPr>
        <p:spPr bwMode="auto">
          <a:xfrm>
            <a:off x="3096550" y="838786"/>
            <a:ext cx="17586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■ </a:t>
            </a:r>
            <a:r>
              <a:rPr lang="zh-CN" altLang="en-US" b="1" dirty="0" smtClean="0">
                <a:solidFill>
                  <a:srgbClr val="4D4D4D"/>
                </a:solidFill>
                <a:latin typeface="微软雅黑"/>
                <a:ea typeface="微软雅黑"/>
              </a:rPr>
              <a:t>数学相关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52297032"/>
      </p:ext>
    </p:extLst>
  </p:cSld>
  <p:clrMapOvr>
    <a:masterClrMapping/>
  </p:clrMapOvr>
  <p:transition spd="slow" advTm="6158">
    <p:wip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320"/>
                                </p:stCondLst>
                                <p:childTnLst>
                                  <p:par>
                                    <p:cTn id="1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820"/>
                                </p:stCondLst>
                                <p:childTnLst>
                                  <p:par>
                                    <p:cTn id="22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320"/>
                                </p:stCondLst>
                                <p:childTnLst>
                                  <p:par>
                                    <p:cTn id="31" presetID="2" presetClass="entr" presetSubtype="4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820"/>
                                </p:stCondLst>
                                <p:childTnLst>
                                  <p:par>
                                    <p:cTn id="40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820"/>
                                </p:stCondLst>
                                <p:childTnLst>
                                  <p:par>
                                    <p:cTn id="4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4120"/>
                                </p:stCondLst>
                                <p:childTnLst>
                                  <p:par>
                                    <p:cTn id="6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4620"/>
                                </p:stCondLst>
                                <p:childTnLst>
                                  <p:par>
                                    <p:cTn id="6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92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7" grpId="0"/>
          <p:bldP spid="27" grpId="0" animBg="1"/>
          <p:bldP spid="7" grpId="0" animBg="1"/>
          <p:bldP spid="8" grpId="0" animBg="1"/>
          <p:bldP spid="9" grpId="0" animBg="1"/>
          <p:bldP spid="10" grpId="0" animBg="1"/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320"/>
                                </p:stCondLst>
                                <p:childTnLst>
                                  <p:par>
                                    <p:cTn id="1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820"/>
                                </p:stCondLst>
                                <p:childTnLst>
                                  <p:par>
                                    <p:cTn id="2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320"/>
                                </p:stCondLst>
                                <p:childTnLst>
                                  <p:par>
                                    <p:cTn id="3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820"/>
                                </p:stCondLst>
                                <p:childTnLst>
                                  <p:par>
                                    <p:cTn id="40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820"/>
                                </p:stCondLst>
                                <p:childTnLst>
                                  <p:par>
                                    <p:cTn id="4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4120"/>
                                </p:stCondLst>
                                <p:childTnLst>
                                  <p:par>
                                    <p:cTn id="6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4620"/>
                                </p:stCondLst>
                                <p:childTnLst>
                                  <p:par>
                                    <p:cTn id="6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92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7" grpId="0"/>
          <p:bldP spid="27" grpId="0" animBg="1"/>
          <p:bldP spid="7" grpId="0" animBg="1"/>
          <p:bldP spid="8" grpId="0" animBg="1"/>
          <p:bldP spid="9" grpId="0" animBg="1"/>
          <p:bldP spid="10" grpId="0" animBg="1"/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1096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String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类的使用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901" y="836712"/>
            <a:ext cx="8353287" cy="534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25843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17861" y="2597823"/>
            <a:ext cx="9505056" cy="126322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66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String</a:t>
            </a:r>
            <a:r>
              <a:rPr lang="zh-CN" altLang="en-US" sz="66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类常用方法  </a:t>
            </a:r>
            <a:r>
              <a:rPr lang="en-US" altLang="zh-CN" sz="32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P201</a:t>
            </a:r>
            <a:endParaRPr lang="zh-CN" altLang="en-US" sz="3200" i="1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4882828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3" y="1412776"/>
            <a:ext cx="1086803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7075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71188" y="2935339"/>
            <a:ext cx="11487833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扩展思考： 长度限制（登录、注册、密码长度）等。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75948300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1280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字符串转换字符数组、整数转字符串、字符串转大写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65" y="764704"/>
            <a:ext cx="8784976" cy="5572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773" y="2681104"/>
            <a:ext cx="2311296" cy="125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16587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theme/theme1.xml><?xml version="1.0" encoding="utf-8"?>
<a:theme xmlns:a="http://schemas.openxmlformats.org/drawingml/2006/main" name="清风素材 https://12sc.taobao.com/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14224</TotalTime>
  <Pages>0</Pages>
  <Words>433</Words>
  <Characters>0</Characters>
  <Application>Microsoft Office PowerPoint</Application>
  <DocSecurity>0</DocSecurity>
  <PresentationFormat>自定义</PresentationFormat>
  <Lines>0</Lines>
  <Paragraphs>167</Paragraphs>
  <Slides>24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清风素材 https://12sc.taobao.com/</vt:lpstr>
      <vt:lpstr>Java 面向对象程序设计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面向对象程序设计</dc:title>
  <cp:lastModifiedBy>jwf</cp:lastModifiedBy>
  <cp:revision>976</cp:revision>
  <cp:lastPrinted>2017-10-21T06:24:51Z</cp:lastPrinted>
  <dcterms:created xsi:type="dcterms:W3CDTF">2013-01-25T01:44:32Z</dcterms:created>
  <dcterms:modified xsi:type="dcterms:W3CDTF">2017-10-29T05:37:42Z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