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642" r:id="rId2"/>
    <p:sldId id="727" r:id="rId3"/>
    <p:sldId id="713" r:id="rId4"/>
    <p:sldId id="728" r:id="rId5"/>
    <p:sldId id="717" r:id="rId6"/>
    <p:sldId id="712" r:id="rId7"/>
    <p:sldId id="730" r:id="rId8"/>
    <p:sldId id="729" r:id="rId9"/>
    <p:sldId id="715" r:id="rId10"/>
    <p:sldId id="720" r:id="rId11"/>
    <p:sldId id="716" r:id="rId12"/>
    <p:sldId id="718" r:id="rId13"/>
    <p:sldId id="731" r:id="rId14"/>
    <p:sldId id="671" r:id="rId15"/>
    <p:sldId id="697" r:id="rId16"/>
    <p:sldId id="723" r:id="rId17"/>
    <p:sldId id="687" r:id="rId18"/>
    <p:sldId id="732" r:id="rId19"/>
    <p:sldId id="698" r:id="rId20"/>
    <p:sldId id="733" r:id="rId21"/>
    <p:sldId id="734" r:id="rId22"/>
    <p:sldId id="735" r:id="rId23"/>
    <p:sldId id="736" r:id="rId24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7" d="100"/>
          <a:sy n="77" d="100"/>
        </p:scale>
        <p:origin x="-120" y="-22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2017/11/11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2017/11/11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" y="41172"/>
            <a:ext cx="12196762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开始时间和结束时间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6" y="2276872"/>
            <a:ext cx="1189129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9483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被叫号码的生成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61" y="1988840"/>
            <a:ext cx="969260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658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将通话记录存起来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058" y="4943700"/>
            <a:ext cx="7581565" cy="150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8" y="908720"/>
            <a:ext cx="5849813" cy="407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348089" y="1196752"/>
            <a:ext cx="6286796" cy="6219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清单打印功能如何实现呢？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93" y="2283708"/>
            <a:ext cx="8285334" cy="332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66438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提示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9749" y="2780928"/>
            <a:ext cx="1137726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针对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communicationRecords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中的字符串进行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split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，然后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…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4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printDetails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方法的设计思路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1" y="1916832"/>
            <a:ext cx="8994260" cy="31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6426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逐一输出该通话记录中的每个信息。计费如何实现？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" y="2495095"/>
            <a:ext cx="108950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46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计费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7" y="1844824"/>
            <a:ext cx="995461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7564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以上代码如果顺利完成，程序运行结果应该是这个样子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3" y="885825"/>
            <a:ext cx="46672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234285" y="1271172"/>
            <a:ext cx="6624735" cy="38860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思考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marL="514350" indent="-514350">
              <a:buAutoNum type="arabicParenBoth"/>
            </a:pP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如何使用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DateFormat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对输出格式进行改进？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marL="514350" indent="-514350">
              <a:buAutoNum type="arabicParenBoth"/>
            </a:pP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marL="514350" indent="-514350">
              <a:buAutoNum type="arabicParenBoth"/>
            </a:pP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 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SimpleDataFormat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呢？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2534515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541" y="957860"/>
            <a:ext cx="37814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769789" y="2764753"/>
            <a:ext cx="6120680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提示：</a:t>
            </a:r>
            <a:r>
              <a:rPr lang="en-US" altLang="zh-CN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p227-228</a:t>
            </a:r>
            <a:endParaRPr lang="zh-CN" altLang="en-US" sz="4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74703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String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11033" y="1875770"/>
            <a:ext cx="170816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charAt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split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replace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err="1" smtClean="0">
                  <a:solidFill>
                    <a:srgbClr val="F8F8F8"/>
                  </a:solidFill>
                </a:rPr>
                <a:t>StringBuffer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append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elete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reverse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System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arraycopy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currentTimeMillis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Runtime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JVM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获得系统状态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执行命令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617109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69789" y="2764753"/>
            <a:ext cx="6120680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提示：</a:t>
            </a:r>
            <a:r>
              <a:rPr lang="en-US" altLang="zh-CN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p229</a:t>
            </a:r>
            <a:endParaRPr lang="zh-CN" altLang="en-US" sz="4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25" y="990600"/>
            <a:ext cx="39719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17828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" y="41172"/>
            <a:ext cx="12196762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开始时间和结束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时间，试试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Calendar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类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9" y="1988840"/>
            <a:ext cx="1064512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94661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1916832"/>
            <a:ext cx="2564360" cy="243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930029" y="1268760"/>
            <a:ext cx="8978703" cy="410445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思    考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不同电信公司计费方法不同，比如：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1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</a:t>
            </a:r>
            <a:r>
              <a:rPr lang="en-US" altLang="zh-CN" sz="24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accountFee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中的单价不同；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2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）分钟数向上取整；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3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微软雅黑"/>
              </a:rPr>
              <a:t>分钟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数向下取整；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若其他功能一样，程序该如何更改？能否引入面向对象技术，减少代码的重复编写呢？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0605150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Math</a:t>
              </a:r>
              <a:r>
                <a:rPr lang="zh-CN" altLang="en-US" sz="2000" dirty="0" smtClean="0">
                  <a:solidFill>
                    <a:srgbClr val="F8F8F8"/>
                  </a:solidFill>
                </a:rPr>
                <a:t>类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11033" y="1875770"/>
            <a:ext cx="170816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随机数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四舍五入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向上取整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向下取整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包装类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Date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Calendar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DateFormat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SimpleDataFormat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综合运用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分析问题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合理选取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解决问题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第八次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225441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57821" y="2935339"/>
            <a:ext cx="10850911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小项目：使用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Java API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，模拟一个电信计费系统的功能。</a:t>
            </a: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电信计费系统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5"/>
          <p:cNvSpPr>
            <a:spLocks/>
          </p:cNvSpPr>
          <p:nvPr/>
        </p:nvSpPr>
        <p:spPr bwMode="auto">
          <a:xfrm>
            <a:off x="4306750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 flipH="1">
            <a:off x="6066255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84" y="181520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生成通话记录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5684" y="2330877"/>
            <a:ext cx="2039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如何生成？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03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04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2865" y="18355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计费功能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2865" y="2301792"/>
            <a:ext cx="2039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如何计费？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6236" y="41088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打印消费清单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9910" y="4605931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怎么计费？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怎么打印？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2865" y="41088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功能扩展</a:t>
            </a:r>
            <a:endParaRPr lang="zh-CN" altLang="en-US" sz="24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2865" y="4597931"/>
            <a:ext cx="203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如何满足不同计费需求？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57799487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思路：设计一个类</a:t>
            </a:r>
            <a:r>
              <a:rPr lang="en-US" altLang="zh-CN" sz="4000" i="1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TelcomUser</a:t>
            </a:r>
            <a:endParaRPr lang="en-US" altLang="zh-CN" sz="4000" i="1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40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包含若干方法。</a:t>
            </a: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66736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系统运行起来就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像这个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样子，接下来该如何设计呢？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467" y="1524585"/>
            <a:ext cx="898182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584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8"/>
          <a:stretch/>
        </p:blipFill>
        <p:spPr>
          <a:xfrm>
            <a:off x="4064562" y="666516"/>
            <a:ext cx="8151986" cy="60048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34670" y="174412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生成通话记录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723738" y="2592389"/>
            <a:ext cx="1389063" cy="1998663"/>
          </a:xfrm>
          <a:custGeom>
            <a:avLst/>
            <a:gdLst>
              <a:gd name="T0" fmla="*/ 619 w 2295"/>
              <a:gd name="T1" fmla="*/ 0 h 3291"/>
              <a:gd name="T2" fmla="*/ 2295 w 2295"/>
              <a:gd name="T3" fmla="*/ 1676 h 3291"/>
              <a:gd name="T4" fmla="*/ 680 w 2295"/>
              <a:gd name="T5" fmla="*/ 3291 h 3291"/>
              <a:gd name="T6" fmla="*/ 61 w 2295"/>
              <a:gd name="T7" fmla="*/ 2671 h 3291"/>
              <a:gd name="T8" fmla="*/ 1056 w 2295"/>
              <a:gd name="T9" fmla="*/ 1676 h 3291"/>
              <a:gd name="T10" fmla="*/ 0 w 2295"/>
              <a:gd name="T11" fmla="*/ 619 h 3291"/>
              <a:gd name="T12" fmla="*/ 619 w 2295"/>
              <a:gd name="T13" fmla="*/ 0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5" h="3291">
                <a:moveTo>
                  <a:pt x="619" y="0"/>
                </a:moveTo>
                <a:lnTo>
                  <a:pt x="2295" y="1676"/>
                </a:lnTo>
                <a:lnTo>
                  <a:pt x="680" y="3291"/>
                </a:lnTo>
                <a:lnTo>
                  <a:pt x="61" y="2671"/>
                </a:lnTo>
                <a:lnTo>
                  <a:pt x="1056" y="1676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096550" y="1565276"/>
            <a:ext cx="1919288" cy="1355725"/>
          </a:xfrm>
          <a:custGeom>
            <a:avLst/>
            <a:gdLst>
              <a:gd name="T0" fmla="*/ 0 w 3170"/>
              <a:gd name="T1" fmla="*/ 1615 h 2234"/>
              <a:gd name="T2" fmla="*/ 1616 w 3170"/>
              <a:gd name="T3" fmla="*/ 0 h 2234"/>
              <a:gd name="T4" fmla="*/ 3170 w 3170"/>
              <a:gd name="T5" fmla="*/ 1555 h 2234"/>
              <a:gd name="T6" fmla="*/ 2551 w 3170"/>
              <a:gd name="T7" fmla="*/ 2174 h 2234"/>
              <a:gd name="T8" fmla="*/ 1616 w 3170"/>
              <a:gd name="T9" fmla="*/ 1239 h 2234"/>
              <a:gd name="T10" fmla="*/ 620 w 3170"/>
              <a:gd name="T11" fmla="*/ 2234 h 2234"/>
              <a:gd name="T12" fmla="*/ 0 w 3170"/>
              <a:gd name="T13" fmla="*/ 1615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0" h="2234">
                <a:moveTo>
                  <a:pt x="0" y="1615"/>
                </a:moveTo>
                <a:lnTo>
                  <a:pt x="1616" y="0"/>
                </a:lnTo>
                <a:lnTo>
                  <a:pt x="3170" y="1555"/>
                </a:lnTo>
                <a:lnTo>
                  <a:pt x="2551" y="2174"/>
                </a:lnTo>
                <a:lnTo>
                  <a:pt x="1616" y="1239"/>
                </a:lnTo>
                <a:lnTo>
                  <a:pt x="620" y="2234"/>
                </a:lnTo>
                <a:lnTo>
                  <a:pt x="0" y="16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060038" y="4260851"/>
            <a:ext cx="1992313" cy="1393825"/>
          </a:xfrm>
          <a:custGeom>
            <a:avLst/>
            <a:gdLst>
              <a:gd name="T0" fmla="*/ 619 w 3291"/>
              <a:gd name="T1" fmla="*/ 0 h 2295"/>
              <a:gd name="T2" fmla="*/ 1676 w 3291"/>
              <a:gd name="T3" fmla="*/ 1056 h 2295"/>
              <a:gd name="T4" fmla="*/ 2671 w 3291"/>
              <a:gd name="T5" fmla="*/ 61 h 2295"/>
              <a:gd name="T6" fmla="*/ 3291 w 3291"/>
              <a:gd name="T7" fmla="*/ 680 h 2295"/>
              <a:gd name="T8" fmla="*/ 1676 w 3291"/>
              <a:gd name="T9" fmla="*/ 2295 h 2295"/>
              <a:gd name="T10" fmla="*/ 0 w 3291"/>
              <a:gd name="T11" fmla="*/ 619 h 2295"/>
              <a:gd name="T12" fmla="*/ 619 w 3291"/>
              <a:gd name="T13" fmla="*/ 0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1" h="2295">
                <a:moveTo>
                  <a:pt x="619" y="0"/>
                </a:moveTo>
                <a:lnTo>
                  <a:pt x="1676" y="1056"/>
                </a:lnTo>
                <a:lnTo>
                  <a:pt x="2671" y="61"/>
                </a:lnTo>
                <a:lnTo>
                  <a:pt x="3291" y="680"/>
                </a:lnTo>
                <a:lnTo>
                  <a:pt x="1676" y="2295"/>
                </a:lnTo>
                <a:lnTo>
                  <a:pt x="0" y="619"/>
                </a:lnTo>
                <a:lnTo>
                  <a:pt x="61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036100" y="2628901"/>
            <a:ext cx="1352550" cy="1924050"/>
          </a:xfrm>
          <a:custGeom>
            <a:avLst/>
            <a:gdLst>
              <a:gd name="T0" fmla="*/ 0 w 2234"/>
              <a:gd name="T1" fmla="*/ 1616 h 3170"/>
              <a:gd name="T2" fmla="*/ 1615 w 2234"/>
              <a:gd name="T3" fmla="*/ 0 h 3170"/>
              <a:gd name="T4" fmla="*/ 2234 w 2234"/>
              <a:gd name="T5" fmla="*/ 620 h 3170"/>
              <a:gd name="T6" fmla="*/ 1239 w 2234"/>
              <a:gd name="T7" fmla="*/ 1616 h 3170"/>
              <a:gd name="T8" fmla="*/ 2174 w 2234"/>
              <a:gd name="T9" fmla="*/ 2551 h 3170"/>
              <a:gd name="T10" fmla="*/ 1555 w 2234"/>
              <a:gd name="T11" fmla="*/ 3170 h 3170"/>
              <a:gd name="T12" fmla="*/ 0 w 2234"/>
              <a:gd name="T13" fmla="*/ 1616 h 3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4" h="3170">
                <a:moveTo>
                  <a:pt x="0" y="1616"/>
                </a:moveTo>
                <a:lnTo>
                  <a:pt x="1615" y="0"/>
                </a:lnTo>
                <a:lnTo>
                  <a:pt x="2234" y="620"/>
                </a:lnTo>
                <a:lnTo>
                  <a:pt x="1239" y="1616"/>
                </a:lnTo>
                <a:lnTo>
                  <a:pt x="2174" y="2551"/>
                </a:lnTo>
                <a:lnTo>
                  <a:pt x="1555" y="3170"/>
                </a:lnTo>
                <a:lnTo>
                  <a:pt x="0" y="16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135" y="314096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使用</a:t>
            </a:r>
            <a:r>
              <a:rPr lang="en-US" altLang="zh-CN" dirty="0" smtClean="0">
                <a:solidFill>
                  <a:srgbClr val="4D4D4D"/>
                </a:solidFill>
                <a:latin typeface="微软雅黑"/>
                <a:ea typeface="微软雅黑"/>
              </a:rPr>
              <a:t>Java</a:t>
            </a:r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中的</a:t>
            </a:r>
            <a:r>
              <a:rPr lang="en-US" altLang="zh-CN" dirty="0" smtClean="0">
                <a:solidFill>
                  <a:srgbClr val="4D4D4D"/>
                </a:solidFill>
                <a:latin typeface="微软雅黑"/>
                <a:ea typeface="微软雅黑"/>
              </a:rPr>
              <a:t>API</a:t>
            </a:r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生成通话记录</a:t>
            </a:r>
            <a:endParaRPr lang="zh-CN" altLang="en-US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6218813" y="3344446"/>
            <a:ext cx="2105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开始时间、结束时间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文本框 25"/>
          <p:cNvSpPr>
            <a:spLocks noChangeArrowheads="1"/>
          </p:cNvSpPr>
          <p:nvPr/>
        </p:nvSpPr>
        <p:spPr bwMode="auto">
          <a:xfrm>
            <a:off x="6306100" y="2942809"/>
            <a:ext cx="201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通话时间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572302" y="3470597"/>
            <a:ext cx="19442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F2F2F2"/>
              </a:buClr>
            </a:pPr>
            <a:r>
              <a:rPr lang="en-US" altLang="zh-CN" sz="16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StringBuffer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文本框 25"/>
          <p:cNvSpPr>
            <a:spLocks noChangeArrowheads="1"/>
          </p:cNvSpPr>
          <p:nvPr/>
        </p:nvSpPr>
        <p:spPr bwMode="auto">
          <a:xfrm>
            <a:off x="553765" y="3068960"/>
            <a:ext cx="2017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通话记录存储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961311" y="6017796"/>
            <a:ext cx="43447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随机生成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文本框 25"/>
          <p:cNvSpPr>
            <a:spLocks noChangeArrowheads="1"/>
          </p:cNvSpPr>
          <p:nvPr/>
        </p:nvSpPr>
        <p:spPr bwMode="auto">
          <a:xfrm>
            <a:off x="3060038" y="5647909"/>
            <a:ext cx="201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</a:t>
            </a:r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被叫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973040" y="1208673"/>
            <a:ext cx="42503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2F2F2"/>
              </a:buClr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实例化的时候传入</a:t>
            </a:r>
            <a:endParaRPr lang="en-US" altLang="zh-CN" sz="1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文本框 25"/>
          <p:cNvSpPr>
            <a:spLocks noChangeArrowheads="1"/>
          </p:cNvSpPr>
          <p:nvPr/>
        </p:nvSpPr>
        <p:spPr bwMode="auto">
          <a:xfrm>
            <a:off x="3096550" y="838786"/>
            <a:ext cx="1758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■ </a:t>
            </a:r>
            <a:r>
              <a:rPr lang="zh-CN" altLang="en-US" b="1" dirty="0">
                <a:solidFill>
                  <a:srgbClr val="4D4D4D"/>
                </a:solidFill>
                <a:latin typeface="微软雅黑"/>
                <a:ea typeface="微软雅黑"/>
              </a:rPr>
              <a:t>主叫</a:t>
            </a:r>
          </a:p>
        </p:txBody>
      </p:sp>
    </p:spTree>
    <p:extLst>
      <p:ext uri="{BB962C8B-B14F-4D97-AF65-F5344CB8AC3E}">
        <p14:creationId xmlns:p14="http://schemas.microsoft.com/office/powerpoint/2010/main" val="3386108153"/>
      </p:ext>
    </p:extLst>
  </p:cSld>
  <p:clrMapOvr>
    <a:masterClrMapping/>
  </p:clrMapOvr>
  <p:transition spd="slow" advTm="6158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7" grpId="0"/>
          <p:bldP spid="27" grpId="0" animBg="1"/>
          <p:bldP spid="7" grpId="0" animBg="1"/>
          <p:bldP spid="8" grpId="0" animBg="1"/>
          <p:bldP spid="9" grpId="0" animBg="1"/>
          <p:bldP spid="10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718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TelcomUser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类该如何设计？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44" y="1017671"/>
            <a:ext cx="75231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47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93301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如何生成通话记录？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generateCommunicateRecord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方法的设计思路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45" y="1524870"/>
            <a:ext cx="8424936" cy="428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14994</TotalTime>
  <Pages>0</Pages>
  <Words>375</Words>
  <Characters>0</Characters>
  <Application>Microsoft Office PowerPoint</Application>
  <DocSecurity>0</DocSecurity>
  <PresentationFormat>自定义</PresentationFormat>
  <Lines>0</Lines>
  <Paragraphs>149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jwf</cp:lastModifiedBy>
  <cp:revision>995</cp:revision>
  <cp:lastPrinted>2017-10-21T06:24:51Z</cp:lastPrinted>
  <dcterms:created xsi:type="dcterms:W3CDTF">2013-01-25T01:44:32Z</dcterms:created>
  <dcterms:modified xsi:type="dcterms:W3CDTF">2017-11-11T16:00:56Z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