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642" r:id="rId2"/>
    <p:sldId id="682" r:id="rId3"/>
    <p:sldId id="684" r:id="rId4"/>
    <p:sldId id="685" r:id="rId5"/>
    <p:sldId id="686" r:id="rId6"/>
    <p:sldId id="662" r:id="rId7"/>
    <p:sldId id="663" r:id="rId8"/>
    <p:sldId id="687" r:id="rId9"/>
    <p:sldId id="688" r:id="rId10"/>
    <p:sldId id="689" r:id="rId11"/>
    <p:sldId id="672" r:id="rId12"/>
    <p:sldId id="670" r:id="rId13"/>
    <p:sldId id="671" r:id="rId14"/>
    <p:sldId id="690" r:id="rId15"/>
    <p:sldId id="691" r:id="rId16"/>
    <p:sldId id="692" r:id="rId17"/>
    <p:sldId id="693" r:id="rId18"/>
    <p:sldId id="694" r:id="rId19"/>
    <p:sldId id="664" r:id="rId20"/>
    <p:sldId id="665" r:id="rId21"/>
    <p:sldId id="695" r:id="rId22"/>
    <p:sldId id="621" r:id="rId23"/>
    <p:sldId id="683" r:id="rId24"/>
  </p:sldIdLst>
  <p:sldSz cx="12196763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89" d="100"/>
          <a:sy n="89" d="100"/>
        </p:scale>
        <p:origin x="-222" y="-108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A66804-583B-42BE-962B-441699487C40}" type="datetimeFigureOut">
              <a:rPr lang="zh-CN" altLang="en-US" smtClean="0"/>
              <a:pPr/>
              <a:t>2017-09-29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B9EEDA17-7CE7-49CA-897E-A1888A19DA62}" type="datetimeFigureOut">
              <a:rPr lang="zh-CN" altLang="en-US"/>
              <a:pPr/>
              <a:t>2017-09-29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8113" y="768350"/>
            <a:ext cx="6823075" cy="38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" name="背景音乐 - 轻快背景音乐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10971631" y="-1173360"/>
            <a:ext cx="609600" cy="6096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5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throws</a:t>
            </a:r>
            <a:endParaRPr lang="zh-CN" altLang="en-US" sz="66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5042756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001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throws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关键词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4" y="980728"/>
            <a:ext cx="96758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99199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2028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中的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  <a:ea typeface="微软雅黑"/>
              </a:rPr>
              <a:t>异常</a:t>
            </a:r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306750" y="2420888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16200000" flipH="1">
            <a:off x="1530509" y="3596193"/>
            <a:ext cx="5822204" cy="29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5400000">
            <a:off x="4513633" y="3597060"/>
            <a:ext cx="5822201" cy="29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15"/>
          <p:cNvSpPr>
            <a:spLocks/>
          </p:cNvSpPr>
          <p:nvPr/>
        </p:nvSpPr>
        <p:spPr bwMode="auto">
          <a:xfrm flipH="1">
            <a:off x="6066255" y="2425872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7778" y="32418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编译时异常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1611" y="3103342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01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7611" y="3108326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02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71921" y="32418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运行时异常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786013" y="5805264"/>
            <a:ext cx="6624735" cy="648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还可以自定义异常！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P147-149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22884443"/>
      </p:ext>
    </p:extLst>
  </p:cSld>
  <p:clrMapOvr>
    <a:masterClrMapping/>
  </p:clrMapOvr>
  <p:transition spd="slow" advTm="8563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8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8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380"/>
                                </p:stCondLst>
                                <p:childTnLst>
                                  <p:par>
                                    <p:cTn id="46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880"/>
                                </p:stCondLst>
                                <p:childTnLst>
                                  <p:par>
                                    <p:cTn id="5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780"/>
                                </p:stCondLst>
                                <p:childTnLst>
                                  <p:par>
                                    <p:cTn id="6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10" grpId="0" animBg="1"/>
          <p:bldP spid="12" grpId="0"/>
          <p:bldP spid="14" grpId="0"/>
          <p:bldP spid="15" grpId="0"/>
          <p:bldP spid="18" grpId="0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8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8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380"/>
                                </p:stCondLst>
                                <p:childTnLst>
                                  <p:par>
                                    <p:cTn id="4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880"/>
                                </p:stCondLst>
                                <p:childTnLst>
                                  <p:par>
                                    <p:cTn id="5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780"/>
                                </p:stCondLst>
                                <p:childTnLst>
                                  <p:par>
                                    <p:cTn id="6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10" grpId="0" animBg="1"/>
          <p:bldP spid="12" grpId="0"/>
          <p:bldP spid="14" grpId="0"/>
          <p:bldP spid="15" grpId="0"/>
          <p:bldP spid="18" grpId="0"/>
          <p:bldP spid="16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包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91259" y="2276872"/>
            <a:ext cx="10335713" cy="648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太多文件，如何更合适地管理？用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package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31" y="3439338"/>
            <a:ext cx="60579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49693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812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文件所在目录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src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2" y="1440307"/>
            <a:ext cx="9266237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4" y="5048854"/>
            <a:ext cx="5893506" cy="1603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397" y="5018214"/>
            <a:ext cx="5444827" cy="16345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999" y="980728"/>
            <a:ext cx="4417665" cy="11582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78990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9370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class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文件所在目录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bin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60" y="1916832"/>
            <a:ext cx="776188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99326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60966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如何从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src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的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文件，变成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bin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中的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class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文件？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05" y="1412776"/>
            <a:ext cx="3933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05" y="2348880"/>
            <a:ext cx="3933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89" y="3270486"/>
            <a:ext cx="3933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844" y="4077072"/>
            <a:ext cx="3933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89" y="4944591"/>
            <a:ext cx="3933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07" y="1020437"/>
            <a:ext cx="6310146" cy="264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21" y="4291384"/>
            <a:ext cx="523475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下箭头 1"/>
          <p:cNvSpPr/>
          <p:nvPr/>
        </p:nvSpPr>
        <p:spPr bwMode="auto">
          <a:xfrm>
            <a:off x="3218061" y="3699111"/>
            <a:ext cx="504056" cy="59227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35071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30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中自带的包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00263" y="1320184"/>
            <a:ext cx="884237" cy="925512"/>
            <a:chOff x="2700263" y="1110021"/>
            <a:chExt cx="884237" cy="925512"/>
          </a:xfrm>
          <a:solidFill>
            <a:schemeClr val="tx2"/>
          </a:solidFill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700263" y="1110021"/>
              <a:ext cx="884237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F8F8F8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7381" y="11958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1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27425" y="2202834"/>
            <a:ext cx="1046162" cy="1019175"/>
            <a:chOff x="4127425" y="1992671"/>
            <a:chExt cx="1046162" cy="1019175"/>
          </a:xfrm>
          <a:solidFill>
            <a:schemeClr val="tx2"/>
          </a:solidFill>
        </p:grpSpPr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127425" y="1992671"/>
              <a:ext cx="1046162" cy="1019175"/>
            </a:xfrm>
            <a:custGeom>
              <a:avLst/>
              <a:gdLst>
                <a:gd name="T0" fmla="*/ 2522 w 2855"/>
                <a:gd name="T1" fmla="*/ 761 h 2785"/>
                <a:gd name="T2" fmla="*/ 2030 w 2855"/>
                <a:gd name="T3" fmla="*/ 2436 h 2785"/>
                <a:gd name="T4" fmla="*/ 332 w 2855"/>
                <a:gd name="T5" fmla="*/ 2025 h 2785"/>
                <a:gd name="T6" fmla="*/ 824 w 2855"/>
                <a:gd name="T7" fmla="*/ 349 h 2785"/>
                <a:gd name="T8" fmla="*/ 2522 w 2855"/>
                <a:gd name="T9" fmla="*/ 761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2522" y="761"/>
                  </a:moveTo>
                  <a:cubicBezTo>
                    <a:pt x="2855" y="1337"/>
                    <a:pt x="2634" y="2087"/>
                    <a:pt x="2030" y="2436"/>
                  </a:cubicBezTo>
                  <a:cubicBezTo>
                    <a:pt x="1425" y="2785"/>
                    <a:pt x="665" y="2601"/>
                    <a:pt x="332" y="2025"/>
                  </a:cubicBezTo>
                  <a:cubicBezTo>
                    <a:pt x="0" y="1448"/>
                    <a:pt x="220" y="698"/>
                    <a:pt x="824" y="349"/>
                  </a:cubicBezTo>
                  <a:cubicBezTo>
                    <a:pt x="1429" y="0"/>
                    <a:pt x="2189" y="184"/>
                    <a:pt x="2522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63048" y="2169661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2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76625" y="3972896"/>
            <a:ext cx="1046162" cy="1020762"/>
            <a:chOff x="4076625" y="3762733"/>
            <a:chExt cx="1046162" cy="1020762"/>
          </a:xfrm>
          <a:solidFill>
            <a:schemeClr val="tx2"/>
          </a:solidFill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076625" y="3762733"/>
              <a:ext cx="1046162" cy="1020762"/>
            </a:xfrm>
            <a:custGeom>
              <a:avLst/>
              <a:gdLst>
                <a:gd name="T0" fmla="*/ 2522 w 2855"/>
                <a:gd name="T1" fmla="*/ 2025 h 2786"/>
                <a:gd name="T2" fmla="*/ 825 w 2855"/>
                <a:gd name="T3" fmla="*/ 2437 h 2786"/>
                <a:gd name="T4" fmla="*/ 333 w 2855"/>
                <a:gd name="T5" fmla="*/ 761 h 2786"/>
                <a:gd name="T6" fmla="*/ 2030 w 2855"/>
                <a:gd name="T7" fmla="*/ 349 h 2786"/>
                <a:gd name="T8" fmla="*/ 2522 w 2855"/>
                <a:gd name="T9" fmla="*/ 2025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2522" y="2025"/>
                  </a:moveTo>
                  <a:cubicBezTo>
                    <a:pt x="2189" y="2601"/>
                    <a:pt x="1429" y="2786"/>
                    <a:pt x="825" y="2437"/>
                  </a:cubicBezTo>
                  <a:cubicBezTo>
                    <a:pt x="220" y="2088"/>
                    <a:pt x="0" y="1337"/>
                    <a:pt x="333" y="761"/>
                  </a:cubicBezTo>
                  <a:cubicBezTo>
                    <a:pt x="665" y="185"/>
                    <a:pt x="1425" y="0"/>
                    <a:pt x="2030" y="349"/>
                  </a:cubicBezTo>
                  <a:cubicBezTo>
                    <a:pt x="2634" y="698"/>
                    <a:pt x="2855" y="1449"/>
                    <a:pt x="2522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3672" y="39865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3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98663" y="4861896"/>
            <a:ext cx="882650" cy="925512"/>
            <a:chOff x="2598663" y="4651733"/>
            <a:chExt cx="882650" cy="925512"/>
          </a:xfrm>
          <a:solidFill>
            <a:schemeClr val="tx2"/>
          </a:solidFill>
        </p:grpSpPr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2598663" y="4651733"/>
              <a:ext cx="882650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24254" y="4853484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4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09576" y="3885584"/>
            <a:ext cx="1046162" cy="1019175"/>
            <a:chOff x="1009576" y="3675421"/>
            <a:chExt cx="1046162" cy="1019175"/>
          </a:xfrm>
          <a:solidFill>
            <a:schemeClr val="tx2"/>
          </a:solidFill>
        </p:grpSpPr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009576" y="3675421"/>
              <a:ext cx="1046162" cy="1019175"/>
            </a:xfrm>
            <a:custGeom>
              <a:avLst/>
              <a:gdLst>
                <a:gd name="T0" fmla="*/ 333 w 2855"/>
                <a:gd name="T1" fmla="*/ 2025 h 2785"/>
                <a:gd name="T2" fmla="*/ 825 w 2855"/>
                <a:gd name="T3" fmla="*/ 349 h 2785"/>
                <a:gd name="T4" fmla="*/ 2523 w 2855"/>
                <a:gd name="T5" fmla="*/ 760 h 2785"/>
                <a:gd name="T6" fmla="*/ 2030 w 2855"/>
                <a:gd name="T7" fmla="*/ 2436 h 2785"/>
                <a:gd name="T8" fmla="*/ 333 w 2855"/>
                <a:gd name="T9" fmla="*/ 2025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333" y="2025"/>
                  </a:moveTo>
                  <a:cubicBezTo>
                    <a:pt x="0" y="1448"/>
                    <a:pt x="221" y="698"/>
                    <a:pt x="825" y="349"/>
                  </a:cubicBezTo>
                  <a:cubicBezTo>
                    <a:pt x="1430" y="0"/>
                    <a:pt x="2190" y="184"/>
                    <a:pt x="2523" y="760"/>
                  </a:cubicBezTo>
                  <a:cubicBezTo>
                    <a:pt x="2855" y="1337"/>
                    <a:pt x="2635" y="2087"/>
                    <a:pt x="2030" y="2436"/>
                  </a:cubicBezTo>
                  <a:cubicBezTo>
                    <a:pt x="1426" y="2785"/>
                    <a:pt x="666" y="2601"/>
                    <a:pt x="333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44836" y="3891583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5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60376" y="2113934"/>
            <a:ext cx="1046162" cy="1020762"/>
            <a:chOff x="1060376" y="1903771"/>
            <a:chExt cx="1046162" cy="1020762"/>
          </a:xfrm>
          <a:solidFill>
            <a:schemeClr val="tx2"/>
          </a:solidFill>
        </p:grpSpPr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060376" y="1903771"/>
              <a:ext cx="1046162" cy="1020762"/>
            </a:xfrm>
            <a:custGeom>
              <a:avLst/>
              <a:gdLst>
                <a:gd name="T0" fmla="*/ 333 w 2855"/>
                <a:gd name="T1" fmla="*/ 761 h 2786"/>
                <a:gd name="T2" fmla="*/ 2030 w 2855"/>
                <a:gd name="T3" fmla="*/ 349 h 2786"/>
                <a:gd name="T4" fmla="*/ 2522 w 2855"/>
                <a:gd name="T5" fmla="*/ 2025 h 2786"/>
                <a:gd name="T6" fmla="*/ 825 w 2855"/>
                <a:gd name="T7" fmla="*/ 2437 h 2786"/>
                <a:gd name="T8" fmla="*/ 333 w 2855"/>
                <a:gd name="T9" fmla="*/ 761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333" y="761"/>
                  </a:moveTo>
                  <a:cubicBezTo>
                    <a:pt x="666" y="185"/>
                    <a:pt x="1426" y="0"/>
                    <a:pt x="2030" y="349"/>
                  </a:cubicBezTo>
                  <a:cubicBezTo>
                    <a:pt x="2635" y="698"/>
                    <a:pt x="2855" y="1449"/>
                    <a:pt x="2522" y="2025"/>
                  </a:cubicBezTo>
                  <a:cubicBezTo>
                    <a:pt x="2190" y="2601"/>
                    <a:pt x="1430" y="2786"/>
                    <a:pt x="825" y="2437"/>
                  </a:cubicBezTo>
                  <a:cubicBezTo>
                    <a:pt x="221" y="2088"/>
                    <a:pt x="0" y="1337"/>
                    <a:pt x="333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2337" y="2074658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6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328922" y="1867713"/>
            <a:ext cx="125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4D4D4D"/>
                </a:solidFill>
                <a:latin typeface="微软雅黑"/>
                <a:ea typeface="微软雅黑"/>
              </a:rPr>
              <a:t>java.lang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309627" y="1867713"/>
            <a:ext cx="2016224" cy="704450"/>
            <a:chOff x="9309627" y="1657550"/>
            <a:chExt cx="2016224" cy="704450"/>
          </a:xfrm>
        </p:grpSpPr>
        <p:sp>
          <p:nvSpPr>
            <p:cNvPr id="31" name="TextBox 30"/>
            <p:cNvSpPr txBox="1"/>
            <p:nvPr/>
          </p:nvSpPr>
          <p:spPr>
            <a:xfrm>
              <a:off x="9309627" y="1657550"/>
              <a:ext cx="113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4D4D4D"/>
                  </a:solidFill>
                  <a:latin typeface="微软雅黑"/>
                  <a:ea typeface="微软雅黑"/>
                </a:rPr>
                <a:t>java.util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09627" y="202344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328921" y="3340253"/>
            <a:ext cx="2016224" cy="704450"/>
            <a:chOff x="6328921" y="3130090"/>
            <a:chExt cx="2016224" cy="704450"/>
          </a:xfrm>
        </p:grpSpPr>
        <p:sp>
          <p:nvSpPr>
            <p:cNvPr id="34" name="TextBox 33"/>
            <p:cNvSpPr txBox="1"/>
            <p:nvPr/>
          </p:nvSpPr>
          <p:spPr>
            <a:xfrm>
              <a:off x="6328921" y="3130090"/>
              <a:ext cx="1131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java.net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28921" y="349598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309627" y="3340253"/>
            <a:ext cx="93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java.io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8921" y="4729666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4D4D4D"/>
                </a:solidFill>
                <a:latin typeface="微软雅黑"/>
                <a:ea typeface="微软雅黑"/>
              </a:rPr>
              <a:t>java.awt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09631" y="4729666"/>
            <a:ext cx="105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4D4D4D"/>
                </a:solidFill>
                <a:latin typeface="微软雅黑"/>
                <a:ea typeface="微软雅黑"/>
              </a:rPr>
              <a:t>j</a:t>
            </a:r>
            <a:r>
              <a:rPr lang="en-US" altLang="zh-CN" b="1" dirty="0" err="1" smtClean="0">
                <a:solidFill>
                  <a:srgbClr val="4D4D4D"/>
                </a:solidFill>
                <a:latin typeface="微软雅黑"/>
                <a:ea typeface="微软雅黑"/>
              </a:rPr>
              <a:t>ava.sql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1560438" y="2023446"/>
            <a:ext cx="3060700" cy="3060700"/>
          </a:xfrm>
          <a:prstGeom prst="ellipse">
            <a:avLst/>
          </a:prstGeom>
          <a:solidFill>
            <a:schemeClr val="tx1"/>
          </a:solidFill>
          <a:ln w="7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36987" y="3148837"/>
            <a:ext cx="13076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200" dirty="0" smtClean="0">
                <a:solidFill>
                  <a:srgbClr val="F8F8F8"/>
                </a:solidFill>
                <a:latin typeface="微软雅黑"/>
                <a:ea typeface="微软雅黑"/>
              </a:rPr>
              <a:t>包</a:t>
            </a:r>
            <a:endParaRPr lang="en-US" altLang="zh-CN" sz="2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r>
              <a:rPr lang="en-US" altLang="zh-CN" sz="2200" dirty="0" smtClean="0">
                <a:solidFill>
                  <a:srgbClr val="F8F8F8"/>
                </a:solidFill>
                <a:latin typeface="微软雅黑"/>
                <a:ea typeface="微软雅黑"/>
              </a:rPr>
              <a:t>package</a:t>
            </a:r>
            <a:endParaRPr lang="zh-CN" altLang="en-US" sz="22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11018037"/>
      </p:ext>
    </p:extLst>
  </p:cSld>
  <p:clrMapOvr>
    <a:masterClrMapping/>
  </p:clrMapOvr>
  <p:transition spd="slow" advTm="681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2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2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20"/>
                            </p:stCondLst>
                            <p:childTnLst>
                              <p:par>
                                <p:cTn id="3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20"/>
                            </p:stCondLst>
                            <p:childTnLst>
                              <p:par>
                                <p:cTn id="6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20"/>
                            </p:stCondLst>
                            <p:childTnLst>
                              <p:par>
                                <p:cTn id="7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2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2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2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2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26" grpId="0"/>
      <p:bldP spid="37" grpId="0"/>
      <p:bldP spid="40" grpId="0"/>
      <p:bldP spid="43" grpId="0"/>
      <p:bldP spid="45" grpId="0" animBg="1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94325" y="3107592"/>
            <a:ext cx="6026374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这么多的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class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，如何打包成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1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个供使用？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25" y="1556792"/>
            <a:ext cx="3975791" cy="408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44464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45853" y="1966210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6600" b="0" i="1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jar</a:t>
            </a:r>
            <a:endParaRPr kumimoji="0" lang="zh-CN" altLang="en-US" sz="6600" b="0" i="1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012" y="3667938"/>
            <a:ext cx="29432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27311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继承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1921917" y="2655798"/>
            <a:ext cx="196237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父类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改写、新增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super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final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254293" y="1829603"/>
            <a:ext cx="197290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无法继承的类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无法改写的方法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赋值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次的常量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279162" y="3055209"/>
              <a:ext cx="1851040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抽象类、接口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abstract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implements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多态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子类“当作”父类使用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运行子类方法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匿名内部类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第三次课的内容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206717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1717" y="2957864"/>
            <a:ext cx="11953328" cy="68716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600" dirty="0" smtClean="0">
                <a:solidFill>
                  <a:srgbClr val="F8F8F8"/>
                </a:solidFill>
                <a:latin typeface="+mn-ea"/>
                <a:ea typeface="+mn-ea"/>
              </a:rPr>
              <a:t>改</a:t>
            </a:r>
            <a:r>
              <a:rPr lang="en-US" altLang="zh-CN" sz="3600" dirty="0" smtClean="0">
                <a:solidFill>
                  <a:srgbClr val="F8F8F8"/>
                </a:solidFill>
                <a:latin typeface="+mn-ea"/>
                <a:ea typeface="+mn-ea"/>
              </a:rPr>
              <a:t>MANIFEST.MF</a:t>
            </a:r>
            <a:r>
              <a:rPr lang="zh-CN" altLang="en-US" sz="3600" dirty="0" smtClean="0">
                <a:solidFill>
                  <a:srgbClr val="F8F8F8"/>
                </a:solidFill>
                <a:latin typeface="+mn-ea"/>
                <a:ea typeface="+mn-ea"/>
              </a:rPr>
              <a:t>，加入口类（</a:t>
            </a:r>
            <a:r>
              <a:rPr lang="en-US" altLang="zh-CN" sz="3600" dirty="0" smtClean="0">
                <a:solidFill>
                  <a:srgbClr val="F8F8F8"/>
                </a:solidFill>
                <a:latin typeface="+mn-ea"/>
                <a:ea typeface="+mn-ea"/>
              </a:rPr>
              <a:t>P156</a:t>
            </a:r>
            <a:r>
              <a:rPr lang="zh-CN" altLang="en-US" sz="3600" dirty="0" smtClean="0">
                <a:solidFill>
                  <a:srgbClr val="F8F8F8"/>
                </a:solidFill>
                <a:latin typeface="+mn-ea"/>
                <a:ea typeface="+mn-ea"/>
              </a:rPr>
              <a:t>）</a:t>
            </a:r>
            <a:r>
              <a:rPr lang="zh-CN" altLang="en-US" sz="3600" dirty="0">
                <a:solidFill>
                  <a:srgbClr val="F8F8F8"/>
                </a:solidFill>
                <a:latin typeface="+mn-ea"/>
                <a:ea typeface="+mn-ea"/>
              </a:rPr>
              <a:t>。</a:t>
            </a:r>
            <a:endParaRPr kumimoji="0" lang="zh-CN" altLang="en-US" sz="3600" b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041775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37" y="2924944"/>
            <a:ext cx="10284553" cy="50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11554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029502" y="2390840"/>
            <a:ext cx="2952328" cy="295232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78301" y="1907540"/>
            <a:ext cx="229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■private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：</a:t>
            </a: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</a:rPr>
              <a:t>类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内访问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78301" y="292494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■default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：包内访问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78301" y="4103202"/>
            <a:ext cx="434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■protect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：包内访问</a:t>
            </a:r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+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继承（子类）访问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01837" y="3513061"/>
            <a:ext cx="2391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8F8F8"/>
                </a:solidFill>
                <a:latin typeface="+mn-ea"/>
                <a:ea typeface="+mn-ea"/>
              </a:rPr>
              <a:t>访问控制</a:t>
            </a:r>
            <a:endParaRPr lang="zh-CN" altLang="en-US" sz="40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05666" y="1765071"/>
            <a:ext cx="864096" cy="864096"/>
            <a:chOff x="2505666" y="1765071"/>
            <a:chExt cx="864096" cy="864096"/>
          </a:xfrm>
        </p:grpSpPr>
        <p:sp>
          <p:nvSpPr>
            <p:cNvPr id="23" name="椭圆 22"/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63333" y="18452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01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05766" y="2600174"/>
            <a:ext cx="864096" cy="864096"/>
            <a:chOff x="3405766" y="2600174"/>
            <a:chExt cx="864096" cy="864096"/>
          </a:xfrm>
        </p:grpSpPr>
        <p:sp>
          <p:nvSpPr>
            <p:cNvPr id="24" name="椭圆 23"/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52333" y="27088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02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93471" y="3855820"/>
            <a:ext cx="864096" cy="864096"/>
            <a:chOff x="3593471" y="3855820"/>
            <a:chExt cx="864096" cy="864096"/>
          </a:xfrm>
        </p:grpSpPr>
        <p:sp>
          <p:nvSpPr>
            <p:cNvPr id="25" name="椭圆 24"/>
            <p:cNvSpPr/>
            <p:nvPr/>
          </p:nvSpPr>
          <p:spPr bwMode="auto">
            <a:xfrm>
              <a:off x="3593471" y="38558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55533" y="39788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03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69989" y="4797152"/>
            <a:ext cx="864096" cy="864096"/>
            <a:chOff x="2937714" y="4911120"/>
            <a:chExt cx="864096" cy="864096"/>
          </a:xfrm>
        </p:grpSpPr>
        <p:sp>
          <p:nvSpPr>
            <p:cNvPr id="26" name="椭圆 25"/>
            <p:cNvSpPr/>
            <p:nvPr/>
          </p:nvSpPr>
          <p:spPr bwMode="auto">
            <a:xfrm>
              <a:off x="2937714" y="49111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2433" y="50202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04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399687" y="5146459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■public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：不受限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4115449"/>
      </p:ext>
    </p:extLst>
  </p:cSld>
  <p:clrMapOvr>
    <a:masterClrMapping/>
  </p:clrMapOvr>
  <p:transition spd="slow" advTm="576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8855 3.7037E-6 L -2.10095E-6 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400"/>
                            </p:stCondLst>
                            <p:childTnLst>
                              <p:par>
                                <p:cTn id="4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4" grpId="0" animBg="1"/>
      <p:bldP spid="22" grpId="0" animBg="1"/>
      <p:bldP spid="27" grpId="0"/>
      <p:bldP spid="29" grpId="0"/>
      <p:bldP spid="31" grpId="0"/>
      <p:bldP spid="35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捕捉异常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ry{}catch{}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finally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throws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异常分类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编译时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运行时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自定义异常</a:t>
            </a: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包</a:t>
              </a: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用途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jar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访问控制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default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protected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第四次课的内容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15726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545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编程有时候会“出错”，比如下面的程序。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839" y="1340768"/>
            <a:ext cx="7248886" cy="277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81" y="4508318"/>
            <a:ext cx="1032507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38298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有“异常”：</a:t>
            </a:r>
            <a:r>
              <a:rPr lang="en-US" altLang="zh-CN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Exception</a:t>
            </a:r>
            <a:endParaRPr lang="zh-CN" altLang="en-US" sz="66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38043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0627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中的异常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(Exception)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、错误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(Error)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81" y="1412776"/>
            <a:ext cx="715079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7103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8" y="980728"/>
            <a:ext cx="47625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5666333" y="2935339"/>
            <a:ext cx="6026374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能否捕捉程序中的异常？</a:t>
            </a:r>
          </a:p>
        </p:txBody>
      </p:sp>
    </p:spTree>
    <p:extLst>
      <p:ext uri="{BB962C8B-B14F-4D97-AF65-F5344CB8AC3E}">
        <p14:creationId xmlns:p14="http://schemas.microsoft.com/office/powerpoint/2010/main" val="177518921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29" y="1556792"/>
            <a:ext cx="9713913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14949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73" y="943210"/>
            <a:ext cx="954246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97795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226173" y="2935339"/>
            <a:ext cx="7466534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程序员就是不写异常捕捉代码怎么办？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845" y="2228502"/>
            <a:ext cx="19812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600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11892</TotalTime>
  <Pages>0</Pages>
  <Words>294</Words>
  <Characters>0</Characters>
  <Application>Microsoft Office PowerPoint</Application>
  <DocSecurity>0</DocSecurity>
  <PresentationFormat>自定义</PresentationFormat>
  <Lines>0</Lines>
  <Paragraphs>128</Paragraphs>
  <Slides>23</Slides>
  <Notes>23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面向对象程序设计</dc:title>
  <cp:lastModifiedBy>pc</cp:lastModifiedBy>
  <cp:revision>891</cp:revision>
  <cp:lastPrinted>2017-09-21T08:57:25Z</cp:lastPrinted>
  <dcterms:created xsi:type="dcterms:W3CDTF">2013-01-25T01:44:32Z</dcterms:created>
  <dcterms:modified xsi:type="dcterms:W3CDTF">2017-09-29T03:00:59Z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