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8"/>
  </p:notesMasterIdLst>
  <p:handoutMasterIdLst>
    <p:handoutMasterId r:id="rId29"/>
  </p:handoutMasterIdLst>
  <p:sldIdLst>
    <p:sldId id="642" r:id="rId3"/>
    <p:sldId id="644" r:id="rId4"/>
    <p:sldId id="461" r:id="rId5"/>
    <p:sldId id="527" r:id="rId6"/>
    <p:sldId id="651" r:id="rId7"/>
    <p:sldId id="653" r:id="rId8"/>
    <p:sldId id="645" r:id="rId9"/>
    <p:sldId id="652" r:id="rId10"/>
    <p:sldId id="661" r:id="rId11"/>
    <p:sldId id="662" r:id="rId12"/>
    <p:sldId id="663" r:id="rId13"/>
    <p:sldId id="646" r:id="rId14"/>
    <p:sldId id="648" r:id="rId15"/>
    <p:sldId id="380" r:id="rId16"/>
    <p:sldId id="649" r:id="rId17"/>
    <p:sldId id="650" r:id="rId18"/>
    <p:sldId id="654" r:id="rId19"/>
    <p:sldId id="620" r:id="rId20"/>
    <p:sldId id="655" r:id="rId21"/>
    <p:sldId id="656" r:id="rId22"/>
    <p:sldId id="657" r:id="rId23"/>
    <p:sldId id="658" r:id="rId24"/>
    <p:sldId id="659" r:id="rId25"/>
    <p:sldId id="660" r:id="rId26"/>
    <p:sldId id="664" r:id="rId27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114" d="100"/>
          <a:sy n="114" d="100"/>
        </p:scale>
        <p:origin x="-222" y="-108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pPr/>
              <a:t>2019/9/1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pPr/>
              <a:t>2019/9/1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102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102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73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102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46650" y="2565400"/>
            <a:ext cx="6334125" cy="863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48238" y="3644900"/>
            <a:ext cx="6335712" cy="6477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68977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97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12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78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7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18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67345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65378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41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76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83929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02109" y="2646575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>
              <a:buFontTx/>
            </a:pPr>
            <a:r>
              <a:rPr lang="zh-CN" altLang="en-US" sz="3600" kern="0" dirty="0" smtClean="0"/>
              <a:t>孰优孰劣？</a:t>
            </a:r>
            <a:endParaRPr lang="zh-CN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5978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0944" y="1688192"/>
            <a:ext cx="10977563" cy="635000"/>
          </a:xfrm>
        </p:spPr>
        <p:txBody>
          <a:bodyPr/>
          <a:lstStyle/>
          <a:p>
            <a:pPr algn="ctr"/>
            <a:r>
              <a:rPr lang="zh-CN" altLang="en-US" sz="3600" dirty="0" smtClean="0"/>
              <a:t>实践是检验真理的唯一标准。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824836" y="3191566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面向计算</a:t>
            </a:r>
            <a:endParaRPr lang="zh-CN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1061" y="3197792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面向过程</a:t>
            </a:r>
            <a:endParaRPr lang="zh-CN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15477" y="3197792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面向对象</a:t>
            </a:r>
            <a:endParaRPr lang="zh-CN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2709" y="49225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单纯科学计算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47125" y="49132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业务逻辑计算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14387" y="48412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复杂现实世界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841797" y="5723964"/>
            <a:ext cx="10441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946253" y="593998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编程思想发展路线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314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6"/>
          <p:cNvSpPr>
            <a:spLocks/>
          </p:cNvSpPr>
          <p:nvPr/>
        </p:nvSpPr>
        <p:spPr bwMode="auto">
          <a:xfrm flipH="1">
            <a:off x="283" y="2165425"/>
            <a:ext cx="193441" cy="25271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 bwMode="auto">
          <a:xfrm>
            <a:off x="4010149" y="2204864"/>
            <a:ext cx="6264696" cy="64633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7055" y="2204864"/>
            <a:ext cx="493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8F8F8"/>
                </a:solidFill>
                <a:latin typeface="微软雅黑"/>
                <a:ea typeface="微软雅黑"/>
              </a:rPr>
              <a:t>二、类与对象</a:t>
            </a:r>
            <a:endParaRPr lang="zh-CN" altLang="en-US" sz="3600" b="1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3754616" y="2276872"/>
            <a:ext cx="0" cy="23524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组合 1"/>
          <p:cNvGrpSpPr/>
          <p:nvPr/>
        </p:nvGrpSpPr>
        <p:grpSpPr>
          <a:xfrm>
            <a:off x="1394866" y="2360063"/>
            <a:ext cx="2093913" cy="2122488"/>
            <a:chOff x="1314425" y="2394103"/>
            <a:chExt cx="2093913" cy="2122488"/>
          </a:xfrm>
          <a:solidFill>
            <a:schemeClr val="tx1"/>
          </a:solidFill>
        </p:grpSpPr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1314425" y="2394103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1685900" y="2610003"/>
              <a:ext cx="1360488" cy="1641475"/>
            </a:xfrm>
            <a:custGeom>
              <a:avLst/>
              <a:gdLst>
                <a:gd name="T0" fmla="*/ 870 w 1809"/>
                <a:gd name="T1" fmla="*/ 879 h 2152"/>
                <a:gd name="T2" fmla="*/ 870 w 1809"/>
                <a:gd name="T3" fmla="*/ 2152 h 2152"/>
                <a:gd name="T4" fmla="*/ 1809 w 1809"/>
                <a:gd name="T5" fmla="*/ 1820 h 2152"/>
                <a:gd name="T6" fmla="*/ 1809 w 1809"/>
                <a:gd name="T7" fmla="*/ 547 h 2152"/>
                <a:gd name="T8" fmla="*/ 870 w 1809"/>
                <a:gd name="T9" fmla="*/ 879 h 2152"/>
                <a:gd name="T10" fmla="*/ 785 w 1809"/>
                <a:gd name="T11" fmla="*/ 961 h 2152"/>
                <a:gd name="T12" fmla="*/ 785 w 1809"/>
                <a:gd name="T13" fmla="*/ 1138 h 2152"/>
                <a:gd name="T14" fmla="*/ 613 w 1809"/>
                <a:gd name="T15" fmla="*/ 1053 h 2152"/>
                <a:gd name="T16" fmla="*/ 613 w 1809"/>
                <a:gd name="T17" fmla="*/ 864 h 2152"/>
                <a:gd name="T18" fmla="*/ 785 w 1809"/>
                <a:gd name="T19" fmla="*/ 961 h 2152"/>
                <a:gd name="T20" fmla="*/ 1555 w 1809"/>
                <a:gd name="T21" fmla="*/ 410 h 2152"/>
                <a:gd name="T22" fmla="*/ 1507 w 1809"/>
                <a:gd name="T23" fmla="*/ 386 h 2152"/>
                <a:gd name="T24" fmla="*/ 602 w 1809"/>
                <a:gd name="T25" fmla="*/ 700 h 2152"/>
                <a:gd name="T26" fmla="*/ 576 w 1809"/>
                <a:gd name="T27" fmla="*/ 724 h 2152"/>
                <a:gd name="T28" fmla="*/ 576 w 1809"/>
                <a:gd name="T29" fmla="*/ 2017 h 2152"/>
                <a:gd name="T30" fmla="*/ 822 w 1809"/>
                <a:gd name="T31" fmla="*/ 2149 h 2152"/>
                <a:gd name="T32" fmla="*/ 822 w 1809"/>
                <a:gd name="T33" fmla="*/ 879 h 2152"/>
                <a:gd name="T34" fmla="*/ 622 w 1809"/>
                <a:gd name="T35" fmla="*/ 772 h 2152"/>
                <a:gd name="T36" fmla="*/ 625 w 1809"/>
                <a:gd name="T37" fmla="*/ 772 h 2152"/>
                <a:gd name="T38" fmla="*/ 1531 w 1809"/>
                <a:gd name="T39" fmla="*/ 457 h 2152"/>
                <a:gd name="T40" fmla="*/ 1555 w 1809"/>
                <a:gd name="T41" fmla="*/ 410 h 2152"/>
                <a:gd name="T42" fmla="*/ 209 w 1809"/>
                <a:gd name="T43" fmla="*/ 581 h 2152"/>
                <a:gd name="T44" fmla="*/ 209 w 1809"/>
                <a:gd name="T45" fmla="*/ 758 h 2152"/>
                <a:gd name="T46" fmla="*/ 37 w 1809"/>
                <a:gd name="T47" fmla="*/ 673 h 2152"/>
                <a:gd name="T48" fmla="*/ 37 w 1809"/>
                <a:gd name="T49" fmla="*/ 484 h 2152"/>
                <a:gd name="T50" fmla="*/ 209 w 1809"/>
                <a:gd name="T51" fmla="*/ 581 h 2152"/>
                <a:gd name="T52" fmla="*/ 978 w 1809"/>
                <a:gd name="T53" fmla="*/ 30 h 2152"/>
                <a:gd name="T54" fmla="*/ 931 w 1809"/>
                <a:gd name="T55" fmla="*/ 6 h 2152"/>
                <a:gd name="T56" fmla="*/ 25 w 1809"/>
                <a:gd name="T57" fmla="*/ 321 h 2152"/>
                <a:gd name="T58" fmla="*/ 0 w 1809"/>
                <a:gd name="T59" fmla="*/ 344 h 2152"/>
                <a:gd name="T60" fmla="*/ 0 w 1809"/>
                <a:gd name="T61" fmla="*/ 1638 h 2152"/>
                <a:gd name="T62" fmla="*/ 246 w 1809"/>
                <a:gd name="T63" fmla="*/ 1770 h 2152"/>
                <a:gd name="T64" fmla="*/ 246 w 1809"/>
                <a:gd name="T65" fmla="*/ 500 h 2152"/>
                <a:gd name="T66" fmla="*/ 46 w 1809"/>
                <a:gd name="T67" fmla="*/ 393 h 2152"/>
                <a:gd name="T68" fmla="*/ 49 w 1809"/>
                <a:gd name="T69" fmla="*/ 392 h 2152"/>
                <a:gd name="T70" fmla="*/ 954 w 1809"/>
                <a:gd name="T71" fmla="*/ 77 h 2152"/>
                <a:gd name="T72" fmla="*/ 978 w 1809"/>
                <a:gd name="T73" fmla="*/ 30 h 2152"/>
                <a:gd name="T74" fmla="*/ 497 w 1809"/>
                <a:gd name="T75" fmla="*/ 781 h 2152"/>
                <a:gd name="T76" fmla="*/ 497 w 1809"/>
                <a:gd name="T77" fmla="*/ 958 h 2152"/>
                <a:gd name="T78" fmla="*/ 325 w 1809"/>
                <a:gd name="T79" fmla="*/ 873 h 2152"/>
                <a:gd name="T80" fmla="*/ 325 w 1809"/>
                <a:gd name="T81" fmla="*/ 684 h 2152"/>
                <a:gd name="T82" fmla="*/ 497 w 1809"/>
                <a:gd name="T83" fmla="*/ 781 h 2152"/>
                <a:gd name="T84" fmla="*/ 1266 w 1809"/>
                <a:gd name="T85" fmla="*/ 230 h 2152"/>
                <a:gd name="T86" fmla="*/ 1219 w 1809"/>
                <a:gd name="T87" fmla="*/ 206 h 2152"/>
                <a:gd name="T88" fmla="*/ 313 w 1809"/>
                <a:gd name="T89" fmla="*/ 520 h 2152"/>
                <a:gd name="T90" fmla="*/ 288 w 1809"/>
                <a:gd name="T91" fmla="*/ 544 h 2152"/>
                <a:gd name="T92" fmla="*/ 288 w 1809"/>
                <a:gd name="T93" fmla="*/ 1837 h 2152"/>
                <a:gd name="T94" fmla="*/ 534 w 1809"/>
                <a:gd name="T95" fmla="*/ 1969 h 2152"/>
                <a:gd name="T96" fmla="*/ 534 w 1809"/>
                <a:gd name="T97" fmla="*/ 699 h 2152"/>
                <a:gd name="T98" fmla="*/ 334 w 1809"/>
                <a:gd name="T99" fmla="*/ 592 h 2152"/>
                <a:gd name="T100" fmla="*/ 337 w 1809"/>
                <a:gd name="T101" fmla="*/ 592 h 2152"/>
                <a:gd name="T102" fmla="*/ 1243 w 1809"/>
                <a:gd name="T103" fmla="*/ 277 h 2152"/>
                <a:gd name="T104" fmla="*/ 1266 w 1809"/>
                <a:gd name="T105" fmla="*/ 230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09" h="2152">
                  <a:moveTo>
                    <a:pt x="870" y="879"/>
                  </a:moveTo>
                  <a:lnTo>
                    <a:pt x="870" y="2152"/>
                  </a:lnTo>
                  <a:lnTo>
                    <a:pt x="1809" y="1820"/>
                  </a:lnTo>
                  <a:lnTo>
                    <a:pt x="1809" y="547"/>
                  </a:lnTo>
                  <a:lnTo>
                    <a:pt x="870" y="879"/>
                  </a:lnTo>
                  <a:close/>
                  <a:moveTo>
                    <a:pt x="785" y="961"/>
                  </a:moveTo>
                  <a:lnTo>
                    <a:pt x="785" y="1138"/>
                  </a:lnTo>
                  <a:cubicBezTo>
                    <a:pt x="699" y="1121"/>
                    <a:pt x="613" y="1053"/>
                    <a:pt x="613" y="1053"/>
                  </a:cubicBezTo>
                  <a:lnTo>
                    <a:pt x="613" y="864"/>
                  </a:lnTo>
                  <a:cubicBezTo>
                    <a:pt x="719" y="950"/>
                    <a:pt x="785" y="961"/>
                    <a:pt x="785" y="961"/>
                  </a:cubicBezTo>
                  <a:close/>
                  <a:moveTo>
                    <a:pt x="1555" y="410"/>
                  </a:moveTo>
                  <a:cubicBezTo>
                    <a:pt x="1548" y="390"/>
                    <a:pt x="1527" y="379"/>
                    <a:pt x="1507" y="386"/>
                  </a:cubicBezTo>
                  <a:lnTo>
                    <a:pt x="602" y="700"/>
                  </a:lnTo>
                  <a:cubicBezTo>
                    <a:pt x="590" y="704"/>
                    <a:pt x="580" y="713"/>
                    <a:pt x="576" y="724"/>
                  </a:cubicBezTo>
                  <a:lnTo>
                    <a:pt x="576" y="2017"/>
                  </a:lnTo>
                  <a:cubicBezTo>
                    <a:pt x="608" y="2080"/>
                    <a:pt x="741" y="2149"/>
                    <a:pt x="822" y="2149"/>
                  </a:cubicBezTo>
                  <a:lnTo>
                    <a:pt x="822" y="879"/>
                  </a:lnTo>
                  <a:cubicBezTo>
                    <a:pt x="779" y="873"/>
                    <a:pt x="682" y="822"/>
                    <a:pt x="622" y="772"/>
                  </a:cubicBezTo>
                  <a:cubicBezTo>
                    <a:pt x="623" y="772"/>
                    <a:pt x="624" y="772"/>
                    <a:pt x="625" y="772"/>
                  </a:cubicBezTo>
                  <a:lnTo>
                    <a:pt x="1531" y="457"/>
                  </a:lnTo>
                  <a:cubicBezTo>
                    <a:pt x="1550" y="450"/>
                    <a:pt x="1561" y="429"/>
                    <a:pt x="1555" y="410"/>
                  </a:cubicBezTo>
                  <a:close/>
                  <a:moveTo>
                    <a:pt x="209" y="581"/>
                  </a:moveTo>
                  <a:lnTo>
                    <a:pt x="209" y="758"/>
                  </a:lnTo>
                  <a:cubicBezTo>
                    <a:pt x="123" y="742"/>
                    <a:pt x="37" y="673"/>
                    <a:pt x="37" y="673"/>
                  </a:cubicBezTo>
                  <a:lnTo>
                    <a:pt x="37" y="484"/>
                  </a:lnTo>
                  <a:cubicBezTo>
                    <a:pt x="143" y="570"/>
                    <a:pt x="209" y="581"/>
                    <a:pt x="209" y="581"/>
                  </a:cubicBezTo>
                  <a:close/>
                  <a:moveTo>
                    <a:pt x="978" y="30"/>
                  </a:moveTo>
                  <a:cubicBezTo>
                    <a:pt x="972" y="11"/>
                    <a:pt x="951" y="0"/>
                    <a:pt x="931" y="6"/>
                  </a:cubicBezTo>
                  <a:lnTo>
                    <a:pt x="25" y="321"/>
                  </a:lnTo>
                  <a:cubicBezTo>
                    <a:pt x="14" y="325"/>
                    <a:pt x="3" y="334"/>
                    <a:pt x="0" y="344"/>
                  </a:cubicBezTo>
                  <a:lnTo>
                    <a:pt x="0" y="1638"/>
                  </a:lnTo>
                  <a:cubicBezTo>
                    <a:pt x="32" y="1700"/>
                    <a:pt x="165" y="1770"/>
                    <a:pt x="246" y="1770"/>
                  </a:cubicBezTo>
                  <a:lnTo>
                    <a:pt x="246" y="500"/>
                  </a:lnTo>
                  <a:cubicBezTo>
                    <a:pt x="203" y="493"/>
                    <a:pt x="106" y="443"/>
                    <a:pt x="46" y="393"/>
                  </a:cubicBezTo>
                  <a:cubicBezTo>
                    <a:pt x="47" y="393"/>
                    <a:pt x="48" y="392"/>
                    <a:pt x="49" y="392"/>
                  </a:cubicBezTo>
                  <a:lnTo>
                    <a:pt x="954" y="77"/>
                  </a:lnTo>
                  <a:cubicBezTo>
                    <a:pt x="974" y="71"/>
                    <a:pt x="985" y="50"/>
                    <a:pt x="978" y="30"/>
                  </a:cubicBezTo>
                  <a:close/>
                  <a:moveTo>
                    <a:pt x="497" y="781"/>
                  </a:moveTo>
                  <a:lnTo>
                    <a:pt x="497" y="958"/>
                  </a:lnTo>
                  <a:cubicBezTo>
                    <a:pt x="411" y="941"/>
                    <a:pt x="325" y="873"/>
                    <a:pt x="325" y="873"/>
                  </a:cubicBezTo>
                  <a:lnTo>
                    <a:pt x="325" y="684"/>
                  </a:lnTo>
                  <a:cubicBezTo>
                    <a:pt x="431" y="770"/>
                    <a:pt x="497" y="781"/>
                    <a:pt x="497" y="781"/>
                  </a:cubicBezTo>
                  <a:close/>
                  <a:moveTo>
                    <a:pt x="1266" y="230"/>
                  </a:moveTo>
                  <a:cubicBezTo>
                    <a:pt x="1260" y="210"/>
                    <a:pt x="1239" y="199"/>
                    <a:pt x="1219" y="206"/>
                  </a:cubicBezTo>
                  <a:lnTo>
                    <a:pt x="313" y="520"/>
                  </a:lnTo>
                  <a:cubicBezTo>
                    <a:pt x="302" y="524"/>
                    <a:pt x="291" y="533"/>
                    <a:pt x="288" y="544"/>
                  </a:cubicBezTo>
                  <a:lnTo>
                    <a:pt x="288" y="1837"/>
                  </a:lnTo>
                  <a:cubicBezTo>
                    <a:pt x="320" y="1900"/>
                    <a:pt x="453" y="1969"/>
                    <a:pt x="534" y="1969"/>
                  </a:cubicBezTo>
                  <a:lnTo>
                    <a:pt x="534" y="699"/>
                  </a:lnTo>
                  <a:cubicBezTo>
                    <a:pt x="491" y="693"/>
                    <a:pt x="394" y="642"/>
                    <a:pt x="334" y="592"/>
                  </a:cubicBezTo>
                  <a:cubicBezTo>
                    <a:pt x="335" y="592"/>
                    <a:pt x="336" y="592"/>
                    <a:pt x="337" y="592"/>
                  </a:cubicBezTo>
                  <a:lnTo>
                    <a:pt x="1243" y="277"/>
                  </a:lnTo>
                  <a:cubicBezTo>
                    <a:pt x="1262" y="270"/>
                    <a:pt x="1273" y="249"/>
                    <a:pt x="1266" y="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10151" y="3212976"/>
            <a:ext cx="1853066" cy="461665"/>
            <a:chOff x="3276600" y="3624263"/>
            <a:chExt cx="1479974" cy="368715"/>
          </a:xfrm>
        </p:grpSpPr>
        <p:grpSp>
          <p:nvGrpSpPr>
            <p:cNvPr id="14" name="Group 10"/>
            <p:cNvGrpSpPr>
              <a:grpSpLocks/>
            </p:cNvGrpSpPr>
            <p:nvPr/>
          </p:nvGrpSpPr>
          <p:grpSpPr bwMode="auto">
            <a:xfrm>
              <a:off x="3276600" y="3649663"/>
              <a:ext cx="282575" cy="282575"/>
              <a:chOff x="0" y="0"/>
              <a:chExt cx="2494" cy="2494"/>
            </a:xfrm>
          </p:grpSpPr>
          <p:sp>
            <p:nvSpPr>
              <p:cNvPr id="17" name="AutoShap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94" cy="2494"/>
              </a:xfrm>
              <a:custGeom>
                <a:avLst/>
                <a:gdLst>
                  <a:gd name="G0" fmla="+- 2321 0 0"/>
                  <a:gd name="G1" fmla="+- 21600 0 2321"/>
                  <a:gd name="G2" fmla="+- 21600 0 232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321" y="10800"/>
                    </a:moveTo>
                    <a:cubicBezTo>
                      <a:pt x="2321" y="15483"/>
                      <a:pt x="6117" y="19279"/>
                      <a:pt x="10800" y="19279"/>
                    </a:cubicBezTo>
                    <a:cubicBezTo>
                      <a:pt x="15483" y="19279"/>
                      <a:pt x="19279" y="15483"/>
                      <a:pt x="19279" y="10800"/>
                    </a:cubicBezTo>
                    <a:cubicBezTo>
                      <a:pt x="19279" y="6117"/>
                      <a:pt x="15483" y="2321"/>
                      <a:pt x="10800" y="2321"/>
                    </a:cubicBezTo>
                    <a:cubicBezTo>
                      <a:pt x="6117" y="2321"/>
                      <a:pt x="2321" y="6117"/>
                      <a:pt x="2321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AutoShape 12"/>
              <p:cNvSpPr>
                <a:spLocks noChangeArrowheads="1"/>
              </p:cNvSpPr>
              <p:nvPr/>
            </p:nvSpPr>
            <p:spPr bwMode="auto">
              <a:xfrm rot="5400000">
                <a:off x="646" y="574"/>
                <a:ext cx="1632" cy="1283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2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625850" y="3624263"/>
              <a:ext cx="1130724" cy="368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accent2"/>
                  </a:solidFill>
                  <a:ea typeface="微软雅黑" pitchFamily="34" charset="-122"/>
                </a:rPr>
                <a:t>类的定义</a:t>
              </a:r>
              <a:endParaRPr lang="zh-CN" altLang="en-US" sz="2400" dirty="0">
                <a:solidFill>
                  <a:schemeClr val="accent2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10152" y="4087660"/>
            <a:ext cx="1853066" cy="461665"/>
            <a:chOff x="3276600" y="3624263"/>
            <a:chExt cx="1479974" cy="368715"/>
          </a:xfrm>
        </p:grpSpPr>
        <p:grpSp>
          <p:nvGrpSpPr>
            <p:cNvPr id="21" name="Group 10"/>
            <p:cNvGrpSpPr>
              <a:grpSpLocks/>
            </p:cNvGrpSpPr>
            <p:nvPr/>
          </p:nvGrpSpPr>
          <p:grpSpPr bwMode="auto">
            <a:xfrm>
              <a:off x="3276600" y="3649663"/>
              <a:ext cx="282575" cy="282575"/>
              <a:chOff x="0" y="0"/>
              <a:chExt cx="2494" cy="2494"/>
            </a:xfrm>
          </p:grpSpPr>
          <p:sp>
            <p:nvSpPr>
              <p:cNvPr id="23" name="AutoShap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94" cy="2494"/>
              </a:xfrm>
              <a:custGeom>
                <a:avLst/>
                <a:gdLst>
                  <a:gd name="G0" fmla="+- 2321 0 0"/>
                  <a:gd name="G1" fmla="+- 21600 0 2321"/>
                  <a:gd name="G2" fmla="+- 21600 0 232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321" y="10800"/>
                    </a:moveTo>
                    <a:cubicBezTo>
                      <a:pt x="2321" y="15483"/>
                      <a:pt x="6117" y="19279"/>
                      <a:pt x="10800" y="19279"/>
                    </a:cubicBezTo>
                    <a:cubicBezTo>
                      <a:pt x="15483" y="19279"/>
                      <a:pt x="19279" y="15483"/>
                      <a:pt x="19279" y="10800"/>
                    </a:cubicBezTo>
                    <a:cubicBezTo>
                      <a:pt x="19279" y="6117"/>
                      <a:pt x="15483" y="2321"/>
                      <a:pt x="10800" y="2321"/>
                    </a:cubicBezTo>
                    <a:cubicBezTo>
                      <a:pt x="6117" y="2321"/>
                      <a:pt x="2321" y="6117"/>
                      <a:pt x="2321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AutoShape 12"/>
              <p:cNvSpPr>
                <a:spLocks noChangeArrowheads="1"/>
              </p:cNvSpPr>
              <p:nvPr/>
            </p:nvSpPr>
            <p:spPr bwMode="auto">
              <a:xfrm rot="5400000">
                <a:off x="646" y="574"/>
                <a:ext cx="1632" cy="1283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2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3625850" y="3624263"/>
              <a:ext cx="1130724" cy="368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accent2"/>
                  </a:solidFill>
                  <a:ea typeface="微软雅黑" pitchFamily="34" charset="-122"/>
                </a:rPr>
                <a:t>类的设计</a:t>
              </a:r>
              <a:endParaRPr lang="zh-CN" altLang="en-US" sz="2400" dirty="0">
                <a:solidFill>
                  <a:schemeClr val="accent2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385969" y="3244779"/>
            <a:ext cx="3084172" cy="461665"/>
            <a:chOff x="3276600" y="3624263"/>
            <a:chExt cx="2463212" cy="368715"/>
          </a:xfrm>
        </p:grpSpPr>
        <p:grpSp>
          <p:nvGrpSpPr>
            <p:cNvPr id="30" name="Group 10"/>
            <p:cNvGrpSpPr>
              <a:grpSpLocks/>
            </p:cNvGrpSpPr>
            <p:nvPr/>
          </p:nvGrpSpPr>
          <p:grpSpPr bwMode="auto">
            <a:xfrm>
              <a:off x="3276600" y="3649663"/>
              <a:ext cx="282575" cy="282575"/>
              <a:chOff x="0" y="0"/>
              <a:chExt cx="2494" cy="2494"/>
            </a:xfrm>
          </p:grpSpPr>
          <p:sp>
            <p:nvSpPr>
              <p:cNvPr id="32" name="AutoShap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94" cy="2494"/>
              </a:xfrm>
              <a:custGeom>
                <a:avLst/>
                <a:gdLst>
                  <a:gd name="G0" fmla="+- 2321 0 0"/>
                  <a:gd name="G1" fmla="+- 21600 0 2321"/>
                  <a:gd name="G2" fmla="+- 21600 0 232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321" y="10800"/>
                    </a:moveTo>
                    <a:cubicBezTo>
                      <a:pt x="2321" y="15483"/>
                      <a:pt x="6117" y="19279"/>
                      <a:pt x="10800" y="19279"/>
                    </a:cubicBezTo>
                    <a:cubicBezTo>
                      <a:pt x="15483" y="19279"/>
                      <a:pt x="19279" y="15483"/>
                      <a:pt x="19279" y="10800"/>
                    </a:cubicBezTo>
                    <a:cubicBezTo>
                      <a:pt x="19279" y="6117"/>
                      <a:pt x="15483" y="2321"/>
                      <a:pt x="10800" y="2321"/>
                    </a:cubicBezTo>
                    <a:cubicBezTo>
                      <a:pt x="6117" y="2321"/>
                      <a:pt x="2321" y="6117"/>
                      <a:pt x="2321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" name="AutoShape 12"/>
              <p:cNvSpPr>
                <a:spLocks noChangeArrowheads="1"/>
              </p:cNvSpPr>
              <p:nvPr/>
            </p:nvSpPr>
            <p:spPr bwMode="auto">
              <a:xfrm rot="5400000">
                <a:off x="646" y="574"/>
                <a:ext cx="1632" cy="1283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2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3625850" y="3624263"/>
              <a:ext cx="2113962" cy="368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accent2"/>
                  </a:solidFill>
                  <a:ea typeface="微软雅黑" pitchFamily="34" charset="-122"/>
                </a:rPr>
                <a:t>对象的创建和使用</a:t>
              </a:r>
              <a:endParaRPr lang="zh-CN" altLang="en-US" sz="2400" dirty="0">
                <a:solidFill>
                  <a:schemeClr val="accent2"/>
                </a:solidFill>
                <a:ea typeface="微软雅黑" pitchFamily="34" charset="-122"/>
              </a:endParaRPr>
            </a:p>
          </p:txBody>
        </p:sp>
      </p:grpSp>
      <p:sp>
        <p:nvSpPr>
          <p:cNvPr id="39" name="Freeform 6"/>
          <p:cNvSpPr>
            <a:spLocks/>
          </p:cNvSpPr>
          <p:nvPr/>
        </p:nvSpPr>
        <p:spPr bwMode="auto">
          <a:xfrm flipH="1">
            <a:off x="8955" y="2165425"/>
            <a:ext cx="1636805" cy="2527151"/>
          </a:xfrm>
          <a:custGeom>
            <a:avLst/>
            <a:gdLst/>
            <a:ahLst/>
            <a:cxnLst/>
            <a:rect l="l" t="t" r="r" b="b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5" name="Freeform 6"/>
          <p:cNvSpPr>
            <a:spLocks/>
          </p:cNvSpPr>
          <p:nvPr/>
        </p:nvSpPr>
        <p:spPr bwMode="auto">
          <a:xfrm flipH="1">
            <a:off x="11162270" y="2165425"/>
            <a:ext cx="1034493" cy="25271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7385969" y="4119463"/>
            <a:ext cx="1853066" cy="461665"/>
            <a:chOff x="3276600" y="3624263"/>
            <a:chExt cx="1479974" cy="368715"/>
          </a:xfrm>
        </p:grpSpPr>
        <p:grpSp>
          <p:nvGrpSpPr>
            <p:cNvPr id="35" name="Group 10"/>
            <p:cNvGrpSpPr>
              <a:grpSpLocks/>
            </p:cNvGrpSpPr>
            <p:nvPr/>
          </p:nvGrpSpPr>
          <p:grpSpPr bwMode="auto">
            <a:xfrm>
              <a:off x="3276600" y="3649663"/>
              <a:ext cx="282575" cy="282575"/>
              <a:chOff x="0" y="0"/>
              <a:chExt cx="2494" cy="2494"/>
            </a:xfrm>
          </p:grpSpPr>
          <p:sp>
            <p:nvSpPr>
              <p:cNvPr id="37" name="AutoShap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94" cy="2494"/>
              </a:xfrm>
              <a:custGeom>
                <a:avLst/>
                <a:gdLst>
                  <a:gd name="G0" fmla="+- 2321 0 0"/>
                  <a:gd name="G1" fmla="+- 21600 0 2321"/>
                  <a:gd name="G2" fmla="+- 21600 0 232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321" y="10800"/>
                    </a:moveTo>
                    <a:cubicBezTo>
                      <a:pt x="2321" y="15483"/>
                      <a:pt x="6117" y="19279"/>
                      <a:pt x="10800" y="19279"/>
                    </a:cubicBezTo>
                    <a:cubicBezTo>
                      <a:pt x="15483" y="19279"/>
                      <a:pt x="19279" y="15483"/>
                      <a:pt x="19279" y="10800"/>
                    </a:cubicBezTo>
                    <a:cubicBezTo>
                      <a:pt x="19279" y="6117"/>
                      <a:pt x="15483" y="2321"/>
                      <a:pt x="10800" y="2321"/>
                    </a:cubicBezTo>
                    <a:cubicBezTo>
                      <a:pt x="6117" y="2321"/>
                      <a:pt x="2321" y="6117"/>
                      <a:pt x="2321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AutoShape 12"/>
              <p:cNvSpPr>
                <a:spLocks noChangeArrowheads="1"/>
              </p:cNvSpPr>
              <p:nvPr/>
            </p:nvSpPr>
            <p:spPr bwMode="auto">
              <a:xfrm rot="5400000">
                <a:off x="646" y="574"/>
                <a:ext cx="1632" cy="1283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2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3625850" y="3624263"/>
              <a:ext cx="1130724" cy="368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accent2"/>
                  </a:solidFill>
                  <a:ea typeface="微软雅黑" pitchFamily="34" charset="-122"/>
                </a:rPr>
                <a:t>类的封装</a:t>
              </a:r>
              <a:endParaRPr lang="zh-CN" altLang="en-US" sz="2400" dirty="0">
                <a:solidFill>
                  <a:schemeClr val="accent2"/>
                </a:solidFill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9396868"/>
      </p:ext>
    </p:extLst>
  </p:cSld>
  <p:clrMapOvr>
    <a:masterClrMapping/>
  </p:clrMapOvr>
  <p:transition spd="slow" advTm="6246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1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39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类的定义</a:t>
            </a:r>
            <a:endParaRPr lang="zh-CN" altLang="en-US" sz="2400" dirty="0">
              <a:solidFill>
                <a:srgbClr val="333333"/>
              </a:solidFill>
              <a:latin typeface="微软雅黑"/>
              <a:ea typeface="微软雅黑"/>
            </a:endParaRPr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306750" y="17390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16200000" flipH="1">
            <a:off x="1530509" y="3596193"/>
            <a:ext cx="5822204" cy="29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5400000">
            <a:off x="4513633" y="3597060"/>
            <a:ext cx="5822201" cy="29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15"/>
          <p:cNvSpPr>
            <a:spLocks/>
          </p:cNvSpPr>
          <p:nvPr/>
        </p:nvSpPr>
        <p:spPr bwMode="auto">
          <a:xfrm>
            <a:off x="4306750" y="39234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 flipH="1">
            <a:off x="6066255" y="17390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reeform 15"/>
          <p:cNvSpPr>
            <a:spLocks/>
          </p:cNvSpPr>
          <p:nvPr/>
        </p:nvSpPr>
        <p:spPr bwMode="auto">
          <a:xfrm flipH="1">
            <a:off x="6066255" y="39234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55684" y="18355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什么是“类”？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5684" y="2165496"/>
            <a:ext cx="20399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对现实是世界中的同一类“对象”的抽象；</a:t>
            </a:r>
            <a:endParaRPr lang="en-US" altLang="zh-CN" sz="16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描述了他们共同特征和行为。</a:t>
            </a:r>
            <a:endParaRPr lang="zh-CN" altLang="en-US" sz="1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41611" y="24215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2"/>
                </a:solidFill>
                <a:latin typeface="+mj-ea"/>
                <a:ea typeface="+mj-ea"/>
              </a:rPr>
              <a:t>01</a:t>
            </a:r>
            <a:endParaRPr lang="zh-CN" altLang="en-US" sz="36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27611" y="24215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2"/>
                </a:solidFill>
                <a:latin typeface="+mj-ea"/>
                <a:ea typeface="+mj-ea"/>
              </a:rPr>
              <a:t>02</a:t>
            </a:r>
            <a:endParaRPr lang="zh-CN" altLang="en-US" sz="36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41611" y="46313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2"/>
                </a:solidFill>
                <a:latin typeface="+mj-ea"/>
                <a:ea typeface="+mj-ea"/>
              </a:rPr>
              <a:t>03</a:t>
            </a:r>
            <a:endParaRPr lang="zh-CN" altLang="en-US" sz="36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7611" y="46313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2"/>
                </a:solidFill>
                <a:latin typeface="+mj-ea"/>
                <a:ea typeface="+mj-ea"/>
              </a:rPr>
              <a:t>04</a:t>
            </a:r>
            <a:endParaRPr lang="zh-CN" altLang="en-US" sz="36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12865" y="18355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对象是“具体的”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12865" y="2165496"/>
            <a:ext cx="203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现实世界中具体的事物，客观存在的个体。</a:t>
            </a:r>
            <a:endParaRPr lang="zh-CN" altLang="en-US" sz="1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86236" y="41088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类是“抽象”的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86236" y="4438796"/>
            <a:ext cx="20399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面向“对象”，抽象出它们的共同特征和行为。以类的形式表达出来。</a:t>
            </a:r>
            <a:endParaRPr lang="zh-CN" altLang="en-US" sz="1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12865" y="41088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如何定义“类”？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12865" y="4438796"/>
            <a:ext cx="2039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+mn-ea"/>
                <a:ea typeface="+mn-ea"/>
              </a:rPr>
              <a:t>c</a:t>
            </a:r>
            <a:r>
              <a:rPr lang="en-US" altLang="zh-CN" sz="1600" dirty="0" smtClean="0">
                <a:solidFill>
                  <a:schemeClr val="tx2"/>
                </a:solidFill>
                <a:latin typeface="+mn-ea"/>
                <a:ea typeface="+mn-ea"/>
              </a:rPr>
              <a:t>lass Person{</a:t>
            </a:r>
          </a:p>
          <a:p>
            <a:r>
              <a:rPr lang="en-US" altLang="zh-CN" sz="1600" dirty="0" smtClean="0">
                <a:solidFill>
                  <a:schemeClr val="tx2"/>
                </a:solidFill>
                <a:latin typeface="+mn-ea"/>
                <a:ea typeface="+mn-ea"/>
              </a:rPr>
              <a:t>      //</a:t>
            </a:r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特征描述；</a:t>
            </a:r>
            <a:endParaRPr lang="en-US" altLang="zh-CN" sz="16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1600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zh-CN" sz="1600" dirty="0" smtClean="0">
                <a:solidFill>
                  <a:schemeClr val="tx2"/>
                </a:solidFill>
                <a:latin typeface="+mn-ea"/>
                <a:ea typeface="+mn-ea"/>
              </a:rPr>
              <a:t>     </a:t>
            </a:r>
            <a:r>
              <a:rPr lang="en-US" altLang="zh-CN" sz="1600" dirty="0" err="1" smtClean="0">
                <a:solidFill>
                  <a:schemeClr val="tx2"/>
                </a:solidFill>
                <a:latin typeface="+mn-ea"/>
                <a:ea typeface="+mn-ea"/>
              </a:rPr>
              <a:t>int</a:t>
            </a:r>
            <a:r>
              <a:rPr lang="en-US" altLang="zh-CN" sz="1600" dirty="0" smtClean="0">
                <a:solidFill>
                  <a:schemeClr val="tx2"/>
                </a:solidFill>
                <a:latin typeface="+mn-ea"/>
                <a:ea typeface="+mn-ea"/>
              </a:rPr>
              <a:t> age;</a:t>
            </a:r>
            <a:endParaRPr lang="en-US" altLang="zh-CN" sz="1600" dirty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1600" dirty="0" smtClean="0">
                <a:solidFill>
                  <a:schemeClr val="tx2"/>
                </a:solidFill>
                <a:latin typeface="+mn-ea"/>
                <a:ea typeface="+mn-ea"/>
              </a:rPr>
              <a:t>      //</a:t>
            </a:r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行为描述；</a:t>
            </a:r>
            <a:endParaRPr lang="en-US" altLang="zh-CN" sz="16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1600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zh-CN" sz="1600" dirty="0" smtClean="0">
                <a:solidFill>
                  <a:schemeClr val="tx2"/>
                </a:solidFill>
                <a:latin typeface="+mn-ea"/>
                <a:ea typeface="+mn-ea"/>
              </a:rPr>
              <a:t>     void speak(){</a:t>
            </a:r>
          </a:p>
          <a:p>
            <a:r>
              <a:rPr lang="en-US" altLang="zh-CN" sz="1600" dirty="0" smtClean="0">
                <a:solidFill>
                  <a:schemeClr val="tx2"/>
                </a:solidFill>
                <a:latin typeface="+mn-ea"/>
                <a:ea typeface="+mn-ea"/>
              </a:rPr>
              <a:t>            …;</a:t>
            </a:r>
            <a:endParaRPr lang="en-US" altLang="zh-CN" sz="1600" dirty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1600" dirty="0" smtClean="0">
                <a:solidFill>
                  <a:schemeClr val="tx2"/>
                </a:solidFill>
                <a:latin typeface="+mn-ea"/>
                <a:ea typeface="+mn-ea"/>
              </a:rPr>
              <a:t>      }</a:t>
            </a:r>
          </a:p>
          <a:p>
            <a:r>
              <a:rPr lang="en-US" altLang="zh-CN" sz="1600" dirty="0">
                <a:solidFill>
                  <a:schemeClr val="tx2"/>
                </a:solidFill>
                <a:latin typeface="+mn-ea"/>
                <a:ea typeface="+mn-ea"/>
              </a:rPr>
              <a:t>}</a:t>
            </a:r>
            <a:endParaRPr lang="zh-CN" altLang="en-US" sz="1600" dirty="0">
              <a:solidFill>
                <a:schemeClr val="tx2"/>
              </a:solidFill>
              <a:latin typeface="+mn-ea"/>
              <a:ea typeface="+mn-ea"/>
            </a:endParaRPr>
          </a:p>
          <a:p>
            <a:endParaRPr lang="zh-CN" altLang="en-US" sz="1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4543424"/>
      </p:ext>
    </p:extLst>
  </p:cSld>
  <p:clrMapOvr>
    <a:masterClrMapping/>
  </p:clrMapOvr>
  <p:transition spd="slow" advTm="8563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82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2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32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72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22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720"/>
                                </p:stCondLst>
                                <p:childTnLst>
                                  <p:par>
                                    <p:cTn id="5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4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120"/>
                                </p:stCondLst>
                                <p:childTnLst>
                                  <p:par>
                                    <p:cTn id="6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62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120"/>
                                </p:stCondLst>
                                <p:childTnLst>
                                  <p:par>
                                    <p:cTn id="7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52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020"/>
                                </p:stCondLst>
                                <p:childTnLst>
                                  <p:par>
                                    <p:cTn id="8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520"/>
                                </p:stCondLst>
                                <p:childTnLst>
                                  <p:par>
                                    <p:cTn id="9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4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7920"/>
                                </p:stCondLst>
                                <p:childTnLst>
                                  <p:par>
                                    <p:cTn id="9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9" grpId="0" animBg="1"/>
          <p:bldP spid="10" grpId="0" animBg="1"/>
          <p:bldP spid="11" grpId="0" animBg="1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82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2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32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72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22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720"/>
                                </p:stCondLst>
                                <p:childTnLst>
                                  <p:par>
                                    <p:cTn id="5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4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120"/>
                                </p:stCondLst>
                                <p:childTnLst>
                                  <p:par>
                                    <p:cTn id="6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62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120"/>
                                </p:stCondLst>
                                <p:childTnLst>
                                  <p:par>
                                    <p:cTn id="7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52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020"/>
                                </p:stCondLst>
                                <p:childTnLst>
                                  <p:par>
                                    <p:cTn id="8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520"/>
                                </p:stCondLst>
                                <p:childTnLst>
                                  <p:par>
                                    <p:cTn id="9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4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7920"/>
                                </p:stCondLst>
                                <p:childTnLst>
                                  <p:par>
                                    <p:cTn id="9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9" grpId="0" animBg="1"/>
          <p:bldP spid="10" grpId="0" animBg="1"/>
          <p:bldP spid="11" grpId="0" animBg="1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477741" y="159023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  <a:latin typeface="微软雅黑"/>
                <a:ea typeface="微软雅黑"/>
              </a:rPr>
              <a:t>示例代码：关于类的定义和使用</a:t>
            </a:r>
            <a:endParaRPr lang="zh-CN" altLang="en-US" sz="24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82" name="Freeform 6"/>
          <p:cNvSpPr>
            <a:spLocks/>
          </p:cNvSpPr>
          <p:nvPr/>
        </p:nvSpPr>
        <p:spPr bwMode="auto">
          <a:xfrm flipH="1">
            <a:off x="0" y="2165425"/>
            <a:ext cx="265770" cy="25271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49" y="692123"/>
            <a:ext cx="11401189" cy="585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868695"/>
      </p:ext>
    </p:extLst>
  </p:cSld>
  <p:clrMapOvr>
    <a:masterClrMapping/>
  </p:clrMapOvr>
  <p:transition spd="slow" advTm="10084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3" grpId="0" animBg="1"/>
      <p:bldP spid="84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82688" y="3901727"/>
            <a:ext cx="3592513" cy="2043044"/>
            <a:chOff x="1182688" y="3901727"/>
            <a:chExt cx="3592513" cy="2043044"/>
          </a:xfrm>
        </p:grpSpPr>
        <p:grpSp>
          <p:nvGrpSpPr>
            <p:cNvPr id="3" name="组合 2"/>
            <p:cNvGrpSpPr/>
            <p:nvPr/>
          </p:nvGrpSpPr>
          <p:grpSpPr>
            <a:xfrm>
              <a:off x="1182688" y="3901727"/>
              <a:ext cx="3133725" cy="2043044"/>
              <a:chOff x="1182688" y="3901727"/>
              <a:chExt cx="3133725" cy="2043044"/>
            </a:xfrm>
          </p:grpSpPr>
          <p:sp>
            <p:nvSpPr>
              <p:cNvPr id="20" name="矩形 8"/>
              <p:cNvSpPr>
                <a:spLocks noChangeArrowheads="1"/>
              </p:cNvSpPr>
              <p:nvPr/>
            </p:nvSpPr>
            <p:spPr bwMode="auto">
              <a:xfrm>
                <a:off x="1184275" y="3901727"/>
                <a:ext cx="3132138" cy="2043044"/>
              </a:xfrm>
              <a:custGeom>
                <a:avLst/>
                <a:gdLst>
                  <a:gd name="T0" fmla="*/ 0 w 3131956"/>
                  <a:gd name="T1" fmla="*/ 181088 h 1549400"/>
                  <a:gd name="T2" fmla="*/ 268941 w 3131956"/>
                  <a:gd name="T3" fmla="*/ 1794 h 1549400"/>
                  <a:gd name="T4" fmla="*/ 3131956 w 3131956"/>
                  <a:gd name="T5" fmla="*/ 0 h 1549400"/>
                  <a:gd name="T6" fmla="*/ 3131956 w 3131956"/>
                  <a:gd name="T7" fmla="*/ 1549400 h 1549400"/>
                  <a:gd name="T8" fmla="*/ 8965 w 3131956"/>
                  <a:gd name="T9" fmla="*/ 1549400 h 1549400"/>
                  <a:gd name="T10" fmla="*/ 0 w 3131956"/>
                  <a:gd name="T11" fmla="*/ 181088 h 15494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31956"/>
                  <a:gd name="T19" fmla="*/ 0 h 1549400"/>
                  <a:gd name="T20" fmla="*/ 3131956 w 3131956"/>
                  <a:gd name="T21" fmla="*/ 1549400 h 15494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31956" h="1549400">
                    <a:moveTo>
                      <a:pt x="0" y="181088"/>
                    </a:moveTo>
                    <a:lnTo>
                      <a:pt x="268941" y="1794"/>
                    </a:lnTo>
                    <a:lnTo>
                      <a:pt x="3131956" y="0"/>
                    </a:lnTo>
                    <a:lnTo>
                      <a:pt x="3131956" y="1549400"/>
                    </a:lnTo>
                    <a:lnTo>
                      <a:pt x="8965" y="1549400"/>
                    </a:lnTo>
                    <a:cubicBezTo>
                      <a:pt x="5977" y="1093296"/>
                      <a:pt x="2988" y="637192"/>
                      <a:pt x="0" y="181088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30" name="任意多边形 11"/>
              <p:cNvSpPr>
                <a:spLocks noChangeArrowheads="1"/>
              </p:cNvSpPr>
              <p:nvPr/>
            </p:nvSpPr>
            <p:spPr bwMode="auto">
              <a:xfrm>
                <a:off x="1182688" y="3903314"/>
                <a:ext cx="347662" cy="214313"/>
              </a:xfrm>
              <a:custGeom>
                <a:avLst/>
                <a:gdLst>
                  <a:gd name="T0" fmla="*/ 0 w 347703"/>
                  <a:gd name="T1" fmla="*/ 183905 h 183905"/>
                  <a:gd name="T2" fmla="*/ 347703 w 347703"/>
                  <a:gd name="T3" fmla="*/ 178135 h 183905"/>
                  <a:gd name="T4" fmla="*/ 279050 w 347703"/>
                  <a:gd name="T5" fmla="*/ 0 h 183905"/>
                  <a:gd name="T6" fmla="*/ 0 w 347703"/>
                  <a:gd name="T7" fmla="*/ 183905 h 1839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7703"/>
                  <a:gd name="T13" fmla="*/ 0 h 183905"/>
                  <a:gd name="T14" fmla="*/ 347703 w 347703"/>
                  <a:gd name="T15" fmla="*/ 183905 h 1839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7703" h="183905">
                    <a:moveTo>
                      <a:pt x="0" y="183905"/>
                    </a:moveTo>
                    <a:lnTo>
                      <a:pt x="347703" y="178135"/>
                    </a:lnTo>
                    <a:lnTo>
                      <a:pt x="279050" y="0"/>
                    </a:lnTo>
                    <a:lnTo>
                      <a:pt x="0" y="183905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sp>
          <p:nvSpPr>
            <p:cNvPr id="47" name="等腰三角形 28"/>
            <p:cNvSpPr>
              <a:spLocks noChangeArrowheads="1"/>
            </p:cNvSpPr>
            <p:nvPr/>
          </p:nvSpPr>
          <p:spPr bwMode="auto">
            <a:xfrm rot="5400000">
              <a:off x="4226720" y="4704967"/>
              <a:ext cx="631825" cy="465137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82688" y="1703982"/>
            <a:ext cx="3621087" cy="2043045"/>
            <a:chOff x="1182688" y="1703982"/>
            <a:chExt cx="3621087" cy="2043045"/>
          </a:xfrm>
        </p:grpSpPr>
        <p:grpSp>
          <p:nvGrpSpPr>
            <p:cNvPr id="2" name="组合 1"/>
            <p:cNvGrpSpPr/>
            <p:nvPr/>
          </p:nvGrpSpPr>
          <p:grpSpPr>
            <a:xfrm>
              <a:off x="1182688" y="1703982"/>
              <a:ext cx="3133725" cy="2043045"/>
              <a:chOff x="1182688" y="1703982"/>
              <a:chExt cx="3133725" cy="2043045"/>
            </a:xfrm>
          </p:grpSpPr>
          <p:sp>
            <p:nvSpPr>
              <p:cNvPr id="19" name="矩形 7"/>
              <p:cNvSpPr>
                <a:spLocks noChangeArrowheads="1"/>
              </p:cNvSpPr>
              <p:nvPr/>
            </p:nvSpPr>
            <p:spPr bwMode="auto">
              <a:xfrm>
                <a:off x="1193800" y="1703983"/>
                <a:ext cx="3122613" cy="2043044"/>
              </a:xfrm>
              <a:custGeom>
                <a:avLst/>
                <a:gdLst>
                  <a:gd name="T0" fmla="*/ 3858 w 3122991"/>
                  <a:gd name="T1" fmla="*/ 236778 h 1549400"/>
                  <a:gd name="T2" fmla="*/ 327949 w 3122991"/>
                  <a:gd name="T3" fmla="*/ 5284 h 1549400"/>
                  <a:gd name="T4" fmla="*/ 3122991 w 3122991"/>
                  <a:gd name="T5" fmla="*/ 0 h 1549400"/>
                  <a:gd name="T6" fmla="*/ 3122991 w 3122991"/>
                  <a:gd name="T7" fmla="*/ 1549400 h 1549400"/>
                  <a:gd name="T8" fmla="*/ 0 w 3122991"/>
                  <a:gd name="T9" fmla="*/ 1549400 h 1549400"/>
                  <a:gd name="T10" fmla="*/ 3858 w 3122991"/>
                  <a:gd name="T11" fmla="*/ 236778 h 15494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2991"/>
                  <a:gd name="T19" fmla="*/ 0 h 1549400"/>
                  <a:gd name="T20" fmla="*/ 3122991 w 3122991"/>
                  <a:gd name="T21" fmla="*/ 1549400 h 15494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2991" h="1549400">
                    <a:moveTo>
                      <a:pt x="3858" y="236778"/>
                    </a:moveTo>
                    <a:lnTo>
                      <a:pt x="327949" y="5284"/>
                    </a:lnTo>
                    <a:lnTo>
                      <a:pt x="3122991" y="0"/>
                    </a:lnTo>
                    <a:lnTo>
                      <a:pt x="3122991" y="1549400"/>
                    </a:lnTo>
                    <a:lnTo>
                      <a:pt x="0" y="1549400"/>
                    </a:lnTo>
                    <a:lnTo>
                      <a:pt x="3858" y="23677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29" name="任意多边形 10"/>
              <p:cNvSpPr>
                <a:spLocks noChangeArrowheads="1"/>
              </p:cNvSpPr>
              <p:nvPr/>
            </p:nvSpPr>
            <p:spPr bwMode="auto">
              <a:xfrm>
                <a:off x="1182688" y="1703982"/>
                <a:ext cx="360362" cy="338137"/>
              </a:xfrm>
              <a:custGeom>
                <a:avLst/>
                <a:gdLst>
                  <a:gd name="T0" fmla="*/ 0 w 344438"/>
                  <a:gd name="T1" fmla="*/ 229626 h 229626"/>
                  <a:gd name="T2" fmla="*/ 344438 w 344438"/>
                  <a:gd name="T3" fmla="*/ 217324 h 229626"/>
                  <a:gd name="T4" fmla="*/ 328036 w 344438"/>
                  <a:gd name="T5" fmla="*/ 0 h 229626"/>
                  <a:gd name="T6" fmla="*/ 0 w 344438"/>
                  <a:gd name="T7" fmla="*/ 229626 h 2296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4438"/>
                  <a:gd name="T13" fmla="*/ 0 h 229626"/>
                  <a:gd name="T14" fmla="*/ 344438 w 344438"/>
                  <a:gd name="T15" fmla="*/ 229626 h 2296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4438" h="229626">
                    <a:moveTo>
                      <a:pt x="0" y="229626"/>
                    </a:moveTo>
                    <a:lnTo>
                      <a:pt x="344438" y="217324"/>
                    </a:lnTo>
                    <a:lnTo>
                      <a:pt x="328036" y="0"/>
                    </a:lnTo>
                    <a:lnTo>
                      <a:pt x="0" y="229626"/>
                    </a:lnTo>
                    <a:close/>
                  </a:path>
                </a:pathLst>
              </a:cu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sp>
          <p:nvSpPr>
            <p:cNvPr id="45" name="等腰三角形 26"/>
            <p:cNvSpPr>
              <a:spLocks noChangeArrowheads="1"/>
            </p:cNvSpPr>
            <p:nvPr/>
          </p:nvSpPr>
          <p:spPr bwMode="auto">
            <a:xfrm rot="5400000">
              <a:off x="4228306" y="2519711"/>
              <a:ext cx="663575" cy="487362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17556" y="1700808"/>
            <a:ext cx="3584575" cy="2047231"/>
            <a:chOff x="7117556" y="1700808"/>
            <a:chExt cx="3584575" cy="2047231"/>
          </a:xfrm>
        </p:grpSpPr>
        <p:grpSp>
          <p:nvGrpSpPr>
            <p:cNvPr id="4" name="组合 3"/>
            <p:cNvGrpSpPr/>
            <p:nvPr/>
          </p:nvGrpSpPr>
          <p:grpSpPr>
            <a:xfrm>
              <a:off x="7579518" y="1700808"/>
              <a:ext cx="3122613" cy="2047231"/>
              <a:chOff x="7579518" y="1700808"/>
              <a:chExt cx="3122613" cy="2047231"/>
            </a:xfrm>
          </p:grpSpPr>
          <p:sp>
            <p:nvSpPr>
              <p:cNvPr id="21" name="矩形 5"/>
              <p:cNvSpPr>
                <a:spLocks noChangeArrowheads="1"/>
              </p:cNvSpPr>
              <p:nvPr/>
            </p:nvSpPr>
            <p:spPr bwMode="auto">
              <a:xfrm>
                <a:off x="7579518" y="1700808"/>
                <a:ext cx="3122613" cy="2047231"/>
              </a:xfrm>
              <a:custGeom>
                <a:avLst/>
                <a:gdLst>
                  <a:gd name="T0" fmla="*/ 0 w 3122991"/>
                  <a:gd name="T1" fmla="*/ 3230 h 1552630"/>
                  <a:gd name="T2" fmla="*/ 2876600 w 3122991"/>
                  <a:gd name="T3" fmla="*/ 0 h 1552630"/>
                  <a:gd name="T4" fmla="*/ 3107827 w 3122991"/>
                  <a:gd name="T5" fmla="*/ 252248 h 1552630"/>
                  <a:gd name="T6" fmla="*/ 3122991 w 3122991"/>
                  <a:gd name="T7" fmla="*/ 1552630 h 1552630"/>
                  <a:gd name="T8" fmla="*/ 0 w 3122991"/>
                  <a:gd name="T9" fmla="*/ 1552630 h 1552630"/>
                  <a:gd name="T10" fmla="*/ 0 w 3122991"/>
                  <a:gd name="T11" fmla="*/ 3230 h 15526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2991"/>
                  <a:gd name="T19" fmla="*/ 0 h 1552630"/>
                  <a:gd name="T20" fmla="*/ 3122991 w 3122991"/>
                  <a:gd name="T21" fmla="*/ 1552630 h 15526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2991" h="1552630">
                    <a:moveTo>
                      <a:pt x="0" y="3230"/>
                    </a:moveTo>
                    <a:lnTo>
                      <a:pt x="2876600" y="0"/>
                    </a:lnTo>
                    <a:lnTo>
                      <a:pt x="3107827" y="252248"/>
                    </a:lnTo>
                    <a:lnTo>
                      <a:pt x="3122991" y="1552630"/>
                    </a:lnTo>
                    <a:lnTo>
                      <a:pt x="0" y="1552630"/>
                    </a:lnTo>
                    <a:lnTo>
                      <a:pt x="0" y="3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31" name="任意多边形 12"/>
              <p:cNvSpPr>
                <a:spLocks noChangeArrowheads="1"/>
              </p:cNvSpPr>
              <p:nvPr/>
            </p:nvSpPr>
            <p:spPr bwMode="auto">
              <a:xfrm flipH="1">
                <a:off x="10452893" y="1705570"/>
                <a:ext cx="234950" cy="336549"/>
              </a:xfrm>
              <a:custGeom>
                <a:avLst/>
                <a:gdLst>
                  <a:gd name="T0" fmla="*/ 0 w 233692"/>
                  <a:gd name="T1" fmla="*/ 244140 h 246353"/>
                  <a:gd name="T2" fmla="*/ 217436 w 233692"/>
                  <a:gd name="T3" fmla="*/ 246353 h 246353"/>
                  <a:gd name="T4" fmla="*/ 233692 w 233692"/>
                  <a:gd name="T5" fmla="*/ 0 h 246353"/>
                  <a:gd name="T6" fmla="*/ 0 w 233692"/>
                  <a:gd name="T7" fmla="*/ 244140 h 2463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692"/>
                  <a:gd name="T13" fmla="*/ 0 h 246353"/>
                  <a:gd name="T14" fmla="*/ 233692 w 233692"/>
                  <a:gd name="T15" fmla="*/ 246353 h 2463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692" h="246353">
                    <a:moveTo>
                      <a:pt x="0" y="244140"/>
                    </a:moveTo>
                    <a:lnTo>
                      <a:pt x="217436" y="246353"/>
                    </a:lnTo>
                    <a:lnTo>
                      <a:pt x="233692" y="0"/>
                    </a:lnTo>
                    <a:lnTo>
                      <a:pt x="0" y="24414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sp>
          <p:nvSpPr>
            <p:cNvPr id="46" name="等腰三角形 27"/>
            <p:cNvSpPr>
              <a:spLocks noChangeArrowheads="1"/>
            </p:cNvSpPr>
            <p:nvPr/>
          </p:nvSpPr>
          <p:spPr bwMode="auto">
            <a:xfrm rot="16200000">
              <a:off x="7033418" y="2536379"/>
              <a:ext cx="633413" cy="465137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112794" y="3898552"/>
            <a:ext cx="3594099" cy="2047231"/>
            <a:chOff x="7112794" y="3898552"/>
            <a:chExt cx="3594099" cy="2047231"/>
          </a:xfrm>
        </p:grpSpPr>
        <p:grpSp>
          <p:nvGrpSpPr>
            <p:cNvPr id="5" name="组合 4"/>
            <p:cNvGrpSpPr/>
            <p:nvPr/>
          </p:nvGrpSpPr>
          <p:grpSpPr>
            <a:xfrm>
              <a:off x="7579518" y="3898552"/>
              <a:ext cx="3127375" cy="2047231"/>
              <a:chOff x="7579518" y="3898552"/>
              <a:chExt cx="3127375" cy="2047231"/>
            </a:xfrm>
          </p:grpSpPr>
          <p:sp>
            <p:nvSpPr>
              <p:cNvPr id="25" name="矩形 6"/>
              <p:cNvSpPr>
                <a:spLocks noChangeArrowheads="1"/>
              </p:cNvSpPr>
              <p:nvPr/>
            </p:nvSpPr>
            <p:spPr bwMode="auto">
              <a:xfrm>
                <a:off x="7579518" y="3898552"/>
                <a:ext cx="3122613" cy="2047231"/>
              </a:xfrm>
              <a:custGeom>
                <a:avLst/>
                <a:gdLst>
                  <a:gd name="T0" fmla="*/ 0 w 3122991"/>
                  <a:gd name="T1" fmla="*/ 3461 h 1552861"/>
                  <a:gd name="T2" fmla="*/ 2897620 w 3122991"/>
                  <a:gd name="T3" fmla="*/ 0 h 1552861"/>
                  <a:gd name="T4" fmla="*/ 3118337 w 3122991"/>
                  <a:gd name="T5" fmla="*/ 168165 h 1552861"/>
                  <a:gd name="T6" fmla="*/ 3122991 w 3122991"/>
                  <a:gd name="T7" fmla="*/ 1552861 h 1552861"/>
                  <a:gd name="T8" fmla="*/ 0 w 3122991"/>
                  <a:gd name="T9" fmla="*/ 1552861 h 1552861"/>
                  <a:gd name="T10" fmla="*/ 0 w 3122991"/>
                  <a:gd name="T11" fmla="*/ 3461 h 15528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2991"/>
                  <a:gd name="T19" fmla="*/ 0 h 1552861"/>
                  <a:gd name="T20" fmla="*/ 3122991 w 3122991"/>
                  <a:gd name="T21" fmla="*/ 1552861 h 15528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2991" h="1552861">
                    <a:moveTo>
                      <a:pt x="0" y="3461"/>
                    </a:moveTo>
                    <a:lnTo>
                      <a:pt x="2897620" y="0"/>
                    </a:lnTo>
                    <a:lnTo>
                      <a:pt x="3118337" y="168165"/>
                    </a:lnTo>
                    <a:cubicBezTo>
                      <a:pt x="3119888" y="629730"/>
                      <a:pt x="3121440" y="1091296"/>
                      <a:pt x="3122991" y="1552861"/>
                    </a:cubicBezTo>
                    <a:lnTo>
                      <a:pt x="0" y="1552861"/>
                    </a:lnTo>
                    <a:lnTo>
                      <a:pt x="0" y="34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32" name="任意多边形 13"/>
              <p:cNvSpPr>
                <a:spLocks noChangeArrowheads="1"/>
              </p:cNvSpPr>
              <p:nvPr/>
            </p:nvSpPr>
            <p:spPr bwMode="auto">
              <a:xfrm flipH="1">
                <a:off x="10383043" y="3901727"/>
                <a:ext cx="323850" cy="215900"/>
              </a:xfrm>
              <a:custGeom>
                <a:avLst/>
                <a:gdLst>
                  <a:gd name="T0" fmla="*/ 0 w 323754"/>
                  <a:gd name="T1" fmla="*/ 175378 h 175378"/>
                  <a:gd name="T2" fmla="*/ 323754 w 323754"/>
                  <a:gd name="T3" fmla="*/ 170334 h 175378"/>
                  <a:gd name="T4" fmla="*/ 222988 w 323754"/>
                  <a:gd name="T5" fmla="*/ 0 h 175378"/>
                  <a:gd name="T6" fmla="*/ 0 w 323754"/>
                  <a:gd name="T7" fmla="*/ 175378 h 1753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3754"/>
                  <a:gd name="T13" fmla="*/ 0 h 175378"/>
                  <a:gd name="T14" fmla="*/ 323754 w 323754"/>
                  <a:gd name="T15" fmla="*/ 175378 h 1753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3754" h="175378">
                    <a:moveTo>
                      <a:pt x="0" y="175378"/>
                    </a:moveTo>
                    <a:lnTo>
                      <a:pt x="323754" y="170334"/>
                    </a:lnTo>
                    <a:lnTo>
                      <a:pt x="222988" y="0"/>
                    </a:lnTo>
                    <a:lnTo>
                      <a:pt x="0" y="175378"/>
                    </a:lnTo>
                    <a:close/>
                  </a:path>
                </a:pathLst>
              </a:cu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sp>
          <p:nvSpPr>
            <p:cNvPr id="48" name="等腰三角形 29"/>
            <p:cNvSpPr>
              <a:spLocks noChangeArrowheads="1"/>
            </p:cNvSpPr>
            <p:nvPr/>
          </p:nvSpPr>
          <p:spPr bwMode="auto">
            <a:xfrm rot="16200000">
              <a:off x="7029450" y="4690679"/>
              <a:ext cx="631825" cy="46513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0" y="666517"/>
            <a:ext cx="12196763" cy="2160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0" y="6533084"/>
            <a:ext cx="12196763" cy="2160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对象的创建和使用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6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5400000">
            <a:off x="1259321" y="3601038"/>
            <a:ext cx="5822204" cy="29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16200000" flipH="1">
            <a:off x="4813537" y="3601906"/>
            <a:ext cx="5822201" cy="29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矩形 14"/>
          <p:cNvSpPr>
            <a:spLocks noChangeArrowheads="1"/>
          </p:cNvSpPr>
          <p:nvPr/>
        </p:nvSpPr>
        <p:spPr bwMode="auto">
          <a:xfrm>
            <a:off x="1433513" y="2269133"/>
            <a:ext cx="27051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buClr>
                <a:srgbClr val="F2F2F2"/>
              </a:buClr>
            </a:pPr>
            <a:r>
              <a:rPr lang="zh-CN" altLang="en-US" sz="16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“类”中的普通代码（静态的除外）是无法直接工作的。要让他们工作，得将它实例化为一个“对象”，让“对象”去工作。</a:t>
            </a:r>
            <a:endParaRPr lang="en-US" sz="16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4" name="矩形 15"/>
          <p:cNvSpPr>
            <a:spLocks noChangeArrowheads="1"/>
          </p:cNvSpPr>
          <p:nvPr/>
        </p:nvSpPr>
        <p:spPr bwMode="auto">
          <a:xfrm>
            <a:off x="1433513" y="4428777"/>
            <a:ext cx="27051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buClr>
                <a:srgbClr val="F2F2F2"/>
              </a:buClr>
            </a:pPr>
            <a:r>
              <a:rPr lang="en-US" altLang="zh-CN" sz="16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</a:t>
            </a:r>
            <a:r>
              <a:rPr lang="zh-CN" altLang="en-US" sz="16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语言中的</a:t>
            </a:r>
            <a:r>
              <a:rPr lang="en-US" altLang="zh-CN" sz="1600" dirty="0" err="1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malloc</a:t>
            </a:r>
            <a:r>
              <a:rPr lang="zh-CN" altLang="en-US" sz="16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用于申请内存，使用完之后，还需要</a:t>
            </a:r>
            <a:r>
              <a:rPr lang="en-US" altLang="zh-CN" sz="16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free</a:t>
            </a:r>
            <a:r>
              <a:rPr lang="zh-CN" altLang="en-US" sz="16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掉这些内存，否则会产生“垃圾”。</a:t>
            </a:r>
            <a:endParaRPr lang="en-US" altLang="zh-CN" sz="16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5" name="矩形 16"/>
          <p:cNvSpPr>
            <a:spLocks noChangeArrowheads="1"/>
          </p:cNvSpPr>
          <p:nvPr/>
        </p:nvSpPr>
        <p:spPr bwMode="auto">
          <a:xfrm>
            <a:off x="7811293" y="2204864"/>
            <a:ext cx="27051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buClr>
                <a:srgbClr val="F2F2F2"/>
              </a:buClr>
            </a:pPr>
            <a:r>
              <a:rPr lang="en-US" altLang="zh-CN" sz="16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Person p = new Person();</a:t>
            </a:r>
          </a:p>
          <a:p>
            <a:pPr algn="just">
              <a:buClr>
                <a:srgbClr val="F2F2F2"/>
              </a:buClr>
            </a:pPr>
            <a:r>
              <a:rPr lang="en-US" altLang="zh-CN" sz="1600" dirty="0" err="1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p.speak</a:t>
            </a:r>
            <a:r>
              <a:rPr lang="en-US" altLang="zh-CN" sz="16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();</a:t>
            </a:r>
            <a:endParaRPr lang="en-US" altLang="zh-CN" sz="16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>
              <a:buClr>
                <a:srgbClr val="F2F2F2"/>
              </a:buClr>
            </a:pPr>
            <a:r>
              <a:rPr lang="en-US" altLang="zh-CN" sz="16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Person</a:t>
            </a:r>
            <a:r>
              <a:rPr lang="zh-CN" altLang="en-US" sz="16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是编写好的类；</a:t>
            </a:r>
            <a:endParaRPr lang="en-US" altLang="zh-CN" sz="1600" dirty="0" smtClean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>
              <a:buClr>
                <a:srgbClr val="F2F2F2"/>
              </a:buClr>
            </a:pPr>
            <a:r>
              <a:rPr lang="en-US" altLang="zh-CN" sz="16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</a:t>
            </a:r>
            <a:r>
              <a:rPr lang="zh-CN" altLang="en-US" sz="16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是变量，通过它，我们可以访问 </a:t>
            </a:r>
            <a:r>
              <a:rPr lang="en-US" altLang="zh-CN" sz="16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new Person()</a:t>
            </a:r>
            <a:r>
              <a:rPr lang="zh-CN" altLang="en-US" sz="16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生成的对象。</a:t>
            </a:r>
            <a:endParaRPr lang="en-US" altLang="zh-CN" sz="16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6" name="矩形 17"/>
          <p:cNvSpPr>
            <a:spLocks noChangeArrowheads="1"/>
          </p:cNvSpPr>
          <p:nvPr/>
        </p:nvSpPr>
        <p:spPr bwMode="auto">
          <a:xfrm>
            <a:off x="7811293" y="4428777"/>
            <a:ext cx="27051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buClr>
                <a:srgbClr val="F2F2F2"/>
              </a:buClr>
            </a:pPr>
            <a:r>
              <a:rPr lang="en-US" altLang="zh-CN" sz="16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new</a:t>
            </a:r>
            <a:r>
              <a:rPr lang="zh-CN" altLang="en-US" sz="16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关键词和</a:t>
            </a:r>
            <a:r>
              <a:rPr lang="en-US" altLang="zh-CN" sz="1600" dirty="0" err="1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malloc</a:t>
            </a:r>
            <a:r>
              <a:rPr lang="zh-CN" altLang="en-US" sz="16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类似，也会产生“垃圾”：</a:t>
            </a:r>
            <a:endParaRPr lang="en-US" altLang="zh-CN" sz="1600" dirty="0" smtClean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>
              <a:buClr>
                <a:srgbClr val="F2F2F2"/>
              </a:buClr>
            </a:pPr>
            <a:endParaRPr lang="en-US" altLang="zh-CN" sz="16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>
              <a:buClr>
                <a:srgbClr val="F2F2F2"/>
              </a:buClr>
            </a:pPr>
            <a:r>
              <a:rPr lang="en-US" altLang="zh-CN" sz="16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Person p = new Person();</a:t>
            </a:r>
          </a:p>
          <a:p>
            <a:pPr algn="just">
              <a:buClr>
                <a:srgbClr val="F2F2F2"/>
              </a:buClr>
            </a:pPr>
            <a:r>
              <a:rPr lang="en-US" altLang="zh-CN" sz="16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P=null;</a:t>
            </a:r>
          </a:p>
          <a:p>
            <a:pPr algn="just">
              <a:buClr>
                <a:srgbClr val="F2F2F2"/>
              </a:buClr>
            </a:pPr>
            <a:endParaRPr lang="en-US" altLang="zh-CN" sz="16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7" name="直接连接符 18"/>
          <p:cNvSpPr>
            <a:spLocks noChangeShapeType="1"/>
          </p:cNvSpPr>
          <p:nvPr/>
        </p:nvSpPr>
        <p:spPr bwMode="auto">
          <a:xfrm>
            <a:off x="1543050" y="2237383"/>
            <a:ext cx="2508250" cy="0"/>
          </a:xfrm>
          <a:prstGeom prst="line">
            <a:avLst/>
          </a:prstGeom>
          <a:noFill/>
          <a:ln w="6350" cap="flat" cmpd="sng">
            <a:solidFill>
              <a:srgbClr val="F8F8F8">
                <a:alpha val="50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38" name="直接连接符 19"/>
          <p:cNvSpPr>
            <a:spLocks noChangeShapeType="1"/>
          </p:cNvSpPr>
          <p:nvPr/>
        </p:nvSpPr>
        <p:spPr bwMode="auto">
          <a:xfrm>
            <a:off x="7924006" y="2237383"/>
            <a:ext cx="2508250" cy="0"/>
          </a:xfrm>
          <a:prstGeom prst="line">
            <a:avLst/>
          </a:prstGeom>
          <a:noFill/>
          <a:ln w="6350" cap="flat" cmpd="sng">
            <a:solidFill>
              <a:srgbClr val="F8F8F8">
                <a:alpha val="50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39" name="直接连接符 20"/>
          <p:cNvSpPr>
            <a:spLocks noChangeShapeType="1"/>
          </p:cNvSpPr>
          <p:nvPr/>
        </p:nvSpPr>
        <p:spPr bwMode="auto">
          <a:xfrm>
            <a:off x="1543050" y="4397027"/>
            <a:ext cx="2508250" cy="0"/>
          </a:xfrm>
          <a:prstGeom prst="line">
            <a:avLst/>
          </a:prstGeom>
          <a:noFill/>
          <a:ln w="6350" cap="flat" cmpd="sng">
            <a:solidFill>
              <a:srgbClr val="F8F8F8">
                <a:alpha val="50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" name="直接连接符 21"/>
          <p:cNvSpPr>
            <a:spLocks noChangeShapeType="1"/>
          </p:cNvSpPr>
          <p:nvPr/>
        </p:nvSpPr>
        <p:spPr bwMode="auto">
          <a:xfrm>
            <a:off x="7906543" y="4397027"/>
            <a:ext cx="2508250" cy="0"/>
          </a:xfrm>
          <a:prstGeom prst="line">
            <a:avLst/>
          </a:prstGeom>
          <a:noFill/>
          <a:ln w="6350" cap="flat" cmpd="sng">
            <a:solidFill>
              <a:srgbClr val="F8F8F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2" name="文本框 23"/>
          <p:cNvSpPr>
            <a:spLocks noChangeArrowheads="1"/>
          </p:cNvSpPr>
          <p:nvPr/>
        </p:nvSpPr>
        <p:spPr bwMode="auto">
          <a:xfrm>
            <a:off x="2006600" y="4038252"/>
            <a:ext cx="201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sp>
        <p:nvSpPr>
          <p:cNvPr id="49" name="文本框 30"/>
          <p:cNvSpPr>
            <a:spLocks noChangeArrowheads="1"/>
          </p:cNvSpPr>
          <p:nvPr/>
        </p:nvSpPr>
        <p:spPr bwMode="auto">
          <a:xfrm>
            <a:off x="4724375" y="2351896"/>
            <a:ext cx="8699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400" dirty="0">
                <a:solidFill>
                  <a:srgbClr val="595959"/>
                </a:solidFill>
                <a:latin typeface="微软雅黑"/>
                <a:ea typeface="微软雅黑"/>
                <a:sym typeface="Segoe UI Light" pitchFamily="2" charset="0"/>
              </a:rPr>
              <a:t>01</a:t>
            </a:r>
            <a:endParaRPr lang="zh-CN" altLang="en-US" sz="4400" dirty="0">
              <a:solidFill>
                <a:srgbClr val="595959"/>
              </a:solidFill>
              <a:latin typeface="微软雅黑"/>
              <a:ea typeface="微软雅黑"/>
              <a:sym typeface="Segoe UI Light" pitchFamily="2" charset="0"/>
            </a:endParaRPr>
          </a:p>
        </p:txBody>
      </p:sp>
      <p:sp>
        <p:nvSpPr>
          <p:cNvPr id="50" name="文本框 31"/>
          <p:cNvSpPr>
            <a:spLocks noChangeArrowheads="1"/>
          </p:cNvSpPr>
          <p:nvPr/>
        </p:nvSpPr>
        <p:spPr bwMode="auto">
          <a:xfrm>
            <a:off x="6364410" y="2340784"/>
            <a:ext cx="8699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400" dirty="0">
                <a:solidFill>
                  <a:srgbClr val="595959"/>
                </a:solidFill>
                <a:latin typeface="微软雅黑"/>
                <a:ea typeface="微软雅黑"/>
                <a:sym typeface="Segoe UI Light" pitchFamily="2" charset="0"/>
              </a:rPr>
              <a:t>02</a:t>
            </a:r>
            <a:endParaRPr lang="zh-CN" altLang="en-US" sz="4400" dirty="0">
              <a:solidFill>
                <a:srgbClr val="595959"/>
              </a:solidFill>
              <a:latin typeface="微软雅黑"/>
              <a:ea typeface="微软雅黑"/>
              <a:sym typeface="Segoe UI Light" pitchFamily="2" charset="0"/>
            </a:endParaRPr>
          </a:p>
        </p:txBody>
      </p:sp>
      <p:sp>
        <p:nvSpPr>
          <p:cNvPr id="51" name="文本框 32"/>
          <p:cNvSpPr>
            <a:spLocks noChangeArrowheads="1"/>
          </p:cNvSpPr>
          <p:nvPr/>
        </p:nvSpPr>
        <p:spPr bwMode="auto">
          <a:xfrm>
            <a:off x="4710087" y="4552814"/>
            <a:ext cx="8699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400" dirty="0">
                <a:solidFill>
                  <a:srgbClr val="595959"/>
                </a:solidFill>
                <a:latin typeface="微软雅黑"/>
                <a:ea typeface="微软雅黑"/>
                <a:sym typeface="Segoe UI Light" pitchFamily="2" charset="0"/>
              </a:rPr>
              <a:t>03</a:t>
            </a:r>
            <a:endParaRPr lang="zh-CN" altLang="en-US" sz="4400" dirty="0">
              <a:solidFill>
                <a:srgbClr val="595959"/>
              </a:solidFill>
              <a:latin typeface="微软雅黑"/>
              <a:ea typeface="微软雅黑"/>
              <a:sym typeface="Segoe UI Light" pitchFamily="2" charset="0"/>
            </a:endParaRPr>
          </a:p>
        </p:txBody>
      </p:sp>
      <p:sp>
        <p:nvSpPr>
          <p:cNvPr id="52" name="文本框 33"/>
          <p:cNvSpPr>
            <a:spLocks noChangeArrowheads="1"/>
          </p:cNvSpPr>
          <p:nvPr/>
        </p:nvSpPr>
        <p:spPr bwMode="auto">
          <a:xfrm>
            <a:off x="6329485" y="4552814"/>
            <a:ext cx="8699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400" dirty="0">
                <a:solidFill>
                  <a:srgbClr val="595959"/>
                </a:solidFill>
                <a:latin typeface="微软雅黑"/>
                <a:ea typeface="微软雅黑"/>
                <a:sym typeface="Segoe UI Light" pitchFamily="2" charset="0"/>
              </a:rPr>
              <a:t>04</a:t>
            </a:r>
            <a:endParaRPr lang="zh-CN" altLang="en-US" sz="4400" dirty="0">
              <a:solidFill>
                <a:srgbClr val="595959"/>
              </a:solidFill>
              <a:latin typeface="微软雅黑"/>
              <a:ea typeface="微软雅黑"/>
              <a:sym typeface="Segoe UI Light" pitchFamily="2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931943" y="1867496"/>
            <a:ext cx="2339569" cy="369887"/>
            <a:chOff x="7931943" y="1867496"/>
            <a:chExt cx="2339569" cy="369887"/>
          </a:xfrm>
        </p:grpSpPr>
        <p:sp>
          <p:nvSpPr>
            <p:cNvPr id="44" name="文本框 25"/>
            <p:cNvSpPr>
              <a:spLocks noChangeArrowheads="1"/>
            </p:cNvSpPr>
            <p:nvPr/>
          </p:nvSpPr>
          <p:spPr bwMode="auto">
            <a:xfrm>
              <a:off x="8253800" y="1867496"/>
              <a:ext cx="201771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实例化一个“类”</a:t>
              </a:r>
              <a:endParaRPr lang="zh-CN" altLang="en-US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  <p:pic>
          <p:nvPicPr>
            <p:cNvPr id="53" name="图片 3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1943" y="1920676"/>
              <a:ext cx="263525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9"/>
          <p:cNvGrpSpPr/>
          <p:nvPr/>
        </p:nvGrpSpPr>
        <p:grpSpPr>
          <a:xfrm>
            <a:off x="1565275" y="1857175"/>
            <a:ext cx="2282826" cy="369332"/>
            <a:chOff x="1565275" y="1857175"/>
            <a:chExt cx="2282826" cy="369332"/>
          </a:xfrm>
        </p:grpSpPr>
        <p:sp>
          <p:nvSpPr>
            <p:cNvPr id="41" name="文本框 22"/>
            <p:cNvSpPr>
              <a:spLocks noChangeArrowheads="1"/>
            </p:cNvSpPr>
            <p:nvPr/>
          </p:nvSpPr>
          <p:spPr bwMode="auto">
            <a:xfrm>
              <a:off x="1831976" y="1857175"/>
              <a:ext cx="20161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让“类”工作</a:t>
              </a:r>
              <a:endParaRPr lang="zh-CN" altLang="en-US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  <p:pic>
          <p:nvPicPr>
            <p:cNvPr id="54" name="图片 3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5275" y="1977033"/>
              <a:ext cx="19367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组合 12"/>
          <p:cNvGrpSpPr/>
          <p:nvPr/>
        </p:nvGrpSpPr>
        <p:grpSpPr>
          <a:xfrm>
            <a:off x="7924006" y="4038252"/>
            <a:ext cx="2385219" cy="369332"/>
            <a:chOff x="7924006" y="4038252"/>
            <a:chExt cx="2385219" cy="369332"/>
          </a:xfrm>
        </p:grpSpPr>
        <p:sp>
          <p:nvSpPr>
            <p:cNvPr id="43" name="文本框 24"/>
            <p:cNvSpPr>
              <a:spLocks noChangeArrowheads="1"/>
            </p:cNvSpPr>
            <p:nvPr/>
          </p:nvSpPr>
          <p:spPr bwMode="auto">
            <a:xfrm>
              <a:off x="8291513" y="4038252"/>
              <a:ext cx="20177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“垃圾”的产生</a:t>
              </a:r>
              <a:endParaRPr lang="zh-CN" altLang="en-US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  <p:pic>
          <p:nvPicPr>
            <p:cNvPr id="55" name="图片 3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006" y="4038252"/>
              <a:ext cx="295275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组合 10"/>
          <p:cNvGrpSpPr/>
          <p:nvPr/>
        </p:nvGrpSpPr>
        <p:grpSpPr>
          <a:xfrm>
            <a:off x="1530350" y="4038252"/>
            <a:ext cx="2319338" cy="369888"/>
            <a:chOff x="1530350" y="4038252"/>
            <a:chExt cx="2319338" cy="369888"/>
          </a:xfrm>
        </p:grpSpPr>
        <p:pic>
          <p:nvPicPr>
            <p:cNvPr id="56" name="图片 3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350" y="4117627"/>
              <a:ext cx="2159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文本框 24"/>
            <p:cNvSpPr>
              <a:spLocks noChangeArrowheads="1"/>
            </p:cNvSpPr>
            <p:nvPr/>
          </p:nvSpPr>
          <p:spPr bwMode="auto">
            <a:xfrm>
              <a:off x="1831976" y="4038252"/>
              <a:ext cx="20177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还记得</a:t>
              </a:r>
              <a:r>
                <a:rPr lang="en-US" altLang="zh-CN" b="1" dirty="0" err="1" smtClean="0">
                  <a:solidFill>
                    <a:srgbClr val="F8F8F8"/>
                  </a:solidFill>
                  <a:latin typeface="微软雅黑"/>
                  <a:ea typeface="微软雅黑"/>
                </a:rPr>
                <a:t>malloc</a:t>
              </a:r>
              <a:r>
                <a:rPr lang="zh-CN" altLang="en-US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么？</a:t>
              </a:r>
              <a:endParaRPr lang="zh-CN" altLang="en-US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5124951"/>
      </p:ext>
    </p:extLst>
  </p:cSld>
  <p:clrMapOvr>
    <a:masterClrMapping/>
  </p:clrMapOvr>
  <p:transition spd="slow" advTm="7938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8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8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98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48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98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48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98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48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98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48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980"/>
                            </p:stCondLst>
                            <p:childTnLst>
                              <p:par>
                                <p:cTn id="9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48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98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  <p:bldP spid="33" grpId="0"/>
      <p:bldP spid="34" grpId="0"/>
      <p:bldP spid="35" grpId="0"/>
      <p:bldP spid="36" grpId="0"/>
      <p:bldP spid="37" grpId="0" animBg="1"/>
      <p:bldP spid="38" grpId="0" animBg="1"/>
      <p:bldP spid="39" grpId="0" animBg="1"/>
      <p:bldP spid="40" grpId="0" animBg="1"/>
      <p:bldP spid="49" grpId="0"/>
      <p:bldP spid="50" grpId="0"/>
      <p:bldP spid="51" grpId="0"/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477741" y="159023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  <a:latin typeface="微软雅黑"/>
                <a:ea typeface="微软雅黑"/>
              </a:rPr>
              <a:t>示例代码：对象的创建和使用</a:t>
            </a:r>
            <a:endParaRPr lang="zh-CN" altLang="en-US" sz="24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82" name="Freeform 6"/>
          <p:cNvSpPr>
            <a:spLocks/>
          </p:cNvSpPr>
          <p:nvPr/>
        </p:nvSpPr>
        <p:spPr bwMode="auto">
          <a:xfrm flipH="1">
            <a:off x="0" y="2165425"/>
            <a:ext cx="265770" cy="25271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65" y="764704"/>
            <a:ext cx="10733087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489385"/>
      </p:ext>
    </p:extLst>
  </p:cSld>
  <p:clrMapOvr>
    <a:masterClrMapping/>
  </p:clrMapOvr>
  <p:transition spd="slow" advTm="10084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3" grpId="0" animBg="1"/>
      <p:bldP spid="84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8"/>
          <a:stretch/>
        </p:blipFill>
        <p:spPr>
          <a:xfrm>
            <a:off x="4064562" y="666516"/>
            <a:ext cx="8151986" cy="60048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434670" y="17441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类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的设计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4723738" y="2592389"/>
            <a:ext cx="1389063" cy="1998663"/>
          </a:xfrm>
          <a:custGeom>
            <a:avLst/>
            <a:gdLst>
              <a:gd name="T0" fmla="*/ 619 w 2295"/>
              <a:gd name="T1" fmla="*/ 0 h 3291"/>
              <a:gd name="T2" fmla="*/ 2295 w 2295"/>
              <a:gd name="T3" fmla="*/ 1676 h 3291"/>
              <a:gd name="T4" fmla="*/ 680 w 2295"/>
              <a:gd name="T5" fmla="*/ 3291 h 3291"/>
              <a:gd name="T6" fmla="*/ 61 w 2295"/>
              <a:gd name="T7" fmla="*/ 2671 h 3291"/>
              <a:gd name="T8" fmla="*/ 1056 w 2295"/>
              <a:gd name="T9" fmla="*/ 1676 h 3291"/>
              <a:gd name="T10" fmla="*/ 0 w 2295"/>
              <a:gd name="T11" fmla="*/ 619 h 3291"/>
              <a:gd name="T12" fmla="*/ 619 w 2295"/>
              <a:gd name="T13" fmla="*/ 0 h 3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95" h="3291">
                <a:moveTo>
                  <a:pt x="619" y="0"/>
                </a:moveTo>
                <a:lnTo>
                  <a:pt x="2295" y="1676"/>
                </a:lnTo>
                <a:lnTo>
                  <a:pt x="680" y="3291"/>
                </a:lnTo>
                <a:lnTo>
                  <a:pt x="61" y="2671"/>
                </a:lnTo>
                <a:lnTo>
                  <a:pt x="1056" y="1676"/>
                </a:lnTo>
                <a:lnTo>
                  <a:pt x="0" y="619"/>
                </a:lnTo>
                <a:lnTo>
                  <a:pt x="61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3096550" y="1565276"/>
            <a:ext cx="1919288" cy="1355725"/>
          </a:xfrm>
          <a:custGeom>
            <a:avLst/>
            <a:gdLst>
              <a:gd name="T0" fmla="*/ 0 w 3170"/>
              <a:gd name="T1" fmla="*/ 1615 h 2234"/>
              <a:gd name="T2" fmla="*/ 1616 w 3170"/>
              <a:gd name="T3" fmla="*/ 0 h 2234"/>
              <a:gd name="T4" fmla="*/ 3170 w 3170"/>
              <a:gd name="T5" fmla="*/ 1555 h 2234"/>
              <a:gd name="T6" fmla="*/ 2551 w 3170"/>
              <a:gd name="T7" fmla="*/ 2174 h 2234"/>
              <a:gd name="T8" fmla="*/ 1616 w 3170"/>
              <a:gd name="T9" fmla="*/ 1239 h 2234"/>
              <a:gd name="T10" fmla="*/ 620 w 3170"/>
              <a:gd name="T11" fmla="*/ 2234 h 2234"/>
              <a:gd name="T12" fmla="*/ 0 w 3170"/>
              <a:gd name="T13" fmla="*/ 1615 h 2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70" h="2234">
                <a:moveTo>
                  <a:pt x="0" y="1615"/>
                </a:moveTo>
                <a:lnTo>
                  <a:pt x="1616" y="0"/>
                </a:lnTo>
                <a:lnTo>
                  <a:pt x="3170" y="1555"/>
                </a:lnTo>
                <a:lnTo>
                  <a:pt x="2551" y="2174"/>
                </a:lnTo>
                <a:lnTo>
                  <a:pt x="1616" y="1239"/>
                </a:lnTo>
                <a:lnTo>
                  <a:pt x="620" y="2234"/>
                </a:lnTo>
                <a:lnTo>
                  <a:pt x="0" y="16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3060038" y="4260851"/>
            <a:ext cx="1992313" cy="1393825"/>
          </a:xfrm>
          <a:custGeom>
            <a:avLst/>
            <a:gdLst>
              <a:gd name="T0" fmla="*/ 619 w 3291"/>
              <a:gd name="T1" fmla="*/ 0 h 2295"/>
              <a:gd name="T2" fmla="*/ 1676 w 3291"/>
              <a:gd name="T3" fmla="*/ 1056 h 2295"/>
              <a:gd name="T4" fmla="*/ 2671 w 3291"/>
              <a:gd name="T5" fmla="*/ 61 h 2295"/>
              <a:gd name="T6" fmla="*/ 3291 w 3291"/>
              <a:gd name="T7" fmla="*/ 680 h 2295"/>
              <a:gd name="T8" fmla="*/ 1676 w 3291"/>
              <a:gd name="T9" fmla="*/ 2295 h 2295"/>
              <a:gd name="T10" fmla="*/ 0 w 3291"/>
              <a:gd name="T11" fmla="*/ 619 h 2295"/>
              <a:gd name="T12" fmla="*/ 619 w 3291"/>
              <a:gd name="T13" fmla="*/ 0 h 2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1" h="2295">
                <a:moveTo>
                  <a:pt x="619" y="0"/>
                </a:moveTo>
                <a:lnTo>
                  <a:pt x="1676" y="1056"/>
                </a:lnTo>
                <a:lnTo>
                  <a:pt x="2671" y="61"/>
                </a:lnTo>
                <a:lnTo>
                  <a:pt x="3291" y="680"/>
                </a:lnTo>
                <a:lnTo>
                  <a:pt x="1676" y="2295"/>
                </a:lnTo>
                <a:lnTo>
                  <a:pt x="0" y="619"/>
                </a:lnTo>
                <a:lnTo>
                  <a:pt x="61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036100" y="2628901"/>
            <a:ext cx="1352550" cy="1924050"/>
          </a:xfrm>
          <a:custGeom>
            <a:avLst/>
            <a:gdLst>
              <a:gd name="T0" fmla="*/ 0 w 2234"/>
              <a:gd name="T1" fmla="*/ 1616 h 3170"/>
              <a:gd name="T2" fmla="*/ 1615 w 2234"/>
              <a:gd name="T3" fmla="*/ 0 h 3170"/>
              <a:gd name="T4" fmla="*/ 2234 w 2234"/>
              <a:gd name="T5" fmla="*/ 620 h 3170"/>
              <a:gd name="T6" fmla="*/ 1239 w 2234"/>
              <a:gd name="T7" fmla="*/ 1616 h 3170"/>
              <a:gd name="T8" fmla="*/ 2174 w 2234"/>
              <a:gd name="T9" fmla="*/ 2551 h 3170"/>
              <a:gd name="T10" fmla="*/ 1555 w 2234"/>
              <a:gd name="T11" fmla="*/ 3170 h 3170"/>
              <a:gd name="T12" fmla="*/ 0 w 2234"/>
              <a:gd name="T13" fmla="*/ 1616 h 3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34" h="3170">
                <a:moveTo>
                  <a:pt x="0" y="1616"/>
                </a:moveTo>
                <a:lnTo>
                  <a:pt x="1615" y="0"/>
                </a:lnTo>
                <a:lnTo>
                  <a:pt x="2234" y="620"/>
                </a:lnTo>
                <a:lnTo>
                  <a:pt x="1239" y="1616"/>
                </a:lnTo>
                <a:lnTo>
                  <a:pt x="2174" y="2551"/>
                </a:lnTo>
                <a:lnTo>
                  <a:pt x="1555" y="3170"/>
                </a:lnTo>
                <a:lnTo>
                  <a:pt x="0" y="16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64106" y="34742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4D4D4D"/>
                </a:solidFill>
                <a:latin typeface="微软雅黑"/>
                <a:ea typeface="微软雅黑"/>
              </a:rPr>
              <a:t>类的设计</a:t>
            </a:r>
            <a:endParaRPr lang="zh-CN" altLang="en-US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2" name="矩形 16"/>
          <p:cNvSpPr>
            <a:spLocks noChangeArrowheads="1"/>
          </p:cNvSpPr>
          <p:nvPr/>
        </p:nvSpPr>
        <p:spPr bwMode="auto">
          <a:xfrm>
            <a:off x="6218812" y="3344446"/>
            <a:ext cx="14637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rgbClr val="F2F2F2"/>
              </a:buClr>
            </a:pPr>
            <a:r>
              <a:rPr lang="zh-CN" altLang="en-US" sz="16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方法的设计</a:t>
            </a:r>
            <a:endParaRPr lang="en-US" altLang="zh-CN" sz="16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文本框 25"/>
          <p:cNvSpPr>
            <a:spLocks noChangeArrowheads="1"/>
          </p:cNvSpPr>
          <p:nvPr/>
        </p:nvSpPr>
        <p:spPr bwMode="auto">
          <a:xfrm>
            <a:off x="6306100" y="2942809"/>
            <a:ext cx="2017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■</a:t>
            </a:r>
            <a:r>
              <a:rPr lang="zh-CN" altLang="en-US" b="1" dirty="0" smtClean="0">
                <a:solidFill>
                  <a:srgbClr val="4D4D4D"/>
                </a:solidFill>
                <a:latin typeface="微软雅黑"/>
                <a:ea typeface="微软雅黑"/>
              </a:rPr>
              <a:t>行为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4" name="矩形 16"/>
          <p:cNvSpPr>
            <a:spLocks noChangeArrowheads="1"/>
          </p:cNvSpPr>
          <p:nvPr/>
        </p:nvSpPr>
        <p:spPr bwMode="auto">
          <a:xfrm>
            <a:off x="606250" y="3255545"/>
            <a:ext cx="13876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rgbClr val="F2F2F2"/>
              </a:buClr>
            </a:pPr>
            <a:r>
              <a:rPr lang="zh-CN" altLang="en-US" sz="16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属性的设计</a:t>
            </a:r>
            <a:endParaRPr lang="en-US" altLang="zh-CN" sz="16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文本框 25"/>
          <p:cNvSpPr>
            <a:spLocks noChangeArrowheads="1"/>
          </p:cNvSpPr>
          <p:nvPr/>
        </p:nvSpPr>
        <p:spPr bwMode="auto">
          <a:xfrm>
            <a:off x="705706" y="2853908"/>
            <a:ext cx="2017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■</a:t>
            </a:r>
            <a:r>
              <a:rPr lang="zh-CN" altLang="en-US" b="1" dirty="0">
                <a:solidFill>
                  <a:srgbClr val="4D4D4D"/>
                </a:solidFill>
                <a:latin typeface="微软雅黑"/>
                <a:ea typeface="微软雅黑"/>
              </a:rPr>
              <a:t>特征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961311" y="6017796"/>
            <a:ext cx="43447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buClr>
                <a:srgbClr val="F2F2F2"/>
              </a:buClr>
            </a:pPr>
            <a:r>
              <a:rPr lang="en-US" altLang="zh-CN" sz="16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public, protect, private, static, void…</a:t>
            </a:r>
            <a:endParaRPr lang="en-US" altLang="zh-CN" sz="16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" name="文本框 25"/>
          <p:cNvSpPr>
            <a:spLocks noChangeArrowheads="1"/>
          </p:cNvSpPr>
          <p:nvPr/>
        </p:nvSpPr>
        <p:spPr bwMode="auto">
          <a:xfrm>
            <a:off x="3060038" y="5647909"/>
            <a:ext cx="2017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■</a:t>
            </a:r>
            <a:r>
              <a:rPr lang="zh-CN" altLang="en-US" b="1" dirty="0" smtClean="0">
                <a:solidFill>
                  <a:srgbClr val="4D4D4D"/>
                </a:solidFill>
                <a:latin typeface="微软雅黑"/>
                <a:ea typeface="微软雅黑"/>
              </a:rPr>
              <a:t>关键词的选择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973040" y="1208673"/>
            <a:ext cx="42503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buClr>
                <a:srgbClr val="F2F2F2"/>
              </a:buClr>
            </a:pPr>
            <a:r>
              <a:rPr lang="zh-CN" altLang="en-US" sz="16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明确是对哪些“对象”进行抽象而得到的类。</a:t>
            </a:r>
            <a:endParaRPr lang="en-US" altLang="zh-CN" sz="16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9" name="文本框 25"/>
          <p:cNvSpPr>
            <a:spLocks noChangeArrowheads="1"/>
          </p:cNvSpPr>
          <p:nvPr/>
        </p:nvSpPr>
        <p:spPr bwMode="auto">
          <a:xfrm>
            <a:off x="3096550" y="838786"/>
            <a:ext cx="1758674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■</a:t>
            </a:r>
            <a:r>
              <a:rPr lang="zh-CN" altLang="en-US" b="1" dirty="0" smtClean="0">
                <a:solidFill>
                  <a:srgbClr val="4D4D4D"/>
                </a:solidFill>
                <a:latin typeface="微软雅黑"/>
                <a:ea typeface="微软雅黑"/>
              </a:rPr>
              <a:t>类名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04933174"/>
      </p:ext>
    </p:extLst>
  </p:cSld>
  <p:clrMapOvr>
    <a:masterClrMapping/>
  </p:clrMapOvr>
  <p:transition spd="slow" advTm="6158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20"/>
                                </p:stCondLst>
                                <p:childTnLst>
                                  <p:par>
                                    <p:cTn id="1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82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320"/>
                                </p:stCondLst>
                                <p:childTnLst>
                                  <p:par>
                                    <p:cTn id="31" presetID="2" presetClass="entr" presetSubtype="4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820"/>
                                </p:stCondLst>
                                <p:childTnLst>
                                  <p:par>
                                    <p:cTn id="4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820"/>
                                </p:stCondLst>
                                <p:childTnLst>
                                  <p:par>
                                    <p:cTn id="4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4120"/>
                                </p:stCondLst>
                                <p:childTnLst>
                                  <p:par>
                                    <p:cTn id="6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4620"/>
                                </p:stCondLst>
                                <p:childTnLst>
                                  <p:par>
                                    <p:cTn id="6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92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7" grpId="0"/>
          <p:bldP spid="27" grpId="0" animBg="1"/>
          <p:bldP spid="7" grpId="0" animBg="1"/>
          <p:bldP spid="8" grpId="0" animBg="1"/>
          <p:bldP spid="9" grpId="0" animBg="1"/>
          <p:bldP spid="10" grpId="0" animBg="1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20"/>
                                </p:stCondLst>
                                <p:childTnLst>
                                  <p:par>
                                    <p:cTn id="1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82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320"/>
                                </p:stCondLst>
                                <p:childTnLst>
                                  <p:par>
                                    <p:cTn id="3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820"/>
                                </p:stCondLst>
                                <p:childTnLst>
                                  <p:par>
                                    <p:cTn id="4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820"/>
                                </p:stCondLst>
                                <p:childTnLst>
                                  <p:par>
                                    <p:cTn id="4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4120"/>
                                </p:stCondLst>
                                <p:childTnLst>
                                  <p:par>
                                    <p:cTn id="6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4620"/>
                                </p:stCondLst>
                                <p:childTnLst>
                                  <p:par>
                                    <p:cTn id="6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92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7" grpId="0"/>
          <p:bldP spid="27" grpId="0" animBg="1"/>
          <p:bldP spid="7" grpId="0" animBg="1"/>
          <p:bldP spid="8" grpId="0" animBg="1"/>
          <p:bldP spid="9" grpId="0" animBg="1"/>
          <p:bldP spid="10" grpId="0" animBg="1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  <a:latin typeface="微软雅黑"/>
                <a:ea typeface="微软雅黑"/>
              </a:rPr>
              <a:t>类的封装</a:t>
            </a:r>
            <a:endParaRPr lang="zh-CN" altLang="en-US" sz="24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8323664" y="2824312"/>
            <a:ext cx="2992140" cy="2992140"/>
            <a:chOff x="768366" y="1765300"/>
            <a:chExt cx="2992140" cy="2992140"/>
          </a:xfrm>
        </p:grpSpPr>
        <p:sp>
          <p:nvSpPr>
            <p:cNvPr id="59" name="椭圆 58"/>
            <p:cNvSpPr/>
            <p:nvPr/>
          </p:nvSpPr>
          <p:spPr bwMode="auto">
            <a:xfrm>
              <a:off x="768366" y="1765300"/>
              <a:ext cx="2992140" cy="2992140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0" name="椭圆 59"/>
            <p:cNvSpPr/>
            <p:nvPr/>
          </p:nvSpPr>
          <p:spPr bwMode="auto">
            <a:xfrm>
              <a:off x="919898" y="1916832"/>
              <a:ext cx="2689076" cy="2689076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312112" y="1099472"/>
            <a:ext cx="2992140" cy="2992140"/>
            <a:chOff x="768366" y="1765300"/>
            <a:chExt cx="2992140" cy="2992140"/>
          </a:xfrm>
        </p:grpSpPr>
        <p:sp>
          <p:nvSpPr>
            <p:cNvPr id="62" name="椭圆 61"/>
            <p:cNvSpPr/>
            <p:nvPr/>
          </p:nvSpPr>
          <p:spPr bwMode="auto">
            <a:xfrm>
              <a:off x="768366" y="1765300"/>
              <a:ext cx="2992140" cy="29921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3" name="椭圆 62"/>
            <p:cNvSpPr/>
            <p:nvPr/>
          </p:nvSpPr>
          <p:spPr bwMode="auto">
            <a:xfrm>
              <a:off x="919898" y="1916832"/>
              <a:ext cx="2689076" cy="2689076"/>
            </a:xfrm>
            <a:prstGeom prst="ellipse">
              <a:avLst/>
            </a:prstGeom>
            <a:blipFill>
              <a:blip r:embed="rId4" cstate="print"/>
              <a:stretch>
                <a:fillRect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84689" y="3299391"/>
            <a:ext cx="2992140" cy="2992140"/>
            <a:chOff x="768366" y="1765300"/>
            <a:chExt cx="2992140" cy="2992140"/>
          </a:xfrm>
        </p:grpSpPr>
        <p:sp>
          <p:nvSpPr>
            <p:cNvPr id="65" name="椭圆 64"/>
            <p:cNvSpPr/>
            <p:nvPr/>
          </p:nvSpPr>
          <p:spPr bwMode="auto">
            <a:xfrm>
              <a:off x="768366" y="1765300"/>
              <a:ext cx="2992140" cy="29921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" name="椭圆 65"/>
            <p:cNvSpPr/>
            <p:nvPr/>
          </p:nvSpPr>
          <p:spPr bwMode="auto">
            <a:xfrm>
              <a:off x="919898" y="1916832"/>
              <a:ext cx="2689076" cy="2689076"/>
            </a:xfrm>
            <a:prstGeom prst="ellipse">
              <a:avLst/>
            </a:prstGeom>
            <a:blipFill>
              <a:blip r:embed="rId5" cstate="print"/>
              <a:stretch>
                <a:fillRect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67" name="椭圆 66"/>
          <p:cNvSpPr/>
          <p:nvPr/>
        </p:nvSpPr>
        <p:spPr bwMode="auto">
          <a:xfrm>
            <a:off x="603860" y="3260611"/>
            <a:ext cx="959991" cy="959991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8" name="椭圆 67"/>
          <p:cNvSpPr/>
          <p:nvPr/>
        </p:nvSpPr>
        <p:spPr bwMode="auto">
          <a:xfrm>
            <a:off x="4434021" y="829572"/>
            <a:ext cx="959991" cy="959991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8320619" y="2857039"/>
            <a:ext cx="959991" cy="959991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4967" y="3394000"/>
            <a:ext cx="77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What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68918" y="97013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Why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468294" y="302917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How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37846" y="1311034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封装：面向对象重要特性之一。</a:t>
            </a:r>
            <a:endParaRPr lang="en-US" altLang="zh-CN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endParaRPr lang="en-US" altLang="zh-CN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隐藏一些直接访问会带来问题的信息，比如一些私有变量。</a:t>
            </a:r>
            <a:endParaRPr lang="en-US" altLang="zh-CN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57346" y="4308234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为什么要封装？</a:t>
            </a:r>
            <a:endParaRPr lang="en-US" altLang="zh-CN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为什么要强调封装？</a:t>
            </a:r>
            <a:endParaRPr lang="en-US" altLang="zh-CN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安全、独立性、解耦</a:t>
            </a:r>
            <a:endParaRPr lang="zh-CN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08646" y="930034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  <a:latin typeface="+mn-ea"/>
                <a:ea typeface="+mn-ea"/>
              </a:rPr>
              <a:t>setAge</a:t>
            </a:r>
            <a:r>
              <a:rPr lang="en-US" altLang="zh-CN" dirty="0" smtClean="0">
                <a:solidFill>
                  <a:schemeClr val="tx2"/>
                </a:solidFill>
                <a:latin typeface="+mn-ea"/>
                <a:ea typeface="+mn-ea"/>
              </a:rPr>
              <a:t>();</a:t>
            </a:r>
          </a:p>
          <a:p>
            <a:r>
              <a:rPr lang="en-US" altLang="zh-CN" err="1" smtClean="0">
                <a:solidFill>
                  <a:schemeClr val="tx2"/>
                </a:solidFill>
                <a:latin typeface="+mn-ea"/>
                <a:ea typeface="+mn-ea"/>
              </a:rPr>
              <a:t>getAge</a:t>
            </a:r>
            <a:r>
              <a:rPr lang="en-US" altLang="zh-CN" smtClean="0">
                <a:solidFill>
                  <a:schemeClr val="tx2"/>
                </a:solidFill>
                <a:latin typeface="+mn-ea"/>
                <a:ea typeface="+mn-ea"/>
              </a:rPr>
              <a:t>();</a:t>
            </a:r>
          </a:p>
          <a:p>
            <a:endParaRPr lang="en-US" altLang="zh-CN">
              <a:solidFill>
                <a:schemeClr val="tx2"/>
              </a:solidFill>
              <a:latin typeface="+mn-ea"/>
              <a:ea typeface="+mn-ea"/>
            </a:endParaRPr>
          </a:p>
          <a:p>
            <a:pPr algn="r"/>
            <a:r>
              <a:rPr lang="en-US" altLang="zh-CN" smtClean="0">
                <a:solidFill>
                  <a:schemeClr val="tx2"/>
                </a:solidFill>
                <a:latin typeface="+mn-ea"/>
                <a:ea typeface="+mn-ea"/>
              </a:rPr>
              <a:t>P85</a:t>
            </a:r>
            <a:r>
              <a:rPr lang="zh-CN" altLang="en-US" smtClean="0">
                <a:solidFill>
                  <a:schemeClr val="tx2"/>
                </a:solidFill>
                <a:latin typeface="+mn-ea"/>
                <a:ea typeface="+mn-ea"/>
              </a:rPr>
              <a:t>例</a:t>
            </a:r>
            <a:r>
              <a:rPr lang="en-US" altLang="zh-CN" smtClean="0">
                <a:solidFill>
                  <a:schemeClr val="tx2"/>
                </a:solidFill>
                <a:latin typeface="+mn-ea"/>
                <a:ea typeface="+mn-ea"/>
              </a:rPr>
              <a:t>3-6</a:t>
            </a:r>
            <a:endParaRPr lang="zh-CN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7516883"/>
      </p:ext>
    </p:extLst>
  </p:cSld>
  <p:clrMapOvr>
    <a:masterClrMapping/>
  </p:clrMapOvr>
  <p:transition spd="slow" advTm="7509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8855 3.7037E-6 L -2.10095E-6 3.703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2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20"/>
                            </p:stCondLst>
                            <p:childTnLst>
                              <p:par>
                                <p:cTn id="3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20"/>
                            </p:stCondLst>
                            <p:childTnLst>
                              <p:par>
                                <p:cTn id="4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82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320"/>
                            </p:stCondLst>
                            <p:childTnLst>
                              <p:par>
                                <p:cTn id="5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82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32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820"/>
                            </p:stCondLst>
                            <p:childTnLst>
                              <p:par>
                                <p:cTn id="7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77" grpId="0"/>
      <p:bldP spid="4" grpId="0" animBg="1"/>
      <p:bldP spid="67" grpId="0" animBg="1"/>
      <p:bldP spid="68" grpId="0" animBg="1"/>
      <p:bldP spid="69" grpId="0" animBg="1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6"/>
          <p:cNvSpPr>
            <a:spLocks/>
          </p:cNvSpPr>
          <p:nvPr/>
        </p:nvSpPr>
        <p:spPr bwMode="auto">
          <a:xfrm flipH="1">
            <a:off x="283" y="2165425"/>
            <a:ext cx="193441" cy="25271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010149" y="2204864"/>
            <a:ext cx="6264696" cy="64633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7055" y="2204864"/>
            <a:ext cx="493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8F8F8"/>
                </a:solidFill>
                <a:latin typeface="微软雅黑"/>
                <a:ea typeface="微软雅黑"/>
              </a:rPr>
              <a:t>三、构造方法、</a:t>
            </a:r>
            <a:r>
              <a:rPr lang="en-US" altLang="zh-CN" sz="3600" b="1" dirty="0" smtClean="0">
                <a:solidFill>
                  <a:srgbClr val="F8F8F8"/>
                </a:solidFill>
                <a:latin typeface="微软雅黑"/>
                <a:ea typeface="微软雅黑"/>
              </a:rPr>
              <a:t>this</a:t>
            </a:r>
            <a:endParaRPr lang="zh-CN" altLang="en-US" sz="3600" b="1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3754616" y="2276872"/>
            <a:ext cx="0" cy="23524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组合 1"/>
          <p:cNvGrpSpPr/>
          <p:nvPr/>
        </p:nvGrpSpPr>
        <p:grpSpPr>
          <a:xfrm>
            <a:off x="1394866" y="2360063"/>
            <a:ext cx="2093913" cy="2122488"/>
            <a:chOff x="1314425" y="2394103"/>
            <a:chExt cx="2093913" cy="2122488"/>
          </a:xfrm>
          <a:solidFill>
            <a:schemeClr val="tx1"/>
          </a:solidFill>
        </p:grpSpPr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1314425" y="2394103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1685900" y="2610003"/>
              <a:ext cx="1360488" cy="1641475"/>
            </a:xfrm>
            <a:custGeom>
              <a:avLst/>
              <a:gdLst>
                <a:gd name="T0" fmla="*/ 870 w 1809"/>
                <a:gd name="T1" fmla="*/ 879 h 2152"/>
                <a:gd name="T2" fmla="*/ 870 w 1809"/>
                <a:gd name="T3" fmla="*/ 2152 h 2152"/>
                <a:gd name="T4" fmla="*/ 1809 w 1809"/>
                <a:gd name="T5" fmla="*/ 1820 h 2152"/>
                <a:gd name="T6" fmla="*/ 1809 w 1809"/>
                <a:gd name="T7" fmla="*/ 547 h 2152"/>
                <a:gd name="T8" fmla="*/ 870 w 1809"/>
                <a:gd name="T9" fmla="*/ 879 h 2152"/>
                <a:gd name="T10" fmla="*/ 785 w 1809"/>
                <a:gd name="T11" fmla="*/ 961 h 2152"/>
                <a:gd name="T12" fmla="*/ 785 w 1809"/>
                <a:gd name="T13" fmla="*/ 1138 h 2152"/>
                <a:gd name="T14" fmla="*/ 613 w 1809"/>
                <a:gd name="T15" fmla="*/ 1053 h 2152"/>
                <a:gd name="T16" fmla="*/ 613 w 1809"/>
                <a:gd name="T17" fmla="*/ 864 h 2152"/>
                <a:gd name="T18" fmla="*/ 785 w 1809"/>
                <a:gd name="T19" fmla="*/ 961 h 2152"/>
                <a:gd name="T20" fmla="*/ 1555 w 1809"/>
                <a:gd name="T21" fmla="*/ 410 h 2152"/>
                <a:gd name="T22" fmla="*/ 1507 w 1809"/>
                <a:gd name="T23" fmla="*/ 386 h 2152"/>
                <a:gd name="T24" fmla="*/ 602 w 1809"/>
                <a:gd name="T25" fmla="*/ 700 h 2152"/>
                <a:gd name="T26" fmla="*/ 576 w 1809"/>
                <a:gd name="T27" fmla="*/ 724 h 2152"/>
                <a:gd name="T28" fmla="*/ 576 w 1809"/>
                <a:gd name="T29" fmla="*/ 2017 h 2152"/>
                <a:gd name="T30" fmla="*/ 822 w 1809"/>
                <a:gd name="T31" fmla="*/ 2149 h 2152"/>
                <a:gd name="T32" fmla="*/ 822 w 1809"/>
                <a:gd name="T33" fmla="*/ 879 h 2152"/>
                <a:gd name="T34" fmla="*/ 622 w 1809"/>
                <a:gd name="T35" fmla="*/ 772 h 2152"/>
                <a:gd name="T36" fmla="*/ 625 w 1809"/>
                <a:gd name="T37" fmla="*/ 772 h 2152"/>
                <a:gd name="T38" fmla="*/ 1531 w 1809"/>
                <a:gd name="T39" fmla="*/ 457 h 2152"/>
                <a:gd name="T40" fmla="*/ 1555 w 1809"/>
                <a:gd name="T41" fmla="*/ 410 h 2152"/>
                <a:gd name="T42" fmla="*/ 209 w 1809"/>
                <a:gd name="T43" fmla="*/ 581 h 2152"/>
                <a:gd name="T44" fmla="*/ 209 w 1809"/>
                <a:gd name="T45" fmla="*/ 758 h 2152"/>
                <a:gd name="T46" fmla="*/ 37 w 1809"/>
                <a:gd name="T47" fmla="*/ 673 h 2152"/>
                <a:gd name="T48" fmla="*/ 37 w 1809"/>
                <a:gd name="T49" fmla="*/ 484 h 2152"/>
                <a:gd name="T50" fmla="*/ 209 w 1809"/>
                <a:gd name="T51" fmla="*/ 581 h 2152"/>
                <a:gd name="T52" fmla="*/ 978 w 1809"/>
                <a:gd name="T53" fmla="*/ 30 h 2152"/>
                <a:gd name="T54" fmla="*/ 931 w 1809"/>
                <a:gd name="T55" fmla="*/ 6 h 2152"/>
                <a:gd name="T56" fmla="*/ 25 w 1809"/>
                <a:gd name="T57" fmla="*/ 321 h 2152"/>
                <a:gd name="T58" fmla="*/ 0 w 1809"/>
                <a:gd name="T59" fmla="*/ 344 h 2152"/>
                <a:gd name="T60" fmla="*/ 0 w 1809"/>
                <a:gd name="T61" fmla="*/ 1638 h 2152"/>
                <a:gd name="T62" fmla="*/ 246 w 1809"/>
                <a:gd name="T63" fmla="*/ 1770 h 2152"/>
                <a:gd name="T64" fmla="*/ 246 w 1809"/>
                <a:gd name="T65" fmla="*/ 500 h 2152"/>
                <a:gd name="T66" fmla="*/ 46 w 1809"/>
                <a:gd name="T67" fmla="*/ 393 h 2152"/>
                <a:gd name="T68" fmla="*/ 49 w 1809"/>
                <a:gd name="T69" fmla="*/ 392 h 2152"/>
                <a:gd name="T70" fmla="*/ 954 w 1809"/>
                <a:gd name="T71" fmla="*/ 77 h 2152"/>
                <a:gd name="T72" fmla="*/ 978 w 1809"/>
                <a:gd name="T73" fmla="*/ 30 h 2152"/>
                <a:gd name="T74" fmla="*/ 497 w 1809"/>
                <a:gd name="T75" fmla="*/ 781 h 2152"/>
                <a:gd name="T76" fmla="*/ 497 w 1809"/>
                <a:gd name="T77" fmla="*/ 958 h 2152"/>
                <a:gd name="T78" fmla="*/ 325 w 1809"/>
                <a:gd name="T79" fmla="*/ 873 h 2152"/>
                <a:gd name="T80" fmla="*/ 325 w 1809"/>
                <a:gd name="T81" fmla="*/ 684 h 2152"/>
                <a:gd name="T82" fmla="*/ 497 w 1809"/>
                <a:gd name="T83" fmla="*/ 781 h 2152"/>
                <a:gd name="T84" fmla="*/ 1266 w 1809"/>
                <a:gd name="T85" fmla="*/ 230 h 2152"/>
                <a:gd name="T86" fmla="*/ 1219 w 1809"/>
                <a:gd name="T87" fmla="*/ 206 h 2152"/>
                <a:gd name="T88" fmla="*/ 313 w 1809"/>
                <a:gd name="T89" fmla="*/ 520 h 2152"/>
                <a:gd name="T90" fmla="*/ 288 w 1809"/>
                <a:gd name="T91" fmla="*/ 544 h 2152"/>
                <a:gd name="T92" fmla="*/ 288 w 1809"/>
                <a:gd name="T93" fmla="*/ 1837 h 2152"/>
                <a:gd name="T94" fmla="*/ 534 w 1809"/>
                <a:gd name="T95" fmla="*/ 1969 h 2152"/>
                <a:gd name="T96" fmla="*/ 534 w 1809"/>
                <a:gd name="T97" fmla="*/ 699 h 2152"/>
                <a:gd name="T98" fmla="*/ 334 w 1809"/>
                <a:gd name="T99" fmla="*/ 592 h 2152"/>
                <a:gd name="T100" fmla="*/ 337 w 1809"/>
                <a:gd name="T101" fmla="*/ 592 h 2152"/>
                <a:gd name="T102" fmla="*/ 1243 w 1809"/>
                <a:gd name="T103" fmla="*/ 277 h 2152"/>
                <a:gd name="T104" fmla="*/ 1266 w 1809"/>
                <a:gd name="T105" fmla="*/ 230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09" h="2152">
                  <a:moveTo>
                    <a:pt x="870" y="879"/>
                  </a:moveTo>
                  <a:lnTo>
                    <a:pt x="870" y="2152"/>
                  </a:lnTo>
                  <a:lnTo>
                    <a:pt x="1809" y="1820"/>
                  </a:lnTo>
                  <a:lnTo>
                    <a:pt x="1809" y="547"/>
                  </a:lnTo>
                  <a:lnTo>
                    <a:pt x="870" y="879"/>
                  </a:lnTo>
                  <a:close/>
                  <a:moveTo>
                    <a:pt x="785" y="961"/>
                  </a:moveTo>
                  <a:lnTo>
                    <a:pt x="785" y="1138"/>
                  </a:lnTo>
                  <a:cubicBezTo>
                    <a:pt x="699" y="1121"/>
                    <a:pt x="613" y="1053"/>
                    <a:pt x="613" y="1053"/>
                  </a:cubicBezTo>
                  <a:lnTo>
                    <a:pt x="613" y="864"/>
                  </a:lnTo>
                  <a:cubicBezTo>
                    <a:pt x="719" y="950"/>
                    <a:pt x="785" y="961"/>
                    <a:pt x="785" y="961"/>
                  </a:cubicBezTo>
                  <a:close/>
                  <a:moveTo>
                    <a:pt x="1555" y="410"/>
                  </a:moveTo>
                  <a:cubicBezTo>
                    <a:pt x="1548" y="390"/>
                    <a:pt x="1527" y="379"/>
                    <a:pt x="1507" y="386"/>
                  </a:cubicBezTo>
                  <a:lnTo>
                    <a:pt x="602" y="700"/>
                  </a:lnTo>
                  <a:cubicBezTo>
                    <a:pt x="590" y="704"/>
                    <a:pt x="580" y="713"/>
                    <a:pt x="576" y="724"/>
                  </a:cubicBezTo>
                  <a:lnTo>
                    <a:pt x="576" y="2017"/>
                  </a:lnTo>
                  <a:cubicBezTo>
                    <a:pt x="608" y="2080"/>
                    <a:pt x="741" y="2149"/>
                    <a:pt x="822" y="2149"/>
                  </a:cubicBezTo>
                  <a:lnTo>
                    <a:pt x="822" y="879"/>
                  </a:lnTo>
                  <a:cubicBezTo>
                    <a:pt x="779" y="873"/>
                    <a:pt x="682" y="822"/>
                    <a:pt x="622" y="772"/>
                  </a:cubicBezTo>
                  <a:cubicBezTo>
                    <a:pt x="623" y="772"/>
                    <a:pt x="624" y="772"/>
                    <a:pt x="625" y="772"/>
                  </a:cubicBezTo>
                  <a:lnTo>
                    <a:pt x="1531" y="457"/>
                  </a:lnTo>
                  <a:cubicBezTo>
                    <a:pt x="1550" y="450"/>
                    <a:pt x="1561" y="429"/>
                    <a:pt x="1555" y="410"/>
                  </a:cubicBezTo>
                  <a:close/>
                  <a:moveTo>
                    <a:pt x="209" y="581"/>
                  </a:moveTo>
                  <a:lnTo>
                    <a:pt x="209" y="758"/>
                  </a:lnTo>
                  <a:cubicBezTo>
                    <a:pt x="123" y="742"/>
                    <a:pt x="37" y="673"/>
                    <a:pt x="37" y="673"/>
                  </a:cubicBezTo>
                  <a:lnTo>
                    <a:pt x="37" y="484"/>
                  </a:lnTo>
                  <a:cubicBezTo>
                    <a:pt x="143" y="570"/>
                    <a:pt x="209" y="581"/>
                    <a:pt x="209" y="581"/>
                  </a:cubicBezTo>
                  <a:close/>
                  <a:moveTo>
                    <a:pt x="978" y="30"/>
                  </a:moveTo>
                  <a:cubicBezTo>
                    <a:pt x="972" y="11"/>
                    <a:pt x="951" y="0"/>
                    <a:pt x="931" y="6"/>
                  </a:cubicBezTo>
                  <a:lnTo>
                    <a:pt x="25" y="321"/>
                  </a:lnTo>
                  <a:cubicBezTo>
                    <a:pt x="14" y="325"/>
                    <a:pt x="3" y="334"/>
                    <a:pt x="0" y="344"/>
                  </a:cubicBezTo>
                  <a:lnTo>
                    <a:pt x="0" y="1638"/>
                  </a:lnTo>
                  <a:cubicBezTo>
                    <a:pt x="32" y="1700"/>
                    <a:pt x="165" y="1770"/>
                    <a:pt x="246" y="1770"/>
                  </a:cubicBezTo>
                  <a:lnTo>
                    <a:pt x="246" y="500"/>
                  </a:lnTo>
                  <a:cubicBezTo>
                    <a:pt x="203" y="493"/>
                    <a:pt x="106" y="443"/>
                    <a:pt x="46" y="393"/>
                  </a:cubicBezTo>
                  <a:cubicBezTo>
                    <a:pt x="47" y="393"/>
                    <a:pt x="48" y="392"/>
                    <a:pt x="49" y="392"/>
                  </a:cubicBezTo>
                  <a:lnTo>
                    <a:pt x="954" y="77"/>
                  </a:lnTo>
                  <a:cubicBezTo>
                    <a:pt x="974" y="71"/>
                    <a:pt x="985" y="50"/>
                    <a:pt x="978" y="30"/>
                  </a:cubicBezTo>
                  <a:close/>
                  <a:moveTo>
                    <a:pt x="497" y="781"/>
                  </a:moveTo>
                  <a:lnTo>
                    <a:pt x="497" y="958"/>
                  </a:lnTo>
                  <a:cubicBezTo>
                    <a:pt x="411" y="941"/>
                    <a:pt x="325" y="873"/>
                    <a:pt x="325" y="873"/>
                  </a:cubicBezTo>
                  <a:lnTo>
                    <a:pt x="325" y="684"/>
                  </a:lnTo>
                  <a:cubicBezTo>
                    <a:pt x="431" y="770"/>
                    <a:pt x="497" y="781"/>
                    <a:pt x="497" y="781"/>
                  </a:cubicBezTo>
                  <a:close/>
                  <a:moveTo>
                    <a:pt x="1266" y="230"/>
                  </a:moveTo>
                  <a:cubicBezTo>
                    <a:pt x="1260" y="210"/>
                    <a:pt x="1239" y="199"/>
                    <a:pt x="1219" y="206"/>
                  </a:cubicBezTo>
                  <a:lnTo>
                    <a:pt x="313" y="520"/>
                  </a:lnTo>
                  <a:cubicBezTo>
                    <a:pt x="302" y="524"/>
                    <a:pt x="291" y="533"/>
                    <a:pt x="288" y="544"/>
                  </a:cubicBezTo>
                  <a:lnTo>
                    <a:pt x="288" y="1837"/>
                  </a:lnTo>
                  <a:cubicBezTo>
                    <a:pt x="320" y="1900"/>
                    <a:pt x="453" y="1969"/>
                    <a:pt x="534" y="1969"/>
                  </a:cubicBezTo>
                  <a:lnTo>
                    <a:pt x="534" y="699"/>
                  </a:lnTo>
                  <a:cubicBezTo>
                    <a:pt x="491" y="693"/>
                    <a:pt x="394" y="642"/>
                    <a:pt x="334" y="592"/>
                  </a:cubicBezTo>
                  <a:cubicBezTo>
                    <a:pt x="335" y="592"/>
                    <a:pt x="336" y="592"/>
                    <a:pt x="337" y="592"/>
                  </a:cubicBezTo>
                  <a:lnTo>
                    <a:pt x="1243" y="277"/>
                  </a:lnTo>
                  <a:cubicBezTo>
                    <a:pt x="1262" y="270"/>
                    <a:pt x="1273" y="249"/>
                    <a:pt x="1266" y="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10151" y="3212976"/>
            <a:ext cx="1237513" cy="461665"/>
            <a:chOff x="3276600" y="3624263"/>
            <a:chExt cx="988355" cy="368715"/>
          </a:xfrm>
        </p:grpSpPr>
        <p:grpSp>
          <p:nvGrpSpPr>
            <p:cNvPr id="14" name="Group 10"/>
            <p:cNvGrpSpPr>
              <a:grpSpLocks/>
            </p:cNvGrpSpPr>
            <p:nvPr/>
          </p:nvGrpSpPr>
          <p:grpSpPr bwMode="auto">
            <a:xfrm>
              <a:off x="3276600" y="3649663"/>
              <a:ext cx="282575" cy="282575"/>
              <a:chOff x="0" y="0"/>
              <a:chExt cx="2494" cy="2494"/>
            </a:xfrm>
          </p:grpSpPr>
          <p:sp>
            <p:nvSpPr>
              <p:cNvPr id="17" name="AutoShap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94" cy="2494"/>
              </a:xfrm>
              <a:custGeom>
                <a:avLst/>
                <a:gdLst>
                  <a:gd name="G0" fmla="+- 2321 0 0"/>
                  <a:gd name="G1" fmla="+- 21600 0 2321"/>
                  <a:gd name="G2" fmla="+- 21600 0 232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321" y="10800"/>
                    </a:moveTo>
                    <a:cubicBezTo>
                      <a:pt x="2321" y="15483"/>
                      <a:pt x="6117" y="19279"/>
                      <a:pt x="10800" y="19279"/>
                    </a:cubicBezTo>
                    <a:cubicBezTo>
                      <a:pt x="15483" y="19279"/>
                      <a:pt x="19279" y="15483"/>
                      <a:pt x="19279" y="10800"/>
                    </a:cubicBezTo>
                    <a:cubicBezTo>
                      <a:pt x="19279" y="6117"/>
                      <a:pt x="15483" y="2321"/>
                      <a:pt x="10800" y="2321"/>
                    </a:cubicBezTo>
                    <a:cubicBezTo>
                      <a:pt x="6117" y="2321"/>
                      <a:pt x="2321" y="6117"/>
                      <a:pt x="2321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8" name="AutoShape 12"/>
              <p:cNvSpPr>
                <a:spLocks noChangeArrowheads="1"/>
              </p:cNvSpPr>
              <p:nvPr/>
            </p:nvSpPr>
            <p:spPr bwMode="auto">
              <a:xfrm rot="5400000">
                <a:off x="646" y="574"/>
                <a:ext cx="1632" cy="1283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625850" y="3624263"/>
              <a:ext cx="639105" cy="368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33333"/>
                  </a:solidFill>
                  <a:ea typeface="微软雅黑" pitchFamily="34" charset="-122"/>
                </a:rPr>
                <a:t>定义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10154" y="4087660"/>
            <a:ext cx="1101258" cy="461665"/>
            <a:chOff x="3276600" y="3624263"/>
            <a:chExt cx="879533" cy="368715"/>
          </a:xfrm>
        </p:grpSpPr>
        <p:grpSp>
          <p:nvGrpSpPr>
            <p:cNvPr id="21" name="Group 10"/>
            <p:cNvGrpSpPr>
              <a:grpSpLocks/>
            </p:cNvGrpSpPr>
            <p:nvPr/>
          </p:nvGrpSpPr>
          <p:grpSpPr bwMode="auto">
            <a:xfrm>
              <a:off x="3276600" y="3649663"/>
              <a:ext cx="282575" cy="282575"/>
              <a:chOff x="0" y="0"/>
              <a:chExt cx="2494" cy="2494"/>
            </a:xfrm>
          </p:grpSpPr>
          <p:sp>
            <p:nvSpPr>
              <p:cNvPr id="23" name="AutoShap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94" cy="2494"/>
              </a:xfrm>
              <a:custGeom>
                <a:avLst/>
                <a:gdLst>
                  <a:gd name="G0" fmla="+- 2321 0 0"/>
                  <a:gd name="G1" fmla="+- 21600 0 2321"/>
                  <a:gd name="G2" fmla="+- 21600 0 232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321" y="10800"/>
                    </a:moveTo>
                    <a:cubicBezTo>
                      <a:pt x="2321" y="15483"/>
                      <a:pt x="6117" y="19279"/>
                      <a:pt x="10800" y="19279"/>
                    </a:cubicBezTo>
                    <a:cubicBezTo>
                      <a:pt x="15483" y="19279"/>
                      <a:pt x="19279" y="15483"/>
                      <a:pt x="19279" y="10800"/>
                    </a:cubicBezTo>
                    <a:cubicBezTo>
                      <a:pt x="19279" y="6117"/>
                      <a:pt x="15483" y="2321"/>
                      <a:pt x="10800" y="2321"/>
                    </a:cubicBezTo>
                    <a:cubicBezTo>
                      <a:pt x="6117" y="2321"/>
                      <a:pt x="2321" y="6117"/>
                      <a:pt x="2321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4" name="AutoShape 12"/>
              <p:cNvSpPr>
                <a:spLocks noChangeArrowheads="1"/>
              </p:cNvSpPr>
              <p:nvPr/>
            </p:nvSpPr>
            <p:spPr bwMode="auto">
              <a:xfrm rot="5400000">
                <a:off x="646" y="574"/>
                <a:ext cx="1632" cy="1283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3625850" y="3624263"/>
              <a:ext cx="530283" cy="368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333333"/>
                  </a:solidFill>
                  <a:ea typeface="微软雅黑" pitchFamily="34" charset="-122"/>
                </a:rPr>
                <a:t>this</a:t>
              </a:r>
              <a:endParaRPr lang="zh-CN" altLang="en-US" sz="2400" dirty="0">
                <a:solidFill>
                  <a:srgbClr val="333333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385969" y="3244779"/>
            <a:ext cx="1237513" cy="461665"/>
            <a:chOff x="3276600" y="3624263"/>
            <a:chExt cx="988355" cy="368715"/>
          </a:xfrm>
        </p:grpSpPr>
        <p:grpSp>
          <p:nvGrpSpPr>
            <p:cNvPr id="30" name="Group 10"/>
            <p:cNvGrpSpPr>
              <a:grpSpLocks/>
            </p:cNvGrpSpPr>
            <p:nvPr/>
          </p:nvGrpSpPr>
          <p:grpSpPr bwMode="auto">
            <a:xfrm>
              <a:off x="3276600" y="3649663"/>
              <a:ext cx="282575" cy="282575"/>
              <a:chOff x="0" y="0"/>
              <a:chExt cx="2494" cy="2494"/>
            </a:xfrm>
          </p:grpSpPr>
          <p:sp>
            <p:nvSpPr>
              <p:cNvPr id="32" name="AutoShap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94" cy="2494"/>
              </a:xfrm>
              <a:custGeom>
                <a:avLst/>
                <a:gdLst>
                  <a:gd name="G0" fmla="+- 2321 0 0"/>
                  <a:gd name="G1" fmla="+- 21600 0 2321"/>
                  <a:gd name="G2" fmla="+- 21600 0 232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321" y="10800"/>
                    </a:moveTo>
                    <a:cubicBezTo>
                      <a:pt x="2321" y="15483"/>
                      <a:pt x="6117" y="19279"/>
                      <a:pt x="10800" y="19279"/>
                    </a:cubicBezTo>
                    <a:cubicBezTo>
                      <a:pt x="15483" y="19279"/>
                      <a:pt x="19279" y="15483"/>
                      <a:pt x="19279" y="10800"/>
                    </a:cubicBezTo>
                    <a:cubicBezTo>
                      <a:pt x="19279" y="6117"/>
                      <a:pt x="15483" y="2321"/>
                      <a:pt x="10800" y="2321"/>
                    </a:cubicBezTo>
                    <a:cubicBezTo>
                      <a:pt x="6117" y="2321"/>
                      <a:pt x="2321" y="6117"/>
                      <a:pt x="2321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33" name="AutoShape 12"/>
              <p:cNvSpPr>
                <a:spLocks noChangeArrowheads="1"/>
              </p:cNvSpPr>
              <p:nvPr/>
            </p:nvSpPr>
            <p:spPr bwMode="auto">
              <a:xfrm rot="5400000">
                <a:off x="646" y="574"/>
                <a:ext cx="1632" cy="1283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3625850" y="3624263"/>
              <a:ext cx="639105" cy="368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rgbClr val="333333"/>
                  </a:solidFill>
                  <a:ea typeface="微软雅黑" pitchFamily="34" charset="-122"/>
                </a:rPr>
                <a:t>重载</a:t>
              </a:r>
              <a:endParaRPr lang="zh-CN" altLang="en-US" sz="2400" dirty="0">
                <a:solidFill>
                  <a:srgbClr val="333333"/>
                </a:solidFill>
                <a:ea typeface="微软雅黑" pitchFamily="34" charset="-122"/>
              </a:endParaRPr>
            </a:p>
          </p:txBody>
        </p:sp>
      </p:grpSp>
      <p:sp>
        <p:nvSpPr>
          <p:cNvPr id="39" name="Freeform 6"/>
          <p:cNvSpPr>
            <a:spLocks/>
          </p:cNvSpPr>
          <p:nvPr/>
        </p:nvSpPr>
        <p:spPr bwMode="auto">
          <a:xfrm flipH="1">
            <a:off x="8955" y="2165425"/>
            <a:ext cx="1636805" cy="2527151"/>
          </a:xfrm>
          <a:custGeom>
            <a:avLst/>
            <a:gdLst/>
            <a:ahLst/>
            <a:cxnLst/>
            <a:rect l="l" t="t" r="r" b="b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45" name="Freeform 6"/>
          <p:cNvSpPr>
            <a:spLocks/>
          </p:cNvSpPr>
          <p:nvPr/>
        </p:nvSpPr>
        <p:spPr bwMode="auto">
          <a:xfrm flipH="1">
            <a:off x="11162270" y="2165425"/>
            <a:ext cx="1034493" cy="25271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687226"/>
      </p:ext>
    </p:extLst>
  </p:cSld>
  <p:clrMapOvr>
    <a:masterClrMapping/>
  </p:clrMapOvr>
  <p:transition spd="slow" advTm="6246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39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关于本课程</a:t>
            </a:r>
            <a:endParaRPr lang="zh-CN" altLang="en-US" sz="2400" dirty="0">
              <a:solidFill>
                <a:srgbClr val="333333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2437" y="1556792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开设理由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9737" y="1954778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  <a:latin typeface="+mn-ea"/>
                <a:ea typeface="+mn-ea"/>
              </a:rPr>
              <a:t>Java</a:t>
            </a:r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本身的流行度</a:t>
            </a:r>
            <a:r>
              <a:rPr lang="en-US" altLang="zh-CN" sz="1600" dirty="0" smtClean="0">
                <a:solidFill>
                  <a:schemeClr val="tx2"/>
                </a:solidFill>
                <a:latin typeface="+mn-ea"/>
                <a:ea typeface="+mn-ea"/>
              </a:rPr>
              <a:t>(Java</a:t>
            </a:r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只是载体</a:t>
            </a:r>
            <a:r>
              <a:rPr lang="en-US" altLang="zh-CN" sz="1600" dirty="0" smtClean="0">
                <a:solidFill>
                  <a:schemeClr val="tx2"/>
                </a:solidFill>
                <a:latin typeface="+mn-ea"/>
                <a:ea typeface="+mn-ea"/>
              </a:rPr>
              <a:t>)</a:t>
            </a:r>
          </a:p>
          <a:p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大数据技术的要求</a:t>
            </a:r>
            <a:endParaRPr lang="en-US" altLang="zh-CN" sz="16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面向对象程序设计思想</a:t>
            </a:r>
            <a:endParaRPr lang="zh-CN" altLang="en-US" sz="1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 flipH="1">
            <a:off x="6602561" y="1940620"/>
            <a:ext cx="460851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6602437" y="2966492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</a:rPr>
              <a:t>基本信息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89737" y="3364478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  <a:latin typeface="+mn-ea"/>
                <a:ea typeface="+mn-ea"/>
              </a:rPr>
              <a:t>32</a:t>
            </a:r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学时：</a:t>
            </a:r>
            <a:r>
              <a:rPr lang="en-US" altLang="zh-CN" sz="1600" dirty="0" smtClean="0">
                <a:solidFill>
                  <a:schemeClr val="tx2"/>
                </a:solidFill>
                <a:latin typeface="+mn-ea"/>
                <a:ea typeface="+mn-ea"/>
              </a:rPr>
              <a:t>24</a:t>
            </a:r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理论学时</a:t>
            </a:r>
            <a:r>
              <a:rPr lang="en-US" altLang="zh-CN" sz="1600" dirty="0" smtClean="0">
                <a:solidFill>
                  <a:schemeClr val="tx2"/>
                </a:solidFill>
                <a:latin typeface="+mn-ea"/>
                <a:ea typeface="+mn-ea"/>
              </a:rPr>
              <a:t>+8</a:t>
            </a:r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实验学时</a:t>
            </a:r>
            <a:endParaRPr lang="en-US" altLang="zh-CN" sz="16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1600" dirty="0" smtClean="0">
                <a:solidFill>
                  <a:schemeClr val="tx2"/>
                </a:solidFill>
                <a:latin typeface="+mn-ea"/>
                <a:ea typeface="+mn-ea"/>
              </a:rPr>
              <a:t>1-16</a:t>
            </a:r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周</a:t>
            </a:r>
            <a:endParaRPr lang="en-US" altLang="zh-CN" sz="16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后续项目课：面向对象编程课程设计</a:t>
            </a:r>
            <a:endParaRPr lang="zh-CN" altLang="en-US" sz="1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 flipH="1">
            <a:off x="6602561" y="3350320"/>
            <a:ext cx="460851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6602437" y="4363492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学习途径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89737" y="4761478"/>
            <a:ext cx="468052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  <a:latin typeface="+mn-ea"/>
                <a:ea typeface="+mn-ea"/>
              </a:rPr>
              <a:t>1.</a:t>
            </a:r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面对面建微信群</a:t>
            </a:r>
            <a:endParaRPr lang="en-US" altLang="zh-CN" sz="16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1600" dirty="0" smtClean="0">
                <a:solidFill>
                  <a:schemeClr val="tx2"/>
                </a:solidFill>
                <a:latin typeface="+mn-ea"/>
                <a:ea typeface="+mn-ea"/>
              </a:rPr>
              <a:t>2.</a:t>
            </a:r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学习通</a:t>
            </a:r>
            <a:endParaRPr lang="en-US" altLang="zh-CN" sz="16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1600" dirty="0" smtClean="0">
                <a:solidFill>
                  <a:schemeClr val="tx2"/>
                </a:solidFill>
                <a:latin typeface="+mn-ea"/>
                <a:ea typeface="+mn-ea"/>
              </a:rPr>
              <a:t>3.</a:t>
            </a:r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课程门户网址</a:t>
            </a:r>
            <a:endParaRPr lang="en-US" altLang="zh-CN" sz="16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1200" dirty="0">
                <a:solidFill>
                  <a:schemeClr val="tx2"/>
                </a:solidFill>
                <a:latin typeface="+mn-ea"/>
                <a:ea typeface="+mn-ea"/>
              </a:rPr>
              <a:t>https://mooc1-1.chaoxing.com/course/204596590.html</a:t>
            </a:r>
            <a:r>
              <a:rPr lang="en-US" altLang="zh-CN" sz="1400" dirty="0" smtClean="0"/>
              <a:t> </a:t>
            </a:r>
          </a:p>
          <a:p>
            <a:endParaRPr lang="en-US" altLang="zh-CN" sz="16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课下的学习非常重要！带着疑问上课堂。</a:t>
            </a:r>
            <a:endParaRPr lang="zh-CN" altLang="en-US" sz="1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 flipH="1">
            <a:off x="6602561" y="4747320"/>
            <a:ext cx="460851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6" name="Picture 2" descr="C:\Documents and Settings\Administrator\My Documents\11664993_113400201185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75" y="1268761"/>
            <a:ext cx="6266662" cy="53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711760"/>
      </p:ext>
    </p:extLst>
  </p:cSld>
  <p:clrMapOvr>
    <a:masterClrMapping/>
  </p:clrMapOvr>
  <p:transition spd="slow" advTm="496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8855 3.7037E-6 L -2.10095E-6 3.703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6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6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60"/>
                            </p:stCondLst>
                            <p:childTnLst>
                              <p:par>
                                <p:cTn id="4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86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77" grpId="0"/>
      <p:bldP spid="4" grpId="0" animBg="1"/>
      <p:bldP spid="7" grpId="0"/>
      <p:bldP spid="8" grpId="0"/>
      <p:bldP spid="10" grpId="0"/>
      <p:bldP spid="11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构造方法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AutoShape 593"/>
          <p:cNvSpPr>
            <a:spLocks noChangeArrowheads="1"/>
          </p:cNvSpPr>
          <p:nvPr/>
        </p:nvSpPr>
        <p:spPr bwMode="auto">
          <a:xfrm rot="10800000" flipH="1" flipV="1">
            <a:off x="2622739" y="3609644"/>
            <a:ext cx="675206" cy="540165"/>
          </a:xfrm>
          <a:prstGeom prst="rightArrow">
            <a:avLst>
              <a:gd name="adj1" fmla="val 60857"/>
              <a:gd name="adj2" fmla="val 56907"/>
            </a:avLst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8" name="Oval 2"/>
          <p:cNvSpPr>
            <a:spLocks noChangeAspect="1" noChangeArrowheads="1"/>
          </p:cNvSpPr>
          <p:nvPr/>
        </p:nvSpPr>
        <p:spPr bwMode="auto">
          <a:xfrm>
            <a:off x="1139652" y="3168112"/>
            <a:ext cx="1422736" cy="1423231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fr-FR" altLang="zh-CN" dirty="0">
              <a:solidFill>
                <a:srgbClr val="C4261D"/>
              </a:solidFill>
            </a:endParaRPr>
          </a:p>
        </p:txBody>
      </p:sp>
      <p:sp>
        <p:nvSpPr>
          <p:cNvPr id="9" name="TextBox 147"/>
          <p:cNvSpPr txBox="1">
            <a:spLocks noChangeArrowheads="1"/>
          </p:cNvSpPr>
          <p:nvPr/>
        </p:nvSpPr>
        <p:spPr bwMode="auto">
          <a:xfrm>
            <a:off x="1310960" y="3697930"/>
            <a:ext cx="1080120" cy="3791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</a:lstStyle>
          <a:p>
            <a:pPr algn="ctr"/>
            <a:r>
              <a:rPr lang="zh-CN" altLang="en-US" sz="2000" dirty="0" smtClean="0">
                <a:solidFill>
                  <a:srgbClr val="F8F8F8"/>
                </a:solidFill>
                <a:latin typeface="微软雅黑"/>
                <a:ea typeface="微软雅黑"/>
              </a:rPr>
              <a:t>方法</a:t>
            </a:r>
            <a:endParaRPr lang="zh-CN" altLang="en-US" sz="2000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5835306" y="3766109"/>
            <a:ext cx="5050388" cy="959035"/>
          </a:xfrm>
          <a:prstGeom prst="roundRect">
            <a:avLst>
              <a:gd name="adj" fmla="val 7848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2"/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1" name="矩形 87"/>
          <p:cNvSpPr>
            <a:spLocks noChangeArrowheads="1"/>
          </p:cNvSpPr>
          <p:nvPr/>
        </p:nvSpPr>
        <p:spPr bwMode="auto">
          <a:xfrm>
            <a:off x="5950813" y="3838698"/>
            <a:ext cx="49348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sz="1600" dirty="0" smtClean="0">
                <a:solidFill>
                  <a:srgbClr val="F8F8F8"/>
                </a:solidFill>
                <a:latin typeface="微软雅黑"/>
                <a:ea typeface="微软雅黑"/>
              </a:rPr>
              <a:t>思考：如何对默认的构造方法进行重写？以便按照程序员的思路进行构造？比如实例化</a:t>
            </a:r>
            <a:r>
              <a:rPr lang="en-US" altLang="zh-CN" sz="1600" dirty="0" smtClean="0">
                <a:solidFill>
                  <a:srgbClr val="F8F8F8"/>
                </a:solidFill>
                <a:latin typeface="微软雅黑"/>
                <a:ea typeface="微软雅黑"/>
              </a:rPr>
              <a:t>Person</a:t>
            </a:r>
            <a:r>
              <a:rPr lang="zh-CN" altLang="en-US" sz="1600" dirty="0" smtClean="0">
                <a:solidFill>
                  <a:srgbClr val="F8F8F8"/>
                </a:solidFill>
                <a:latin typeface="微软雅黑"/>
                <a:ea typeface="微软雅黑"/>
              </a:rPr>
              <a:t>的时候，设置其</a:t>
            </a:r>
            <a:r>
              <a:rPr lang="en-US" altLang="zh-CN" sz="1600" dirty="0" smtClean="0">
                <a:solidFill>
                  <a:srgbClr val="F8F8F8"/>
                </a:solidFill>
                <a:latin typeface="微软雅黑"/>
                <a:ea typeface="微软雅黑"/>
              </a:rPr>
              <a:t>age</a:t>
            </a:r>
            <a:r>
              <a:rPr lang="zh-CN" altLang="en-US" sz="1600" dirty="0" smtClean="0">
                <a:solidFill>
                  <a:srgbClr val="F8F8F8"/>
                </a:solidFill>
                <a:latin typeface="微软雅黑"/>
                <a:ea typeface="微软雅黑"/>
              </a:rPr>
              <a:t>的值。请看</a:t>
            </a:r>
            <a:r>
              <a:rPr lang="en-US" altLang="zh-CN" sz="1600" dirty="0" smtClean="0">
                <a:solidFill>
                  <a:srgbClr val="F8F8F8"/>
                </a:solidFill>
                <a:latin typeface="微软雅黑"/>
                <a:ea typeface="微软雅黑"/>
              </a:rPr>
              <a:t>p86, p87.</a:t>
            </a:r>
            <a:endParaRPr lang="zh-CN" altLang="en-US" sz="1600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5835306" y="4918237"/>
            <a:ext cx="5050388" cy="959035"/>
          </a:xfrm>
          <a:prstGeom prst="roundRect">
            <a:avLst>
              <a:gd name="adj" fmla="val 7848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2"/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3" name="矩形 87"/>
          <p:cNvSpPr>
            <a:spLocks noChangeArrowheads="1"/>
          </p:cNvSpPr>
          <p:nvPr/>
        </p:nvSpPr>
        <p:spPr bwMode="auto">
          <a:xfrm>
            <a:off x="5950813" y="5009295"/>
            <a:ext cx="4934880" cy="6793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sz="1600" b="1" dirty="0">
                <a:solidFill>
                  <a:srgbClr val="F8F8F8"/>
                </a:solidFill>
                <a:latin typeface="微软雅黑"/>
                <a:ea typeface="微软雅黑"/>
              </a:rPr>
              <a:t>按</a:t>
            </a:r>
            <a:r>
              <a:rPr lang="zh-CN" altLang="en-US" sz="1600" b="1" dirty="0" smtClean="0">
                <a:solidFill>
                  <a:srgbClr val="F8F8F8"/>
                </a:solidFill>
                <a:latin typeface="微软雅黑"/>
                <a:ea typeface="微软雅黑"/>
              </a:rPr>
              <a:t>要求修改后，可以这样使用</a:t>
            </a:r>
            <a:r>
              <a:rPr lang="en-US" altLang="zh-CN" sz="1600" b="1" dirty="0" smtClean="0">
                <a:solidFill>
                  <a:srgbClr val="F8F8F8"/>
                </a:solidFill>
                <a:latin typeface="微软雅黑"/>
                <a:ea typeface="微软雅黑"/>
              </a:rPr>
              <a:t>Person: </a:t>
            </a:r>
          </a:p>
          <a:p>
            <a:pPr eaLnBrk="0" fontAlgn="ctr" hangingPunct="0">
              <a:buClr>
                <a:srgbClr val="FF0000"/>
              </a:buClr>
              <a:buSzPct val="70000"/>
            </a:pPr>
            <a:r>
              <a:rPr lang="en-US" altLang="zh-CN" sz="1600" b="1" dirty="0" smtClean="0">
                <a:solidFill>
                  <a:srgbClr val="F8F8F8"/>
                </a:solidFill>
                <a:latin typeface="微软雅黑"/>
                <a:ea typeface="微软雅黑"/>
              </a:rPr>
              <a:t>Person p = new Person(20);</a:t>
            </a:r>
            <a:endParaRPr lang="zh-CN" altLang="en-US" sz="1600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5835305" y="2564904"/>
            <a:ext cx="5050388" cy="959035"/>
          </a:xfrm>
          <a:prstGeom prst="roundRect">
            <a:avLst>
              <a:gd name="adj" fmla="val 7848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2"/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5" name="矩形 87"/>
          <p:cNvSpPr>
            <a:spLocks noChangeArrowheads="1"/>
          </p:cNvSpPr>
          <p:nvPr/>
        </p:nvSpPr>
        <p:spPr bwMode="auto">
          <a:xfrm>
            <a:off x="5950812" y="2687975"/>
            <a:ext cx="47560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sz="1600" b="1" dirty="0" smtClean="0">
                <a:solidFill>
                  <a:srgbClr val="F8F8F8"/>
                </a:solidFill>
                <a:latin typeface="微软雅黑"/>
                <a:ea typeface="微软雅黑"/>
              </a:rPr>
              <a:t>疑问：</a:t>
            </a:r>
            <a:r>
              <a:rPr lang="zh-CN" altLang="en-US" sz="1600" dirty="0" smtClean="0">
                <a:solidFill>
                  <a:srgbClr val="F8F8F8"/>
                </a:solidFill>
                <a:latin typeface="微软雅黑"/>
                <a:ea typeface="微软雅黑"/>
              </a:rPr>
              <a:t>怎么没有在</a:t>
            </a:r>
            <a:r>
              <a:rPr lang="en-US" altLang="zh-CN" sz="1600" dirty="0" smtClean="0">
                <a:solidFill>
                  <a:srgbClr val="F8F8F8"/>
                </a:solidFill>
                <a:latin typeface="微软雅黑"/>
                <a:ea typeface="微软雅黑"/>
              </a:rPr>
              <a:t>Person</a:t>
            </a:r>
            <a:r>
              <a:rPr lang="zh-CN" altLang="en-US" sz="1600" dirty="0" smtClean="0">
                <a:solidFill>
                  <a:srgbClr val="F8F8F8"/>
                </a:solidFill>
                <a:latin typeface="微软雅黑"/>
                <a:ea typeface="微软雅黑"/>
              </a:rPr>
              <a:t>类定义中，看到</a:t>
            </a:r>
            <a:r>
              <a:rPr lang="en-US" altLang="zh-CN" sz="1600" dirty="0" smtClean="0">
                <a:solidFill>
                  <a:srgbClr val="F8F8F8"/>
                </a:solidFill>
                <a:latin typeface="微软雅黑"/>
                <a:ea typeface="微软雅黑"/>
              </a:rPr>
              <a:t>Person()</a:t>
            </a:r>
            <a:r>
              <a:rPr lang="zh-CN" altLang="en-US" sz="1600" dirty="0" smtClean="0">
                <a:solidFill>
                  <a:srgbClr val="F8F8F8"/>
                </a:solidFill>
                <a:latin typeface="微软雅黑"/>
                <a:ea typeface="微软雅黑"/>
              </a:rPr>
              <a:t>的影子？</a:t>
            </a:r>
            <a:endParaRPr lang="zh-CN" altLang="en-US" sz="1600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5835306" y="1412776"/>
            <a:ext cx="5050388" cy="959035"/>
          </a:xfrm>
          <a:prstGeom prst="roundRect">
            <a:avLst>
              <a:gd name="adj" fmla="val 7848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2"/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7" name="矩形 87"/>
          <p:cNvSpPr>
            <a:spLocks noChangeArrowheads="1"/>
          </p:cNvSpPr>
          <p:nvPr/>
        </p:nvSpPr>
        <p:spPr bwMode="auto">
          <a:xfrm>
            <a:off x="6026373" y="1484784"/>
            <a:ext cx="46805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en-US" altLang="zh-CN" sz="1600" b="1" dirty="0" smtClean="0">
                <a:solidFill>
                  <a:srgbClr val="F8F8F8"/>
                </a:solidFill>
                <a:latin typeface="微软雅黑"/>
                <a:ea typeface="微软雅黑"/>
              </a:rPr>
              <a:t>Person p = new Person();</a:t>
            </a:r>
          </a:p>
          <a:p>
            <a:pPr eaLnBrk="0" fontAlgn="ctr" hangingPunct="0">
              <a:buClr>
                <a:srgbClr val="FF0000"/>
              </a:buClr>
              <a:buSzPct val="70000"/>
            </a:pPr>
            <a:endParaRPr lang="en-US" altLang="zh-CN" sz="1600" b="1" dirty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sz="1600" dirty="0" smtClean="0">
                <a:solidFill>
                  <a:srgbClr val="F8F8F8"/>
                </a:solidFill>
                <a:latin typeface="微软雅黑"/>
                <a:ea typeface="微软雅黑"/>
              </a:rPr>
              <a:t>这里的</a:t>
            </a:r>
            <a:r>
              <a:rPr lang="en-US" altLang="zh-CN" sz="1600" dirty="0" smtClean="0">
                <a:solidFill>
                  <a:srgbClr val="F8F8F8"/>
                </a:solidFill>
                <a:latin typeface="微软雅黑"/>
                <a:ea typeface="微软雅黑"/>
              </a:rPr>
              <a:t>Person()</a:t>
            </a:r>
            <a:r>
              <a:rPr lang="zh-CN" altLang="en-US" sz="1600" dirty="0" smtClean="0">
                <a:solidFill>
                  <a:srgbClr val="F8F8F8"/>
                </a:solidFill>
                <a:latin typeface="微软雅黑"/>
                <a:ea typeface="微软雅黑"/>
              </a:rPr>
              <a:t>即构造方法。</a:t>
            </a:r>
            <a:endParaRPr lang="zh-CN" altLang="en-US" sz="1600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cxnSp>
        <p:nvCxnSpPr>
          <p:cNvPr id="18" name="直接连接符 17"/>
          <p:cNvCxnSpPr>
            <a:stCxn id="21" idx="7"/>
            <a:endCxn id="16" idx="1"/>
          </p:cNvCxnSpPr>
          <p:nvPr/>
        </p:nvCxnSpPr>
        <p:spPr bwMode="auto">
          <a:xfrm flipV="1">
            <a:off x="4877298" y="1892294"/>
            <a:ext cx="958008" cy="13691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>
            <a:endCxn id="14" idx="1"/>
          </p:cNvCxnSpPr>
          <p:nvPr/>
        </p:nvCxnSpPr>
        <p:spPr bwMode="auto">
          <a:xfrm flipV="1">
            <a:off x="4980654" y="3044422"/>
            <a:ext cx="854651" cy="3973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>
            <a:endCxn id="10" idx="1"/>
          </p:cNvCxnSpPr>
          <p:nvPr/>
        </p:nvCxnSpPr>
        <p:spPr bwMode="auto">
          <a:xfrm>
            <a:off x="4996420" y="4194206"/>
            <a:ext cx="838886" cy="5142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Oval 2"/>
          <p:cNvSpPr>
            <a:spLocks noChangeAspect="1" noChangeArrowheads="1"/>
          </p:cNvSpPr>
          <p:nvPr/>
        </p:nvSpPr>
        <p:spPr bwMode="auto">
          <a:xfrm>
            <a:off x="3384278" y="3005343"/>
            <a:ext cx="1749182" cy="174876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fr-FR" altLang="zh-CN" dirty="0">
              <a:solidFill>
                <a:srgbClr val="C4261D"/>
              </a:solidFill>
            </a:endParaRPr>
          </a:p>
        </p:txBody>
      </p:sp>
      <p:sp>
        <p:nvSpPr>
          <p:cNvPr id="25" name="TextBox 147"/>
          <p:cNvSpPr txBox="1">
            <a:spLocks noChangeArrowheads="1"/>
          </p:cNvSpPr>
          <p:nvPr/>
        </p:nvSpPr>
        <p:spPr bwMode="auto">
          <a:xfrm>
            <a:off x="3683324" y="3500585"/>
            <a:ext cx="1080120" cy="7582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</a:lstStyle>
          <a:p>
            <a:pPr algn="ctr"/>
            <a:r>
              <a:rPr lang="zh-CN" altLang="en-US" sz="2000" dirty="0" smtClean="0">
                <a:solidFill>
                  <a:srgbClr val="F8F8F8"/>
                </a:solidFill>
                <a:latin typeface="微软雅黑"/>
                <a:ea typeface="微软雅黑"/>
              </a:rPr>
              <a:t>构造</a:t>
            </a:r>
            <a:endParaRPr lang="en-US" altLang="zh-CN" sz="20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algn="ctr"/>
            <a:r>
              <a:rPr lang="zh-CN" altLang="en-US" sz="2000" dirty="0">
                <a:solidFill>
                  <a:srgbClr val="F8F8F8"/>
                </a:solidFill>
                <a:latin typeface="微软雅黑"/>
                <a:ea typeface="微软雅黑"/>
              </a:rPr>
              <a:t>方法</a:t>
            </a:r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4877298" y="4281277"/>
            <a:ext cx="958008" cy="106663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72539924"/>
      </p:ext>
    </p:extLst>
  </p:cSld>
  <p:clrMapOvr>
    <a:masterClrMapping/>
  </p:clrMapOvr>
  <p:transition spd="slow" advTm="649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2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2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92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42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92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22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72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2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2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82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32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7" grpId="0" animBg="1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21" grpId="0" animBg="1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1" r="-1082" b="7810"/>
          <a:stretch/>
        </p:blipFill>
        <p:spPr>
          <a:xfrm>
            <a:off x="0" y="630774"/>
            <a:ext cx="12328633" cy="607485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660947" y="1679984"/>
            <a:ext cx="9535816" cy="3744416"/>
          </a:xfrm>
          <a:prstGeom prst="rect">
            <a:avLst/>
          </a:prstGeom>
          <a:solidFill>
            <a:schemeClr val="bg2">
              <a:lumMod val="20000"/>
              <a:lumOff val="8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4669" y="2566065"/>
            <a:ext cx="6391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 smtClean="0">
                <a:solidFill>
                  <a:srgbClr val="C4261D"/>
                </a:solidFill>
                <a:latin typeface="微软雅黑"/>
                <a:ea typeface="微软雅黑"/>
              </a:rPr>
              <a:t>我们可以有多个“构造方法”，这就是“重载”。</a:t>
            </a:r>
            <a:endParaRPr lang="zh-CN" altLang="en-US" sz="2200" b="1" dirty="0">
              <a:solidFill>
                <a:srgbClr val="C4261D"/>
              </a:solidFill>
              <a:latin typeface="微软雅黑"/>
              <a:ea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14669" y="3284984"/>
            <a:ext cx="843427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4D4D4D"/>
                </a:solidFill>
                <a:latin typeface="微软雅黑"/>
                <a:ea typeface="微软雅黑"/>
              </a:rPr>
              <a:t>但是，构造方法的名字都是一样的，如何区分他们呢？</a:t>
            </a:r>
            <a:r>
              <a:rPr lang="en-US" altLang="zh-CN" dirty="0" smtClean="0">
                <a:solidFill>
                  <a:srgbClr val="4D4D4D"/>
                </a:solidFill>
                <a:latin typeface="微软雅黑"/>
                <a:ea typeface="微软雅黑"/>
              </a:rPr>
              <a:t>P88.</a:t>
            </a:r>
            <a:endParaRPr lang="zh-CN" altLang="en-US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01696688"/>
      </p:ext>
    </p:extLst>
  </p:cSld>
  <p:clrMapOvr>
    <a:masterClrMapping/>
  </p:clrMapOvr>
  <p:transition spd="slow" advTm="6095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98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8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98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8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1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D4D4D"/>
                </a:solidFill>
                <a:latin typeface="微软雅黑"/>
                <a:ea typeface="微软雅黑"/>
              </a:rPr>
              <a:t>t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/>
                <a:ea typeface="微软雅黑"/>
              </a:rPr>
              <a:t>his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/>
                <a:ea typeface="微软雅黑"/>
              </a:rPr>
              <a:t>关键词</a:t>
            </a:r>
            <a:endParaRPr lang="zh-CN" altLang="en-US" sz="24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2173250"/>
            <a:ext cx="252248" cy="25844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088790" y="1455427"/>
            <a:ext cx="4668488" cy="5282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zh-CN" altLang="en-US" sz="2000" dirty="0" smtClean="0">
                <a:solidFill>
                  <a:srgbClr val="F8F8F8"/>
                </a:solidFill>
                <a:latin typeface="微软雅黑"/>
                <a:ea typeface="微软雅黑"/>
              </a:rPr>
              <a:t>访问成员变量</a:t>
            </a:r>
            <a:endParaRPr lang="zh-CN" altLang="en-US" sz="2000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1088790" y="2265227"/>
            <a:ext cx="4631592" cy="3522728"/>
          </a:xfrm>
          <a:prstGeom prst="roundRect">
            <a:avLst>
              <a:gd name="adj" fmla="val 0"/>
            </a:avLst>
          </a:prstGeom>
          <a:noFill/>
          <a:ln w="3175" cmpd="sng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57188" indent="-357188">
              <a:lnSpc>
                <a:spcPct val="120000"/>
              </a:lnSpc>
              <a:spcBef>
                <a:spcPct val="50000"/>
              </a:spcBef>
              <a:buClr>
                <a:srgbClr val="333333"/>
              </a:buClr>
              <a:buFont typeface="Wingdings" pitchFamily="2" charset="2"/>
              <a:buChar char="l"/>
            </a:pPr>
            <a:endParaRPr lang="zh-CN" altLang="en-US" sz="1600" dirty="0">
              <a:solidFill>
                <a:srgbClr val="080808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21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906245" y="1993351"/>
            <a:ext cx="5039405" cy="12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906245" y="5799606"/>
            <a:ext cx="5039405" cy="12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6276252" y="1455427"/>
            <a:ext cx="4668488" cy="528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zh-CN" altLang="en-US" sz="2000" dirty="0" smtClean="0">
                <a:solidFill>
                  <a:srgbClr val="F8F8F8"/>
                </a:solidFill>
                <a:latin typeface="微软雅黑"/>
                <a:ea typeface="微软雅黑"/>
              </a:rPr>
              <a:t>访问成员方法</a:t>
            </a:r>
            <a:endParaRPr lang="zh-CN" altLang="en-US" sz="2000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6276252" y="2265227"/>
            <a:ext cx="4631592" cy="3522728"/>
          </a:xfrm>
          <a:prstGeom prst="roundRect">
            <a:avLst>
              <a:gd name="adj" fmla="val 0"/>
            </a:avLst>
          </a:prstGeom>
          <a:noFill/>
          <a:ln w="3175" cmpd="sng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57188" indent="-357188">
              <a:buClr>
                <a:srgbClr val="333333"/>
              </a:buClr>
              <a:buFont typeface="Wingdings" pitchFamily="2" charset="2"/>
              <a:buChar char="l"/>
            </a:pPr>
            <a:endParaRPr lang="zh-CN" altLang="en-US" sz="1600" dirty="0">
              <a:solidFill>
                <a:srgbClr val="080808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pPr marL="357188" indent="-357188">
              <a:lnSpc>
                <a:spcPct val="120000"/>
              </a:lnSpc>
              <a:spcBef>
                <a:spcPct val="50000"/>
              </a:spcBef>
              <a:buClr>
                <a:srgbClr val="333333"/>
              </a:buClr>
              <a:buFont typeface="Wingdings" pitchFamily="2" charset="2"/>
              <a:buChar char="l"/>
            </a:pPr>
            <a:endParaRPr lang="zh-CN" altLang="en-US" sz="1600" dirty="0">
              <a:solidFill>
                <a:srgbClr val="080808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37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6093707" y="1993351"/>
            <a:ext cx="5039405" cy="12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6093707" y="5799606"/>
            <a:ext cx="5039405" cy="12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644" y="2639791"/>
            <a:ext cx="4389681" cy="2445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585" y="2639791"/>
            <a:ext cx="4352925" cy="2445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3944921" y="5998052"/>
            <a:ext cx="4668488" cy="5282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zh-CN" altLang="en-US" sz="2000" dirty="0" smtClean="0">
                <a:solidFill>
                  <a:srgbClr val="F8F8F8"/>
                </a:solidFill>
                <a:latin typeface="微软雅黑"/>
                <a:ea typeface="微软雅黑"/>
              </a:rPr>
              <a:t>在构造方法中访问其他构造方法：</a:t>
            </a:r>
            <a:r>
              <a:rPr lang="en-US" altLang="zh-CN" sz="2000" dirty="0" smtClean="0">
                <a:solidFill>
                  <a:srgbClr val="F8F8F8"/>
                </a:solidFill>
                <a:latin typeface="微软雅黑"/>
                <a:ea typeface="微软雅黑"/>
              </a:rPr>
              <a:t>this();</a:t>
            </a:r>
            <a:endParaRPr lang="zh-CN" altLang="en-US" sz="2000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27543136"/>
      </p:ext>
    </p:extLst>
  </p:cSld>
  <p:clrMapOvr>
    <a:masterClrMapping/>
  </p:clrMapOvr>
  <p:transition spd="slow" advTm="7687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9048E-7 3.7037E-6 L -0.98855 3.7037E-6 " pathEditMode="relative" rAng="0" ptsTypes="AA">
                                      <p:cBhvr>
                                        <p:cTn id="12" dur="100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4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94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4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94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44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94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3" grpId="0" animBg="1"/>
      <p:bldP spid="77" grpId="0"/>
      <p:bldP spid="4" grpId="0" animBg="1"/>
      <p:bldP spid="19" grpId="0" animBg="1"/>
      <p:bldP spid="20" grpId="0" animBg="1"/>
      <p:bldP spid="35" grpId="0" animBg="1"/>
      <p:bldP spid="36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0120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垃圾回收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(p94)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1489868" y="1960858"/>
            <a:ext cx="2648579" cy="4412817"/>
          </a:xfrm>
          <a:custGeom>
            <a:avLst/>
            <a:gdLst>
              <a:gd name="T0" fmla="*/ 1091053 w 3132"/>
              <a:gd name="T1" fmla="*/ 13894 h 5219"/>
              <a:gd name="T2" fmla="*/ 1890756 w 3132"/>
              <a:gd name="T3" fmla="*/ 896448 h 5219"/>
              <a:gd name="T4" fmla="*/ 1770468 w 3132"/>
              <a:gd name="T5" fmla="*/ 1358566 h 5219"/>
              <a:gd name="T6" fmla="*/ 1586107 w 3132"/>
              <a:gd name="T7" fmla="*/ 1684767 h 5219"/>
              <a:gd name="T8" fmla="*/ 1471864 w 3132"/>
              <a:gd name="T9" fmla="*/ 2063523 h 5219"/>
              <a:gd name="T10" fmla="*/ 1378173 w 3132"/>
              <a:gd name="T11" fmla="*/ 2293675 h 5219"/>
              <a:gd name="T12" fmla="*/ 1339487 w 3132"/>
              <a:gd name="T13" fmla="*/ 2390327 h 5219"/>
              <a:gd name="T14" fmla="*/ 1347345 w 3132"/>
              <a:gd name="T15" fmla="*/ 2459796 h 5219"/>
              <a:gd name="T16" fmla="*/ 1350367 w 3132"/>
              <a:gd name="T17" fmla="*/ 2516579 h 5219"/>
              <a:gd name="T18" fmla="*/ 1345532 w 3132"/>
              <a:gd name="T19" fmla="*/ 2569738 h 5219"/>
              <a:gd name="T20" fmla="*/ 1347950 w 3132"/>
              <a:gd name="T21" fmla="*/ 2625313 h 5219"/>
              <a:gd name="T22" fmla="*/ 1349763 w 3132"/>
              <a:gd name="T23" fmla="*/ 2679076 h 5219"/>
              <a:gd name="T24" fmla="*/ 1350367 w 3132"/>
              <a:gd name="T25" fmla="*/ 2731630 h 5219"/>
              <a:gd name="T26" fmla="*/ 1346741 w 3132"/>
              <a:gd name="T27" fmla="*/ 2790830 h 5219"/>
              <a:gd name="T28" fmla="*/ 1340092 w 3132"/>
              <a:gd name="T29" fmla="*/ 2837948 h 5219"/>
              <a:gd name="T30" fmla="*/ 1326189 w 3132"/>
              <a:gd name="T31" fmla="*/ 2911645 h 5219"/>
              <a:gd name="T32" fmla="*/ 1089240 w 3132"/>
              <a:gd name="T33" fmla="*/ 3127904 h 5219"/>
              <a:gd name="T34" fmla="*/ 803934 w 3132"/>
              <a:gd name="T35" fmla="*/ 3127904 h 5219"/>
              <a:gd name="T36" fmla="*/ 566985 w 3132"/>
              <a:gd name="T37" fmla="*/ 2911645 h 5219"/>
              <a:gd name="T38" fmla="*/ 553082 w 3132"/>
              <a:gd name="T39" fmla="*/ 2837948 h 5219"/>
              <a:gd name="T40" fmla="*/ 547038 w 3132"/>
              <a:gd name="T41" fmla="*/ 2790830 h 5219"/>
              <a:gd name="T42" fmla="*/ 542807 w 3132"/>
              <a:gd name="T43" fmla="*/ 2731630 h 5219"/>
              <a:gd name="T44" fmla="*/ 543411 w 3132"/>
              <a:gd name="T45" fmla="*/ 2679076 h 5219"/>
              <a:gd name="T46" fmla="*/ 545224 w 3132"/>
              <a:gd name="T47" fmla="*/ 2625313 h 5219"/>
              <a:gd name="T48" fmla="*/ 547642 w 3132"/>
              <a:gd name="T49" fmla="*/ 2569738 h 5219"/>
              <a:gd name="T50" fmla="*/ 542807 w 3132"/>
              <a:gd name="T51" fmla="*/ 2516579 h 5219"/>
              <a:gd name="T52" fmla="*/ 545829 w 3132"/>
              <a:gd name="T53" fmla="*/ 2459796 h 5219"/>
              <a:gd name="T54" fmla="*/ 553687 w 3132"/>
              <a:gd name="T55" fmla="*/ 2390327 h 5219"/>
              <a:gd name="T56" fmla="*/ 515001 w 3132"/>
              <a:gd name="T57" fmla="*/ 2293675 h 5219"/>
              <a:gd name="T58" fmla="*/ 421310 w 3132"/>
              <a:gd name="T59" fmla="*/ 2063523 h 5219"/>
              <a:gd name="T60" fmla="*/ 307067 w 3132"/>
              <a:gd name="T61" fmla="*/ 1684767 h 5219"/>
              <a:gd name="T62" fmla="*/ 122706 w 3132"/>
              <a:gd name="T63" fmla="*/ 1358566 h 5219"/>
              <a:gd name="T64" fmla="*/ 2418 w 3132"/>
              <a:gd name="T65" fmla="*/ 896448 h 5219"/>
              <a:gd name="T66" fmla="*/ 825695 w 3132"/>
              <a:gd name="T67" fmla="*/ 10873 h 5219"/>
              <a:gd name="T68" fmla="*/ 1091053 w 3132"/>
              <a:gd name="T69" fmla="*/ 13290 h 5219"/>
              <a:gd name="T70" fmla="*/ 1091053 w 3132"/>
              <a:gd name="T71" fmla="*/ 13894 h 521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132" h="5219">
                <a:moveTo>
                  <a:pt x="1805" y="23"/>
                </a:moveTo>
                <a:cubicBezTo>
                  <a:pt x="2506" y="125"/>
                  <a:pt x="3107" y="716"/>
                  <a:pt x="3128" y="1484"/>
                </a:cubicBezTo>
                <a:cubicBezTo>
                  <a:pt x="3132" y="1790"/>
                  <a:pt x="3040" y="2037"/>
                  <a:pt x="2929" y="2249"/>
                </a:cubicBezTo>
                <a:cubicBezTo>
                  <a:pt x="2829" y="2400"/>
                  <a:pt x="2701" y="2656"/>
                  <a:pt x="2624" y="2789"/>
                </a:cubicBezTo>
                <a:cubicBezTo>
                  <a:pt x="2491" y="3023"/>
                  <a:pt x="2449" y="3204"/>
                  <a:pt x="2435" y="3416"/>
                </a:cubicBezTo>
                <a:cubicBezTo>
                  <a:pt x="2435" y="3574"/>
                  <a:pt x="2395" y="3708"/>
                  <a:pt x="2280" y="3797"/>
                </a:cubicBezTo>
                <a:cubicBezTo>
                  <a:pt x="2209" y="3842"/>
                  <a:pt x="2175" y="3898"/>
                  <a:pt x="2216" y="3957"/>
                </a:cubicBezTo>
                <a:cubicBezTo>
                  <a:pt x="2256" y="3998"/>
                  <a:pt x="2270" y="4037"/>
                  <a:pt x="2229" y="4072"/>
                </a:cubicBezTo>
                <a:cubicBezTo>
                  <a:pt x="2176" y="4109"/>
                  <a:pt x="2197" y="4138"/>
                  <a:pt x="2234" y="4166"/>
                </a:cubicBezTo>
                <a:cubicBezTo>
                  <a:pt x="2288" y="4207"/>
                  <a:pt x="2270" y="4233"/>
                  <a:pt x="2226" y="4254"/>
                </a:cubicBezTo>
                <a:cubicBezTo>
                  <a:pt x="2163" y="4278"/>
                  <a:pt x="2168" y="4319"/>
                  <a:pt x="2230" y="4346"/>
                </a:cubicBezTo>
                <a:cubicBezTo>
                  <a:pt x="2306" y="4376"/>
                  <a:pt x="2298" y="4406"/>
                  <a:pt x="2233" y="4435"/>
                </a:cubicBezTo>
                <a:cubicBezTo>
                  <a:pt x="2160" y="4461"/>
                  <a:pt x="2176" y="4491"/>
                  <a:pt x="2234" y="4522"/>
                </a:cubicBezTo>
                <a:cubicBezTo>
                  <a:pt x="2293" y="4555"/>
                  <a:pt x="2280" y="4587"/>
                  <a:pt x="2228" y="4620"/>
                </a:cubicBezTo>
                <a:cubicBezTo>
                  <a:pt x="2173" y="4652"/>
                  <a:pt x="2188" y="4676"/>
                  <a:pt x="2217" y="4698"/>
                </a:cubicBezTo>
                <a:cubicBezTo>
                  <a:pt x="2266" y="4737"/>
                  <a:pt x="2231" y="4782"/>
                  <a:pt x="2194" y="4820"/>
                </a:cubicBezTo>
                <a:cubicBezTo>
                  <a:pt x="2066" y="4955"/>
                  <a:pt x="1935" y="5073"/>
                  <a:pt x="1802" y="5178"/>
                </a:cubicBezTo>
                <a:cubicBezTo>
                  <a:pt x="1693" y="5216"/>
                  <a:pt x="1465" y="5219"/>
                  <a:pt x="1330" y="5178"/>
                </a:cubicBezTo>
                <a:cubicBezTo>
                  <a:pt x="1197" y="5073"/>
                  <a:pt x="1066" y="4955"/>
                  <a:pt x="938" y="4820"/>
                </a:cubicBezTo>
                <a:cubicBezTo>
                  <a:pt x="901" y="4782"/>
                  <a:pt x="866" y="4737"/>
                  <a:pt x="915" y="4698"/>
                </a:cubicBezTo>
                <a:cubicBezTo>
                  <a:pt x="944" y="4676"/>
                  <a:pt x="959" y="4652"/>
                  <a:pt x="905" y="4620"/>
                </a:cubicBezTo>
                <a:cubicBezTo>
                  <a:pt x="852" y="4587"/>
                  <a:pt x="839" y="4555"/>
                  <a:pt x="898" y="4522"/>
                </a:cubicBezTo>
                <a:cubicBezTo>
                  <a:pt x="956" y="4491"/>
                  <a:pt x="973" y="4461"/>
                  <a:pt x="899" y="4435"/>
                </a:cubicBezTo>
                <a:cubicBezTo>
                  <a:pt x="834" y="4406"/>
                  <a:pt x="826" y="4376"/>
                  <a:pt x="902" y="4346"/>
                </a:cubicBezTo>
                <a:cubicBezTo>
                  <a:pt x="964" y="4319"/>
                  <a:pt x="969" y="4278"/>
                  <a:pt x="906" y="4254"/>
                </a:cubicBezTo>
                <a:cubicBezTo>
                  <a:pt x="862" y="4233"/>
                  <a:pt x="845" y="4207"/>
                  <a:pt x="898" y="4166"/>
                </a:cubicBezTo>
                <a:cubicBezTo>
                  <a:pt x="935" y="4138"/>
                  <a:pt x="956" y="4109"/>
                  <a:pt x="903" y="4072"/>
                </a:cubicBezTo>
                <a:cubicBezTo>
                  <a:pt x="862" y="4037"/>
                  <a:pt x="877" y="3998"/>
                  <a:pt x="916" y="3957"/>
                </a:cubicBezTo>
                <a:cubicBezTo>
                  <a:pt x="957" y="3898"/>
                  <a:pt x="923" y="3842"/>
                  <a:pt x="852" y="3797"/>
                </a:cubicBezTo>
                <a:cubicBezTo>
                  <a:pt x="737" y="3708"/>
                  <a:pt x="697" y="3574"/>
                  <a:pt x="697" y="3416"/>
                </a:cubicBezTo>
                <a:cubicBezTo>
                  <a:pt x="683" y="3204"/>
                  <a:pt x="641" y="3023"/>
                  <a:pt x="508" y="2789"/>
                </a:cubicBezTo>
                <a:cubicBezTo>
                  <a:pt x="431" y="2656"/>
                  <a:pt x="303" y="2400"/>
                  <a:pt x="203" y="2249"/>
                </a:cubicBezTo>
                <a:cubicBezTo>
                  <a:pt x="92" y="2037"/>
                  <a:pt x="0" y="1790"/>
                  <a:pt x="4" y="1484"/>
                </a:cubicBezTo>
                <a:cubicBezTo>
                  <a:pt x="25" y="702"/>
                  <a:pt x="649" y="103"/>
                  <a:pt x="1366" y="18"/>
                </a:cubicBezTo>
                <a:cubicBezTo>
                  <a:pt x="1502" y="3"/>
                  <a:pt x="1665" y="0"/>
                  <a:pt x="1805" y="22"/>
                </a:cubicBezTo>
                <a:lnTo>
                  <a:pt x="1805" y="2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4721801" y="995374"/>
            <a:ext cx="3248788" cy="5412829"/>
          </a:xfrm>
          <a:custGeom>
            <a:avLst/>
            <a:gdLst>
              <a:gd name="T0" fmla="*/ 1091053 w 3132"/>
              <a:gd name="T1" fmla="*/ 13894 h 5219"/>
              <a:gd name="T2" fmla="*/ 1890756 w 3132"/>
              <a:gd name="T3" fmla="*/ 896448 h 5219"/>
              <a:gd name="T4" fmla="*/ 1770468 w 3132"/>
              <a:gd name="T5" fmla="*/ 1358566 h 5219"/>
              <a:gd name="T6" fmla="*/ 1586107 w 3132"/>
              <a:gd name="T7" fmla="*/ 1684767 h 5219"/>
              <a:gd name="T8" fmla="*/ 1471864 w 3132"/>
              <a:gd name="T9" fmla="*/ 2063523 h 5219"/>
              <a:gd name="T10" fmla="*/ 1378173 w 3132"/>
              <a:gd name="T11" fmla="*/ 2293675 h 5219"/>
              <a:gd name="T12" fmla="*/ 1339487 w 3132"/>
              <a:gd name="T13" fmla="*/ 2390327 h 5219"/>
              <a:gd name="T14" fmla="*/ 1347345 w 3132"/>
              <a:gd name="T15" fmla="*/ 2459796 h 5219"/>
              <a:gd name="T16" fmla="*/ 1350367 w 3132"/>
              <a:gd name="T17" fmla="*/ 2516579 h 5219"/>
              <a:gd name="T18" fmla="*/ 1345532 w 3132"/>
              <a:gd name="T19" fmla="*/ 2569738 h 5219"/>
              <a:gd name="T20" fmla="*/ 1347950 w 3132"/>
              <a:gd name="T21" fmla="*/ 2625313 h 5219"/>
              <a:gd name="T22" fmla="*/ 1349763 w 3132"/>
              <a:gd name="T23" fmla="*/ 2679076 h 5219"/>
              <a:gd name="T24" fmla="*/ 1350367 w 3132"/>
              <a:gd name="T25" fmla="*/ 2731630 h 5219"/>
              <a:gd name="T26" fmla="*/ 1346741 w 3132"/>
              <a:gd name="T27" fmla="*/ 2790830 h 5219"/>
              <a:gd name="T28" fmla="*/ 1340092 w 3132"/>
              <a:gd name="T29" fmla="*/ 2837948 h 5219"/>
              <a:gd name="T30" fmla="*/ 1326189 w 3132"/>
              <a:gd name="T31" fmla="*/ 2911645 h 5219"/>
              <a:gd name="T32" fmla="*/ 1089240 w 3132"/>
              <a:gd name="T33" fmla="*/ 3127904 h 5219"/>
              <a:gd name="T34" fmla="*/ 803934 w 3132"/>
              <a:gd name="T35" fmla="*/ 3127904 h 5219"/>
              <a:gd name="T36" fmla="*/ 566985 w 3132"/>
              <a:gd name="T37" fmla="*/ 2911645 h 5219"/>
              <a:gd name="T38" fmla="*/ 553082 w 3132"/>
              <a:gd name="T39" fmla="*/ 2837948 h 5219"/>
              <a:gd name="T40" fmla="*/ 547038 w 3132"/>
              <a:gd name="T41" fmla="*/ 2790830 h 5219"/>
              <a:gd name="T42" fmla="*/ 542807 w 3132"/>
              <a:gd name="T43" fmla="*/ 2731630 h 5219"/>
              <a:gd name="T44" fmla="*/ 543411 w 3132"/>
              <a:gd name="T45" fmla="*/ 2679076 h 5219"/>
              <a:gd name="T46" fmla="*/ 545224 w 3132"/>
              <a:gd name="T47" fmla="*/ 2625313 h 5219"/>
              <a:gd name="T48" fmla="*/ 547642 w 3132"/>
              <a:gd name="T49" fmla="*/ 2569738 h 5219"/>
              <a:gd name="T50" fmla="*/ 542807 w 3132"/>
              <a:gd name="T51" fmla="*/ 2516579 h 5219"/>
              <a:gd name="T52" fmla="*/ 545829 w 3132"/>
              <a:gd name="T53" fmla="*/ 2459796 h 5219"/>
              <a:gd name="T54" fmla="*/ 553687 w 3132"/>
              <a:gd name="T55" fmla="*/ 2390327 h 5219"/>
              <a:gd name="T56" fmla="*/ 515001 w 3132"/>
              <a:gd name="T57" fmla="*/ 2293675 h 5219"/>
              <a:gd name="T58" fmla="*/ 421310 w 3132"/>
              <a:gd name="T59" fmla="*/ 2063523 h 5219"/>
              <a:gd name="T60" fmla="*/ 307067 w 3132"/>
              <a:gd name="T61" fmla="*/ 1684767 h 5219"/>
              <a:gd name="T62" fmla="*/ 122706 w 3132"/>
              <a:gd name="T63" fmla="*/ 1358566 h 5219"/>
              <a:gd name="T64" fmla="*/ 2418 w 3132"/>
              <a:gd name="T65" fmla="*/ 896448 h 5219"/>
              <a:gd name="T66" fmla="*/ 825695 w 3132"/>
              <a:gd name="T67" fmla="*/ 10873 h 5219"/>
              <a:gd name="T68" fmla="*/ 1091053 w 3132"/>
              <a:gd name="T69" fmla="*/ 13290 h 5219"/>
              <a:gd name="T70" fmla="*/ 1091053 w 3132"/>
              <a:gd name="T71" fmla="*/ 13894 h 521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132" h="5219">
                <a:moveTo>
                  <a:pt x="1805" y="23"/>
                </a:moveTo>
                <a:cubicBezTo>
                  <a:pt x="2506" y="125"/>
                  <a:pt x="3107" y="716"/>
                  <a:pt x="3128" y="1484"/>
                </a:cubicBezTo>
                <a:cubicBezTo>
                  <a:pt x="3132" y="1790"/>
                  <a:pt x="3040" y="2037"/>
                  <a:pt x="2929" y="2249"/>
                </a:cubicBezTo>
                <a:cubicBezTo>
                  <a:pt x="2829" y="2400"/>
                  <a:pt x="2701" y="2656"/>
                  <a:pt x="2624" y="2789"/>
                </a:cubicBezTo>
                <a:cubicBezTo>
                  <a:pt x="2491" y="3023"/>
                  <a:pt x="2449" y="3204"/>
                  <a:pt x="2435" y="3416"/>
                </a:cubicBezTo>
                <a:cubicBezTo>
                  <a:pt x="2435" y="3574"/>
                  <a:pt x="2395" y="3708"/>
                  <a:pt x="2280" y="3797"/>
                </a:cubicBezTo>
                <a:cubicBezTo>
                  <a:pt x="2209" y="3842"/>
                  <a:pt x="2175" y="3898"/>
                  <a:pt x="2216" y="3957"/>
                </a:cubicBezTo>
                <a:cubicBezTo>
                  <a:pt x="2256" y="3998"/>
                  <a:pt x="2270" y="4037"/>
                  <a:pt x="2229" y="4072"/>
                </a:cubicBezTo>
                <a:cubicBezTo>
                  <a:pt x="2176" y="4109"/>
                  <a:pt x="2197" y="4138"/>
                  <a:pt x="2234" y="4166"/>
                </a:cubicBezTo>
                <a:cubicBezTo>
                  <a:pt x="2288" y="4207"/>
                  <a:pt x="2270" y="4233"/>
                  <a:pt x="2226" y="4254"/>
                </a:cubicBezTo>
                <a:cubicBezTo>
                  <a:pt x="2163" y="4278"/>
                  <a:pt x="2168" y="4319"/>
                  <a:pt x="2230" y="4346"/>
                </a:cubicBezTo>
                <a:cubicBezTo>
                  <a:pt x="2306" y="4376"/>
                  <a:pt x="2298" y="4406"/>
                  <a:pt x="2233" y="4435"/>
                </a:cubicBezTo>
                <a:cubicBezTo>
                  <a:pt x="2160" y="4461"/>
                  <a:pt x="2176" y="4491"/>
                  <a:pt x="2234" y="4522"/>
                </a:cubicBezTo>
                <a:cubicBezTo>
                  <a:pt x="2293" y="4555"/>
                  <a:pt x="2280" y="4587"/>
                  <a:pt x="2228" y="4620"/>
                </a:cubicBezTo>
                <a:cubicBezTo>
                  <a:pt x="2173" y="4652"/>
                  <a:pt x="2188" y="4676"/>
                  <a:pt x="2217" y="4698"/>
                </a:cubicBezTo>
                <a:cubicBezTo>
                  <a:pt x="2266" y="4737"/>
                  <a:pt x="2231" y="4782"/>
                  <a:pt x="2194" y="4820"/>
                </a:cubicBezTo>
                <a:cubicBezTo>
                  <a:pt x="2066" y="4955"/>
                  <a:pt x="1935" y="5073"/>
                  <a:pt x="1802" y="5178"/>
                </a:cubicBezTo>
                <a:cubicBezTo>
                  <a:pt x="1693" y="5216"/>
                  <a:pt x="1465" y="5219"/>
                  <a:pt x="1330" y="5178"/>
                </a:cubicBezTo>
                <a:cubicBezTo>
                  <a:pt x="1197" y="5073"/>
                  <a:pt x="1066" y="4955"/>
                  <a:pt x="938" y="4820"/>
                </a:cubicBezTo>
                <a:cubicBezTo>
                  <a:pt x="901" y="4782"/>
                  <a:pt x="866" y="4737"/>
                  <a:pt x="915" y="4698"/>
                </a:cubicBezTo>
                <a:cubicBezTo>
                  <a:pt x="944" y="4676"/>
                  <a:pt x="959" y="4652"/>
                  <a:pt x="905" y="4620"/>
                </a:cubicBezTo>
                <a:cubicBezTo>
                  <a:pt x="852" y="4587"/>
                  <a:pt x="839" y="4555"/>
                  <a:pt x="898" y="4522"/>
                </a:cubicBezTo>
                <a:cubicBezTo>
                  <a:pt x="956" y="4491"/>
                  <a:pt x="973" y="4461"/>
                  <a:pt x="899" y="4435"/>
                </a:cubicBezTo>
                <a:cubicBezTo>
                  <a:pt x="834" y="4406"/>
                  <a:pt x="826" y="4376"/>
                  <a:pt x="902" y="4346"/>
                </a:cubicBezTo>
                <a:cubicBezTo>
                  <a:pt x="964" y="4319"/>
                  <a:pt x="969" y="4278"/>
                  <a:pt x="906" y="4254"/>
                </a:cubicBezTo>
                <a:cubicBezTo>
                  <a:pt x="862" y="4233"/>
                  <a:pt x="845" y="4207"/>
                  <a:pt x="898" y="4166"/>
                </a:cubicBezTo>
                <a:cubicBezTo>
                  <a:pt x="935" y="4138"/>
                  <a:pt x="956" y="4109"/>
                  <a:pt x="903" y="4072"/>
                </a:cubicBezTo>
                <a:cubicBezTo>
                  <a:pt x="862" y="4037"/>
                  <a:pt x="877" y="3998"/>
                  <a:pt x="916" y="3957"/>
                </a:cubicBezTo>
                <a:cubicBezTo>
                  <a:pt x="957" y="3898"/>
                  <a:pt x="923" y="3842"/>
                  <a:pt x="852" y="3797"/>
                </a:cubicBezTo>
                <a:cubicBezTo>
                  <a:pt x="737" y="3708"/>
                  <a:pt x="697" y="3574"/>
                  <a:pt x="697" y="3416"/>
                </a:cubicBezTo>
                <a:cubicBezTo>
                  <a:pt x="683" y="3204"/>
                  <a:pt x="641" y="3023"/>
                  <a:pt x="508" y="2789"/>
                </a:cubicBezTo>
                <a:cubicBezTo>
                  <a:pt x="431" y="2656"/>
                  <a:pt x="303" y="2400"/>
                  <a:pt x="203" y="2249"/>
                </a:cubicBezTo>
                <a:cubicBezTo>
                  <a:pt x="92" y="2037"/>
                  <a:pt x="0" y="1790"/>
                  <a:pt x="4" y="1484"/>
                </a:cubicBezTo>
                <a:cubicBezTo>
                  <a:pt x="25" y="702"/>
                  <a:pt x="649" y="103"/>
                  <a:pt x="1366" y="18"/>
                </a:cubicBezTo>
                <a:cubicBezTo>
                  <a:pt x="1502" y="3"/>
                  <a:pt x="1665" y="0"/>
                  <a:pt x="1805" y="22"/>
                </a:cubicBezTo>
                <a:lnTo>
                  <a:pt x="1805" y="2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8509167" y="1960857"/>
            <a:ext cx="2648579" cy="4412817"/>
          </a:xfrm>
          <a:custGeom>
            <a:avLst/>
            <a:gdLst>
              <a:gd name="T0" fmla="*/ 1091053 w 3132"/>
              <a:gd name="T1" fmla="*/ 13894 h 5219"/>
              <a:gd name="T2" fmla="*/ 1890756 w 3132"/>
              <a:gd name="T3" fmla="*/ 896448 h 5219"/>
              <a:gd name="T4" fmla="*/ 1770468 w 3132"/>
              <a:gd name="T5" fmla="*/ 1358566 h 5219"/>
              <a:gd name="T6" fmla="*/ 1586107 w 3132"/>
              <a:gd name="T7" fmla="*/ 1684767 h 5219"/>
              <a:gd name="T8" fmla="*/ 1471864 w 3132"/>
              <a:gd name="T9" fmla="*/ 2063523 h 5219"/>
              <a:gd name="T10" fmla="*/ 1378173 w 3132"/>
              <a:gd name="T11" fmla="*/ 2293675 h 5219"/>
              <a:gd name="T12" fmla="*/ 1339487 w 3132"/>
              <a:gd name="T13" fmla="*/ 2390327 h 5219"/>
              <a:gd name="T14" fmla="*/ 1347345 w 3132"/>
              <a:gd name="T15" fmla="*/ 2459796 h 5219"/>
              <a:gd name="T16" fmla="*/ 1350367 w 3132"/>
              <a:gd name="T17" fmla="*/ 2516579 h 5219"/>
              <a:gd name="T18" fmla="*/ 1345532 w 3132"/>
              <a:gd name="T19" fmla="*/ 2569738 h 5219"/>
              <a:gd name="T20" fmla="*/ 1347950 w 3132"/>
              <a:gd name="T21" fmla="*/ 2625313 h 5219"/>
              <a:gd name="T22" fmla="*/ 1349763 w 3132"/>
              <a:gd name="T23" fmla="*/ 2679076 h 5219"/>
              <a:gd name="T24" fmla="*/ 1350367 w 3132"/>
              <a:gd name="T25" fmla="*/ 2731630 h 5219"/>
              <a:gd name="T26" fmla="*/ 1346741 w 3132"/>
              <a:gd name="T27" fmla="*/ 2790830 h 5219"/>
              <a:gd name="T28" fmla="*/ 1340092 w 3132"/>
              <a:gd name="T29" fmla="*/ 2837948 h 5219"/>
              <a:gd name="T30" fmla="*/ 1326189 w 3132"/>
              <a:gd name="T31" fmla="*/ 2911645 h 5219"/>
              <a:gd name="T32" fmla="*/ 1089240 w 3132"/>
              <a:gd name="T33" fmla="*/ 3127904 h 5219"/>
              <a:gd name="T34" fmla="*/ 803934 w 3132"/>
              <a:gd name="T35" fmla="*/ 3127904 h 5219"/>
              <a:gd name="T36" fmla="*/ 566985 w 3132"/>
              <a:gd name="T37" fmla="*/ 2911645 h 5219"/>
              <a:gd name="T38" fmla="*/ 553082 w 3132"/>
              <a:gd name="T39" fmla="*/ 2837948 h 5219"/>
              <a:gd name="T40" fmla="*/ 547038 w 3132"/>
              <a:gd name="T41" fmla="*/ 2790830 h 5219"/>
              <a:gd name="T42" fmla="*/ 542807 w 3132"/>
              <a:gd name="T43" fmla="*/ 2731630 h 5219"/>
              <a:gd name="T44" fmla="*/ 543411 w 3132"/>
              <a:gd name="T45" fmla="*/ 2679076 h 5219"/>
              <a:gd name="T46" fmla="*/ 545224 w 3132"/>
              <a:gd name="T47" fmla="*/ 2625313 h 5219"/>
              <a:gd name="T48" fmla="*/ 547642 w 3132"/>
              <a:gd name="T49" fmla="*/ 2569738 h 5219"/>
              <a:gd name="T50" fmla="*/ 542807 w 3132"/>
              <a:gd name="T51" fmla="*/ 2516579 h 5219"/>
              <a:gd name="T52" fmla="*/ 545829 w 3132"/>
              <a:gd name="T53" fmla="*/ 2459796 h 5219"/>
              <a:gd name="T54" fmla="*/ 553687 w 3132"/>
              <a:gd name="T55" fmla="*/ 2390327 h 5219"/>
              <a:gd name="T56" fmla="*/ 515001 w 3132"/>
              <a:gd name="T57" fmla="*/ 2293675 h 5219"/>
              <a:gd name="T58" fmla="*/ 421310 w 3132"/>
              <a:gd name="T59" fmla="*/ 2063523 h 5219"/>
              <a:gd name="T60" fmla="*/ 307067 w 3132"/>
              <a:gd name="T61" fmla="*/ 1684767 h 5219"/>
              <a:gd name="T62" fmla="*/ 122706 w 3132"/>
              <a:gd name="T63" fmla="*/ 1358566 h 5219"/>
              <a:gd name="T64" fmla="*/ 2418 w 3132"/>
              <a:gd name="T65" fmla="*/ 896448 h 5219"/>
              <a:gd name="T66" fmla="*/ 825695 w 3132"/>
              <a:gd name="T67" fmla="*/ 10873 h 5219"/>
              <a:gd name="T68" fmla="*/ 1091053 w 3132"/>
              <a:gd name="T69" fmla="*/ 13290 h 5219"/>
              <a:gd name="T70" fmla="*/ 1091053 w 3132"/>
              <a:gd name="T71" fmla="*/ 13894 h 521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132" h="5219">
                <a:moveTo>
                  <a:pt x="1805" y="23"/>
                </a:moveTo>
                <a:cubicBezTo>
                  <a:pt x="2506" y="125"/>
                  <a:pt x="3107" y="716"/>
                  <a:pt x="3128" y="1484"/>
                </a:cubicBezTo>
                <a:cubicBezTo>
                  <a:pt x="3132" y="1790"/>
                  <a:pt x="3040" y="2037"/>
                  <a:pt x="2929" y="2249"/>
                </a:cubicBezTo>
                <a:cubicBezTo>
                  <a:pt x="2829" y="2400"/>
                  <a:pt x="2701" y="2656"/>
                  <a:pt x="2624" y="2789"/>
                </a:cubicBezTo>
                <a:cubicBezTo>
                  <a:pt x="2491" y="3023"/>
                  <a:pt x="2449" y="3204"/>
                  <a:pt x="2435" y="3416"/>
                </a:cubicBezTo>
                <a:cubicBezTo>
                  <a:pt x="2435" y="3574"/>
                  <a:pt x="2395" y="3708"/>
                  <a:pt x="2280" y="3797"/>
                </a:cubicBezTo>
                <a:cubicBezTo>
                  <a:pt x="2209" y="3842"/>
                  <a:pt x="2175" y="3898"/>
                  <a:pt x="2216" y="3957"/>
                </a:cubicBezTo>
                <a:cubicBezTo>
                  <a:pt x="2256" y="3998"/>
                  <a:pt x="2270" y="4037"/>
                  <a:pt x="2229" y="4072"/>
                </a:cubicBezTo>
                <a:cubicBezTo>
                  <a:pt x="2176" y="4109"/>
                  <a:pt x="2197" y="4138"/>
                  <a:pt x="2234" y="4166"/>
                </a:cubicBezTo>
                <a:cubicBezTo>
                  <a:pt x="2288" y="4207"/>
                  <a:pt x="2270" y="4233"/>
                  <a:pt x="2226" y="4254"/>
                </a:cubicBezTo>
                <a:cubicBezTo>
                  <a:pt x="2163" y="4278"/>
                  <a:pt x="2168" y="4319"/>
                  <a:pt x="2230" y="4346"/>
                </a:cubicBezTo>
                <a:cubicBezTo>
                  <a:pt x="2306" y="4376"/>
                  <a:pt x="2298" y="4406"/>
                  <a:pt x="2233" y="4435"/>
                </a:cubicBezTo>
                <a:cubicBezTo>
                  <a:pt x="2160" y="4461"/>
                  <a:pt x="2176" y="4491"/>
                  <a:pt x="2234" y="4522"/>
                </a:cubicBezTo>
                <a:cubicBezTo>
                  <a:pt x="2293" y="4555"/>
                  <a:pt x="2280" y="4587"/>
                  <a:pt x="2228" y="4620"/>
                </a:cubicBezTo>
                <a:cubicBezTo>
                  <a:pt x="2173" y="4652"/>
                  <a:pt x="2188" y="4676"/>
                  <a:pt x="2217" y="4698"/>
                </a:cubicBezTo>
                <a:cubicBezTo>
                  <a:pt x="2266" y="4737"/>
                  <a:pt x="2231" y="4782"/>
                  <a:pt x="2194" y="4820"/>
                </a:cubicBezTo>
                <a:cubicBezTo>
                  <a:pt x="2066" y="4955"/>
                  <a:pt x="1935" y="5073"/>
                  <a:pt x="1802" y="5178"/>
                </a:cubicBezTo>
                <a:cubicBezTo>
                  <a:pt x="1693" y="5216"/>
                  <a:pt x="1465" y="5219"/>
                  <a:pt x="1330" y="5178"/>
                </a:cubicBezTo>
                <a:cubicBezTo>
                  <a:pt x="1197" y="5073"/>
                  <a:pt x="1066" y="4955"/>
                  <a:pt x="938" y="4820"/>
                </a:cubicBezTo>
                <a:cubicBezTo>
                  <a:pt x="901" y="4782"/>
                  <a:pt x="866" y="4737"/>
                  <a:pt x="915" y="4698"/>
                </a:cubicBezTo>
                <a:cubicBezTo>
                  <a:pt x="944" y="4676"/>
                  <a:pt x="959" y="4652"/>
                  <a:pt x="905" y="4620"/>
                </a:cubicBezTo>
                <a:cubicBezTo>
                  <a:pt x="852" y="4587"/>
                  <a:pt x="839" y="4555"/>
                  <a:pt x="898" y="4522"/>
                </a:cubicBezTo>
                <a:cubicBezTo>
                  <a:pt x="956" y="4491"/>
                  <a:pt x="973" y="4461"/>
                  <a:pt x="899" y="4435"/>
                </a:cubicBezTo>
                <a:cubicBezTo>
                  <a:pt x="834" y="4406"/>
                  <a:pt x="826" y="4376"/>
                  <a:pt x="902" y="4346"/>
                </a:cubicBezTo>
                <a:cubicBezTo>
                  <a:pt x="964" y="4319"/>
                  <a:pt x="969" y="4278"/>
                  <a:pt x="906" y="4254"/>
                </a:cubicBezTo>
                <a:cubicBezTo>
                  <a:pt x="862" y="4233"/>
                  <a:pt x="845" y="4207"/>
                  <a:pt x="898" y="4166"/>
                </a:cubicBezTo>
                <a:cubicBezTo>
                  <a:pt x="935" y="4138"/>
                  <a:pt x="956" y="4109"/>
                  <a:pt x="903" y="4072"/>
                </a:cubicBezTo>
                <a:cubicBezTo>
                  <a:pt x="862" y="4037"/>
                  <a:pt x="877" y="3998"/>
                  <a:pt x="916" y="3957"/>
                </a:cubicBezTo>
                <a:cubicBezTo>
                  <a:pt x="957" y="3898"/>
                  <a:pt x="923" y="3842"/>
                  <a:pt x="852" y="3797"/>
                </a:cubicBezTo>
                <a:cubicBezTo>
                  <a:pt x="737" y="3708"/>
                  <a:pt x="697" y="3574"/>
                  <a:pt x="697" y="3416"/>
                </a:cubicBezTo>
                <a:cubicBezTo>
                  <a:pt x="683" y="3204"/>
                  <a:pt x="641" y="3023"/>
                  <a:pt x="508" y="2789"/>
                </a:cubicBezTo>
                <a:cubicBezTo>
                  <a:pt x="431" y="2656"/>
                  <a:pt x="303" y="2400"/>
                  <a:pt x="203" y="2249"/>
                </a:cubicBezTo>
                <a:cubicBezTo>
                  <a:pt x="92" y="2037"/>
                  <a:pt x="0" y="1790"/>
                  <a:pt x="4" y="1484"/>
                </a:cubicBezTo>
                <a:cubicBezTo>
                  <a:pt x="25" y="702"/>
                  <a:pt x="649" y="103"/>
                  <a:pt x="1366" y="18"/>
                </a:cubicBezTo>
                <a:cubicBezTo>
                  <a:pt x="1502" y="3"/>
                  <a:pt x="1665" y="0"/>
                  <a:pt x="1805" y="22"/>
                </a:cubicBezTo>
                <a:lnTo>
                  <a:pt x="1805" y="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92012" y="1314963"/>
            <a:ext cx="1308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8F8F8"/>
                </a:solidFill>
                <a:latin typeface="微软雅黑"/>
                <a:ea typeface="微软雅黑"/>
              </a:rPr>
              <a:t>f</a:t>
            </a:r>
            <a:r>
              <a:rPr lang="en-US" altLang="zh-CN" sz="2000" b="1" dirty="0" smtClean="0">
                <a:solidFill>
                  <a:srgbClr val="F8F8F8"/>
                </a:solidFill>
                <a:latin typeface="微软雅黑"/>
                <a:ea typeface="微软雅黑"/>
              </a:rPr>
              <a:t>inalize()</a:t>
            </a:r>
            <a:endParaRPr lang="zh-CN" altLang="en-US" sz="2000" b="1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6524" y="2173762"/>
            <a:ext cx="225934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8F8F8"/>
                </a:solidFill>
                <a:latin typeface="微软雅黑"/>
                <a:ea typeface="微软雅黑"/>
              </a:rPr>
              <a:t>同默认的构造方法一样，默认的</a:t>
            </a:r>
            <a:r>
              <a:rPr lang="en-US" altLang="zh-CN" sz="1600" dirty="0" smtClean="0">
                <a:solidFill>
                  <a:srgbClr val="F8F8F8"/>
                </a:solidFill>
                <a:latin typeface="微软雅黑"/>
                <a:ea typeface="微软雅黑"/>
              </a:rPr>
              <a:t>finalize()</a:t>
            </a:r>
            <a:r>
              <a:rPr lang="zh-CN" altLang="en-US" sz="1600" dirty="0" smtClean="0">
                <a:solidFill>
                  <a:srgbClr val="F8F8F8"/>
                </a:solidFill>
                <a:latin typeface="微软雅黑"/>
                <a:ea typeface="微软雅黑"/>
              </a:rPr>
              <a:t>方法在垃圾回收时调用。</a:t>
            </a:r>
            <a:endParaRPr lang="en-US" altLang="zh-CN" sz="16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8F8F8"/>
                </a:solidFill>
                <a:latin typeface="微软雅黑"/>
                <a:ea typeface="微软雅黑"/>
              </a:rPr>
              <a:t>该</a:t>
            </a:r>
            <a:r>
              <a:rPr lang="zh-CN" altLang="en-US" sz="1600" dirty="0" smtClean="0">
                <a:solidFill>
                  <a:srgbClr val="F8F8F8"/>
                </a:solidFill>
                <a:latin typeface="微软雅黑"/>
                <a:ea typeface="微软雅黑"/>
              </a:rPr>
              <a:t>过程</a:t>
            </a:r>
            <a:r>
              <a:rPr lang="zh-CN" altLang="en-US" sz="2800" b="1" dirty="0" smtClean="0">
                <a:solidFill>
                  <a:srgbClr val="F8F8F8"/>
                </a:solidFill>
                <a:latin typeface="微软雅黑"/>
                <a:ea typeface="微软雅黑"/>
              </a:rPr>
              <a:t>自动进行</a:t>
            </a:r>
            <a:r>
              <a:rPr lang="zh-CN" altLang="en-US" sz="1600" dirty="0" smtClean="0">
                <a:solidFill>
                  <a:srgbClr val="F8F8F8"/>
                </a:solidFill>
                <a:latin typeface="微软雅黑"/>
                <a:ea typeface="微软雅黑"/>
              </a:rPr>
              <a:t>。</a:t>
            </a:r>
            <a:endParaRPr lang="zh-CN" altLang="en-US" sz="1600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80623" y="2276834"/>
            <a:ext cx="148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8F8F8"/>
                </a:solidFill>
                <a:latin typeface="微软雅黑"/>
                <a:ea typeface="微软雅黑"/>
              </a:rPr>
              <a:t>n</a:t>
            </a:r>
            <a:r>
              <a:rPr lang="en-US" altLang="zh-CN" sz="2000" b="1" dirty="0" smtClean="0">
                <a:solidFill>
                  <a:srgbClr val="F8F8F8"/>
                </a:solidFill>
                <a:latin typeface="微软雅黑"/>
                <a:ea typeface="微软雅黑"/>
              </a:rPr>
              <a:t>ew</a:t>
            </a:r>
            <a:r>
              <a:rPr lang="zh-CN" altLang="en-US" sz="2000" b="1" dirty="0" smtClean="0">
                <a:solidFill>
                  <a:srgbClr val="F8F8F8"/>
                </a:solidFill>
                <a:latin typeface="微软雅黑"/>
                <a:ea typeface="微软雅黑"/>
              </a:rPr>
              <a:t>的后果</a:t>
            </a:r>
            <a:endParaRPr lang="zh-CN" altLang="en-US" sz="2000" b="1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70897" y="3091042"/>
            <a:ext cx="1886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8F8F8"/>
                </a:solidFill>
                <a:latin typeface="微软雅黑"/>
                <a:ea typeface="微软雅黑"/>
              </a:rPr>
              <a:t>对象可能成为垃圾，必须想办法处理。</a:t>
            </a:r>
            <a:endParaRPr lang="zh-CN" altLang="en-US" sz="1600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60809" y="2394167"/>
            <a:ext cx="1686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System.gc</a:t>
            </a:r>
            <a:r>
              <a:rPr lang="en-US" altLang="zh-CN" sz="2000" b="1" dirty="0" smtClean="0">
                <a:solidFill>
                  <a:srgbClr val="F8F8F8"/>
                </a:solidFill>
                <a:latin typeface="微软雅黑"/>
                <a:ea typeface="微软雅黑"/>
              </a:rPr>
              <a:t>()</a:t>
            </a:r>
            <a:endParaRPr lang="zh-CN" altLang="en-US" sz="2000" b="1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90198" y="3077170"/>
            <a:ext cx="18865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8F8F8"/>
                </a:solidFill>
                <a:latin typeface="微软雅黑"/>
                <a:ea typeface="微软雅黑"/>
              </a:rPr>
              <a:t>等不及系统的自动化回收，可以通过</a:t>
            </a:r>
            <a:r>
              <a:rPr lang="en-US" altLang="zh-CN" sz="16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System.gc</a:t>
            </a:r>
            <a:r>
              <a:rPr lang="en-US" altLang="zh-CN" sz="1600" dirty="0" smtClean="0">
                <a:solidFill>
                  <a:srgbClr val="F8F8F8"/>
                </a:solidFill>
                <a:latin typeface="微软雅黑"/>
                <a:ea typeface="微软雅黑"/>
              </a:rPr>
              <a:t>()</a:t>
            </a:r>
            <a:r>
              <a:rPr lang="zh-CN" altLang="en-US" sz="1600" dirty="0" smtClean="0">
                <a:solidFill>
                  <a:srgbClr val="F8F8F8"/>
                </a:solidFill>
                <a:latin typeface="微软雅黑"/>
                <a:ea typeface="微软雅黑"/>
              </a:rPr>
              <a:t>直接启动垃圾回收。</a:t>
            </a:r>
            <a:endParaRPr lang="zh-CN" altLang="en-US" sz="1600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sp>
        <p:nvSpPr>
          <p:cNvPr id="16" name="Freeform 17"/>
          <p:cNvSpPr>
            <a:spLocks noEditPoints="1"/>
          </p:cNvSpPr>
          <p:nvPr/>
        </p:nvSpPr>
        <p:spPr bwMode="auto">
          <a:xfrm>
            <a:off x="2545801" y="5036243"/>
            <a:ext cx="571785" cy="550072"/>
          </a:xfrm>
          <a:custGeom>
            <a:avLst/>
            <a:gdLst>
              <a:gd name="T0" fmla="*/ 435493 w 1145"/>
              <a:gd name="T1" fmla="*/ 518839 h 1102"/>
              <a:gd name="T2" fmla="*/ 424759 w 1145"/>
              <a:gd name="T3" fmla="*/ 409247 h 1102"/>
              <a:gd name="T4" fmla="*/ 285217 w 1145"/>
              <a:gd name="T5" fmla="*/ 408480 h 1102"/>
              <a:gd name="T6" fmla="*/ 266816 w 1145"/>
              <a:gd name="T7" fmla="*/ 497380 h 1102"/>
              <a:gd name="T8" fmla="*/ 317419 w 1145"/>
              <a:gd name="T9" fmla="*/ 487417 h 1102"/>
              <a:gd name="T10" fmla="*/ 354988 w 1145"/>
              <a:gd name="T11" fmla="*/ 439135 h 1102"/>
              <a:gd name="T12" fmla="*/ 390257 w 1145"/>
              <a:gd name="T13" fmla="*/ 475922 h 1102"/>
              <a:gd name="T14" fmla="*/ 368789 w 1145"/>
              <a:gd name="T15" fmla="*/ 506577 h 1102"/>
              <a:gd name="T16" fmla="*/ 316653 w 1145"/>
              <a:gd name="T17" fmla="*/ 520372 h 1102"/>
              <a:gd name="T18" fmla="*/ 319720 w 1145"/>
              <a:gd name="T19" fmla="*/ 563289 h 1102"/>
              <a:gd name="T20" fmla="*/ 327387 w 1145"/>
              <a:gd name="T21" fmla="*/ 566354 h 1102"/>
              <a:gd name="T22" fmla="*/ 387957 w 1145"/>
              <a:gd name="T23" fmla="*/ 578616 h 1102"/>
              <a:gd name="T24" fmla="*/ 389490 w 1145"/>
              <a:gd name="T25" fmla="*/ 637628 h 1102"/>
              <a:gd name="T26" fmla="*/ 317419 w 1145"/>
              <a:gd name="T27" fmla="*/ 634562 h 1102"/>
              <a:gd name="T28" fmla="*/ 292118 w 1145"/>
              <a:gd name="T29" fmla="*/ 580916 h 1102"/>
              <a:gd name="T30" fmla="*/ 243815 w 1145"/>
              <a:gd name="T31" fmla="*/ 590878 h 1102"/>
              <a:gd name="T32" fmla="*/ 353455 w 1145"/>
              <a:gd name="T33" fmla="*/ 703536 h 1102"/>
              <a:gd name="T34" fmla="*/ 463095 w 1145"/>
              <a:gd name="T35" fmla="*/ 605440 h 1102"/>
              <a:gd name="T36" fmla="*/ 624872 w 1145"/>
              <a:gd name="T37" fmla="*/ 395452 h 1102"/>
              <a:gd name="T38" fmla="*/ 536699 w 1145"/>
              <a:gd name="T39" fmla="*/ 405415 h 1102"/>
              <a:gd name="T40" fmla="*/ 546667 w 1145"/>
              <a:gd name="T41" fmla="*/ 449865 h 1102"/>
              <a:gd name="T42" fmla="*/ 575035 w 1145"/>
              <a:gd name="T43" fmla="*/ 682078 h 1102"/>
              <a:gd name="T44" fmla="*/ 624872 w 1145"/>
              <a:gd name="T45" fmla="*/ 692041 h 1102"/>
              <a:gd name="T46" fmla="*/ 634839 w 1145"/>
              <a:gd name="T47" fmla="*/ 405415 h 1102"/>
              <a:gd name="T48" fmla="*/ 681608 w 1145"/>
              <a:gd name="T49" fmla="*/ 194660 h 1102"/>
              <a:gd name="T50" fmla="*/ 707677 w 1145"/>
              <a:gd name="T51" fmla="*/ 26057 h 1102"/>
              <a:gd name="T52" fmla="*/ 655540 w 1145"/>
              <a:gd name="T53" fmla="*/ 26057 h 1102"/>
              <a:gd name="T54" fmla="*/ 681608 w 1145"/>
              <a:gd name="T55" fmla="*/ 194660 h 1102"/>
              <a:gd name="T56" fmla="*/ 775147 w 1145"/>
              <a:gd name="T57" fmla="*/ 761015 h 1102"/>
              <a:gd name="T58" fmla="*/ 82038 w 1145"/>
              <a:gd name="T59" fmla="*/ 738790 h 1102"/>
              <a:gd name="T60" fmla="*/ 103506 w 1145"/>
              <a:gd name="T61" fmla="*/ 321113 h 1102"/>
              <a:gd name="T62" fmla="*/ 796615 w 1145"/>
              <a:gd name="T63" fmla="*/ 343338 h 1102"/>
              <a:gd name="T64" fmla="*/ 775147 w 1145"/>
              <a:gd name="T65" fmla="*/ 98097 h 1102"/>
              <a:gd name="T66" fmla="*/ 749079 w 1145"/>
              <a:gd name="T67" fmla="*/ 168603 h 1102"/>
              <a:gd name="T68" fmla="*/ 614138 w 1145"/>
              <a:gd name="T69" fmla="*/ 168603 h 1102"/>
              <a:gd name="T70" fmla="*/ 263749 w 1145"/>
              <a:gd name="T71" fmla="*/ 98097 h 1102"/>
              <a:gd name="T72" fmla="*/ 197045 w 1145"/>
              <a:gd name="T73" fmla="*/ 236045 h 1102"/>
              <a:gd name="T74" fmla="*/ 129575 w 1145"/>
              <a:gd name="T75" fmla="*/ 98097 h 1102"/>
              <a:gd name="T76" fmla="*/ 0 w 1145"/>
              <a:gd name="T77" fmla="*/ 202324 h 1102"/>
              <a:gd name="T78" fmla="*/ 103506 w 1145"/>
              <a:gd name="T79" fmla="*/ 844550 h 1102"/>
              <a:gd name="T80" fmla="*/ 877887 w 1145"/>
              <a:gd name="T81" fmla="*/ 740322 h 1102"/>
              <a:gd name="T82" fmla="*/ 775147 w 1145"/>
              <a:gd name="T83" fmla="*/ 98097 h 1102"/>
              <a:gd name="T84" fmla="*/ 223114 w 1145"/>
              <a:gd name="T85" fmla="*/ 168603 h 1102"/>
              <a:gd name="T86" fmla="*/ 197045 w 1145"/>
              <a:gd name="T87" fmla="*/ 0 h 1102"/>
              <a:gd name="T88" fmla="*/ 170210 w 1145"/>
              <a:gd name="T89" fmla="*/ 168603 h 110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145" h="1102">
                <a:moveTo>
                  <a:pt x="549" y="697"/>
                </a:moveTo>
                <a:cubicBezTo>
                  <a:pt x="556" y="692"/>
                  <a:pt x="562" y="685"/>
                  <a:pt x="568" y="677"/>
                </a:cubicBezTo>
                <a:cubicBezTo>
                  <a:pt x="580" y="660"/>
                  <a:pt x="587" y="639"/>
                  <a:pt x="587" y="615"/>
                </a:cubicBezTo>
                <a:cubicBezTo>
                  <a:pt x="587" y="583"/>
                  <a:pt x="576" y="555"/>
                  <a:pt x="554" y="534"/>
                </a:cubicBezTo>
                <a:cubicBezTo>
                  <a:pt x="532" y="513"/>
                  <a:pt x="501" y="502"/>
                  <a:pt x="459" y="502"/>
                </a:cubicBezTo>
                <a:cubicBezTo>
                  <a:pt x="425" y="502"/>
                  <a:pt x="396" y="513"/>
                  <a:pt x="372" y="533"/>
                </a:cubicBezTo>
                <a:cubicBezTo>
                  <a:pt x="348" y="554"/>
                  <a:pt x="335" y="589"/>
                  <a:pt x="335" y="636"/>
                </a:cubicBezTo>
                <a:cubicBezTo>
                  <a:pt x="335" y="643"/>
                  <a:pt x="341" y="649"/>
                  <a:pt x="348" y="649"/>
                </a:cubicBezTo>
                <a:lnTo>
                  <a:pt x="401" y="649"/>
                </a:lnTo>
                <a:cubicBezTo>
                  <a:pt x="408" y="649"/>
                  <a:pt x="414" y="644"/>
                  <a:pt x="414" y="636"/>
                </a:cubicBezTo>
                <a:cubicBezTo>
                  <a:pt x="415" y="614"/>
                  <a:pt x="419" y="597"/>
                  <a:pt x="427" y="587"/>
                </a:cubicBezTo>
                <a:cubicBezTo>
                  <a:pt x="435" y="578"/>
                  <a:pt x="446" y="573"/>
                  <a:pt x="463" y="573"/>
                </a:cubicBezTo>
                <a:cubicBezTo>
                  <a:pt x="479" y="573"/>
                  <a:pt x="490" y="577"/>
                  <a:pt x="497" y="586"/>
                </a:cubicBezTo>
                <a:cubicBezTo>
                  <a:pt x="505" y="596"/>
                  <a:pt x="509" y="607"/>
                  <a:pt x="509" y="621"/>
                </a:cubicBezTo>
                <a:cubicBezTo>
                  <a:pt x="509" y="632"/>
                  <a:pt x="506" y="641"/>
                  <a:pt x="501" y="648"/>
                </a:cubicBezTo>
                <a:cubicBezTo>
                  <a:pt x="496" y="655"/>
                  <a:pt x="490" y="659"/>
                  <a:pt x="481" y="661"/>
                </a:cubicBezTo>
                <a:cubicBezTo>
                  <a:pt x="470" y="664"/>
                  <a:pt x="451" y="665"/>
                  <a:pt x="426" y="665"/>
                </a:cubicBezTo>
                <a:cubicBezTo>
                  <a:pt x="419" y="665"/>
                  <a:pt x="413" y="671"/>
                  <a:pt x="413" y="679"/>
                </a:cubicBezTo>
                <a:lnTo>
                  <a:pt x="413" y="725"/>
                </a:lnTo>
                <a:cubicBezTo>
                  <a:pt x="413" y="729"/>
                  <a:pt x="414" y="732"/>
                  <a:pt x="417" y="735"/>
                </a:cubicBezTo>
                <a:cubicBezTo>
                  <a:pt x="420" y="737"/>
                  <a:pt x="423" y="739"/>
                  <a:pt x="426" y="739"/>
                </a:cubicBezTo>
                <a:lnTo>
                  <a:pt x="427" y="739"/>
                </a:lnTo>
                <a:cubicBezTo>
                  <a:pt x="432" y="738"/>
                  <a:pt x="437" y="738"/>
                  <a:pt x="442" y="738"/>
                </a:cubicBezTo>
                <a:cubicBezTo>
                  <a:pt x="471" y="738"/>
                  <a:pt x="493" y="744"/>
                  <a:pt x="506" y="755"/>
                </a:cubicBezTo>
                <a:cubicBezTo>
                  <a:pt x="518" y="765"/>
                  <a:pt x="524" y="778"/>
                  <a:pt x="524" y="794"/>
                </a:cubicBezTo>
                <a:cubicBezTo>
                  <a:pt x="524" y="810"/>
                  <a:pt x="519" y="822"/>
                  <a:pt x="508" y="832"/>
                </a:cubicBezTo>
                <a:cubicBezTo>
                  <a:pt x="498" y="842"/>
                  <a:pt x="483" y="847"/>
                  <a:pt x="464" y="847"/>
                </a:cubicBezTo>
                <a:cubicBezTo>
                  <a:pt x="443" y="847"/>
                  <a:pt x="427" y="841"/>
                  <a:pt x="414" y="828"/>
                </a:cubicBezTo>
                <a:cubicBezTo>
                  <a:pt x="402" y="815"/>
                  <a:pt x="395" y="796"/>
                  <a:pt x="394" y="771"/>
                </a:cubicBezTo>
                <a:cubicBezTo>
                  <a:pt x="394" y="764"/>
                  <a:pt x="388" y="758"/>
                  <a:pt x="381" y="758"/>
                </a:cubicBezTo>
                <a:lnTo>
                  <a:pt x="331" y="758"/>
                </a:lnTo>
                <a:cubicBezTo>
                  <a:pt x="324" y="758"/>
                  <a:pt x="318" y="764"/>
                  <a:pt x="318" y="771"/>
                </a:cubicBezTo>
                <a:cubicBezTo>
                  <a:pt x="318" y="816"/>
                  <a:pt x="330" y="852"/>
                  <a:pt x="353" y="878"/>
                </a:cubicBezTo>
                <a:cubicBezTo>
                  <a:pt x="377" y="905"/>
                  <a:pt x="413" y="918"/>
                  <a:pt x="461" y="918"/>
                </a:cubicBezTo>
                <a:cubicBezTo>
                  <a:pt x="499" y="918"/>
                  <a:pt x="532" y="908"/>
                  <a:pt x="560" y="887"/>
                </a:cubicBezTo>
                <a:cubicBezTo>
                  <a:pt x="589" y="865"/>
                  <a:pt x="604" y="833"/>
                  <a:pt x="604" y="790"/>
                </a:cubicBezTo>
                <a:cubicBezTo>
                  <a:pt x="604" y="747"/>
                  <a:pt x="585" y="716"/>
                  <a:pt x="549" y="697"/>
                </a:cubicBezTo>
                <a:close/>
                <a:moveTo>
                  <a:pt x="815" y="516"/>
                </a:moveTo>
                <a:lnTo>
                  <a:pt x="713" y="516"/>
                </a:lnTo>
                <a:cubicBezTo>
                  <a:pt x="706" y="516"/>
                  <a:pt x="700" y="521"/>
                  <a:pt x="700" y="529"/>
                </a:cubicBezTo>
                <a:lnTo>
                  <a:pt x="700" y="574"/>
                </a:lnTo>
                <a:cubicBezTo>
                  <a:pt x="700" y="581"/>
                  <a:pt x="706" y="587"/>
                  <a:pt x="713" y="587"/>
                </a:cubicBezTo>
                <a:lnTo>
                  <a:pt x="750" y="587"/>
                </a:lnTo>
                <a:lnTo>
                  <a:pt x="750" y="890"/>
                </a:lnTo>
                <a:cubicBezTo>
                  <a:pt x="750" y="897"/>
                  <a:pt x="756" y="903"/>
                  <a:pt x="763" y="903"/>
                </a:cubicBezTo>
                <a:lnTo>
                  <a:pt x="815" y="903"/>
                </a:lnTo>
                <a:cubicBezTo>
                  <a:pt x="822" y="903"/>
                  <a:pt x="828" y="897"/>
                  <a:pt x="828" y="890"/>
                </a:cubicBezTo>
                <a:lnTo>
                  <a:pt x="828" y="529"/>
                </a:lnTo>
                <a:cubicBezTo>
                  <a:pt x="828" y="521"/>
                  <a:pt x="822" y="516"/>
                  <a:pt x="815" y="516"/>
                </a:cubicBezTo>
                <a:close/>
                <a:moveTo>
                  <a:pt x="889" y="254"/>
                </a:moveTo>
                <a:cubicBezTo>
                  <a:pt x="908" y="254"/>
                  <a:pt x="923" y="239"/>
                  <a:pt x="923" y="220"/>
                </a:cubicBezTo>
                <a:lnTo>
                  <a:pt x="923" y="34"/>
                </a:lnTo>
                <a:cubicBezTo>
                  <a:pt x="923" y="15"/>
                  <a:pt x="908" y="0"/>
                  <a:pt x="889" y="0"/>
                </a:cubicBezTo>
                <a:cubicBezTo>
                  <a:pt x="870" y="0"/>
                  <a:pt x="855" y="15"/>
                  <a:pt x="855" y="34"/>
                </a:cubicBezTo>
                <a:lnTo>
                  <a:pt x="855" y="220"/>
                </a:lnTo>
                <a:cubicBezTo>
                  <a:pt x="855" y="239"/>
                  <a:pt x="870" y="254"/>
                  <a:pt x="889" y="254"/>
                </a:cubicBezTo>
                <a:close/>
                <a:moveTo>
                  <a:pt x="1039" y="964"/>
                </a:moveTo>
                <a:cubicBezTo>
                  <a:pt x="1039" y="980"/>
                  <a:pt x="1026" y="993"/>
                  <a:pt x="1011" y="993"/>
                </a:cubicBezTo>
                <a:lnTo>
                  <a:pt x="135" y="993"/>
                </a:lnTo>
                <a:cubicBezTo>
                  <a:pt x="120" y="993"/>
                  <a:pt x="107" y="980"/>
                  <a:pt x="107" y="964"/>
                </a:cubicBezTo>
                <a:lnTo>
                  <a:pt x="107" y="448"/>
                </a:lnTo>
                <a:cubicBezTo>
                  <a:pt x="107" y="432"/>
                  <a:pt x="120" y="419"/>
                  <a:pt x="135" y="419"/>
                </a:cubicBezTo>
                <a:lnTo>
                  <a:pt x="1011" y="419"/>
                </a:lnTo>
                <a:cubicBezTo>
                  <a:pt x="1026" y="419"/>
                  <a:pt x="1039" y="432"/>
                  <a:pt x="1039" y="448"/>
                </a:cubicBezTo>
                <a:lnTo>
                  <a:pt x="1039" y="964"/>
                </a:lnTo>
                <a:close/>
                <a:moveTo>
                  <a:pt x="1011" y="128"/>
                </a:moveTo>
                <a:lnTo>
                  <a:pt x="977" y="128"/>
                </a:lnTo>
                <a:lnTo>
                  <a:pt x="977" y="220"/>
                </a:lnTo>
                <a:cubicBezTo>
                  <a:pt x="977" y="268"/>
                  <a:pt x="937" y="308"/>
                  <a:pt x="889" y="308"/>
                </a:cubicBezTo>
                <a:cubicBezTo>
                  <a:pt x="841" y="308"/>
                  <a:pt x="801" y="268"/>
                  <a:pt x="801" y="220"/>
                </a:cubicBezTo>
                <a:lnTo>
                  <a:pt x="801" y="128"/>
                </a:lnTo>
                <a:lnTo>
                  <a:pt x="344" y="128"/>
                </a:lnTo>
                <a:lnTo>
                  <a:pt x="344" y="220"/>
                </a:lnTo>
                <a:cubicBezTo>
                  <a:pt x="344" y="268"/>
                  <a:pt x="305" y="308"/>
                  <a:pt x="257" y="308"/>
                </a:cubicBezTo>
                <a:cubicBezTo>
                  <a:pt x="208" y="308"/>
                  <a:pt x="169" y="268"/>
                  <a:pt x="169" y="220"/>
                </a:cubicBezTo>
                <a:lnTo>
                  <a:pt x="169" y="128"/>
                </a:lnTo>
                <a:lnTo>
                  <a:pt x="135" y="128"/>
                </a:lnTo>
                <a:cubicBezTo>
                  <a:pt x="61" y="128"/>
                  <a:pt x="0" y="189"/>
                  <a:pt x="0" y="264"/>
                </a:cubicBezTo>
                <a:lnTo>
                  <a:pt x="0" y="966"/>
                </a:lnTo>
                <a:cubicBezTo>
                  <a:pt x="0" y="1041"/>
                  <a:pt x="61" y="1102"/>
                  <a:pt x="135" y="1102"/>
                </a:cubicBezTo>
                <a:lnTo>
                  <a:pt x="1011" y="1102"/>
                </a:lnTo>
                <a:cubicBezTo>
                  <a:pt x="1085" y="1102"/>
                  <a:pt x="1145" y="1041"/>
                  <a:pt x="1145" y="966"/>
                </a:cubicBezTo>
                <a:lnTo>
                  <a:pt x="1145" y="264"/>
                </a:lnTo>
                <a:cubicBezTo>
                  <a:pt x="1145" y="189"/>
                  <a:pt x="1085" y="128"/>
                  <a:pt x="1011" y="128"/>
                </a:cubicBezTo>
                <a:close/>
                <a:moveTo>
                  <a:pt x="257" y="254"/>
                </a:moveTo>
                <a:cubicBezTo>
                  <a:pt x="276" y="254"/>
                  <a:pt x="291" y="239"/>
                  <a:pt x="291" y="220"/>
                </a:cubicBezTo>
                <a:lnTo>
                  <a:pt x="291" y="34"/>
                </a:lnTo>
                <a:cubicBezTo>
                  <a:pt x="291" y="15"/>
                  <a:pt x="276" y="0"/>
                  <a:pt x="257" y="0"/>
                </a:cubicBezTo>
                <a:cubicBezTo>
                  <a:pt x="238" y="0"/>
                  <a:pt x="222" y="15"/>
                  <a:pt x="222" y="34"/>
                </a:cubicBezTo>
                <a:lnTo>
                  <a:pt x="222" y="220"/>
                </a:lnTo>
                <a:cubicBezTo>
                  <a:pt x="222" y="239"/>
                  <a:pt x="238" y="254"/>
                  <a:pt x="257" y="254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17" name="Freeform 8"/>
          <p:cNvSpPr>
            <a:spLocks noEditPoints="1"/>
          </p:cNvSpPr>
          <p:nvPr/>
        </p:nvSpPr>
        <p:spPr bwMode="auto">
          <a:xfrm>
            <a:off x="6082521" y="4310660"/>
            <a:ext cx="527347" cy="662870"/>
          </a:xfrm>
          <a:custGeom>
            <a:avLst/>
            <a:gdLst>
              <a:gd name="T0" fmla="*/ 52031 w 734"/>
              <a:gd name="T1" fmla="*/ 597654 h 993"/>
              <a:gd name="T2" fmla="*/ 81669 w 734"/>
              <a:gd name="T3" fmla="*/ 100928 h 993"/>
              <a:gd name="T4" fmla="*/ 106696 w 734"/>
              <a:gd name="T5" fmla="*/ 143806 h 993"/>
              <a:gd name="T6" fmla="*/ 132383 w 734"/>
              <a:gd name="T7" fmla="*/ 100928 h 993"/>
              <a:gd name="T8" fmla="*/ 216027 w 734"/>
              <a:gd name="T9" fmla="*/ 118080 h 993"/>
              <a:gd name="T10" fmla="*/ 266741 w 734"/>
              <a:gd name="T11" fmla="*/ 118080 h 993"/>
              <a:gd name="T12" fmla="*/ 351044 w 734"/>
              <a:gd name="T13" fmla="*/ 100928 h 993"/>
              <a:gd name="T14" fmla="*/ 376731 w 734"/>
              <a:gd name="T15" fmla="*/ 143806 h 993"/>
              <a:gd name="T16" fmla="*/ 401758 w 734"/>
              <a:gd name="T17" fmla="*/ 100928 h 993"/>
              <a:gd name="T18" fmla="*/ 432055 w 734"/>
              <a:gd name="T19" fmla="*/ 597654 h 993"/>
              <a:gd name="T20" fmla="*/ 401758 w 734"/>
              <a:gd name="T21" fmla="*/ 44197 h 993"/>
              <a:gd name="T22" fmla="*/ 376731 w 734"/>
              <a:gd name="T23" fmla="*/ 0 h 993"/>
              <a:gd name="T24" fmla="*/ 351044 w 734"/>
              <a:gd name="T25" fmla="*/ 44197 h 993"/>
              <a:gd name="T26" fmla="*/ 266741 w 734"/>
              <a:gd name="T27" fmla="*/ 25067 h 993"/>
              <a:gd name="T28" fmla="*/ 216027 w 734"/>
              <a:gd name="T29" fmla="*/ 25067 h 993"/>
              <a:gd name="T30" fmla="*/ 132383 w 734"/>
              <a:gd name="T31" fmla="*/ 44197 h 993"/>
              <a:gd name="T32" fmla="*/ 106696 w 734"/>
              <a:gd name="T33" fmla="*/ 0 h 993"/>
              <a:gd name="T34" fmla="*/ 81669 w 734"/>
              <a:gd name="T35" fmla="*/ 44197 h 993"/>
              <a:gd name="T36" fmla="*/ 0 w 734"/>
              <a:gd name="T37" fmla="*/ 96970 h 993"/>
              <a:gd name="T38" fmla="*/ 52690 w 734"/>
              <a:gd name="T39" fmla="*/ 655045 h 993"/>
              <a:gd name="T40" fmla="*/ 483427 w 734"/>
              <a:gd name="T41" fmla="*/ 602272 h 993"/>
              <a:gd name="T42" fmla="*/ 431396 w 734"/>
              <a:gd name="T43" fmla="*/ 44197 h 993"/>
              <a:gd name="T44" fmla="*/ 377389 w 734"/>
              <a:gd name="T45" fmla="*/ 244735 h 993"/>
              <a:gd name="T46" fmla="*/ 106038 w 734"/>
              <a:gd name="T47" fmla="*/ 209113 h 993"/>
              <a:gd name="T48" fmla="*/ 106038 w 734"/>
              <a:gd name="T49" fmla="*/ 337747 h 993"/>
              <a:gd name="T50" fmla="*/ 377389 w 734"/>
              <a:gd name="T51" fmla="*/ 302125 h 993"/>
              <a:gd name="T52" fmla="*/ 106038 w 734"/>
              <a:gd name="T53" fmla="*/ 337747 h 993"/>
              <a:gd name="T54" fmla="*/ 377389 w 734"/>
              <a:gd name="T55" fmla="*/ 430760 h 993"/>
              <a:gd name="T56" fmla="*/ 106038 w 734"/>
              <a:gd name="T57" fmla="*/ 395138 h 993"/>
              <a:gd name="T58" fmla="*/ 106038 w 734"/>
              <a:gd name="T59" fmla="*/ 523772 h 993"/>
              <a:gd name="T60" fmla="*/ 377389 w 734"/>
              <a:gd name="T61" fmla="*/ 488150 h 993"/>
              <a:gd name="T62" fmla="*/ 106038 w 734"/>
              <a:gd name="T63" fmla="*/ 523772 h 9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734" h="993">
                <a:moveTo>
                  <a:pt x="656" y="906"/>
                </a:moveTo>
                <a:lnTo>
                  <a:pt x="79" y="906"/>
                </a:lnTo>
                <a:lnTo>
                  <a:pt x="79" y="153"/>
                </a:lnTo>
                <a:lnTo>
                  <a:pt x="124" y="153"/>
                </a:lnTo>
                <a:lnTo>
                  <a:pt x="124" y="179"/>
                </a:lnTo>
                <a:cubicBezTo>
                  <a:pt x="124" y="201"/>
                  <a:pt x="141" y="218"/>
                  <a:pt x="162" y="218"/>
                </a:cubicBezTo>
                <a:cubicBezTo>
                  <a:pt x="183" y="218"/>
                  <a:pt x="201" y="201"/>
                  <a:pt x="201" y="179"/>
                </a:cubicBezTo>
                <a:lnTo>
                  <a:pt x="201" y="153"/>
                </a:lnTo>
                <a:lnTo>
                  <a:pt x="328" y="153"/>
                </a:lnTo>
                <a:lnTo>
                  <a:pt x="328" y="179"/>
                </a:lnTo>
                <a:cubicBezTo>
                  <a:pt x="328" y="201"/>
                  <a:pt x="345" y="218"/>
                  <a:pt x="366" y="218"/>
                </a:cubicBezTo>
                <a:cubicBezTo>
                  <a:pt x="388" y="218"/>
                  <a:pt x="405" y="201"/>
                  <a:pt x="405" y="179"/>
                </a:cubicBezTo>
                <a:lnTo>
                  <a:pt x="405" y="153"/>
                </a:lnTo>
                <a:lnTo>
                  <a:pt x="533" y="153"/>
                </a:lnTo>
                <a:lnTo>
                  <a:pt x="533" y="179"/>
                </a:lnTo>
                <a:cubicBezTo>
                  <a:pt x="533" y="201"/>
                  <a:pt x="550" y="218"/>
                  <a:pt x="572" y="218"/>
                </a:cubicBezTo>
                <a:cubicBezTo>
                  <a:pt x="593" y="218"/>
                  <a:pt x="610" y="201"/>
                  <a:pt x="610" y="179"/>
                </a:cubicBezTo>
                <a:lnTo>
                  <a:pt x="610" y="153"/>
                </a:lnTo>
                <a:lnTo>
                  <a:pt x="656" y="153"/>
                </a:lnTo>
                <a:lnTo>
                  <a:pt x="656" y="906"/>
                </a:lnTo>
                <a:close/>
                <a:moveTo>
                  <a:pt x="655" y="67"/>
                </a:moveTo>
                <a:lnTo>
                  <a:pt x="610" y="67"/>
                </a:lnTo>
                <a:lnTo>
                  <a:pt x="610" y="38"/>
                </a:lnTo>
                <a:cubicBezTo>
                  <a:pt x="610" y="17"/>
                  <a:pt x="593" y="0"/>
                  <a:pt x="572" y="0"/>
                </a:cubicBezTo>
                <a:cubicBezTo>
                  <a:pt x="550" y="0"/>
                  <a:pt x="533" y="17"/>
                  <a:pt x="533" y="38"/>
                </a:cubicBezTo>
                <a:lnTo>
                  <a:pt x="533" y="67"/>
                </a:lnTo>
                <a:lnTo>
                  <a:pt x="405" y="67"/>
                </a:lnTo>
                <a:lnTo>
                  <a:pt x="405" y="38"/>
                </a:lnTo>
                <a:cubicBezTo>
                  <a:pt x="405" y="17"/>
                  <a:pt x="388" y="0"/>
                  <a:pt x="366" y="0"/>
                </a:cubicBezTo>
                <a:cubicBezTo>
                  <a:pt x="345" y="0"/>
                  <a:pt x="328" y="17"/>
                  <a:pt x="328" y="38"/>
                </a:cubicBezTo>
                <a:lnTo>
                  <a:pt x="328" y="67"/>
                </a:lnTo>
                <a:lnTo>
                  <a:pt x="201" y="67"/>
                </a:lnTo>
                <a:lnTo>
                  <a:pt x="201" y="38"/>
                </a:lnTo>
                <a:cubicBezTo>
                  <a:pt x="201" y="17"/>
                  <a:pt x="183" y="0"/>
                  <a:pt x="162" y="0"/>
                </a:cubicBezTo>
                <a:cubicBezTo>
                  <a:pt x="141" y="0"/>
                  <a:pt x="124" y="17"/>
                  <a:pt x="124" y="38"/>
                </a:cubicBezTo>
                <a:lnTo>
                  <a:pt x="124" y="67"/>
                </a:lnTo>
                <a:lnTo>
                  <a:pt x="80" y="67"/>
                </a:lnTo>
                <a:cubicBezTo>
                  <a:pt x="36" y="67"/>
                  <a:pt x="0" y="103"/>
                  <a:pt x="0" y="147"/>
                </a:cubicBezTo>
                <a:lnTo>
                  <a:pt x="0" y="913"/>
                </a:lnTo>
                <a:cubicBezTo>
                  <a:pt x="0" y="957"/>
                  <a:pt x="36" y="993"/>
                  <a:pt x="80" y="993"/>
                </a:cubicBezTo>
                <a:lnTo>
                  <a:pt x="655" y="993"/>
                </a:lnTo>
                <a:cubicBezTo>
                  <a:pt x="699" y="993"/>
                  <a:pt x="734" y="957"/>
                  <a:pt x="734" y="913"/>
                </a:cubicBezTo>
                <a:lnTo>
                  <a:pt x="734" y="147"/>
                </a:lnTo>
                <a:cubicBezTo>
                  <a:pt x="734" y="103"/>
                  <a:pt x="699" y="67"/>
                  <a:pt x="655" y="67"/>
                </a:cubicBezTo>
                <a:close/>
                <a:moveTo>
                  <a:pt x="161" y="371"/>
                </a:moveTo>
                <a:lnTo>
                  <a:pt x="573" y="371"/>
                </a:lnTo>
                <a:lnTo>
                  <a:pt x="573" y="317"/>
                </a:lnTo>
                <a:lnTo>
                  <a:pt x="161" y="317"/>
                </a:lnTo>
                <a:lnTo>
                  <a:pt x="161" y="371"/>
                </a:lnTo>
                <a:close/>
                <a:moveTo>
                  <a:pt x="161" y="512"/>
                </a:moveTo>
                <a:lnTo>
                  <a:pt x="573" y="512"/>
                </a:lnTo>
                <a:lnTo>
                  <a:pt x="573" y="458"/>
                </a:lnTo>
                <a:lnTo>
                  <a:pt x="161" y="458"/>
                </a:lnTo>
                <a:lnTo>
                  <a:pt x="161" y="512"/>
                </a:lnTo>
                <a:close/>
                <a:moveTo>
                  <a:pt x="161" y="653"/>
                </a:moveTo>
                <a:lnTo>
                  <a:pt x="573" y="653"/>
                </a:lnTo>
                <a:lnTo>
                  <a:pt x="573" y="599"/>
                </a:lnTo>
                <a:lnTo>
                  <a:pt x="161" y="599"/>
                </a:lnTo>
                <a:lnTo>
                  <a:pt x="161" y="653"/>
                </a:lnTo>
                <a:close/>
                <a:moveTo>
                  <a:pt x="161" y="794"/>
                </a:moveTo>
                <a:lnTo>
                  <a:pt x="573" y="794"/>
                </a:lnTo>
                <a:lnTo>
                  <a:pt x="573" y="740"/>
                </a:lnTo>
                <a:lnTo>
                  <a:pt x="161" y="740"/>
                </a:lnTo>
                <a:lnTo>
                  <a:pt x="161" y="794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599313" y="4744203"/>
            <a:ext cx="620586" cy="498902"/>
            <a:chOff x="976313" y="4519613"/>
            <a:chExt cx="485775" cy="390525"/>
          </a:xfrm>
          <a:solidFill>
            <a:srgbClr val="F8F8F8"/>
          </a:solidFill>
        </p:grpSpPr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1271588" y="4519613"/>
              <a:ext cx="190500" cy="190500"/>
            </a:xfrm>
            <a:custGeom>
              <a:avLst/>
              <a:gdLst>
                <a:gd name="T0" fmla="*/ 220 w 440"/>
                <a:gd name="T1" fmla="*/ 288 h 440"/>
                <a:gd name="T2" fmla="*/ 152 w 440"/>
                <a:gd name="T3" fmla="*/ 220 h 440"/>
                <a:gd name="T4" fmla="*/ 220 w 440"/>
                <a:gd name="T5" fmla="*/ 152 h 440"/>
                <a:gd name="T6" fmla="*/ 288 w 440"/>
                <a:gd name="T7" fmla="*/ 220 h 440"/>
                <a:gd name="T8" fmla="*/ 220 w 440"/>
                <a:gd name="T9" fmla="*/ 288 h 440"/>
                <a:gd name="T10" fmla="*/ 428 w 440"/>
                <a:gd name="T11" fmla="*/ 180 h 440"/>
                <a:gd name="T12" fmla="*/ 362 w 440"/>
                <a:gd name="T13" fmla="*/ 168 h 440"/>
                <a:gd name="T14" fmla="*/ 357 w 440"/>
                <a:gd name="T15" fmla="*/ 156 h 440"/>
                <a:gd name="T16" fmla="*/ 395 w 440"/>
                <a:gd name="T17" fmla="*/ 101 h 440"/>
                <a:gd name="T18" fmla="*/ 393 w 440"/>
                <a:gd name="T19" fmla="*/ 82 h 440"/>
                <a:gd name="T20" fmla="*/ 357 w 440"/>
                <a:gd name="T21" fmla="*/ 46 h 440"/>
                <a:gd name="T22" fmla="*/ 339 w 440"/>
                <a:gd name="T23" fmla="*/ 45 h 440"/>
                <a:gd name="T24" fmla="*/ 283 w 440"/>
                <a:gd name="T25" fmla="*/ 82 h 440"/>
                <a:gd name="T26" fmla="*/ 271 w 440"/>
                <a:gd name="T27" fmla="*/ 77 h 440"/>
                <a:gd name="T28" fmla="*/ 259 w 440"/>
                <a:gd name="T29" fmla="*/ 11 h 440"/>
                <a:gd name="T30" fmla="*/ 245 w 440"/>
                <a:gd name="T31" fmla="*/ 0 h 440"/>
                <a:gd name="T32" fmla="*/ 194 w 440"/>
                <a:gd name="T33" fmla="*/ 0 h 440"/>
                <a:gd name="T34" fmla="*/ 180 w 440"/>
                <a:gd name="T35" fmla="*/ 11 h 440"/>
                <a:gd name="T36" fmla="*/ 168 w 440"/>
                <a:gd name="T37" fmla="*/ 77 h 440"/>
                <a:gd name="T38" fmla="*/ 156 w 440"/>
                <a:gd name="T39" fmla="*/ 82 h 440"/>
                <a:gd name="T40" fmla="*/ 100 w 440"/>
                <a:gd name="T41" fmla="*/ 45 h 440"/>
                <a:gd name="T42" fmla="*/ 82 w 440"/>
                <a:gd name="T43" fmla="*/ 46 h 440"/>
                <a:gd name="T44" fmla="*/ 46 w 440"/>
                <a:gd name="T45" fmla="*/ 82 h 440"/>
                <a:gd name="T46" fmla="*/ 44 w 440"/>
                <a:gd name="T47" fmla="*/ 101 h 440"/>
                <a:gd name="T48" fmla="*/ 82 w 440"/>
                <a:gd name="T49" fmla="*/ 156 h 440"/>
                <a:gd name="T50" fmla="*/ 77 w 440"/>
                <a:gd name="T51" fmla="*/ 168 h 440"/>
                <a:gd name="T52" fmla="*/ 11 w 440"/>
                <a:gd name="T53" fmla="*/ 180 h 440"/>
                <a:gd name="T54" fmla="*/ 0 w 440"/>
                <a:gd name="T55" fmla="*/ 194 h 440"/>
                <a:gd name="T56" fmla="*/ 0 w 440"/>
                <a:gd name="T57" fmla="*/ 245 h 440"/>
                <a:gd name="T58" fmla="*/ 11 w 440"/>
                <a:gd name="T59" fmla="*/ 259 h 440"/>
                <a:gd name="T60" fmla="*/ 77 w 440"/>
                <a:gd name="T61" fmla="*/ 271 h 440"/>
                <a:gd name="T62" fmla="*/ 82 w 440"/>
                <a:gd name="T63" fmla="*/ 283 h 440"/>
                <a:gd name="T64" fmla="*/ 44 w 440"/>
                <a:gd name="T65" fmla="*/ 339 h 440"/>
                <a:gd name="T66" fmla="*/ 46 w 440"/>
                <a:gd name="T67" fmla="*/ 357 h 440"/>
                <a:gd name="T68" fmla="*/ 82 w 440"/>
                <a:gd name="T69" fmla="*/ 393 h 440"/>
                <a:gd name="T70" fmla="*/ 100 w 440"/>
                <a:gd name="T71" fmla="*/ 395 h 440"/>
                <a:gd name="T72" fmla="*/ 156 w 440"/>
                <a:gd name="T73" fmla="*/ 358 h 440"/>
                <a:gd name="T74" fmla="*/ 168 w 440"/>
                <a:gd name="T75" fmla="*/ 363 h 440"/>
                <a:gd name="T76" fmla="*/ 180 w 440"/>
                <a:gd name="T77" fmla="*/ 428 h 440"/>
                <a:gd name="T78" fmla="*/ 194 w 440"/>
                <a:gd name="T79" fmla="*/ 440 h 440"/>
                <a:gd name="T80" fmla="*/ 245 w 440"/>
                <a:gd name="T81" fmla="*/ 440 h 440"/>
                <a:gd name="T82" fmla="*/ 259 w 440"/>
                <a:gd name="T83" fmla="*/ 428 h 440"/>
                <a:gd name="T84" fmla="*/ 271 w 440"/>
                <a:gd name="T85" fmla="*/ 363 h 440"/>
                <a:gd name="T86" fmla="*/ 283 w 440"/>
                <a:gd name="T87" fmla="*/ 358 h 440"/>
                <a:gd name="T88" fmla="*/ 339 w 440"/>
                <a:gd name="T89" fmla="*/ 395 h 440"/>
                <a:gd name="T90" fmla="*/ 357 w 440"/>
                <a:gd name="T91" fmla="*/ 393 h 440"/>
                <a:gd name="T92" fmla="*/ 393 w 440"/>
                <a:gd name="T93" fmla="*/ 357 h 440"/>
                <a:gd name="T94" fmla="*/ 395 w 440"/>
                <a:gd name="T95" fmla="*/ 339 h 440"/>
                <a:gd name="T96" fmla="*/ 357 w 440"/>
                <a:gd name="T97" fmla="*/ 283 h 440"/>
                <a:gd name="T98" fmla="*/ 362 w 440"/>
                <a:gd name="T99" fmla="*/ 271 h 440"/>
                <a:gd name="T100" fmla="*/ 428 w 440"/>
                <a:gd name="T101" fmla="*/ 259 h 440"/>
                <a:gd name="T102" fmla="*/ 440 w 440"/>
                <a:gd name="T103" fmla="*/ 245 h 440"/>
                <a:gd name="T104" fmla="*/ 440 w 440"/>
                <a:gd name="T105" fmla="*/ 194 h 440"/>
                <a:gd name="T106" fmla="*/ 428 w 440"/>
                <a:gd name="T107" fmla="*/ 18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0" h="440">
                  <a:moveTo>
                    <a:pt x="220" y="288"/>
                  </a:moveTo>
                  <a:cubicBezTo>
                    <a:pt x="182" y="288"/>
                    <a:pt x="152" y="258"/>
                    <a:pt x="152" y="220"/>
                  </a:cubicBezTo>
                  <a:cubicBezTo>
                    <a:pt x="152" y="182"/>
                    <a:pt x="182" y="152"/>
                    <a:pt x="220" y="152"/>
                  </a:cubicBezTo>
                  <a:cubicBezTo>
                    <a:pt x="258" y="152"/>
                    <a:pt x="288" y="182"/>
                    <a:pt x="288" y="220"/>
                  </a:cubicBezTo>
                  <a:cubicBezTo>
                    <a:pt x="288" y="258"/>
                    <a:pt x="258" y="288"/>
                    <a:pt x="220" y="288"/>
                  </a:cubicBezTo>
                  <a:close/>
                  <a:moveTo>
                    <a:pt x="428" y="180"/>
                  </a:moveTo>
                  <a:lnTo>
                    <a:pt x="362" y="168"/>
                  </a:lnTo>
                  <a:cubicBezTo>
                    <a:pt x="356" y="167"/>
                    <a:pt x="354" y="162"/>
                    <a:pt x="357" y="156"/>
                  </a:cubicBezTo>
                  <a:lnTo>
                    <a:pt x="395" y="101"/>
                  </a:lnTo>
                  <a:cubicBezTo>
                    <a:pt x="399" y="95"/>
                    <a:pt x="398" y="87"/>
                    <a:pt x="393" y="82"/>
                  </a:cubicBezTo>
                  <a:lnTo>
                    <a:pt x="357" y="46"/>
                  </a:lnTo>
                  <a:cubicBezTo>
                    <a:pt x="353" y="42"/>
                    <a:pt x="344" y="41"/>
                    <a:pt x="339" y="45"/>
                  </a:cubicBezTo>
                  <a:lnTo>
                    <a:pt x="283" y="82"/>
                  </a:lnTo>
                  <a:cubicBezTo>
                    <a:pt x="278" y="86"/>
                    <a:pt x="272" y="84"/>
                    <a:pt x="271" y="77"/>
                  </a:cubicBezTo>
                  <a:lnTo>
                    <a:pt x="259" y="11"/>
                  </a:lnTo>
                  <a:cubicBezTo>
                    <a:pt x="258" y="5"/>
                    <a:pt x="252" y="0"/>
                    <a:pt x="245" y="0"/>
                  </a:cubicBezTo>
                  <a:lnTo>
                    <a:pt x="194" y="0"/>
                  </a:lnTo>
                  <a:cubicBezTo>
                    <a:pt x="188" y="0"/>
                    <a:pt x="181" y="5"/>
                    <a:pt x="180" y="11"/>
                  </a:cubicBezTo>
                  <a:lnTo>
                    <a:pt x="168" y="77"/>
                  </a:lnTo>
                  <a:cubicBezTo>
                    <a:pt x="167" y="84"/>
                    <a:pt x="162" y="86"/>
                    <a:pt x="156" y="82"/>
                  </a:cubicBezTo>
                  <a:lnTo>
                    <a:pt x="100" y="45"/>
                  </a:lnTo>
                  <a:cubicBezTo>
                    <a:pt x="95" y="41"/>
                    <a:pt x="87" y="42"/>
                    <a:pt x="82" y="46"/>
                  </a:cubicBezTo>
                  <a:lnTo>
                    <a:pt x="46" y="82"/>
                  </a:lnTo>
                  <a:cubicBezTo>
                    <a:pt x="41" y="87"/>
                    <a:pt x="41" y="95"/>
                    <a:pt x="44" y="101"/>
                  </a:cubicBezTo>
                  <a:lnTo>
                    <a:pt x="82" y="156"/>
                  </a:lnTo>
                  <a:cubicBezTo>
                    <a:pt x="86" y="162"/>
                    <a:pt x="83" y="167"/>
                    <a:pt x="77" y="168"/>
                  </a:cubicBezTo>
                  <a:lnTo>
                    <a:pt x="11" y="180"/>
                  </a:lnTo>
                  <a:cubicBezTo>
                    <a:pt x="5" y="182"/>
                    <a:pt x="0" y="188"/>
                    <a:pt x="0" y="194"/>
                  </a:cubicBezTo>
                  <a:lnTo>
                    <a:pt x="0" y="245"/>
                  </a:lnTo>
                  <a:cubicBezTo>
                    <a:pt x="0" y="252"/>
                    <a:pt x="5" y="258"/>
                    <a:pt x="11" y="259"/>
                  </a:cubicBezTo>
                  <a:lnTo>
                    <a:pt x="77" y="271"/>
                  </a:lnTo>
                  <a:cubicBezTo>
                    <a:pt x="83" y="273"/>
                    <a:pt x="86" y="278"/>
                    <a:pt x="82" y="283"/>
                  </a:cubicBezTo>
                  <a:lnTo>
                    <a:pt x="44" y="339"/>
                  </a:lnTo>
                  <a:cubicBezTo>
                    <a:pt x="41" y="345"/>
                    <a:pt x="41" y="353"/>
                    <a:pt x="46" y="357"/>
                  </a:cubicBezTo>
                  <a:lnTo>
                    <a:pt x="82" y="393"/>
                  </a:lnTo>
                  <a:cubicBezTo>
                    <a:pt x="87" y="398"/>
                    <a:pt x="95" y="399"/>
                    <a:pt x="100" y="395"/>
                  </a:cubicBezTo>
                  <a:lnTo>
                    <a:pt x="156" y="358"/>
                  </a:lnTo>
                  <a:cubicBezTo>
                    <a:pt x="162" y="354"/>
                    <a:pt x="167" y="356"/>
                    <a:pt x="168" y="363"/>
                  </a:cubicBezTo>
                  <a:lnTo>
                    <a:pt x="180" y="428"/>
                  </a:lnTo>
                  <a:cubicBezTo>
                    <a:pt x="181" y="435"/>
                    <a:pt x="188" y="440"/>
                    <a:pt x="194" y="440"/>
                  </a:cubicBezTo>
                  <a:lnTo>
                    <a:pt x="245" y="440"/>
                  </a:lnTo>
                  <a:cubicBezTo>
                    <a:pt x="252" y="440"/>
                    <a:pt x="258" y="435"/>
                    <a:pt x="259" y="428"/>
                  </a:cubicBezTo>
                  <a:lnTo>
                    <a:pt x="271" y="363"/>
                  </a:lnTo>
                  <a:cubicBezTo>
                    <a:pt x="272" y="356"/>
                    <a:pt x="278" y="354"/>
                    <a:pt x="283" y="358"/>
                  </a:cubicBezTo>
                  <a:lnTo>
                    <a:pt x="339" y="395"/>
                  </a:lnTo>
                  <a:cubicBezTo>
                    <a:pt x="344" y="399"/>
                    <a:pt x="353" y="398"/>
                    <a:pt x="357" y="393"/>
                  </a:cubicBezTo>
                  <a:lnTo>
                    <a:pt x="393" y="357"/>
                  </a:lnTo>
                  <a:cubicBezTo>
                    <a:pt x="398" y="353"/>
                    <a:pt x="399" y="345"/>
                    <a:pt x="395" y="339"/>
                  </a:cubicBezTo>
                  <a:lnTo>
                    <a:pt x="357" y="283"/>
                  </a:lnTo>
                  <a:cubicBezTo>
                    <a:pt x="354" y="278"/>
                    <a:pt x="356" y="273"/>
                    <a:pt x="362" y="271"/>
                  </a:cubicBezTo>
                  <a:lnTo>
                    <a:pt x="428" y="259"/>
                  </a:lnTo>
                  <a:cubicBezTo>
                    <a:pt x="434" y="258"/>
                    <a:pt x="440" y="252"/>
                    <a:pt x="440" y="245"/>
                  </a:cubicBezTo>
                  <a:lnTo>
                    <a:pt x="440" y="194"/>
                  </a:lnTo>
                  <a:cubicBezTo>
                    <a:pt x="440" y="188"/>
                    <a:pt x="434" y="182"/>
                    <a:pt x="42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C4261D"/>
                </a:solidFill>
                <a:latin typeface="Arial"/>
                <a:ea typeface="微软雅黑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976313" y="4586288"/>
              <a:ext cx="325437" cy="323850"/>
            </a:xfrm>
            <a:custGeom>
              <a:avLst/>
              <a:gdLst>
                <a:gd name="T0" fmla="*/ 376 w 751"/>
                <a:gd name="T1" fmla="*/ 512 h 751"/>
                <a:gd name="T2" fmla="*/ 240 w 751"/>
                <a:gd name="T3" fmla="*/ 376 h 751"/>
                <a:gd name="T4" fmla="*/ 376 w 751"/>
                <a:gd name="T5" fmla="*/ 240 h 751"/>
                <a:gd name="T6" fmla="*/ 511 w 751"/>
                <a:gd name="T7" fmla="*/ 376 h 751"/>
                <a:gd name="T8" fmla="*/ 376 w 751"/>
                <a:gd name="T9" fmla="*/ 512 h 751"/>
                <a:gd name="T10" fmla="*/ 731 w 751"/>
                <a:gd name="T11" fmla="*/ 308 h 751"/>
                <a:gd name="T12" fmla="*/ 619 w 751"/>
                <a:gd name="T13" fmla="*/ 288 h 751"/>
                <a:gd name="T14" fmla="*/ 611 w 751"/>
                <a:gd name="T15" fmla="*/ 267 h 751"/>
                <a:gd name="T16" fmla="*/ 675 w 751"/>
                <a:gd name="T17" fmla="*/ 172 h 751"/>
                <a:gd name="T18" fmla="*/ 672 w 751"/>
                <a:gd name="T19" fmla="*/ 141 h 751"/>
                <a:gd name="T20" fmla="*/ 610 w 751"/>
                <a:gd name="T21" fmla="*/ 79 h 751"/>
                <a:gd name="T22" fmla="*/ 579 w 751"/>
                <a:gd name="T23" fmla="*/ 76 h 751"/>
                <a:gd name="T24" fmla="*/ 484 w 751"/>
                <a:gd name="T25" fmla="*/ 141 h 751"/>
                <a:gd name="T26" fmla="*/ 464 w 751"/>
                <a:gd name="T27" fmla="*/ 132 h 751"/>
                <a:gd name="T28" fmla="*/ 443 w 751"/>
                <a:gd name="T29" fmla="*/ 20 h 751"/>
                <a:gd name="T30" fmla="*/ 419 w 751"/>
                <a:gd name="T31" fmla="*/ 0 h 751"/>
                <a:gd name="T32" fmla="*/ 332 w 751"/>
                <a:gd name="T33" fmla="*/ 0 h 751"/>
                <a:gd name="T34" fmla="*/ 308 w 751"/>
                <a:gd name="T35" fmla="*/ 20 h 751"/>
                <a:gd name="T36" fmla="*/ 288 w 751"/>
                <a:gd name="T37" fmla="*/ 132 h 751"/>
                <a:gd name="T38" fmla="*/ 267 w 751"/>
                <a:gd name="T39" fmla="*/ 141 h 751"/>
                <a:gd name="T40" fmla="*/ 172 w 751"/>
                <a:gd name="T41" fmla="*/ 76 h 751"/>
                <a:gd name="T42" fmla="*/ 141 w 751"/>
                <a:gd name="T43" fmla="*/ 79 h 751"/>
                <a:gd name="T44" fmla="*/ 79 w 751"/>
                <a:gd name="T45" fmla="*/ 141 h 751"/>
                <a:gd name="T46" fmla="*/ 76 w 751"/>
                <a:gd name="T47" fmla="*/ 172 h 751"/>
                <a:gd name="T48" fmla="*/ 141 w 751"/>
                <a:gd name="T49" fmla="*/ 267 h 751"/>
                <a:gd name="T50" fmla="*/ 132 w 751"/>
                <a:gd name="T51" fmla="*/ 288 h 751"/>
                <a:gd name="T52" fmla="*/ 20 w 751"/>
                <a:gd name="T53" fmla="*/ 308 h 751"/>
                <a:gd name="T54" fmla="*/ 0 w 751"/>
                <a:gd name="T55" fmla="*/ 332 h 751"/>
                <a:gd name="T56" fmla="*/ 0 w 751"/>
                <a:gd name="T57" fmla="*/ 419 h 751"/>
                <a:gd name="T58" fmla="*/ 20 w 751"/>
                <a:gd name="T59" fmla="*/ 443 h 751"/>
                <a:gd name="T60" fmla="*/ 132 w 751"/>
                <a:gd name="T61" fmla="*/ 464 h 751"/>
                <a:gd name="T62" fmla="*/ 141 w 751"/>
                <a:gd name="T63" fmla="*/ 484 h 751"/>
                <a:gd name="T64" fmla="*/ 76 w 751"/>
                <a:gd name="T65" fmla="*/ 580 h 751"/>
                <a:gd name="T66" fmla="*/ 79 w 751"/>
                <a:gd name="T67" fmla="*/ 611 h 751"/>
                <a:gd name="T68" fmla="*/ 141 w 751"/>
                <a:gd name="T69" fmla="*/ 672 h 751"/>
                <a:gd name="T70" fmla="*/ 172 w 751"/>
                <a:gd name="T71" fmla="*/ 675 h 751"/>
                <a:gd name="T72" fmla="*/ 267 w 751"/>
                <a:gd name="T73" fmla="*/ 611 h 751"/>
                <a:gd name="T74" fmla="*/ 288 w 751"/>
                <a:gd name="T75" fmla="*/ 619 h 751"/>
                <a:gd name="T76" fmla="*/ 308 w 751"/>
                <a:gd name="T77" fmla="*/ 732 h 751"/>
                <a:gd name="T78" fmla="*/ 332 w 751"/>
                <a:gd name="T79" fmla="*/ 751 h 751"/>
                <a:gd name="T80" fmla="*/ 419 w 751"/>
                <a:gd name="T81" fmla="*/ 751 h 751"/>
                <a:gd name="T82" fmla="*/ 443 w 751"/>
                <a:gd name="T83" fmla="*/ 732 h 751"/>
                <a:gd name="T84" fmla="*/ 464 w 751"/>
                <a:gd name="T85" fmla="*/ 619 h 751"/>
                <a:gd name="T86" fmla="*/ 484 w 751"/>
                <a:gd name="T87" fmla="*/ 611 h 751"/>
                <a:gd name="T88" fmla="*/ 579 w 751"/>
                <a:gd name="T89" fmla="*/ 675 h 751"/>
                <a:gd name="T90" fmla="*/ 610 w 751"/>
                <a:gd name="T91" fmla="*/ 672 h 751"/>
                <a:gd name="T92" fmla="*/ 672 w 751"/>
                <a:gd name="T93" fmla="*/ 611 h 751"/>
                <a:gd name="T94" fmla="*/ 675 w 751"/>
                <a:gd name="T95" fmla="*/ 580 h 751"/>
                <a:gd name="T96" fmla="*/ 611 w 751"/>
                <a:gd name="T97" fmla="*/ 484 h 751"/>
                <a:gd name="T98" fmla="*/ 619 w 751"/>
                <a:gd name="T99" fmla="*/ 464 h 751"/>
                <a:gd name="T100" fmla="*/ 731 w 751"/>
                <a:gd name="T101" fmla="*/ 443 h 751"/>
                <a:gd name="T102" fmla="*/ 751 w 751"/>
                <a:gd name="T103" fmla="*/ 419 h 751"/>
                <a:gd name="T104" fmla="*/ 751 w 751"/>
                <a:gd name="T105" fmla="*/ 332 h 751"/>
                <a:gd name="T106" fmla="*/ 731 w 751"/>
                <a:gd name="T107" fmla="*/ 308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1" h="751">
                  <a:moveTo>
                    <a:pt x="376" y="512"/>
                  </a:moveTo>
                  <a:cubicBezTo>
                    <a:pt x="301" y="512"/>
                    <a:pt x="240" y="451"/>
                    <a:pt x="240" y="376"/>
                  </a:cubicBezTo>
                  <a:cubicBezTo>
                    <a:pt x="240" y="301"/>
                    <a:pt x="301" y="240"/>
                    <a:pt x="376" y="240"/>
                  </a:cubicBezTo>
                  <a:cubicBezTo>
                    <a:pt x="451" y="240"/>
                    <a:pt x="511" y="301"/>
                    <a:pt x="511" y="376"/>
                  </a:cubicBezTo>
                  <a:cubicBezTo>
                    <a:pt x="511" y="451"/>
                    <a:pt x="451" y="512"/>
                    <a:pt x="376" y="512"/>
                  </a:cubicBezTo>
                  <a:close/>
                  <a:moveTo>
                    <a:pt x="731" y="308"/>
                  </a:moveTo>
                  <a:lnTo>
                    <a:pt x="619" y="288"/>
                  </a:lnTo>
                  <a:cubicBezTo>
                    <a:pt x="608" y="286"/>
                    <a:pt x="604" y="277"/>
                    <a:pt x="611" y="267"/>
                  </a:cubicBezTo>
                  <a:lnTo>
                    <a:pt x="675" y="172"/>
                  </a:lnTo>
                  <a:cubicBezTo>
                    <a:pt x="681" y="163"/>
                    <a:pt x="680" y="149"/>
                    <a:pt x="672" y="141"/>
                  </a:cubicBezTo>
                  <a:lnTo>
                    <a:pt x="610" y="79"/>
                  </a:lnTo>
                  <a:cubicBezTo>
                    <a:pt x="602" y="72"/>
                    <a:pt x="589" y="70"/>
                    <a:pt x="579" y="76"/>
                  </a:cubicBezTo>
                  <a:lnTo>
                    <a:pt x="484" y="141"/>
                  </a:lnTo>
                  <a:cubicBezTo>
                    <a:pt x="475" y="147"/>
                    <a:pt x="466" y="143"/>
                    <a:pt x="464" y="132"/>
                  </a:cubicBezTo>
                  <a:lnTo>
                    <a:pt x="443" y="20"/>
                  </a:lnTo>
                  <a:cubicBezTo>
                    <a:pt x="441" y="9"/>
                    <a:pt x="430" y="0"/>
                    <a:pt x="419" y="0"/>
                  </a:cubicBezTo>
                  <a:lnTo>
                    <a:pt x="332" y="0"/>
                  </a:lnTo>
                  <a:cubicBezTo>
                    <a:pt x="321" y="0"/>
                    <a:pt x="310" y="9"/>
                    <a:pt x="308" y="20"/>
                  </a:cubicBezTo>
                  <a:lnTo>
                    <a:pt x="288" y="132"/>
                  </a:lnTo>
                  <a:cubicBezTo>
                    <a:pt x="286" y="143"/>
                    <a:pt x="276" y="147"/>
                    <a:pt x="267" y="141"/>
                  </a:cubicBezTo>
                  <a:lnTo>
                    <a:pt x="172" y="76"/>
                  </a:lnTo>
                  <a:cubicBezTo>
                    <a:pt x="163" y="70"/>
                    <a:pt x="149" y="72"/>
                    <a:pt x="141" y="79"/>
                  </a:cubicBezTo>
                  <a:lnTo>
                    <a:pt x="79" y="141"/>
                  </a:lnTo>
                  <a:cubicBezTo>
                    <a:pt x="71" y="149"/>
                    <a:pt x="70" y="163"/>
                    <a:pt x="76" y="172"/>
                  </a:cubicBezTo>
                  <a:lnTo>
                    <a:pt x="141" y="267"/>
                  </a:lnTo>
                  <a:cubicBezTo>
                    <a:pt x="147" y="277"/>
                    <a:pt x="143" y="286"/>
                    <a:pt x="132" y="288"/>
                  </a:cubicBezTo>
                  <a:lnTo>
                    <a:pt x="20" y="308"/>
                  </a:lnTo>
                  <a:cubicBezTo>
                    <a:pt x="9" y="310"/>
                    <a:pt x="0" y="321"/>
                    <a:pt x="0" y="332"/>
                  </a:cubicBezTo>
                  <a:lnTo>
                    <a:pt x="0" y="419"/>
                  </a:lnTo>
                  <a:cubicBezTo>
                    <a:pt x="0" y="431"/>
                    <a:pt x="9" y="441"/>
                    <a:pt x="20" y="443"/>
                  </a:cubicBezTo>
                  <a:lnTo>
                    <a:pt x="132" y="464"/>
                  </a:lnTo>
                  <a:cubicBezTo>
                    <a:pt x="143" y="466"/>
                    <a:pt x="147" y="475"/>
                    <a:pt x="141" y="484"/>
                  </a:cubicBezTo>
                  <a:lnTo>
                    <a:pt x="76" y="580"/>
                  </a:lnTo>
                  <a:cubicBezTo>
                    <a:pt x="70" y="589"/>
                    <a:pt x="71" y="603"/>
                    <a:pt x="79" y="611"/>
                  </a:cubicBezTo>
                  <a:lnTo>
                    <a:pt x="141" y="672"/>
                  </a:lnTo>
                  <a:cubicBezTo>
                    <a:pt x="149" y="680"/>
                    <a:pt x="163" y="681"/>
                    <a:pt x="172" y="675"/>
                  </a:cubicBezTo>
                  <a:lnTo>
                    <a:pt x="267" y="611"/>
                  </a:lnTo>
                  <a:cubicBezTo>
                    <a:pt x="276" y="605"/>
                    <a:pt x="286" y="609"/>
                    <a:pt x="288" y="619"/>
                  </a:cubicBezTo>
                  <a:lnTo>
                    <a:pt x="308" y="732"/>
                  </a:lnTo>
                  <a:cubicBezTo>
                    <a:pt x="310" y="742"/>
                    <a:pt x="321" y="751"/>
                    <a:pt x="332" y="751"/>
                  </a:cubicBezTo>
                  <a:lnTo>
                    <a:pt x="419" y="751"/>
                  </a:lnTo>
                  <a:cubicBezTo>
                    <a:pt x="430" y="751"/>
                    <a:pt x="441" y="742"/>
                    <a:pt x="443" y="732"/>
                  </a:cubicBezTo>
                  <a:lnTo>
                    <a:pt x="464" y="619"/>
                  </a:lnTo>
                  <a:cubicBezTo>
                    <a:pt x="466" y="609"/>
                    <a:pt x="475" y="605"/>
                    <a:pt x="484" y="611"/>
                  </a:cubicBezTo>
                  <a:lnTo>
                    <a:pt x="579" y="675"/>
                  </a:lnTo>
                  <a:cubicBezTo>
                    <a:pt x="589" y="681"/>
                    <a:pt x="602" y="680"/>
                    <a:pt x="610" y="672"/>
                  </a:cubicBezTo>
                  <a:lnTo>
                    <a:pt x="672" y="611"/>
                  </a:lnTo>
                  <a:cubicBezTo>
                    <a:pt x="680" y="603"/>
                    <a:pt x="681" y="589"/>
                    <a:pt x="675" y="580"/>
                  </a:cubicBezTo>
                  <a:lnTo>
                    <a:pt x="611" y="484"/>
                  </a:lnTo>
                  <a:cubicBezTo>
                    <a:pt x="604" y="475"/>
                    <a:pt x="608" y="466"/>
                    <a:pt x="619" y="464"/>
                  </a:cubicBezTo>
                  <a:lnTo>
                    <a:pt x="731" y="443"/>
                  </a:lnTo>
                  <a:cubicBezTo>
                    <a:pt x="742" y="441"/>
                    <a:pt x="751" y="431"/>
                    <a:pt x="751" y="419"/>
                  </a:cubicBezTo>
                  <a:lnTo>
                    <a:pt x="751" y="332"/>
                  </a:lnTo>
                  <a:cubicBezTo>
                    <a:pt x="751" y="321"/>
                    <a:pt x="742" y="310"/>
                    <a:pt x="731" y="3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C4261D"/>
                </a:solidFill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583867"/>
      </p:ext>
    </p:extLst>
  </p:cSld>
  <p:clrMapOvr>
    <a:masterClrMapping/>
  </p:clrMapOvr>
  <p:transition spd="slow" advTm="3971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20"/>
                            </p:stCondLst>
                            <p:childTnLst>
                              <p:par>
                                <p:cTn id="18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2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2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20"/>
                            </p:stCondLst>
                            <p:childTnLst>
                              <p:par>
                                <p:cTn id="5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小结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面向对象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76125" y="2655798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面向过程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对象无处不在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类与对象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2" y="1829603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new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抽象、具体</a:t>
            </a: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400" dirty="0" smtClean="0">
                  <a:solidFill>
                    <a:srgbClr val="F8F8F8"/>
                  </a:solidFill>
                </a:rPr>
                <a:t>构造方法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ew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之后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默认就有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无参、有参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垃圾回收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ew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之后，可能会有垃圾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自动回收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强制回收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System.gc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inalize()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第一次课的内容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6850750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1" r="-1082" b="7810"/>
          <a:stretch/>
        </p:blipFill>
        <p:spPr>
          <a:xfrm>
            <a:off x="0" y="630774"/>
            <a:ext cx="12328633" cy="607485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73" y="0"/>
            <a:ext cx="12196090" cy="6857999"/>
          </a:xfrm>
          <a:prstGeom prst="rect">
            <a:avLst/>
          </a:prstGeom>
          <a:solidFill>
            <a:schemeClr val="bg2">
              <a:lumMod val="20000"/>
              <a:lumOff val="8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1877" y="1052736"/>
            <a:ext cx="887910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C4261D"/>
                </a:solidFill>
                <a:latin typeface="微软雅黑"/>
                <a:ea typeface="微软雅黑"/>
              </a:rPr>
              <a:t>课</a:t>
            </a:r>
            <a:r>
              <a:rPr lang="zh-CN" altLang="en-US" sz="2200" b="1" dirty="0" smtClean="0">
                <a:solidFill>
                  <a:srgbClr val="C4261D"/>
                </a:solidFill>
                <a:latin typeface="微软雅黑"/>
                <a:ea typeface="微软雅黑"/>
              </a:rPr>
              <a:t>下任务</a:t>
            </a:r>
            <a:endParaRPr lang="en-US" altLang="zh-CN" sz="2200" b="1" dirty="0" smtClean="0">
              <a:solidFill>
                <a:srgbClr val="C4261D"/>
              </a:solidFill>
              <a:latin typeface="微软雅黑"/>
              <a:ea typeface="微软雅黑"/>
            </a:endParaRPr>
          </a:p>
          <a:p>
            <a:endParaRPr lang="en-US" altLang="zh-CN" sz="2200" b="1" dirty="0">
              <a:solidFill>
                <a:srgbClr val="C4261D"/>
              </a:solidFill>
              <a:latin typeface="微软雅黑"/>
              <a:ea typeface="微软雅黑"/>
            </a:endParaRPr>
          </a:p>
          <a:p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一、组建作业小组</a:t>
            </a:r>
            <a:endParaRPr lang="en-US" altLang="zh-CN" sz="2200" dirty="0" smtClean="0">
              <a:solidFill>
                <a:srgbClr val="C4261D"/>
              </a:solidFill>
              <a:latin typeface="微软雅黑"/>
              <a:ea typeface="微软雅黑"/>
            </a:endParaRPr>
          </a:p>
          <a:p>
            <a:r>
              <a:rPr lang="en-US" altLang="zh-CN" sz="2200" dirty="0">
                <a:solidFill>
                  <a:srgbClr val="C4261D"/>
                </a:solidFill>
                <a:latin typeface="微软雅黑"/>
                <a:ea typeface="微软雅黑"/>
              </a:rPr>
              <a:t> </a:t>
            </a:r>
            <a:r>
              <a:rPr lang="en-US" altLang="zh-CN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     7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人一组。小组成员要通力合作，保证每位同学提交</a:t>
            </a:r>
            <a:r>
              <a:rPr lang="zh-CN" altLang="en-US" sz="2200" dirty="0">
                <a:solidFill>
                  <a:srgbClr val="C4261D"/>
                </a:solidFill>
                <a:latin typeface="微软雅黑"/>
                <a:ea typeface="微软雅黑"/>
              </a:rPr>
              <a:t>作业，以免影响小组成绩。下次上课前每小组推荐</a:t>
            </a:r>
            <a:r>
              <a:rPr lang="en-US" altLang="zh-CN" sz="2200" dirty="0">
                <a:solidFill>
                  <a:srgbClr val="C4261D"/>
                </a:solidFill>
                <a:latin typeface="微软雅黑"/>
                <a:ea typeface="微软雅黑"/>
              </a:rPr>
              <a:t>1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名代表，参与</a:t>
            </a:r>
            <a:r>
              <a:rPr lang="zh-CN" altLang="en-US" sz="2200" dirty="0">
                <a:solidFill>
                  <a:srgbClr val="C4261D"/>
                </a:solidFill>
                <a:latin typeface="微软雅黑"/>
                <a:ea typeface="微软雅黑"/>
              </a:rPr>
              <a:t>最佳作业的评选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。</a:t>
            </a:r>
            <a:endParaRPr lang="en-US" altLang="zh-CN" sz="2200" dirty="0" smtClean="0">
              <a:solidFill>
                <a:srgbClr val="C4261D"/>
              </a:solidFill>
              <a:latin typeface="微软雅黑"/>
              <a:ea typeface="微软雅黑"/>
            </a:endParaRPr>
          </a:p>
          <a:p>
            <a:endParaRPr lang="en-US" altLang="zh-CN" sz="2200" dirty="0" smtClean="0">
              <a:solidFill>
                <a:srgbClr val="C4261D"/>
              </a:solidFill>
              <a:latin typeface="微软雅黑"/>
              <a:ea typeface="微软雅黑"/>
            </a:endParaRPr>
          </a:p>
          <a:p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二、作业</a:t>
            </a:r>
            <a:endParaRPr lang="en-US" altLang="zh-CN" sz="2200" dirty="0" smtClean="0">
              <a:solidFill>
                <a:srgbClr val="C4261D"/>
              </a:solidFill>
              <a:latin typeface="微软雅黑"/>
              <a:ea typeface="微软雅黑"/>
            </a:endParaRPr>
          </a:p>
          <a:p>
            <a:r>
              <a:rPr lang="en-US" altLang="zh-CN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    1.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参见学习通相关视频，安装配置</a:t>
            </a:r>
            <a:r>
              <a:rPr lang="en-US" altLang="zh-CN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环境，编写第一个</a:t>
            </a:r>
            <a:r>
              <a:rPr lang="en-US" altLang="zh-CN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程序；</a:t>
            </a:r>
            <a:endParaRPr lang="en-US" altLang="zh-CN" sz="2200" dirty="0" smtClean="0">
              <a:solidFill>
                <a:srgbClr val="C4261D"/>
              </a:solidFill>
              <a:latin typeface="微软雅黑"/>
              <a:ea typeface="微软雅黑"/>
            </a:endParaRPr>
          </a:p>
          <a:p>
            <a:r>
              <a:rPr lang="en-US" altLang="zh-CN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    2.</a:t>
            </a:r>
            <a:r>
              <a:rPr lang="zh-CN" altLang="en-US" sz="2200" dirty="0">
                <a:solidFill>
                  <a:srgbClr val="C4261D"/>
                </a:solidFill>
                <a:latin typeface="微软雅黑"/>
                <a:ea typeface="微软雅黑"/>
              </a:rPr>
              <a:t>参见学习通相关视频，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结合教材内容编写</a:t>
            </a:r>
            <a:r>
              <a:rPr lang="en-US" altLang="zh-CN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代码，并使用</a:t>
            </a:r>
            <a:r>
              <a:rPr lang="en-US" altLang="zh-CN" sz="2200" dirty="0" err="1" smtClean="0">
                <a:solidFill>
                  <a:srgbClr val="C4261D"/>
                </a:solidFill>
                <a:latin typeface="微软雅黑"/>
                <a:ea typeface="微软雅黑"/>
              </a:rPr>
              <a:t>github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或者</a:t>
            </a:r>
            <a:r>
              <a:rPr lang="en-US" altLang="zh-CN" sz="2200" dirty="0" err="1" smtClean="0">
                <a:solidFill>
                  <a:srgbClr val="C4261D"/>
                </a:solidFill>
                <a:latin typeface="微软雅黑"/>
                <a:ea typeface="微软雅黑"/>
              </a:rPr>
              <a:t>gitee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托管；</a:t>
            </a:r>
            <a:endParaRPr lang="en-US" altLang="zh-CN" sz="2200" dirty="0">
              <a:solidFill>
                <a:srgbClr val="C4261D"/>
              </a:solidFill>
              <a:latin typeface="微软雅黑"/>
              <a:ea typeface="微软雅黑"/>
            </a:endParaRPr>
          </a:p>
          <a:p>
            <a:r>
              <a:rPr lang="en-US" altLang="zh-CN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    3.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撰写本次课程学习心得，写在</a:t>
            </a:r>
            <a:r>
              <a:rPr lang="en-US" altLang="zh-CN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word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文档中，内容可以但不限于以上工作的小组协作情况、代码展示、步骤总结、体会、发现的问题及解决办法等。严禁抄袭！</a:t>
            </a:r>
            <a:endParaRPr lang="en-US" altLang="zh-CN" sz="2200" dirty="0" smtClean="0">
              <a:solidFill>
                <a:srgbClr val="C4261D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035686660"/>
      </p:ext>
    </p:extLst>
  </p:cSld>
  <p:clrMapOvr>
    <a:masterClrMapping/>
  </p:clrMapOvr>
  <p:transition spd="slow" advTm="6095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98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8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98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8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4229100" y="658836"/>
            <a:ext cx="809625" cy="5578476"/>
          </a:xfrm>
          <a:custGeom>
            <a:avLst/>
            <a:gdLst>
              <a:gd name="T0" fmla="*/ 0 w 1049"/>
              <a:gd name="T1" fmla="*/ 0 h 7451"/>
              <a:gd name="T2" fmla="*/ 1049 w 1049"/>
              <a:gd name="T3" fmla="*/ 3726 h 7451"/>
              <a:gd name="T4" fmla="*/ 0 w 1049"/>
              <a:gd name="T5" fmla="*/ 7451 h 7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9" h="7451">
                <a:moveTo>
                  <a:pt x="0" y="0"/>
                </a:moveTo>
                <a:cubicBezTo>
                  <a:pt x="665" y="1085"/>
                  <a:pt x="1049" y="2360"/>
                  <a:pt x="1049" y="3726"/>
                </a:cubicBezTo>
                <a:cubicBezTo>
                  <a:pt x="1049" y="5091"/>
                  <a:pt x="665" y="6367"/>
                  <a:pt x="0" y="7451"/>
                </a:cubicBezTo>
              </a:path>
            </a:pathLst>
          </a:custGeom>
          <a:noFill/>
          <a:ln w="10" cap="flat">
            <a:solidFill>
              <a:srgbClr val="2E2C2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936466" y="1169233"/>
            <a:ext cx="4833680" cy="648258"/>
            <a:chOff x="5526988" y="887716"/>
            <a:chExt cx="4833680" cy="648258"/>
          </a:xfrm>
          <a:solidFill>
            <a:schemeClr val="tx1"/>
          </a:solidFill>
        </p:grpSpPr>
        <p:sp>
          <p:nvSpPr>
            <p:cNvPr id="86" name="Freeform 13"/>
            <p:cNvSpPr>
              <a:spLocks/>
            </p:cNvSpPr>
            <p:nvPr/>
          </p:nvSpPr>
          <p:spPr bwMode="auto">
            <a:xfrm>
              <a:off x="5526988" y="887716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"/>
            <p:cNvSpPr>
              <a:spLocks noEditPoints="1"/>
            </p:cNvSpPr>
            <p:nvPr/>
          </p:nvSpPr>
          <p:spPr bwMode="auto">
            <a:xfrm>
              <a:off x="9853697" y="1070558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232712" y="1248802"/>
            <a:ext cx="2518638" cy="49244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CN" altLang="en-US" sz="2600" dirty="0" smtClean="0">
                <a:solidFill>
                  <a:srgbClr val="F8F8F8"/>
                </a:solidFill>
                <a:latin typeface="+mn-ea"/>
                <a:ea typeface="+mn-ea"/>
              </a:rPr>
              <a:t>面向对象的概念</a:t>
            </a:r>
            <a:endParaRPr lang="zh-CN" altLang="en-US" sz="2600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85" name="Oval 12"/>
          <p:cNvSpPr>
            <a:spLocks noChangeArrowheads="1"/>
          </p:cNvSpPr>
          <p:nvPr/>
        </p:nvSpPr>
        <p:spPr bwMode="auto">
          <a:xfrm>
            <a:off x="4298181" y="1134326"/>
            <a:ext cx="704773" cy="716409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15567" y="1191978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8F8F8"/>
                </a:solidFill>
                <a:latin typeface="+mn-ea"/>
                <a:ea typeface="+mn-ea"/>
              </a:rPr>
              <a:t>1</a:t>
            </a:r>
            <a:endParaRPr lang="zh-CN" altLang="en-US" sz="36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5224498" y="2105337"/>
            <a:ext cx="4833680" cy="648258"/>
            <a:chOff x="5526988" y="887716"/>
            <a:chExt cx="4833680" cy="648258"/>
          </a:xfrm>
          <a:solidFill>
            <a:schemeClr val="tx1"/>
          </a:solidFill>
        </p:grpSpPr>
        <p:sp>
          <p:nvSpPr>
            <p:cNvPr id="107" name="Freeform 13"/>
            <p:cNvSpPr>
              <a:spLocks/>
            </p:cNvSpPr>
            <p:nvPr/>
          </p:nvSpPr>
          <p:spPr bwMode="auto">
            <a:xfrm>
              <a:off x="5526988" y="887716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5"/>
            <p:cNvSpPr>
              <a:spLocks noEditPoints="1"/>
            </p:cNvSpPr>
            <p:nvPr/>
          </p:nvSpPr>
          <p:spPr bwMode="auto">
            <a:xfrm>
              <a:off x="9853697" y="1070558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5520744" y="2184906"/>
            <a:ext cx="1518364" cy="49244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CN" altLang="en-US" sz="2600" dirty="0" smtClean="0">
                <a:solidFill>
                  <a:srgbClr val="F8F8F8"/>
                </a:solidFill>
                <a:latin typeface="+mn-ea"/>
                <a:ea typeface="+mn-ea"/>
              </a:rPr>
              <a:t>类与对象</a:t>
            </a:r>
            <a:endParaRPr lang="zh-CN" altLang="en-US" sz="2600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11" name="Oval 12"/>
          <p:cNvSpPr>
            <a:spLocks noChangeArrowheads="1"/>
          </p:cNvSpPr>
          <p:nvPr/>
        </p:nvSpPr>
        <p:spPr bwMode="auto">
          <a:xfrm>
            <a:off x="4586213" y="2070430"/>
            <a:ext cx="704773" cy="716409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703599" y="2128082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8F8F8"/>
                </a:solidFill>
                <a:latin typeface="+mn-ea"/>
                <a:ea typeface="+mn-ea"/>
              </a:rPr>
              <a:t>2</a:t>
            </a:r>
            <a:endParaRPr lang="zh-CN" altLang="en-US" sz="36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5296506" y="3124777"/>
            <a:ext cx="4833680" cy="648258"/>
            <a:chOff x="5526988" y="887716"/>
            <a:chExt cx="4833680" cy="648258"/>
          </a:xfrm>
          <a:solidFill>
            <a:schemeClr val="tx1"/>
          </a:solidFill>
        </p:grpSpPr>
        <p:sp>
          <p:nvSpPr>
            <p:cNvPr id="114" name="Freeform 13"/>
            <p:cNvSpPr>
              <a:spLocks/>
            </p:cNvSpPr>
            <p:nvPr/>
          </p:nvSpPr>
          <p:spPr bwMode="auto">
            <a:xfrm>
              <a:off x="5526988" y="887716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5"/>
            <p:cNvSpPr>
              <a:spLocks noEditPoints="1"/>
            </p:cNvSpPr>
            <p:nvPr/>
          </p:nvSpPr>
          <p:spPr bwMode="auto">
            <a:xfrm>
              <a:off x="9853697" y="1070558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5592752" y="3204346"/>
            <a:ext cx="4089581" cy="49244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CN" altLang="en-US" sz="2600" dirty="0" smtClean="0">
                <a:solidFill>
                  <a:srgbClr val="F8F8F8"/>
                </a:solidFill>
                <a:latin typeface="+mn-ea"/>
                <a:ea typeface="+mn-ea"/>
              </a:rPr>
              <a:t>构造方法、</a:t>
            </a:r>
            <a:r>
              <a:rPr lang="en-US" altLang="zh-CN" sz="2600" dirty="0" smtClean="0">
                <a:solidFill>
                  <a:srgbClr val="F8F8F8"/>
                </a:solidFill>
                <a:latin typeface="+mn-ea"/>
                <a:ea typeface="+mn-ea"/>
              </a:rPr>
              <a:t>this</a:t>
            </a:r>
            <a:r>
              <a:rPr lang="zh-CN" altLang="en-US" sz="2600" dirty="0" smtClean="0">
                <a:solidFill>
                  <a:srgbClr val="F8F8F8"/>
                </a:solidFill>
                <a:latin typeface="+mn-ea"/>
                <a:ea typeface="+mn-ea"/>
              </a:rPr>
              <a:t>，垃圾回收</a:t>
            </a:r>
            <a:endParaRPr lang="zh-CN" altLang="en-US" sz="2600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18" name="Oval 12"/>
          <p:cNvSpPr>
            <a:spLocks noChangeArrowheads="1"/>
          </p:cNvSpPr>
          <p:nvPr/>
        </p:nvSpPr>
        <p:spPr bwMode="auto">
          <a:xfrm>
            <a:off x="4658221" y="3089870"/>
            <a:ext cx="704773" cy="716409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4775607" y="3147522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8F8F8"/>
                </a:solidFill>
                <a:latin typeface="+mn-ea"/>
                <a:ea typeface="+mn-ea"/>
              </a:rPr>
              <a:t>3</a:t>
            </a:r>
            <a:endParaRPr lang="zh-CN" altLang="en-US" sz="36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5224498" y="4125232"/>
            <a:ext cx="4833680" cy="648258"/>
            <a:chOff x="5526988" y="887716"/>
            <a:chExt cx="4833680" cy="648258"/>
          </a:xfrm>
          <a:solidFill>
            <a:schemeClr val="tx1"/>
          </a:solidFill>
        </p:grpSpPr>
        <p:sp>
          <p:nvSpPr>
            <p:cNvPr id="121" name="Freeform 13"/>
            <p:cNvSpPr>
              <a:spLocks/>
            </p:cNvSpPr>
            <p:nvPr/>
          </p:nvSpPr>
          <p:spPr bwMode="auto">
            <a:xfrm>
              <a:off x="5526988" y="887716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5"/>
            <p:cNvSpPr>
              <a:spLocks noEditPoints="1"/>
            </p:cNvSpPr>
            <p:nvPr/>
          </p:nvSpPr>
          <p:spPr bwMode="auto">
            <a:xfrm>
              <a:off x="9853697" y="1070558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520744" y="4204801"/>
            <a:ext cx="2024913" cy="49244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solidFill>
                  <a:srgbClr val="F8F8F8"/>
                </a:solidFill>
                <a:latin typeface="+mn-ea"/>
                <a:ea typeface="+mn-ea"/>
              </a:rPr>
              <a:t>static</a:t>
            </a:r>
            <a:r>
              <a:rPr lang="zh-CN" altLang="en-US" sz="2600" dirty="0" smtClean="0">
                <a:solidFill>
                  <a:srgbClr val="F8F8F8"/>
                </a:solidFill>
                <a:latin typeface="+mn-ea"/>
                <a:ea typeface="+mn-ea"/>
              </a:rPr>
              <a:t>关键词</a:t>
            </a:r>
            <a:endParaRPr lang="zh-CN" altLang="en-US" sz="2600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25" name="Oval 12"/>
          <p:cNvSpPr>
            <a:spLocks noChangeArrowheads="1"/>
          </p:cNvSpPr>
          <p:nvPr/>
        </p:nvSpPr>
        <p:spPr bwMode="auto">
          <a:xfrm>
            <a:off x="4586213" y="4090325"/>
            <a:ext cx="704773" cy="716409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4703599" y="4147977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8F8F8"/>
                </a:solidFill>
                <a:latin typeface="+mn-ea"/>
                <a:ea typeface="+mn-ea"/>
              </a:rPr>
              <a:t>4</a:t>
            </a:r>
            <a:endParaRPr lang="zh-CN" altLang="en-US" sz="36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4936466" y="5061336"/>
            <a:ext cx="4833680" cy="648258"/>
            <a:chOff x="5526988" y="887716"/>
            <a:chExt cx="4833680" cy="648258"/>
          </a:xfrm>
          <a:solidFill>
            <a:schemeClr val="tx1"/>
          </a:solidFill>
        </p:grpSpPr>
        <p:sp>
          <p:nvSpPr>
            <p:cNvPr id="128" name="Freeform 13"/>
            <p:cNvSpPr>
              <a:spLocks/>
            </p:cNvSpPr>
            <p:nvPr/>
          </p:nvSpPr>
          <p:spPr bwMode="auto">
            <a:xfrm>
              <a:off x="5526988" y="887716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5"/>
            <p:cNvSpPr>
              <a:spLocks noEditPoints="1"/>
            </p:cNvSpPr>
            <p:nvPr/>
          </p:nvSpPr>
          <p:spPr bwMode="auto">
            <a:xfrm>
              <a:off x="9853697" y="1070558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5232712" y="5140905"/>
            <a:ext cx="1184940" cy="49244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CN" altLang="en-US" sz="2600" dirty="0" smtClean="0">
                <a:solidFill>
                  <a:srgbClr val="F8F8F8"/>
                </a:solidFill>
                <a:latin typeface="+mn-ea"/>
                <a:ea typeface="+mn-ea"/>
              </a:rPr>
              <a:t>内部类</a:t>
            </a:r>
            <a:endParaRPr lang="zh-CN" altLang="en-US" sz="2600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32" name="Oval 12"/>
          <p:cNvSpPr>
            <a:spLocks noChangeArrowheads="1"/>
          </p:cNvSpPr>
          <p:nvPr/>
        </p:nvSpPr>
        <p:spPr bwMode="auto">
          <a:xfrm>
            <a:off x="4298181" y="5026429"/>
            <a:ext cx="704773" cy="716409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415567" y="5084081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8F8F8"/>
                </a:solidFill>
                <a:latin typeface="+mn-ea"/>
                <a:ea typeface="+mn-ea"/>
              </a:rPr>
              <a:t>5</a:t>
            </a:r>
            <a:endParaRPr lang="zh-CN" altLang="en-US" sz="36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52" name="Freeform 6"/>
          <p:cNvSpPr>
            <a:spLocks/>
          </p:cNvSpPr>
          <p:nvPr/>
        </p:nvSpPr>
        <p:spPr bwMode="auto">
          <a:xfrm flipH="1">
            <a:off x="8955" y="2165425"/>
            <a:ext cx="1636805" cy="2527151"/>
          </a:xfrm>
          <a:custGeom>
            <a:avLst/>
            <a:gdLst/>
            <a:ahLst/>
            <a:cxnLst/>
            <a:rect l="l" t="t" r="r" b="b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4" name="Freeform 6"/>
          <p:cNvSpPr>
            <a:spLocks/>
          </p:cNvSpPr>
          <p:nvPr/>
        </p:nvSpPr>
        <p:spPr bwMode="auto">
          <a:xfrm flipH="1">
            <a:off x="11162270" y="2165425"/>
            <a:ext cx="1034493" cy="25271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371105" y="1840526"/>
            <a:ext cx="3048726" cy="3057872"/>
            <a:chOff x="1371105" y="1840526"/>
            <a:chExt cx="3048726" cy="305787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371105" y="1840526"/>
              <a:ext cx="3048726" cy="305787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1505539" y="1975363"/>
              <a:ext cx="2779858" cy="2788198"/>
            </a:xfrm>
            <a:prstGeom prst="ellipse">
              <a:avLst/>
            </a:prstGeom>
            <a:noFill/>
            <a:ln>
              <a:solidFill>
                <a:srgbClr val="F8F8F8"/>
              </a:solidFill>
              <a:prstDash val="dash"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2349746" y="2111863"/>
            <a:ext cx="1089920" cy="1493876"/>
          </a:xfrm>
          <a:custGeom>
            <a:avLst/>
            <a:gdLst>
              <a:gd name="T0" fmla="*/ 250 w 1905"/>
              <a:gd name="T1" fmla="*/ 421 h 2600"/>
              <a:gd name="T2" fmla="*/ 211 w 1905"/>
              <a:gd name="T3" fmla="*/ 2600 h 2600"/>
              <a:gd name="T4" fmla="*/ 1905 w 1905"/>
              <a:gd name="T5" fmla="*/ 638 h 2600"/>
              <a:gd name="T6" fmla="*/ 1760 w 1905"/>
              <a:gd name="T7" fmla="*/ 684 h 2600"/>
              <a:gd name="T8" fmla="*/ 217 w 1905"/>
              <a:gd name="T9" fmla="*/ 2448 h 2600"/>
              <a:gd name="T10" fmla="*/ 824 w 1905"/>
              <a:gd name="T11" fmla="*/ 276 h 2600"/>
              <a:gd name="T12" fmla="*/ 1081 w 1905"/>
              <a:gd name="T13" fmla="*/ 276 h 2600"/>
              <a:gd name="T14" fmla="*/ 949 w 1905"/>
              <a:gd name="T15" fmla="*/ 414 h 2600"/>
              <a:gd name="T16" fmla="*/ 666 w 1905"/>
              <a:gd name="T17" fmla="*/ 283 h 2600"/>
              <a:gd name="T18" fmla="*/ 349 w 1905"/>
              <a:gd name="T19" fmla="*/ 658 h 2600"/>
              <a:gd name="T20" fmla="*/ 1556 w 1905"/>
              <a:gd name="T21" fmla="*/ 658 h 2600"/>
              <a:gd name="T22" fmla="*/ 1239 w 1905"/>
              <a:gd name="T23" fmla="*/ 283 h 2600"/>
              <a:gd name="T24" fmla="*/ 666 w 1905"/>
              <a:gd name="T25" fmla="*/ 283 h 2600"/>
              <a:gd name="T26" fmla="*/ 672 w 1905"/>
              <a:gd name="T27" fmla="*/ 1974 h 2600"/>
              <a:gd name="T28" fmla="*/ 461 w 1905"/>
              <a:gd name="T29" fmla="*/ 2033 h 2600"/>
              <a:gd name="T30" fmla="*/ 415 w 1905"/>
              <a:gd name="T31" fmla="*/ 2080 h 2600"/>
              <a:gd name="T32" fmla="*/ 672 w 1905"/>
              <a:gd name="T33" fmla="*/ 2099 h 2600"/>
              <a:gd name="T34" fmla="*/ 402 w 1905"/>
              <a:gd name="T35" fmla="*/ 2231 h 2600"/>
              <a:gd name="T36" fmla="*/ 738 w 1905"/>
              <a:gd name="T37" fmla="*/ 2066 h 2600"/>
              <a:gd name="T38" fmla="*/ 738 w 1905"/>
              <a:gd name="T39" fmla="*/ 1961 h 2600"/>
              <a:gd name="T40" fmla="*/ 336 w 1905"/>
              <a:gd name="T41" fmla="*/ 1981 h 2600"/>
              <a:gd name="T42" fmla="*/ 653 w 1905"/>
              <a:gd name="T43" fmla="*/ 2317 h 2600"/>
              <a:gd name="T44" fmla="*/ 653 w 1905"/>
              <a:gd name="T45" fmla="*/ 1020 h 2600"/>
              <a:gd name="T46" fmla="*/ 461 w 1905"/>
              <a:gd name="T47" fmla="*/ 1079 h 2600"/>
              <a:gd name="T48" fmla="*/ 527 w 1905"/>
              <a:gd name="T49" fmla="*/ 1250 h 2600"/>
              <a:gd name="T50" fmla="*/ 402 w 1905"/>
              <a:gd name="T51" fmla="*/ 1296 h 2600"/>
              <a:gd name="T52" fmla="*/ 653 w 1905"/>
              <a:gd name="T53" fmla="*/ 954 h 2600"/>
              <a:gd name="T54" fmla="*/ 336 w 1905"/>
              <a:gd name="T55" fmla="*/ 1290 h 2600"/>
              <a:gd name="T56" fmla="*/ 736 w 1905"/>
              <a:gd name="T57" fmla="*/ 1096 h 2600"/>
              <a:gd name="T58" fmla="*/ 732 w 1905"/>
              <a:gd name="T59" fmla="*/ 1007 h 2600"/>
              <a:gd name="T60" fmla="*/ 672 w 1905"/>
              <a:gd name="T61" fmla="*/ 1533 h 2600"/>
              <a:gd name="T62" fmla="*/ 415 w 1905"/>
              <a:gd name="T63" fmla="*/ 1599 h 2600"/>
              <a:gd name="T64" fmla="*/ 672 w 1905"/>
              <a:gd name="T65" fmla="*/ 1770 h 2600"/>
              <a:gd name="T66" fmla="*/ 737 w 1905"/>
              <a:gd name="T67" fmla="*/ 1484 h 2600"/>
              <a:gd name="T68" fmla="*/ 336 w 1905"/>
              <a:gd name="T69" fmla="*/ 1500 h 2600"/>
              <a:gd name="T70" fmla="*/ 672 w 1905"/>
              <a:gd name="T71" fmla="*/ 1836 h 2600"/>
              <a:gd name="T72" fmla="*/ 881 w 1905"/>
              <a:gd name="T73" fmla="*/ 1417 h 2600"/>
              <a:gd name="T74" fmla="*/ 995 w 1905"/>
              <a:gd name="T75" fmla="*/ 2205 h 2600"/>
              <a:gd name="T76" fmla="*/ 1530 w 1905"/>
              <a:gd name="T77" fmla="*/ 2040 h 2600"/>
              <a:gd name="T78" fmla="*/ 976 w 1905"/>
              <a:gd name="T79" fmla="*/ 2185 h 2600"/>
              <a:gd name="T80" fmla="*/ 1530 w 1905"/>
              <a:gd name="T81" fmla="*/ 1546 h 2600"/>
              <a:gd name="T82" fmla="*/ 976 w 1905"/>
              <a:gd name="T83" fmla="*/ 1250 h 2600"/>
              <a:gd name="T84" fmla="*/ 976 w 1905"/>
              <a:gd name="T85" fmla="*/ 1072 h 2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05" h="2600">
                <a:moveTo>
                  <a:pt x="145" y="684"/>
                </a:moveTo>
                <a:cubicBezTo>
                  <a:pt x="145" y="611"/>
                  <a:pt x="179" y="574"/>
                  <a:pt x="250" y="572"/>
                </a:cubicBezTo>
                <a:lnTo>
                  <a:pt x="250" y="421"/>
                </a:lnTo>
                <a:cubicBezTo>
                  <a:pt x="118" y="424"/>
                  <a:pt x="0" y="509"/>
                  <a:pt x="0" y="638"/>
                </a:cubicBezTo>
                <a:lnTo>
                  <a:pt x="0" y="2389"/>
                </a:lnTo>
                <a:cubicBezTo>
                  <a:pt x="0" y="2496"/>
                  <a:pt x="104" y="2600"/>
                  <a:pt x="211" y="2600"/>
                </a:cubicBezTo>
                <a:lnTo>
                  <a:pt x="1694" y="2600"/>
                </a:lnTo>
                <a:cubicBezTo>
                  <a:pt x="1801" y="2600"/>
                  <a:pt x="1905" y="2496"/>
                  <a:pt x="1905" y="2389"/>
                </a:cubicBezTo>
                <a:lnTo>
                  <a:pt x="1905" y="638"/>
                </a:lnTo>
                <a:cubicBezTo>
                  <a:pt x="1905" y="509"/>
                  <a:pt x="1787" y="424"/>
                  <a:pt x="1655" y="421"/>
                </a:cubicBezTo>
                <a:lnTo>
                  <a:pt x="1655" y="572"/>
                </a:lnTo>
                <a:cubicBezTo>
                  <a:pt x="1727" y="574"/>
                  <a:pt x="1760" y="611"/>
                  <a:pt x="1760" y="684"/>
                </a:cubicBezTo>
                <a:lnTo>
                  <a:pt x="1760" y="2343"/>
                </a:lnTo>
                <a:cubicBezTo>
                  <a:pt x="1760" y="2395"/>
                  <a:pt x="1738" y="2448"/>
                  <a:pt x="1688" y="2448"/>
                </a:cubicBezTo>
                <a:lnTo>
                  <a:pt x="217" y="2448"/>
                </a:lnTo>
                <a:cubicBezTo>
                  <a:pt x="161" y="2448"/>
                  <a:pt x="145" y="2388"/>
                  <a:pt x="145" y="2330"/>
                </a:cubicBezTo>
                <a:lnTo>
                  <a:pt x="145" y="684"/>
                </a:lnTo>
                <a:close/>
                <a:moveTo>
                  <a:pt x="824" y="276"/>
                </a:moveTo>
                <a:cubicBezTo>
                  <a:pt x="824" y="216"/>
                  <a:pt x="882" y="158"/>
                  <a:pt x="943" y="158"/>
                </a:cubicBezTo>
                <a:lnTo>
                  <a:pt x="962" y="158"/>
                </a:lnTo>
                <a:cubicBezTo>
                  <a:pt x="1023" y="158"/>
                  <a:pt x="1081" y="216"/>
                  <a:pt x="1081" y="276"/>
                </a:cubicBezTo>
                <a:lnTo>
                  <a:pt x="1081" y="289"/>
                </a:lnTo>
                <a:cubicBezTo>
                  <a:pt x="1081" y="356"/>
                  <a:pt x="1023" y="414"/>
                  <a:pt x="956" y="414"/>
                </a:cubicBezTo>
                <a:lnTo>
                  <a:pt x="949" y="414"/>
                </a:lnTo>
                <a:cubicBezTo>
                  <a:pt x="882" y="414"/>
                  <a:pt x="824" y="356"/>
                  <a:pt x="824" y="289"/>
                </a:cubicBezTo>
                <a:lnTo>
                  <a:pt x="824" y="276"/>
                </a:lnTo>
                <a:close/>
                <a:moveTo>
                  <a:pt x="666" y="283"/>
                </a:moveTo>
                <a:lnTo>
                  <a:pt x="455" y="283"/>
                </a:lnTo>
                <a:cubicBezTo>
                  <a:pt x="383" y="283"/>
                  <a:pt x="349" y="316"/>
                  <a:pt x="349" y="388"/>
                </a:cubicBezTo>
                <a:lnTo>
                  <a:pt x="349" y="658"/>
                </a:lnTo>
                <a:cubicBezTo>
                  <a:pt x="349" y="703"/>
                  <a:pt x="378" y="750"/>
                  <a:pt x="422" y="750"/>
                </a:cubicBezTo>
                <a:lnTo>
                  <a:pt x="1483" y="750"/>
                </a:lnTo>
                <a:cubicBezTo>
                  <a:pt x="1527" y="750"/>
                  <a:pt x="1556" y="703"/>
                  <a:pt x="1556" y="658"/>
                </a:cubicBezTo>
                <a:lnTo>
                  <a:pt x="1556" y="388"/>
                </a:lnTo>
                <a:cubicBezTo>
                  <a:pt x="1556" y="316"/>
                  <a:pt x="1523" y="283"/>
                  <a:pt x="1450" y="283"/>
                </a:cubicBezTo>
                <a:lnTo>
                  <a:pt x="1239" y="283"/>
                </a:lnTo>
                <a:cubicBezTo>
                  <a:pt x="1239" y="137"/>
                  <a:pt x="1116" y="0"/>
                  <a:pt x="976" y="0"/>
                </a:cubicBezTo>
                <a:lnTo>
                  <a:pt x="930" y="0"/>
                </a:lnTo>
                <a:cubicBezTo>
                  <a:pt x="790" y="0"/>
                  <a:pt x="666" y="137"/>
                  <a:pt x="666" y="283"/>
                </a:cubicBezTo>
                <a:close/>
                <a:moveTo>
                  <a:pt x="402" y="1994"/>
                </a:moveTo>
                <a:cubicBezTo>
                  <a:pt x="402" y="1979"/>
                  <a:pt x="407" y="1974"/>
                  <a:pt x="422" y="1974"/>
                </a:cubicBezTo>
                <a:lnTo>
                  <a:pt x="672" y="1974"/>
                </a:lnTo>
                <a:lnTo>
                  <a:pt x="672" y="1994"/>
                </a:lnTo>
                <a:cubicBezTo>
                  <a:pt x="672" y="2015"/>
                  <a:pt x="568" y="2075"/>
                  <a:pt x="547" y="2086"/>
                </a:cubicBezTo>
                <a:cubicBezTo>
                  <a:pt x="530" y="2071"/>
                  <a:pt x="490" y="2033"/>
                  <a:pt x="461" y="2033"/>
                </a:cubicBezTo>
                <a:lnTo>
                  <a:pt x="455" y="2033"/>
                </a:lnTo>
                <a:cubicBezTo>
                  <a:pt x="439" y="2033"/>
                  <a:pt x="415" y="2057"/>
                  <a:pt x="415" y="2073"/>
                </a:cubicBezTo>
                <a:lnTo>
                  <a:pt x="415" y="2080"/>
                </a:lnTo>
                <a:cubicBezTo>
                  <a:pt x="415" y="2097"/>
                  <a:pt x="508" y="2198"/>
                  <a:pt x="527" y="2198"/>
                </a:cubicBezTo>
                <a:lnTo>
                  <a:pt x="534" y="2198"/>
                </a:lnTo>
                <a:cubicBezTo>
                  <a:pt x="548" y="2198"/>
                  <a:pt x="651" y="2113"/>
                  <a:pt x="672" y="2099"/>
                </a:cubicBezTo>
                <a:cubicBezTo>
                  <a:pt x="672" y="2135"/>
                  <a:pt x="687" y="2251"/>
                  <a:pt x="653" y="2251"/>
                </a:cubicBezTo>
                <a:lnTo>
                  <a:pt x="422" y="2251"/>
                </a:lnTo>
                <a:cubicBezTo>
                  <a:pt x="407" y="2251"/>
                  <a:pt x="402" y="2246"/>
                  <a:pt x="402" y="2231"/>
                </a:cubicBezTo>
                <a:lnTo>
                  <a:pt x="402" y="1994"/>
                </a:lnTo>
                <a:close/>
                <a:moveTo>
                  <a:pt x="653" y="2317"/>
                </a:moveTo>
                <a:cubicBezTo>
                  <a:pt x="777" y="2317"/>
                  <a:pt x="731" y="2181"/>
                  <a:pt x="738" y="2066"/>
                </a:cubicBezTo>
                <a:cubicBezTo>
                  <a:pt x="742" y="2008"/>
                  <a:pt x="889" y="1956"/>
                  <a:pt x="903" y="1902"/>
                </a:cubicBezTo>
                <a:lnTo>
                  <a:pt x="883" y="1902"/>
                </a:lnTo>
                <a:cubicBezTo>
                  <a:pt x="839" y="1902"/>
                  <a:pt x="771" y="1944"/>
                  <a:pt x="738" y="1961"/>
                </a:cubicBezTo>
                <a:cubicBezTo>
                  <a:pt x="722" y="1936"/>
                  <a:pt x="707" y="1908"/>
                  <a:pt x="666" y="1908"/>
                </a:cubicBezTo>
                <a:lnTo>
                  <a:pt x="409" y="1908"/>
                </a:lnTo>
                <a:cubicBezTo>
                  <a:pt x="370" y="1908"/>
                  <a:pt x="336" y="1942"/>
                  <a:pt x="336" y="1981"/>
                </a:cubicBezTo>
                <a:lnTo>
                  <a:pt x="336" y="2244"/>
                </a:lnTo>
                <a:cubicBezTo>
                  <a:pt x="336" y="2289"/>
                  <a:pt x="376" y="2317"/>
                  <a:pt x="422" y="2317"/>
                </a:cubicBezTo>
                <a:lnTo>
                  <a:pt x="653" y="2317"/>
                </a:lnTo>
                <a:close/>
                <a:moveTo>
                  <a:pt x="402" y="1040"/>
                </a:moveTo>
                <a:cubicBezTo>
                  <a:pt x="402" y="1024"/>
                  <a:pt x="407" y="1020"/>
                  <a:pt x="422" y="1020"/>
                </a:cubicBezTo>
                <a:lnTo>
                  <a:pt x="653" y="1020"/>
                </a:lnTo>
                <a:cubicBezTo>
                  <a:pt x="668" y="1020"/>
                  <a:pt x="672" y="1024"/>
                  <a:pt x="672" y="1040"/>
                </a:cubicBezTo>
                <a:cubicBezTo>
                  <a:pt x="672" y="1056"/>
                  <a:pt x="560" y="1132"/>
                  <a:pt x="547" y="1132"/>
                </a:cubicBezTo>
                <a:cubicBezTo>
                  <a:pt x="534" y="1132"/>
                  <a:pt x="500" y="1079"/>
                  <a:pt x="461" y="1079"/>
                </a:cubicBezTo>
                <a:cubicBezTo>
                  <a:pt x="443" y="1079"/>
                  <a:pt x="415" y="1100"/>
                  <a:pt x="415" y="1119"/>
                </a:cubicBezTo>
                <a:lnTo>
                  <a:pt x="415" y="1125"/>
                </a:lnTo>
                <a:cubicBezTo>
                  <a:pt x="415" y="1151"/>
                  <a:pt x="506" y="1239"/>
                  <a:pt x="527" y="1250"/>
                </a:cubicBezTo>
                <a:lnTo>
                  <a:pt x="672" y="1145"/>
                </a:lnTo>
                <a:lnTo>
                  <a:pt x="672" y="1296"/>
                </a:lnTo>
                <a:lnTo>
                  <a:pt x="402" y="1296"/>
                </a:lnTo>
                <a:lnTo>
                  <a:pt x="402" y="1040"/>
                </a:lnTo>
                <a:close/>
                <a:moveTo>
                  <a:pt x="732" y="1007"/>
                </a:moveTo>
                <a:cubicBezTo>
                  <a:pt x="724" y="972"/>
                  <a:pt x="694" y="954"/>
                  <a:pt x="653" y="954"/>
                </a:cubicBezTo>
                <a:lnTo>
                  <a:pt x="422" y="954"/>
                </a:lnTo>
                <a:cubicBezTo>
                  <a:pt x="376" y="954"/>
                  <a:pt x="336" y="982"/>
                  <a:pt x="336" y="1026"/>
                </a:cubicBezTo>
                <a:lnTo>
                  <a:pt x="336" y="1290"/>
                </a:lnTo>
                <a:cubicBezTo>
                  <a:pt x="336" y="1328"/>
                  <a:pt x="370" y="1362"/>
                  <a:pt x="409" y="1362"/>
                </a:cubicBezTo>
                <a:lnTo>
                  <a:pt x="666" y="1362"/>
                </a:lnTo>
                <a:cubicBezTo>
                  <a:pt x="769" y="1362"/>
                  <a:pt x="738" y="1199"/>
                  <a:pt x="736" y="1096"/>
                </a:cubicBezTo>
                <a:lnTo>
                  <a:pt x="903" y="954"/>
                </a:lnTo>
                <a:cubicBezTo>
                  <a:pt x="903" y="954"/>
                  <a:pt x="891" y="947"/>
                  <a:pt x="890" y="947"/>
                </a:cubicBezTo>
                <a:cubicBezTo>
                  <a:pt x="825" y="947"/>
                  <a:pt x="772" y="1003"/>
                  <a:pt x="732" y="1007"/>
                </a:cubicBezTo>
                <a:close/>
                <a:moveTo>
                  <a:pt x="402" y="1500"/>
                </a:moveTo>
                <a:lnTo>
                  <a:pt x="672" y="1500"/>
                </a:lnTo>
                <a:lnTo>
                  <a:pt x="672" y="1533"/>
                </a:lnTo>
                <a:lnTo>
                  <a:pt x="547" y="1612"/>
                </a:lnTo>
                <a:lnTo>
                  <a:pt x="464" y="1550"/>
                </a:lnTo>
                <a:cubicBezTo>
                  <a:pt x="441" y="1563"/>
                  <a:pt x="415" y="1569"/>
                  <a:pt x="415" y="1599"/>
                </a:cubicBezTo>
                <a:cubicBezTo>
                  <a:pt x="415" y="1619"/>
                  <a:pt x="509" y="1724"/>
                  <a:pt x="527" y="1724"/>
                </a:cubicBezTo>
                <a:cubicBezTo>
                  <a:pt x="558" y="1724"/>
                  <a:pt x="638" y="1634"/>
                  <a:pt x="672" y="1625"/>
                </a:cubicBezTo>
                <a:lnTo>
                  <a:pt x="672" y="1770"/>
                </a:lnTo>
                <a:lnTo>
                  <a:pt x="402" y="1770"/>
                </a:lnTo>
                <a:lnTo>
                  <a:pt x="402" y="1500"/>
                </a:lnTo>
                <a:close/>
                <a:moveTo>
                  <a:pt x="737" y="1484"/>
                </a:moveTo>
                <a:cubicBezTo>
                  <a:pt x="725" y="1462"/>
                  <a:pt x="710" y="1434"/>
                  <a:pt x="672" y="1434"/>
                </a:cubicBezTo>
                <a:lnTo>
                  <a:pt x="402" y="1434"/>
                </a:lnTo>
                <a:cubicBezTo>
                  <a:pt x="369" y="1434"/>
                  <a:pt x="336" y="1467"/>
                  <a:pt x="336" y="1500"/>
                </a:cubicBezTo>
                <a:lnTo>
                  <a:pt x="336" y="1770"/>
                </a:lnTo>
                <a:cubicBezTo>
                  <a:pt x="336" y="1803"/>
                  <a:pt x="369" y="1836"/>
                  <a:pt x="402" y="1836"/>
                </a:cubicBezTo>
                <a:lnTo>
                  <a:pt x="672" y="1836"/>
                </a:lnTo>
                <a:cubicBezTo>
                  <a:pt x="768" y="1836"/>
                  <a:pt x="738" y="1667"/>
                  <a:pt x="736" y="1570"/>
                </a:cubicBezTo>
                <a:lnTo>
                  <a:pt x="903" y="1429"/>
                </a:lnTo>
                <a:lnTo>
                  <a:pt x="881" y="1417"/>
                </a:lnTo>
                <a:lnTo>
                  <a:pt x="737" y="1484"/>
                </a:lnTo>
                <a:close/>
                <a:moveTo>
                  <a:pt x="976" y="2185"/>
                </a:moveTo>
                <a:cubicBezTo>
                  <a:pt x="976" y="2200"/>
                  <a:pt x="980" y="2205"/>
                  <a:pt x="995" y="2205"/>
                </a:cubicBezTo>
                <a:lnTo>
                  <a:pt x="1510" y="2205"/>
                </a:lnTo>
                <a:cubicBezTo>
                  <a:pt x="1525" y="2205"/>
                  <a:pt x="1530" y="2200"/>
                  <a:pt x="1530" y="2185"/>
                </a:cubicBezTo>
                <a:lnTo>
                  <a:pt x="1530" y="2040"/>
                </a:lnTo>
                <a:cubicBezTo>
                  <a:pt x="1530" y="2025"/>
                  <a:pt x="1525" y="2020"/>
                  <a:pt x="1510" y="2020"/>
                </a:cubicBezTo>
                <a:lnTo>
                  <a:pt x="976" y="2020"/>
                </a:lnTo>
                <a:lnTo>
                  <a:pt x="976" y="2185"/>
                </a:lnTo>
                <a:close/>
                <a:moveTo>
                  <a:pt x="976" y="1724"/>
                </a:moveTo>
                <a:lnTo>
                  <a:pt x="1530" y="1724"/>
                </a:lnTo>
                <a:lnTo>
                  <a:pt x="1530" y="1546"/>
                </a:lnTo>
                <a:lnTo>
                  <a:pt x="976" y="1546"/>
                </a:lnTo>
                <a:lnTo>
                  <a:pt x="976" y="1724"/>
                </a:lnTo>
                <a:close/>
                <a:moveTo>
                  <a:pt x="976" y="1250"/>
                </a:moveTo>
                <a:lnTo>
                  <a:pt x="1378" y="1250"/>
                </a:lnTo>
                <a:lnTo>
                  <a:pt x="1378" y="1072"/>
                </a:lnTo>
                <a:lnTo>
                  <a:pt x="976" y="1072"/>
                </a:lnTo>
                <a:lnTo>
                  <a:pt x="976" y="1250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374412" y="4035919"/>
            <a:ext cx="104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第三章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04762" y="3701224"/>
            <a:ext cx="118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Contents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60" name="Freeform 6"/>
          <p:cNvSpPr>
            <a:spLocks/>
          </p:cNvSpPr>
          <p:nvPr/>
        </p:nvSpPr>
        <p:spPr bwMode="auto">
          <a:xfrm flipH="1">
            <a:off x="0" y="2165425"/>
            <a:ext cx="256778" cy="25271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6068066"/>
      </p:ext>
    </p:extLst>
  </p:cSld>
  <p:clrMapOvr>
    <a:masterClrMapping/>
  </p:clrMapOvr>
  <p:transition spd="slow" advTm="10016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9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98 0.28492 L -9.16428E-7 -1.30435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2" y="-142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16467 0.1487 L -2.66337E-6 2.22942E-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7" y="-744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17053 -2.67345E-6 L -5.12887E-7 -2.67345E-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6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6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6467 -0.1457 L -2.66337E-6 -1.10083E-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7" y="728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6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14098 -0.28215 L -9.16428E-7 1.16559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2" y="141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50"/>
                            </p:stCondLst>
                            <p:childTnLst>
                              <p:par>
                                <p:cTn id="6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50"/>
                            </p:stCondLst>
                            <p:childTnLst>
                              <p:par>
                                <p:cTn id="7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35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850"/>
                            </p:stCondLst>
                            <p:childTnLst>
                              <p:par>
                                <p:cTn id="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15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650"/>
                            </p:stCondLst>
                            <p:childTnLst>
                              <p:par>
                                <p:cTn id="10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95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450"/>
                            </p:stCondLst>
                            <p:childTnLst>
                              <p:par>
                                <p:cTn id="1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75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9" grpId="0" animBg="1"/>
      <p:bldP spid="85" grpId="0" animBg="1"/>
      <p:bldP spid="85" grpId="1" animBg="1"/>
      <p:bldP spid="9" grpId="0"/>
      <p:bldP spid="109" grpId="0" animBg="1"/>
      <p:bldP spid="111" grpId="0" animBg="1"/>
      <p:bldP spid="111" grpId="1" animBg="1"/>
      <p:bldP spid="112" grpId="0"/>
      <p:bldP spid="116" grpId="0" animBg="1"/>
      <p:bldP spid="118" grpId="0" animBg="1"/>
      <p:bldP spid="118" grpId="1" animBg="1"/>
      <p:bldP spid="119" grpId="0"/>
      <p:bldP spid="123" grpId="0" animBg="1"/>
      <p:bldP spid="125" grpId="0" animBg="1"/>
      <p:bldP spid="125" grpId="1" animBg="1"/>
      <p:bldP spid="126" grpId="0"/>
      <p:bldP spid="130" grpId="0" animBg="1"/>
      <p:bldP spid="132" grpId="0" animBg="1"/>
      <p:bldP spid="132" grpId="1" animBg="1"/>
      <p:bldP spid="133" grpId="0"/>
      <p:bldP spid="52" grpId="0" animBg="1"/>
      <p:bldP spid="54" grpId="0" animBg="1"/>
      <p:bldP spid="8" grpId="0" animBg="1"/>
      <p:bldP spid="48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6"/>
          <p:cNvSpPr>
            <a:spLocks/>
          </p:cNvSpPr>
          <p:nvPr/>
        </p:nvSpPr>
        <p:spPr bwMode="auto">
          <a:xfrm flipH="1">
            <a:off x="283" y="2165425"/>
            <a:ext cx="193441" cy="25271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 bwMode="auto">
          <a:xfrm>
            <a:off x="4010149" y="2204864"/>
            <a:ext cx="6264696" cy="64633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7055" y="2204864"/>
            <a:ext cx="493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8F8F8"/>
                </a:solidFill>
                <a:latin typeface="微软雅黑"/>
                <a:ea typeface="微软雅黑"/>
              </a:rPr>
              <a:t>一、面向对象的概念</a:t>
            </a:r>
            <a:endParaRPr lang="zh-CN" altLang="en-US" sz="3600" b="1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3754616" y="2276872"/>
            <a:ext cx="0" cy="23524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组合 1"/>
          <p:cNvGrpSpPr/>
          <p:nvPr/>
        </p:nvGrpSpPr>
        <p:grpSpPr>
          <a:xfrm>
            <a:off x="1394866" y="2360063"/>
            <a:ext cx="2093913" cy="2122488"/>
            <a:chOff x="1314425" y="2394103"/>
            <a:chExt cx="2093913" cy="2122488"/>
          </a:xfrm>
          <a:solidFill>
            <a:schemeClr val="tx1"/>
          </a:solidFill>
        </p:grpSpPr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1314425" y="2394103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1685900" y="2610003"/>
              <a:ext cx="1360488" cy="1641475"/>
            </a:xfrm>
            <a:custGeom>
              <a:avLst/>
              <a:gdLst>
                <a:gd name="T0" fmla="*/ 870 w 1809"/>
                <a:gd name="T1" fmla="*/ 879 h 2152"/>
                <a:gd name="T2" fmla="*/ 870 w 1809"/>
                <a:gd name="T3" fmla="*/ 2152 h 2152"/>
                <a:gd name="T4" fmla="*/ 1809 w 1809"/>
                <a:gd name="T5" fmla="*/ 1820 h 2152"/>
                <a:gd name="T6" fmla="*/ 1809 w 1809"/>
                <a:gd name="T7" fmla="*/ 547 h 2152"/>
                <a:gd name="T8" fmla="*/ 870 w 1809"/>
                <a:gd name="T9" fmla="*/ 879 h 2152"/>
                <a:gd name="T10" fmla="*/ 785 w 1809"/>
                <a:gd name="T11" fmla="*/ 961 h 2152"/>
                <a:gd name="T12" fmla="*/ 785 w 1809"/>
                <a:gd name="T13" fmla="*/ 1138 h 2152"/>
                <a:gd name="T14" fmla="*/ 613 w 1809"/>
                <a:gd name="T15" fmla="*/ 1053 h 2152"/>
                <a:gd name="T16" fmla="*/ 613 w 1809"/>
                <a:gd name="T17" fmla="*/ 864 h 2152"/>
                <a:gd name="T18" fmla="*/ 785 w 1809"/>
                <a:gd name="T19" fmla="*/ 961 h 2152"/>
                <a:gd name="T20" fmla="*/ 1555 w 1809"/>
                <a:gd name="T21" fmla="*/ 410 h 2152"/>
                <a:gd name="T22" fmla="*/ 1507 w 1809"/>
                <a:gd name="T23" fmla="*/ 386 h 2152"/>
                <a:gd name="T24" fmla="*/ 602 w 1809"/>
                <a:gd name="T25" fmla="*/ 700 h 2152"/>
                <a:gd name="T26" fmla="*/ 576 w 1809"/>
                <a:gd name="T27" fmla="*/ 724 h 2152"/>
                <a:gd name="T28" fmla="*/ 576 w 1809"/>
                <a:gd name="T29" fmla="*/ 2017 h 2152"/>
                <a:gd name="T30" fmla="*/ 822 w 1809"/>
                <a:gd name="T31" fmla="*/ 2149 h 2152"/>
                <a:gd name="T32" fmla="*/ 822 w 1809"/>
                <a:gd name="T33" fmla="*/ 879 h 2152"/>
                <a:gd name="T34" fmla="*/ 622 w 1809"/>
                <a:gd name="T35" fmla="*/ 772 h 2152"/>
                <a:gd name="T36" fmla="*/ 625 w 1809"/>
                <a:gd name="T37" fmla="*/ 772 h 2152"/>
                <a:gd name="T38" fmla="*/ 1531 w 1809"/>
                <a:gd name="T39" fmla="*/ 457 h 2152"/>
                <a:gd name="T40" fmla="*/ 1555 w 1809"/>
                <a:gd name="T41" fmla="*/ 410 h 2152"/>
                <a:gd name="T42" fmla="*/ 209 w 1809"/>
                <a:gd name="T43" fmla="*/ 581 h 2152"/>
                <a:gd name="T44" fmla="*/ 209 w 1809"/>
                <a:gd name="T45" fmla="*/ 758 h 2152"/>
                <a:gd name="T46" fmla="*/ 37 w 1809"/>
                <a:gd name="T47" fmla="*/ 673 h 2152"/>
                <a:gd name="T48" fmla="*/ 37 w 1809"/>
                <a:gd name="T49" fmla="*/ 484 h 2152"/>
                <a:gd name="T50" fmla="*/ 209 w 1809"/>
                <a:gd name="T51" fmla="*/ 581 h 2152"/>
                <a:gd name="T52" fmla="*/ 978 w 1809"/>
                <a:gd name="T53" fmla="*/ 30 h 2152"/>
                <a:gd name="T54" fmla="*/ 931 w 1809"/>
                <a:gd name="T55" fmla="*/ 6 h 2152"/>
                <a:gd name="T56" fmla="*/ 25 w 1809"/>
                <a:gd name="T57" fmla="*/ 321 h 2152"/>
                <a:gd name="T58" fmla="*/ 0 w 1809"/>
                <a:gd name="T59" fmla="*/ 344 h 2152"/>
                <a:gd name="T60" fmla="*/ 0 w 1809"/>
                <a:gd name="T61" fmla="*/ 1638 h 2152"/>
                <a:gd name="T62" fmla="*/ 246 w 1809"/>
                <a:gd name="T63" fmla="*/ 1770 h 2152"/>
                <a:gd name="T64" fmla="*/ 246 w 1809"/>
                <a:gd name="T65" fmla="*/ 500 h 2152"/>
                <a:gd name="T66" fmla="*/ 46 w 1809"/>
                <a:gd name="T67" fmla="*/ 393 h 2152"/>
                <a:gd name="T68" fmla="*/ 49 w 1809"/>
                <a:gd name="T69" fmla="*/ 392 h 2152"/>
                <a:gd name="T70" fmla="*/ 954 w 1809"/>
                <a:gd name="T71" fmla="*/ 77 h 2152"/>
                <a:gd name="T72" fmla="*/ 978 w 1809"/>
                <a:gd name="T73" fmla="*/ 30 h 2152"/>
                <a:gd name="T74" fmla="*/ 497 w 1809"/>
                <a:gd name="T75" fmla="*/ 781 h 2152"/>
                <a:gd name="T76" fmla="*/ 497 w 1809"/>
                <a:gd name="T77" fmla="*/ 958 h 2152"/>
                <a:gd name="T78" fmla="*/ 325 w 1809"/>
                <a:gd name="T79" fmla="*/ 873 h 2152"/>
                <a:gd name="T80" fmla="*/ 325 w 1809"/>
                <a:gd name="T81" fmla="*/ 684 h 2152"/>
                <a:gd name="T82" fmla="*/ 497 w 1809"/>
                <a:gd name="T83" fmla="*/ 781 h 2152"/>
                <a:gd name="T84" fmla="*/ 1266 w 1809"/>
                <a:gd name="T85" fmla="*/ 230 h 2152"/>
                <a:gd name="T86" fmla="*/ 1219 w 1809"/>
                <a:gd name="T87" fmla="*/ 206 h 2152"/>
                <a:gd name="T88" fmla="*/ 313 w 1809"/>
                <a:gd name="T89" fmla="*/ 520 h 2152"/>
                <a:gd name="T90" fmla="*/ 288 w 1809"/>
                <a:gd name="T91" fmla="*/ 544 h 2152"/>
                <a:gd name="T92" fmla="*/ 288 w 1809"/>
                <a:gd name="T93" fmla="*/ 1837 h 2152"/>
                <a:gd name="T94" fmla="*/ 534 w 1809"/>
                <a:gd name="T95" fmla="*/ 1969 h 2152"/>
                <a:gd name="T96" fmla="*/ 534 w 1809"/>
                <a:gd name="T97" fmla="*/ 699 h 2152"/>
                <a:gd name="T98" fmla="*/ 334 w 1809"/>
                <a:gd name="T99" fmla="*/ 592 h 2152"/>
                <a:gd name="T100" fmla="*/ 337 w 1809"/>
                <a:gd name="T101" fmla="*/ 592 h 2152"/>
                <a:gd name="T102" fmla="*/ 1243 w 1809"/>
                <a:gd name="T103" fmla="*/ 277 h 2152"/>
                <a:gd name="T104" fmla="*/ 1266 w 1809"/>
                <a:gd name="T105" fmla="*/ 230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09" h="2152">
                  <a:moveTo>
                    <a:pt x="870" y="879"/>
                  </a:moveTo>
                  <a:lnTo>
                    <a:pt x="870" y="2152"/>
                  </a:lnTo>
                  <a:lnTo>
                    <a:pt x="1809" y="1820"/>
                  </a:lnTo>
                  <a:lnTo>
                    <a:pt x="1809" y="547"/>
                  </a:lnTo>
                  <a:lnTo>
                    <a:pt x="870" y="879"/>
                  </a:lnTo>
                  <a:close/>
                  <a:moveTo>
                    <a:pt x="785" y="961"/>
                  </a:moveTo>
                  <a:lnTo>
                    <a:pt x="785" y="1138"/>
                  </a:lnTo>
                  <a:cubicBezTo>
                    <a:pt x="699" y="1121"/>
                    <a:pt x="613" y="1053"/>
                    <a:pt x="613" y="1053"/>
                  </a:cubicBezTo>
                  <a:lnTo>
                    <a:pt x="613" y="864"/>
                  </a:lnTo>
                  <a:cubicBezTo>
                    <a:pt x="719" y="950"/>
                    <a:pt x="785" y="961"/>
                    <a:pt x="785" y="961"/>
                  </a:cubicBezTo>
                  <a:close/>
                  <a:moveTo>
                    <a:pt x="1555" y="410"/>
                  </a:moveTo>
                  <a:cubicBezTo>
                    <a:pt x="1548" y="390"/>
                    <a:pt x="1527" y="379"/>
                    <a:pt x="1507" y="386"/>
                  </a:cubicBezTo>
                  <a:lnTo>
                    <a:pt x="602" y="700"/>
                  </a:lnTo>
                  <a:cubicBezTo>
                    <a:pt x="590" y="704"/>
                    <a:pt x="580" y="713"/>
                    <a:pt x="576" y="724"/>
                  </a:cubicBezTo>
                  <a:lnTo>
                    <a:pt x="576" y="2017"/>
                  </a:lnTo>
                  <a:cubicBezTo>
                    <a:pt x="608" y="2080"/>
                    <a:pt x="741" y="2149"/>
                    <a:pt x="822" y="2149"/>
                  </a:cubicBezTo>
                  <a:lnTo>
                    <a:pt x="822" y="879"/>
                  </a:lnTo>
                  <a:cubicBezTo>
                    <a:pt x="779" y="873"/>
                    <a:pt x="682" y="822"/>
                    <a:pt x="622" y="772"/>
                  </a:cubicBezTo>
                  <a:cubicBezTo>
                    <a:pt x="623" y="772"/>
                    <a:pt x="624" y="772"/>
                    <a:pt x="625" y="772"/>
                  </a:cubicBezTo>
                  <a:lnTo>
                    <a:pt x="1531" y="457"/>
                  </a:lnTo>
                  <a:cubicBezTo>
                    <a:pt x="1550" y="450"/>
                    <a:pt x="1561" y="429"/>
                    <a:pt x="1555" y="410"/>
                  </a:cubicBezTo>
                  <a:close/>
                  <a:moveTo>
                    <a:pt x="209" y="581"/>
                  </a:moveTo>
                  <a:lnTo>
                    <a:pt x="209" y="758"/>
                  </a:lnTo>
                  <a:cubicBezTo>
                    <a:pt x="123" y="742"/>
                    <a:pt x="37" y="673"/>
                    <a:pt x="37" y="673"/>
                  </a:cubicBezTo>
                  <a:lnTo>
                    <a:pt x="37" y="484"/>
                  </a:lnTo>
                  <a:cubicBezTo>
                    <a:pt x="143" y="570"/>
                    <a:pt x="209" y="581"/>
                    <a:pt x="209" y="581"/>
                  </a:cubicBezTo>
                  <a:close/>
                  <a:moveTo>
                    <a:pt x="978" y="30"/>
                  </a:moveTo>
                  <a:cubicBezTo>
                    <a:pt x="972" y="11"/>
                    <a:pt x="951" y="0"/>
                    <a:pt x="931" y="6"/>
                  </a:cubicBezTo>
                  <a:lnTo>
                    <a:pt x="25" y="321"/>
                  </a:lnTo>
                  <a:cubicBezTo>
                    <a:pt x="14" y="325"/>
                    <a:pt x="3" y="334"/>
                    <a:pt x="0" y="344"/>
                  </a:cubicBezTo>
                  <a:lnTo>
                    <a:pt x="0" y="1638"/>
                  </a:lnTo>
                  <a:cubicBezTo>
                    <a:pt x="32" y="1700"/>
                    <a:pt x="165" y="1770"/>
                    <a:pt x="246" y="1770"/>
                  </a:cubicBezTo>
                  <a:lnTo>
                    <a:pt x="246" y="500"/>
                  </a:lnTo>
                  <a:cubicBezTo>
                    <a:pt x="203" y="493"/>
                    <a:pt x="106" y="443"/>
                    <a:pt x="46" y="393"/>
                  </a:cubicBezTo>
                  <a:cubicBezTo>
                    <a:pt x="47" y="393"/>
                    <a:pt x="48" y="392"/>
                    <a:pt x="49" y="392"/>
                  </a:cubicBezTo>
                  <a:lnTo>
                    <a:pt x="954" y="77"/>
                  </a:lnTo>
                  <a:cubicBezTo>
                    <a:pt x="974" y="71"/>
                    <a:pt x="985" y="50"/>
                    <a:pt x="978" y="30"/>
                  </a:cubicBezTo>
                  <a:close/>
                  <a:moveTo>
                    <a:pt x="497" y="781"/>
                  </a:moveTo>
                  <a:lnTo>
                    <a:pt x="497" y="958"/>
                  </a:lnTo>
                  <a:cubicBezTo>
                    <a:pt x="411" y="941"/>
                    <a:pt x="325" y="873"/>
                    <a:pt x="325" y="873"/>
                  </a:cubicBezTo>
                  <a:lnTo>
                    <a:pt x="325" y="684"/>
                  </a:lnTo>
                  <a:cubicBezTo>
                    <a:pt x="431" y="770"/>
                    <a:pt x="497" y="781"/>
                    <a:pt x="497" y="781"/>
                  </a:cubicBezTo>
                  <a:close/>
                  <a:moveTo>
                    <a:pt x="1266" y="230"/>
                  </a:moveTo>
                  <a:cubicBezTo>
                    <a:pt x="1260" y="210"/>
                    <a:pt x="1239" y="199"/>
                    <a:pt x="1219" y="206"/>
                  </a:cubicBezTo>
                  <a:lnTo>
                    <a:pt x="313" y="520"/>
                  </a:lnTo>
                  <a:cubicBezTo>
                    <a:pt x="302" y="524"/>
                    <a:pt x="291" y="533"/>
                    <a:pt x="288" y="544"/>
                  </a:cubicBezTo>
                  <a:lnTo>
                    <a:pt x="288" y="1837"/>
                  </a:lnTo>
                  <a:cubicBezTo>
                    <a:pt x="320" y="1900"/>
                    <a:pt x="453" y="1969"/>
                    <a:pt x="534" y="1969"/>
                  </a:cubicBezTo>
                  <a:lnTo>
                    <a:pt x="534" y="699"/>
                  </a:lnTo>
                  <a:cubicBezTo>
                    <a:pt x="491" y="693"/>
                    <a:pt x="394" y="642"/>
                    <a:pt x="334" y="592"/>
                  </a:cubicBezTo>
                  <a:cubicBezTo>
                    <a:pt x="335" y="592"/>
                    <a:pt x="336" y="592"/>
                    <a:pt x="337" y="592"/>
                  </a:cubicBezTo>
                  <a:lnTo>
                    <a:pt x="1243" y="277"/>
                  </a:lnTo>
                  <a:cubicBezTo>
                    <a:pt x="1262" y="270"/>
                    <a:pt x="1273" y="249"/>
                    <a:pt x="1266" y="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10148" y="3212976"/>
            <a:ext cx="1853065" cy="461665"/>
            <a:chOff x="3276600" y="3624263"/>
            <a:chExt cx="1479974" cy="368715"/>
          </a:xfrm>
        </p:grpSpPr>
        <p:grpSp>
          <p:nvGrpSpPr>
            <p:cNvPr id="14" name="Group 10"/>
            <p:cNvGrpSpPr>
              <a:grpSpLocks/>
            </p:cNvGrpSpPr>
            <p:nvPr/>
          </p:nvGrpSpPr>
          <p:grpSpPr bwMode="auto">
            <a:xfrm>
              <a:off x="3276600" y="3649663"/>
              <a:ext cx="282575" cy="282575"/>
              <a:chOff x="0" y="0"/>
              <a:chExt cx="2494" cy="2494"/>
            </a:xfrm>
          </p:grpSpPr>
          <p:sp>
            <p:nvSpPr>
              <p:cNvPr id="17" name="AutoShap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94" cy="2494"/>
              </a:xfrm>
              <a:custGeom>
                <a:avLst/>
                <a:gdLst>
                  <a:gd name="G0" fmla="+- 2321 0 0"/>
                  <a:gd name="G1" fmla="+- 21600 0 2321"/>
                  <a:gd name="G2" fmla="+- 21600 0 232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321" y="10800"/>
                    </a:moveTo>
                    <a:cubicBezTo>
                      <a:pt x="2321" y="15483"/>
                      <a:pt x="6117" y="19279"/>
                      <a:pt x="10800" y="19279"/>
                    </a:cubicBezTo>
                    <a:cubicBezTo>
                      <a:pt x="15483" y="19279"/>
                      <a:pt x="19279" y="15483"/>
                      <a:pt x="19279" y="10800"/>
                    </a:cubicBezTo>
                    <a:cubicBezTo>
                      <a:pt x="19279" y="6117"/>
                      <a:pt x="15483" y="2321"/>
                      <a:pt x="10800" y="2321"/>
                    </a:cubicBezTo>
                    <a:cubicBezTo>
                      <a:pt x="6117" y="2321"/>
                      <a:pt x="2321" y="6117"/>
                      <a:pt x="2321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AutoShape 12"/>
              <p:cNvSpPr>
                <a:spLocks noChangeArrowheads="1"/>
              </p:cNvSpPr>
              <p:nvPr/>
            </p:nvSpPr>
            <p:spPr bwMode="auto">
              <a:xfrm rot="5400000">
                <a:off x="646" y="574"/>
                <a:ext cx="1632" cy="1283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2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625850" y="3624263"/>
              <a:ext cx="1130724" cy="368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accent2"/>
                  </a:solidFill>
                  <a:ea typeface="微软雅黑" pitchFamily="34" charset="-122"/>
                </a:rPr>
                <a:t>编程思想</a:t>
              </a:r>
              <a:endParaRPr lang="zh-CN" altLang="en-US" sz="2400" dirty="0">
                <a:solidFill>
                  <a:schemeClr val="accent2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10149" y="3860913"/>
            <a:ext cx="2811662" cy="461665"/>
            <a:chOff x="3276600" y="3624263"/>
            <a:chExt cx="2245570" cy="368715"/>
          </a:xfrm>
        </p:grpSpPr>
        <p:grpSp>
          <p:nvGrpSpPr>
            <p:cNvPr id="21" name="Group 10"/>
            <p:cNvGrpSpPr>
              <a:grpSpLocks/>
            </p:cNvGrpSpPr>
            <p:nvPr/>
          </p:nvGrpSpPr>
          <p:grpSpPr bwMode="auto">
            <a:xfrm>
              <a:off x="3276600" y="3649663"/>
              <a:ext cx="282575" cy="282575"/>
              <a:chOff x="0" y="0"/>
              <a:chExt cx="2494" cy="2494"/>
            </a:xfrm>
          </p:grpSpPr>
          <p:sp>
            <p:nvSpPr>
              <p:cNvPr id="23" name="AutoShap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94" cy="2494"/>
              </a:xfrm>
              <a:custGeom>
                <a:avLst/>
                <a:gdLst>
                  <a:gd name="G0" fmla="+- 2321 0 0"/>
                  <a:gd name="G1" fmla="+- 21600 0 2321"/>
                  <a:gd name="G2" fmla="+- 21600 0 232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321" y="10800"/>
                    </a:moveTo>
                    <a:cubicBezTo>
                      <a:pt x="2321" y="15483"/>
                      <a:pt x="6117" y="19279"/>
                      <a:pt x="10800" y="19279"/>
                    </a:cubicBezTo>
                    <a:cubicBezTo>
                      <a:pt x="15483" y="19279"/>
                      <a:pt x="19279" y="15483"/>
                      <a:pt x="19279" y="10800"/>
                    </a:cubicBezTo>
                    <a:cubicBezTo>
                      <a:pt x="19279" y="6117"/>
                      <a:pt x="15483" y="2321"/>
                      <a:pt x="10800" y="2321"/>
                    </a:cubicBezTo>
                    <a:cubicBezTo>
                      <a:pt x="6117" y="2321"/>
                      <a:pt x="2321" y="6117"/>
                      <a:pt x="2321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AutoShape 12"/>
              <p:cNvSpPr>
                <a:spLocks noChangeArrowheads="1"/>
              </p:cNvSpPr>
              <p:nvPr/>
            </p:nvSpPr>
            <p:spPr bwMode="auto">
              <a:xfrm rot="5400000">
                <a:off x="646" y="574"/>
                <a:ext cx="1632" cy="1283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2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3625850" y="3624263"/>
              <a:ext cx="1896320" cy="368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ea typeface="微软雅黑" pitchFamily="34" charset="-122"/>
                </a:rPr>
                <a:t>Java</a:t>
              </a:r>
              <a:r>
                <a:rPr lang="zh-CN" altLang="en-US" sz="2400" dirty="0" smtClean="0">
                  <a:solidFill>
                    <a:schemeClr val="accent2"/>
                  </a:solidFill>
                  <a:ea typeface="微软雅黑" pitchFamily="34" charset="-122"/>
                </a:rPr>
                <a:t>与面向对象</a:t>
              </a:r>
              <a:endParaRPr lang="zh-CN" altLang="en-US" sz="2400" dirty="0">
                <a:solidFill>
                  <a:schemeClr val="accent2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385966" y="3244779"/>
            <a:ext cx="2999213" cy="461665"/>
            <a:chOff x="3276600" y="3624263"/>
            <a:chExt cx="2395360" cy="368715"/>
          </a:xfrm>
        </p:grpSpPr>
        <p:grpSp>
          <p:nvGrpSpPr>
            <p:cNvPr id="30" name="Group 10"/>
            <p:cNvGrpSpPr>
              <a:grpSpLocks/>
            </p:cNvGrpSpPr>
            <p:nvPr/>
          </p:nvGrpSpPr>
          <p:grpSpPr bwMode="auto">
            <a:xfrm>
              <a:off x="3276600" y="3649663"/>
              <a:ext cx="282575" cy="282575"/>
              <a:chOff x="0" y="0"/>
              <a:chExt cx="2494" cy="2494"/>
            </a:xfrm>
          </p:grpSpPr>
          <p:sp>
            <p:nvSpPr>
              <p:cNvPr id="32" name="AutoShap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94" cy="2494"/>
              </a:xfrm>
              <a:custGeom>
                <a:avLst/>
                <a:gdLst>
                  <a:gd name="G0" fmla="+- 2321 0 0"/>
                  <a:gd name="G1" fmla="+- 21600 0 2321"/>
                  <a:gd name="G2" fmla="+- 21600 0 232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321" y="10800"/>
                    </a:moveTo>
                    <a:cubicBezTo>
                      <a:pt x="2321" y="15483"/>
                      <a:pt x="6117" y="19279"/>
                      <a:pt x="10800" y="19279"/>
                    </a:cubicBezTo>
                    <a:cubicBezTo>
                      <a:pt x="15483" y="19279"/>
                      <a:pt x="19279" y="15483"/>
                      <a:pt x="19279" y="10800"/>
                    </a:cubicBezTo>
                    <a:cubicBezTo>
                      <a:pt x="19279" y="6117"/>
                      <a:pt x="15483" y="2321"/>
                      <a:pt x="10800" y="2321"/>
                    </a:cubicBezTo>
                    <a:cubicBezTo>
                      <a:pt x="6117" y="2321"/>
                      <a:pt x="2321" y="6117"/>
                      <a:pt x="2321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" name="AutoShape 12"/>
              <p:cNvSpPr>
                <a:spLocks noChangeArrowheads="1"/>
              </p:cNvSpPr>
              <p:nvPr/>
            </p:nvSpPr>
            <p:spPr bwMode="auto">
              <a:xfrm rot="5400000">
                <a:off x="646" y="574"/>
                <a:ext cx="1632" cy="1283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2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3625850" y="3624263"/>
              <a:ext cx="2046110" cy="368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ea typeface="微软雅黑" pitchFamily="34" charset="-122"/>
                </a:rPr>
                <a:t>C</a:t>
              </a:r>
              <a:r>
                <a:rPr lang="zh-CN" altLang="en-US" sz="2400" dirty="0" smtClean="0">
                  <a:solidFill>
                    <a:schemeClr val="accent2"/>
                  </a:solidFill>
                  <a:ea typeface="微软雅黑" pitchFamily="34" charset="-122"/>
                </a:rPr>
                <a:t>语言与面向过程</a:t>
              </a:r>
              <a:endParaRPr lang="zh-CN" altLang="en-US" sz="2400" dirty="0">
                <a:solidFill>
                  <a:schemeClr val="accent2"/>
                </a:solidFill>
                <a:ea typeface="微软雅黑" pitchFamily="34" charset="-122"/>
              </a:endParaRPr>
            </a:p>
          </p:txBody>
        </p:sp>
      </p:grpSp>
      <p:sp>
        <p:nvSpPr>
          <p:cNvPr id="39" name="Freeform 6"/>
          <p:cNvSpPr>
            <a:spLocks/>
          </p:cNvSpPr>
          <p:nvPr/>
        </p:nvSpPr>
        <p:spPr bwMode="auto">
          <a:xfrm flipH="1">
            <a:off x="8955" y="2165425"/>
            <a:ext cx="1636805" cy="2527151"/>
          </a:xfrm>
          <a:custGeom>
            <a:avLst/>
            <a:gdLst/>
            <a:ahLst/>
            <a:cxnLst/>
            <a:rect l="l" t="t" r="r" b="b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5" name="Freeform 6"/>
          <p:cNvSpPr>
            <a:spLocks/>
          </p:cNvSpPr>
          <p:nvPr/>
        </p:nvSpPr>
        <p:spPr bwMode="auto">
          <a:xfrm flipH="1">
            <a:off x="11162270" y="2165425"/>
            <a:ext cx="1034493" cy="25271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4010149" y="4508989"/>
            <a:ext cx="5854161" cy="461665"/>
            <a:chOff x="3276600" y="3624263"/>
            <a:chExt cx="4675496" cy="368715"/>
          </a:xfrm>
        </p:grpSpPr>
        <p:grpSp>
          <p:nvGrpSpPr>
            <p:cNvPr id="48" name="Group 10"/>
            <p:cNvGrpSpPr>
              <a:grpSpLocks/>
            </p:cNvGrpSpPr>
            <p:nvPr/>
          </p:nvGrpSpPr>
          <p:grpSpPr bwMode="auto">
            <a:xfrm>
              <a:off x="3276600" y="3649663"/>
              <a:ext cx="282575" cy="282575"/>
              <a:chOff x="0" y="0"/>
              <a:chExt cx="2494" cy="2494"/>
            </a:xfrm>
          </p:grpSpPr>
          <p:sp>
            <p:nvSpPr>
              <p:cNvPr id="50" name="AutoShap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94" cy="2494"/>
              </a:xfrm>
              <a:custGeom>
                <a:avLst/>
                <a:gdLst>
                  <a:gd name="G0" fmla="+- 2321 0 0"/>
                  <a:gd name="G1" fmla="+- 21600 0 2321"/>
                  <a:gd name="G2" fmla="+- 21600 0 232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321" y="10800"/>
                    </a:moveTo>
                    <a:cubicBezTo>
                      <a:pt x="2321" y="15483"/>
                      <a:pt x="6117" y="19279"/>
                      <a:pt x="10800" y="19279"/>
                    </a:cubicBezTo>
                    <a:cubicBezTo>
                      <a:pt x="15483" y="19279"/>
                      <a:pt x="19279" y="15483"/>
                      <a:pt x="19279" y="10800"/>
                    </a:cubicBezTo>
                    <a:cubicBezTo>
                      <a:pt x="19279" y="6117"/>
                      <a:pt x="15483" y="2321"/>
                      <a:pt x="10800" y="2321"/>
                    </a:cubicBezTo>
                    <a:cubicBezTo>
                      <a:pt x="6117" y="2321"/>
                      <a:pt x="2321" y="6117"/>
                      <a:pt x="2321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1" name="AutoShape 12"/>
              <p:cNvSpPr>
                <a:spLocks noChangeArrowheads="1"/>
              </p:cNvSpPr>
              <p:nvPr/>
            </p:nvSpPr>
            <p:spPr bwMode="auto">
              <a:xfrm rot="5400000">
                <a:off x="646" y="574"/>
                <a:ext cx="1632" cy="1283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2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49" name="Text Box 13"/>
            <p:cNvSpPr txBox="1">
              <a:spLocks noChangeArrowheads="1"/>
            </p:cNvSpPr>
            <p:nvPr/>
          </p:nvSpPr>
          <p:spPr bwMode="auto">
            <a:xfrm>
              <a:off x="3625850" y="3624263"/>
              <a:ext cx="4326246" cy="368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accent2"/>
                  </a:solidFill>
                  <a:ea typeface="微软雅黑" pitchFamily="34" charset="-122"/>
                </a:rPr>
                <a:t>面向对象重要特征：封装、继承、多态</a:t>
              </a:r>
              <a:endParaRPr lang="zh-CN" altLang="en-US" sz="2400" dirty="0">
                <a:solidFill>
                  <a:schemeClr val="accent2"/>
                </a:solidFill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783342"/>
      </p:ext>
    </p:extLst>
  </p:cSld>
  <p:clrMapOvr>
    <a:masterClrMapping/>
  </p:clrMapOvr>
  <p:transition spd="slow" advTm="6246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1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39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477741" y="159023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/>
                </a:solidFill>
                <a:latin typeface="微软雅黑"/>
                <a:ea typeface="微软雅黑"/>
              </a:rPr>
              <a:t>C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/>
                <a:ea typeface="微软雅黑"/>
              </a:rPr>
              <a:t>语言面向过程编程</a:t>
            </a:r>
            <a:endParaRPr lang="zh-CN" altLang="en-US" sz="24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82" name="Freeform 6"/>
          <p:cNvSpPr>
            <a:spLocks/>
          </p:cNvSpPr>
          <p:nvPr/>
        </p:nvSpPr>
        <p:spPr bwMode="auto">
          <a:xfrm flipH="1">
            <a:off x="0" y="2165425"/>
            <a:ext cx="265770" cy="25271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893" y="1124744"/>
            <a:ext cx="8408987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331349"/>
      </p:ext>
    </p:extLst>
  </p:cSld>
  <p:clrMapOvr>
    <a:masterClrMapping/>
  </p:clrMapOvr>
  <p:transition spd="slow" advTm="10084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3" grpId="0" animBg="1"/>
      <p:bldP spid="84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477741" y="159023"/>
            <a:ext cx="2644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/>
                </a:solidFill>
                <a:latin typeface="微软雅黑"/>
                <a:ea typeface="微软雅黑"/>
              </a:rPr>
              <a:t>Java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/>
                <a:ea typeface="微软雅黑"/>
              </a:rPr>
              <a:t>面向对象编程</a:t>
            </a:r>
            <a:endParaRPr lang="zh-CN" altLang="en-US" sz="24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82" name="Freeform 6"/>
          <p:cNvSpPr>
            <a:spLocks/>
          </p:cNvSpPr>
          <p:nvPr/>
        </p:nvSpPr>
        <p:spPr bwMode="auto">
          <a:xfrm flipH="1">
            <a:off x="0" y="2165425"/>
            <a:ext cx="265770" cy="25271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4" y="1196752"/>
            <a:ext cx="9523413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469074"/>
      </p:ext>
    </p:extLst>
  </p:cSld>
  <p:clrMapOvr>
    <a:masterClrMapping/>
  </p:clrMapOvr>
  <p:transition spd="slow" advTm="10084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3" grpId="0" animBg="1"/>
      <p:bldP spid="84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1" r="-1082" b="7810"/>
          <a:stretch/>
        </p:blipFill>
        <p:spPr>
          <a:xfrm>
            <a:off x="0" y="630774"/>
            <a:ext cx="12328633" cy="607485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660947" y="1679984"/>
            <a:ext cx="9535816" cy="3744416"/>
          </a:xfrm>
          <a:prstGeom prst="rect">
            <a:avLst/>
          </a:prstGeom>
          <a:solidFill>
            <a:schemeClr val="bg2">
              <a:lumMod val="20000"/>
              <a:lumOff val="8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4669" y="2566065"/>
            <a:ext cx="78021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 smtClean="0">
                <a:latin typeface="+mj-ea"/>
                <a:ea typeface="+mj-ea"/>
              </a:rPr>
              <a:t>面向过程也好，面向对象也罢，它们都是对现实世界的抽象。</a:t>
            </a:r>
            <a:endParaRPr lang="zh-CN" altLang="en-US" sz="2200" b="1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14669" y="3284984"/>
            <a:ext cx="843427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你认为，哪种思想，能够更好地抽象现实世界呢？</a:t>
            </a:r>
            <a:endParaRPr lang="zh-CN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4757985"/>
      </p:ext>
    </p:extLst>
  </p:cSld>
  <p:clrMapOvr>
    <a:masterClrMapping/>
  </p:clrMapOvr>
  <p:transition spd="slow" advTm="6095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98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8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98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8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36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4388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/>
                </a:solidFill>
                <a:latin typeface="微软雅黑"/>
                <a:ea typeface="微软雅黑"/>
              </a:rPr>
              <a:t>C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/>
                <a:ea typeface="微软雅黑"/>
              </a:rPr>
              <a:t>与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/>
                <a:ea typeface="微软雅黑"/>
              </a:rPr>
              <a:t>Java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/>
                <a:ea typeface="微软雅黑"/>
              </a:rPr>
              <a:t>示例：设计一个计算器</a:t>
            </a:r>
            <a:endParaRPr lang="zh-CN" altLang="en-US" sz="24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5782071" y="1052736"/>
            <a:ext cx="0" cy="19442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>
            <a:off x="5782071" y="3910236"/>
            <a:ext cx="0" cy="19442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椭圆 42"/>
          <p:cNvSpPr/>
          <p:nvPr/>
        </p:nvSpPr>
        <p:spPr bwMode="auto">
          <a:xfrm>
            <a:off x="5235971" y="2818036"/>
            <a:ext cx="1092200" cy="1092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71887" y="3018098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8F8F8"/>
                </a:solidFill>
              </a:rPr>
              <a:t>VS</a:t>
            </a:r>
            <a:endParaRPr lang="zh-CN" altLang="en-US" sz="4000" dirty="0">
              <a:solidFill>
                <a:srgbClr val="F8F8F8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7" y="845664"/>
            <a:ext cx="4575661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171" y="936564"/>
            <a:ext cx="5567806" cy="5365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697463"/>
      </p:ext>
    </p:extLst>
  </p:cSld>
  <p:clrMapOvr>
    <a:masterClrMapping/>
  </p:clrMapOvr>
  <p:transition spd="slow" advTm="693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8855 3.7037E-6 L -2.10095E-6 3.703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77" grpId="0"/>
      <p:bldP spid="4" grpId="0" animBg="1"/>
      <p:bldP spid="43" grpId="0" animBg="1"/>
      <p:bldP spid="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1" r="-1082" b="7810"/>
          <a:stretch/>
        </p:blipFill>
        <p:spPr>
          <a:xfrm>
            <a:off x="0" y="630774"/>
            <a:ext cx="12328633" cy="607485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73" y="0"/>
            <a:ext cx="12196090" cy="6857999"/>
          </a:xfrm>
          <a:prstGeom prst="rect">
            <a:avLst/>
          </a:prstGeom>
          <a:solidFill>
            <a:schemeClr val="bg2">
              <a:lumMod val="20000"/>
              <a:lumOff val="8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7901" y="1136063"/>
            <a:ext cx="8496944" cy="466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C4261D"/>
                </a:solidFill>
                <a:latin typeface="微软雅黑"/>
                <a:ea typeface="微软雅黑"/>
              </a:rPr>
              <a:t>程序世界的“世界观”</a:t>
            </a:r>
            <a:endParaRPr lang="en-US" altLang="zh-CN" sz="2200" b="1" dirty="0" smtClean="0">
              <a:solidFill>
                <a:srgbClr val="C4261D"/>
              </a:solidFill>
              <a:latin typeface="微软雅黑"/>
              <a:ea typeface="微软雅黑"/>
            </a:endParaRPr>
          </a:p>
          <a:p>
            <a:endParaRPr lang="en-US" altLang="zh-CN" sz="2200" b="1" dirty="0">
              <a:solidFill>
                <a:srgbClr val="C4261D"/>
              </a:solidFill>
              <a:latin typeface="微软雅黑"/>
              <a:ea typeface="微软雅黑"/>
            </a:endParaRPr>
          </a:p>
          <a:p>
            <a:r>
              <a:rPr lang="zh-CN" altLang="en-US" sz="2200" b="1" dirty="0">
                <a:solidFill>
                  <a:srgbClr val="C4261D"/>
                </a:solidFill>
                <a:latin typeface="微软雅黑"/>
                <a:ea typeface="微软雅黑"/>
              </a:rPr>
              <a:t>过程论：</a:t>
            </a:r>
            <a:r>
              <a:rPr lang="zh-CN" altLang="en-US" sz="2200" dirty="0">
                <a:solidFill>
                  <a:srgbClr val="C4261D"/>
                </a:solidFill>
                <a:latin typeface="微软雅黑"/>
                <a:ea typeface="微软雅黑"/>
              </a:rPr>
              <a:t>数据和逻辑是分离的、独立的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，各自</a:t>
            </a:r>
            <a:r>
              <a:rPr lang="zh-CN" altLang="en-US" sz="2200" dirty="0">
                <a:solidFill>
                  <a:srgbClr val="C4261D"/>
                </a:solidFill>
                <a:latin typeface="微软雅黑"/>
                <a:ea typeface="微软雅黑"/>
              </a:rPr>
              <a:t>形成程序世界的一个方面（</a:t>
            </a:r>
            <a:r>
              <a:rPr lang="en-US" altLang="zh-CN" sz="2200" dirty="0">
                <a:solidFill>
                  <a:srgbClr val="C4261D"/>
                </a:solidFill>
                <a:latin typeface="微软雅黑"/>
                <a:ea typeface="微软雅黑"/>
              </a:rPr>
              <a:t>Aspect</a:t>
            </a:r>
            <a:r>
              <a:rPr lang="zh-CN" altLang="en-US" sz="2200" dirty="0">
                <a:solidFill>
                  <a:srgbClr val="C4261D"/>
                </a:solidFill>
                <a:latin typeface="微软雅黑"/>
                <a:ea typeface="微软雅黑"/>
              </a:rPr>
              <a:t>）。所谓世界的演变，是在逻辑作用下，数据做改变的一个过程。</a:t>
            </a:r>
            <a:r>
              <a:rPr lang="en-US" altLang="zh-CN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……</a:t>
            </a:r>
          </a:p>
          <a:p>
            <a:endParaRPr lang="en-US" altLang="zh-CN" sz="2200" b="1" dirty="0">
              <a:solidFill>
                <a:srgbClr val="C4261D"/>
              </a:solidFill>
              <a:latin typeface="微软雅黑"/>
              <a:ea typeface="微软雅黑"/>
            </a:endParaRPr>
          </a:p>
          <a:p>
            <a:r>
              <a:rPr lang="zh-CN" altLang="en-US" sz="2200" b="1" dirty="0">
                <a:solidFill>
                  <a:srgbClr val="C4261D"/>
                </a:solidFill>
                <a:latin typeface="微软雅黑"/>
                <a:ea typeface="微软雅黑"/>
              </a:rPr>
              <a:t>对象论：</a:t>
            </a:r>
            <a:r>
              <a:rPr lang="zh-CN" altLang="en-US" sz="2200" dirty="0">
                <a:solidFill>
                  <a:srgbClr val="C4261D"/>
                </a:solidFill>
                <a:latin typeface="微软雅黑"/>
                <a:ea typeface="微软雅黑"/>
              </a:rPr>
              <a:t>数据和逻辑不是分离的，而是相互依存的。相关的数据和逻辑形成个体，这些个体叫做对象（</a:t>
            </a:r>
            <a:r>
              <a:rPr lang="en-US" altLang="zh-CN" sz="2200" dirty="0">
                <a:solidFill>
                  <a:srgbClr val="C4261D"/>
                </a:solidFill>
                <a:latin typeface="微软雅黑"/>
                <a:ea typeface="微软雅黑"/>
              </a:rPr>
              <a:t>Object</a:t>
            </a:r>
            <a:r>
              <a:rPr lang="zh-CN" altLang="en-US" sz="2200" dirty="0">
                <a:solidFill>
                  <a:srgbClr val="C4261D"/>
                </a:solidFill>
                <a:latin typeface="微软雅黑"/>
                <a:ea typeface="微软雅黑"/>
              </a:rPr>
              <a:t>），世界就是由一个个对象组成的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。</a:t>
            </a:r>
            <a:r>
              <a:rPr lang="en-US" altLang="zh-CN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……</a:t>
            </a:r>
          </a:p>
          <a:p>
            <a:endParaRPr lang="en-US" altLang="zh-CN" sz="2200" dirty="0">
              <a:solidFill>
                <a:srgbClr val="C4261D"/>
              </a:solidFill>
              <a:latin typeface="微软雅黑"/>
              <a:ea typeface="微软雅黑"/>
            </a:endParaRPr>
          </a:p>
          <a:p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前者衍生出“</a:t>
            </a:r>
            <a:r>
              <a:rPr lang="zh-CN" altLang="en-US" sz="2200" b="1" dirty="0" smtClean="0">
                <a:solidFill>
                  <a:srgbClr val="C4261D"/>
                </a:solidFill>
                <a:latin typeface="微软雅黑"/>
                <a:ea typeface="微软雅黑"/>
              </a:rPr>
              <a:t>面向过程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”的方法，后者衍生出“</a:t>
            </a:r>
            <a:r>
              <a:rPr lang="zh-CN" altLang="en-US" sz="2200" b="1" dirty="0" smtClean="0">
                <a:solidFill>
                  <a:srgbClr val="C4261D"/>
                </a:solidFill>
                <a:latin typeface="微软雅黑"/>
                <a:ea typeface="微软雅黑"/>
              </a:rPr>
              <a:t>面向对象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”的方法。</a:t>
            </a:r>
            <a:endParaRPr lang="en-US" altLang="zh-CN" sz="2200" dirty="0" smtClean="0">
              <a:solidFill>
                <a:srgbClr val="C4261D"/>
              </a:solidFill>
              <a:latin typeface="微软雅黑"/>
              <a:ea typeface="微软雅黑"/>
            </a:endParaRPr>
          </a:p>
          <a:p>
            <a:endParaRPr lang="en-US" altLang="zh-CN" sz="2200" b="1" dirty="0">
              <a:solidFill>
                <a:srgbClr val="C4261D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C4261D"/>
              </a:solidFill>
              <a:latin typeface="微软雅黑"/>
              <a:ea typeface="微软雅黑"/>
            </a:endParaRPr>
          </a:p>
          <a:p>
            <a:r>
              <a:rPr lang="en-US" altLang="zh-CN" sz="1400" dirty="0" smtClean="0">
                <a:solidFill>
                  <a:srgbClr val="C4261D"/>
                </a:solidFill>
                <a:latin typeface="微软雅黑"/>
                <a:ea typeface="微软雅黑"/>
              </a:rPr>
              <a:t>https</a:t>
            </a:r>
            <a:r>
              <a:rPr lang="en-US" altLang="zh-CN" sz="1400" dirty="0">
                <a:solidFill>
                  <a:srgbClr val="C4261D"/>
                </a:solidFill>
                <a:latin typeface="微软雅黑"/>
                <a:ea typeface="微软雅黑"/>
              </a:rPr>
              <a:t>://www.cnblogs.com/feng9exe/p/6782945.html</a:t>
            </a:r>
            <a:endParaRPr lang="zh-CN" altLang="en-US" sz="1400" dirty="0">
              <a:solidFill>
                <a:srgbClr val="C4261D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45199608"/>
      </p:ext>
    </p:extLst>
  </p:cSld>
  <p:clrMapOvr>
    <a:masterClrMapping/>
  </p:clrMapOvr>
  <p:transition spd="slow" advTm="6095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98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8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98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8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"/>
</p:tagLst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清风素材1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11112</TotalTime>
  <Pages>0</Pages>
  <Words>1094</Words>
  <Characters>0</Characters>
  <Application>Microsoft Office PowerPoint</Application>
  <DocSecurity>0</DocSecurity>
  <PresentationFormat>自定义</PresentationFormat>
  <Lines>0</Lines>
  <Paragraphs>228</Paragraphs>
  <Slides>25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清风素材 https://12sc.taobao.com/</vt:lpstr>
      <vt:lpstr>清风素材1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实践是检验真理的唯一标准。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面向对象程序设计</dc:title>
  <dc:creator>Administrator</dc:creator>
  <cp:lastModifiedBy>jwf</cp:lastModifiedBy>
  <cp:revision>814</cp:revision>
  <cp:lastPrinted>2017-09-02T01:17:32Z</cp:lastPrinted>
  <dcterms:created xsi:type="dcterms:W3CDTF">2013-01-25T01:44:32Z</dcterms:created>
  <dcterms:modified xsi:type="dcterms:W3CDTF">2019-09-01T01:53:06Z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