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642" r:id="rId2"/>
    <p:sldId id="682" r:id="rId3"/>
    <p:sldId id="684" r:id="rId4"/>
    <p:sldId id="685" r:id="rId5"/>
    <p:sldId id="686" r:id="rId6"/>
    <p:sldId id="662" r:id="rId7"/>
    <p:sldId id="663" r:id="rId8"/>
    <p:sldId id="687" r:id="rId9"/>
    <p:sldId id="688" r:id="rId10"/>
    <p:sldId id="689" r:id="rId11"/>
    <p:sldId id="672" r:id="rId12"/>
    <p:sldId id="670" r:id="rId13"/>
    <p:sldId id="671" r:id="rId14"/>
    <p:sldId id="690" r:id="rId15"/>
    <p:sldId id="691" r:id="rId16"/>
    <p:sldId id="692" r:id="rId17"/>
    <p:sldId id="693" r:id="rId18"/>
    <p:sldId id="694" r:id="rId19"/>
    <p:sldId id="664" r:id="rId20"/>
    <p:sldId id="665" r:id="rId21"/>
    <p:sldId id="695" r:id="rId22"/>
    <p:sldId id="621" r:id="rId23"/>
    <p:sldId id="683" r:id="rId24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89" d="100"/>
          <a:sy n="89" d="100"/>
        </p:scale>
        <p:origin x="-222" y="-108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2017-09-21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2017-09-21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背景音乐 - 轻快背景音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0971631" y="-1173360"/>
            <a:ext cx="609600" cy="609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throws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504275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001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throws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关键词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4" y="980728"/>
            <a:ext cx="96758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919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02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中的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异常</a:t>
            </a: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2420888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2425872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7778" y="32418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编译时异常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3103342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01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310832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02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71921" y="32418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运行时异常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22884443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10" grpId="0" animBg="1"/>
          <p:bldP spid="12" grpId="0"/>
          <p:bldP spid="14" grpId="0"/>
          <p:bldP spid="15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10" grpId="0" animBg="1"/>
          <p:bldP spid="12" grpId="0"/>
          <p:bldP spid="14" grpId="0"/>
          <p:bldP spid="15" grpId="0"/>
          <p:bldP spid="1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包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91259" y="2276872"/>
            <a:ext cx="10335713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太多文件，如何更合适地管理？用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package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31" y="3439338"/>
            <a:ext cx="60579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812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文件所在目录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src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2" y="1440307"/>
            <a:ext cx="9266237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7899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9370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class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所在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目录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bin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60" y="1916832"/>
            <a:ext cx="776188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932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6096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如何从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src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的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文件，变成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bin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class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05" y="1412776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05" y="2348880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89" y="3270486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844" y="4077072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89" y="4944591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07" y="1020437"/>
            <a:ext cx="6310146" cy="264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21" y="4291384"/>
            <a:ext cx="523475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箭头 1"/>
          <p:cNvSpPr/>
          <p:nvPr/>
        </p:nvSpPr>
        <p:spPr bwMode="auto">
          <a:xfrm>
            <a:off x="3218061" y="3699111"/>
            <a:ext cx="504056" cy="59227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35071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30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中自带的包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263" y="1320184"/>
            <a:ext cx="884237" cy="925512"/>
            <a:chOff x="2700263" y="1110021"/>
            <a:chExt cx="884237" cy="925512"/>
          </a:xfrm>
          <a:solidFill>
            <a:schemeClr val="tx2"/>
          </a:solidFill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7425" y="2202834"/>
            <a:ext cx="1046162" cy="1019175"/>
            <a:chOff x="4127425" y="1992671"/>
            <a:chExt cx="1046162" cy="1019175"/>
          </a:xfrm>
          <a:solidFill>
            <a:schemeClr val="tx2"/>
          </a:solidFill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27425" y="1992671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6625" y="3972896"/>
            <a:ext cx="1046162" cy="1020762"/>
            <a:chOff x="4076625" y="3762733"/>
            <a:chExt cx="1046162" cy="1020762"/>
          </a:xfrm>
          <a:solidFill>
            <a:schemeClr val="tx2"/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8663" y="4861896"/>
            <a:ext cx="882650" cy="925512"/>
            <a:chOff x="2598663" y="4651733"/>
            <a:chExt cx="882650" cy="925512"/>
          </a:xfrm>
          <a:solidFill>
            <a:schemeClr val="tx2"/>
          </a:solidFill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5986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4254" y="4853484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9576" y="3885584"/>
            <a:ext cx="1046162" cy="1019175"/>
            <a:chOff x="1009576" y="3675421"/>
            <a:chExt cx="1046162" cy="1019175"/>
          </a:xfrm>
          <a:solidFill>
            <a:schemeClr val="tx2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009576" y="3675421"/>
              <a:ext cx="1046162" cy="1019175"/>
            </a:xfrm>
            <a:custGeom>
              <a:avLst/>
              <a:gdLst>
                <a:gd name="T0" fmla="*/ 333 w 2855"/>
                <a:gd name="T1" fmla="*/ 2025 h 2785"/>
                <a:gd name="T2" fmla="*/ 825 w 2855"/>
                <a:gd name="T3" fmla="*/ 349 h 2785"/>
                <a:gd name="T4" fmla="*/ 2523 w 2855"/>
                <a:gd name="T5" fmla="*/ 760 h 2785"/>
                <a:gd name="T6" fmla="*/ 2030 w 2855"/>
                <a:gd name="T7" fmla="*/ 2436 h 2785"/>
                <a:gd name="T8" fmla="*/ 333 w 2855"/>
                <a:gd name="T9" fmla="*/ 2025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333" y="2025"/>
                  </a:moveTo>
                  <a:cubicBezTo>
                    <a:pt x="0" y="1448"/>
                    <a:pt x="221" y="698"/>
                    <a:pt x="825" y="349"/>
                  </a:cubicBezTo>
                  <a:cubicBezTo>
                    <a:pt x="1430" y="0"/>
                    <a:pt x="2190" y="184"/>
                    <a:pt x="2523" y="760"/>
                  </a:cubicBezTo>
                  <a:cubicBezTo>
                    <a:pt x="2855" y="1337"/>
                    <a:pt x="2635" y="2087"/>
                    <a:pt x="2030" y="2436"/>
                  </a:cubicBezTo>
                  <a:cubicBezTo>
                    <a:pt x="1426" y="2785"/>
                    <a:pt x="666" y="2601"/>
                    <a:pt x="333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4836" y="3891583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0376" y="2113934"/>
            <a:ext cx="1046162" cy="1020762"/>
            <a:chOff x="1060376" y="1903771"/>
            <a:chExt cx="1046162" cy="1020762"/>
          </a:xfrm>
          <a:solidFill>
            <a:schemeClr val="tx2"/>
          </a:solidFill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60376" y="1903771"/>
              <a:ext cx="1046162" cy="1020762"/>
            </a:xfrm>
            <a:custGeom>
              <a:avLst/>
              <a:gdLst>
                <a:gd name="T0" fmla="*/ 333 w 2855"/>
                <a:gd name="T1" fmla="*/ 761 h 2786"/>
                <a:gd name="T2" fmla="*/ 2030 w 2855"/>
                <a:gd name="T3" fmla="*/ 349 h 2786"/>
                <a:gd name="T4" fmla="*/ 2522 w 2855"/>
                <a:gd name="T5" fmla="*/ 2025 h 2786"/>
                <a:gd name="T6" fmla="*/ 825 w 2855"/>
                <a:gd name="T7" fmla="*/ 2437 h 2786"/>
                <a:gd name="T8" fmla="*/ 333 w 2855"/>
                <a:gd name="T9" fmla="*/ 761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333" y="761"/>
                  </a:moveTo>
                  <a:cubicBezTo>
                    <a:pt x="666" y="185"/>
                    <a:pt x="1426" y="0"/>
                    <a:pt x="2030" y="349"/>
                  </a:cubicBezTo>
                  <a:cubicBezTo>
                    <a:pt x="2635" y="698"/>
                    <a:pt x="2855" y="1449"/>
                    <a:pt x="2522" y="2025"/>
                  </a:cubicBezTo>
                  <a:cubicBezTo>
                    <a:pt x="2190" y="2601"/>
                    <a:pt x="1430" y="2786"/>
                    <a:pt x="825" y="2437"/>
                  </a:cubicBezTo>
                  <a:cubicBezTo>
                    <a:pt x="221" y="2088"/>
                    <a:pt x="0" y="1337"/>
                    <a:pt x="333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2337" y="207465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6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328922" y="1867713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java.lang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309627" y="1867713"/>
            <a:ext cx="2016224" cy="704450"/>
            <a:chOff x="9309627" y="1657550"/>
            <a:chExt cx="2016224" cy="704450"/>
          </a:xfrm>
        </p:grpSpPr>
        <p:sp>
          <p:nvSpPr>
            <p:cNvPr id="31" name="TextBox 30"/>
            <p:cNvSpPr txBox="1"/>
            <p:nvPr/>
          </p:nvSpPr>
          <p:spPr>
            <a:xfrm>
              <a:off x="9309627" y="1657550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4D4D4D"/>
                  </a:solidFill>
                  <a:latin typeface="微软雅黑"/>
                  <a:ea typeface="微软雅黑"/>
                </a:rPr>
                <a:t>java.util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9627" y="2023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28921" y="3340253"/>
            <a:ext cx="2016224" cy="704450"/>
            <a:chOff x="6328921" y="3130090"/>
            <a:chExt cx="2016224" cy="704450"/>
          </a:xfrm>
        </p:grpSpPr>
        <p:sp>
          <p:nvSpPr>
            <p:cNvPr id="34" name="TextBox 33"/>
            <p:cNvSpPr txBox="1"/>
            <p:nvPr/>
          </p:nvSpPr>
          <p:spPr>
            <a:xfrm>
              <a:off x="6328921" y="3130090"/>
              <a:ext cx="1131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java.net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8921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309627" y="3340253"/>
            <a:ext cx="93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java.io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8921" y="4729666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java.awt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09631" y="4729666"/>
            <a:ext cx="105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4D4D4D"/>
                </a:solidFill>
                <a:latin typeface="微软雅黑"/>
                <a:ea typeface="微软雅黑"/>
              </a:rPr>
              <a:t>j</a:t>
            </a:r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ava.sql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1560438" y="2023446"/>
            <a:ext cx="3060700" cy="3060700"/>
          </a:xfrm>
          <a:prstGeom prst="ellipse">
            <a:avLst/>
          </a:prstGeom>
          <a:solidFill>
            <a:schemeClr val="tx1"/>
          </a:solidFill>
          <a:ln w="7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67919" y="330947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8F8F8"/>
                </a:solidFill>
                <a:latin typeface="微软雅黑"/>
                <a:ea typeface="微软雅黑"/>
              </a:rPr>
              <a:t>接口</a:t>
            </a:r>
            <a:endParaRPr lang="zh-CN" altLang="en-US" sz="22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11018037"/>
      </p:ext>
    </p:extLst>
  </p:cSld>
  <p:clrMapOvr>
    <a:masterClrMapping/>
  </p:clrMapOvr>
  <p:transition spd="slow" advTm="68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2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2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20"/>
                            </p:stCondLst>
                            <p:childTnLst>
                              <p:par>
                                <p:cTn id="3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45" grpId="0" animBg="1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94325" y="3107592"/>
            <a:ext cx="6026374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这么多的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class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，如何打包成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1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个供使用？</a:t>
            </a:r>
            <a:endParaRPr lang="zh-CN" altLang="en-US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5" y="1556792"/>
            <a:ext cx="3975791" cy="408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44464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45853" y="1966210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6600" b="0" i="1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jar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12" y="3667938"/>
            <a:ext cx="29432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2731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继承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2655798"/>
            <a:ext cx="196237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父类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改写、新增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final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254293" y="1829603"/>
            <a:ext cx="197290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无法继承的类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无法改写的方法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次的常量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279162" y="3055209"/>
              <a:ext cx="1851040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抽象类、接口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abstract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多态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子类“当作”父类使用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运行子类方法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匿名内部类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第三次课的内容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206717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1717" y="2957864"/>
            <a:ext cx="11953328" cy="68716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600" dirty="0" smtClean="0">
                <a:solidFill>
                  <a:srgbClr val="F8F8F8"/>
                </a:solidFill>
                <a:latin typeface="+mn-ea"/>
                <a:ea typeface="+mn-ea"/>
              </a:rPr>
              <a:t>改</a:t>
            </a:r>
            <a:r>
              <a:rPr lang="en-US" altLang="zh-CN" sz="3600" dirty="0" smtClean="0">
                <a:solidFill>
                  <a:srgbClr val="F8F8F8"/>
                </a:solidFill>
                <a:latin typeface="+mn-ea"/>
                <a:ea typeface="+mn-ea"/>
              </a:rPr>
              <a:t>MANIFEST.MF</a:t>
            </a:r>
            <a:r>
              <a:rPr lang="zh-CN" altLang="en-US" sz="3600" dirty="0" smtClean="0">
                <a:solidFill>
                  <a:srgbClr val="F8F8F8"/>
                </a:solidFill>
                <a:latin typeface="+mn-ea"/>
                <a:ea typeface="+mn-ea"/>
              </a:rPr>
              <a:t>，加入口类（</a:t>
            </a:r>
            <a:r>
              <a:rPr lang="en-US" altLang="zh-CN" sz="3600" dirty="0" smtClean="0">
                <a:solidFill>
                  <a:srgbClr val="F8F8F8"/>
                </a:solidFill>
                <a:latin typeface="+mn-ea"/>
                <a:ea typeface="+mn-ea"/>
              </a:rPr>
              <a:t>P156</a:t>
            </a:r>
            <a:r>
              <a:rPr lang="zh-CN" altLang="en-US" sz="3600" dirty="0" smtClean="0">
                <a:solidFill>
                  <a:srgbClr val="F8F8F8"/>
                </a:solidFill>
                <a:latin typeface="+mn-ea"/>
                <a:ea typeface="+mn-ea"/>
              </a:rPr>
              <a:t>）</a:t>
            </a:r>
            <a:r>
              <a:rPr lang="zh-CN" altLang="en-US" sz="3600" dirty="0">
                <a:solidFill>
                  <a:srgbClr val="F8F8F8"/>
                </a:solidFill>
                <a:latin typeface="+mn-ea"/>
                <a:ea typeface="+mn-ea"/>
              </a:rPr>
              <a:t>。</a:t>
            </a:r>
            <a:endParaRPr kumimoji="0" lang="zh-CN" altLang="en-US" sz="3600" b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417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37" y="2924944"/>
            <a:ext cx="10284553" cy="50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11554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029502" y="2390840"/>
            <a:ext cx="2952328" cy="295232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8301" y="1907540"/>
            <a:ext cx="229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■private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类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内访问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8301" y="292494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■default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：包内访问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8301" y="4103202"/>
            <a:ext cx="434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■protect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：包内访问</a:t>
            </a:r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+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继承（子类）访问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837" y="3513061"/>
            <a:ext cx="2391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+mn-ea"/>
                <a:ea typeface="+mn-ea"/>
              </a:rPr>
              <a:t>访问控制</a:t>
            </a:r>
            <a:endParaRPr lang="zh-CN" altLang="en-US" sz="4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5666" y="1765071"/>
            <a:ext cx="864096" cy="864096"/>
            <a:chOff x="2505666" y="1765071"/>
            <a:chExt cx="864096" cy="864096"/>
          </a:xfrm>
        </p:grpSpPr>
        <p:sp>
          <p:nvSpPr>
            <p:cNvPr id="23" name="椭圆 22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3333" y="18452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01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5766" y="2600174"/>
            <a:ext cx="864096" cy="864096"/>
            <a:chOff x="3405766" y="2600174"/>
            <a:chExt cx="864096" cy="864096"/>
          </a:xfrm>
        </p:grpSpPr>
        <p:sp>
          <p:nvSpPr>
            <p:cNvPr id="24" name="椭圆 23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2333" y="27088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02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93471" y="3855820"/>
            <a:ext cx="864096" cy="864096"/>
            <a:chOff x="3593471" y="38558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5533" y="39788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03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69989" y="4797152"/>
            <a:ext cx="864096" cy="864096"/>
            <a:chOff x="2937714" y="4911120"/>
            <a:chExt cx="864096" cy="864096"/>
          </a:xfrm>
        </p:grpSpPr>
        <p:sp>
          <p:nvSpPr>
            <p:cNvPr id="26" name="椭圆 25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2433" y="50202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04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399687" y="5146459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■public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：不受限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4115449"/>
      </p:ext>
    </p:extLst>
  </p:cSld>
  <p:clrMapOvr>
    <a:masterClrMapping/>
  </p:clrMapOvr>
  <p:transition spd="slow" advTm="57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4" grpId="0" animBg="1"/>
      <p:bldP spid="22" grpId="0" animBg="1"/>
      <p:bldP spid="27" grpId="0"/>
      <p:bldP spid="29" grpId="0"/>
      <p:bldP spid="31" grpId="0"/>
      <p:bldP spid="35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捕捉异常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ry{}catch{}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throws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异常分类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编译时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自定义异常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包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用途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jar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访问控制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default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protected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第四次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15726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编程有时候会“出错”，比如下面的程序。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39" y="1340768"/>
            <a:ext cx="7248886" cy="277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1" y="4508318"/>
            <a:ext cx="1032507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38298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有“异常”：</a:t>
            </a:r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Exception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38043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062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中的异常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(Exception)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、错误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(Error)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81" y="1412776"/>
            <a:ext cx="715079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7103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8" y="980728"/>
            <a:ext cx="476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5666333" y="2935339"/>
            <a:ext cx="602637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能否捕捉程序中的异常？</a:t>
            </a:r>
          </a:p>
        </p:txBody>
      </p:sp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9" y="1556792"/>
            <a:ext cx="9713913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73" y="943210"/>
            <a:ext cx="95424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97795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26173" y="2935339"/>
            <a:ext cx="746653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程序员就是不写异常捕捉代码怎么办？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45" y="2228502"/>
            <a:ext cx="19812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60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11877</TotalTime>
  <Pages>0</Pages>
  <Words>287</Words>
  <Characters>0</Characters>
  <Application>Microsoft Office PowerPoint</Application>
  <DocSecurity>0</DocSecurity>
  <PresentationFormat>自定义</PresentationFormat>
  <Lines>0</Lines>
  <Paragraphs>126</Paragraphs>
  <Slides>23</Slides>
  <Notes>23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pc</cp:lastModifiedBy>
  <cp:revision>885</cp:revision>
  <dcterms:created xsi:type="dcterms:W3CDTF">2013-01-25T01:44:32Z</dcterms:created>
  <dcterms:modified xsi:type="dcterms:W3CDTF">2017-09-21T04:13:08Z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