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642" r:id="rId2"/>
    <p:sldId id="727" r:id="rId3"/>
    <p:sldId id="713" r:id="rId4"/>
    <p:sldId id="728" r:id="rId5"/>
    <p:sldId id="717" r:id="rId6"/>
    <p:sldId id="712" r:id="rId7"/>
    <p:sldId id="730" r:id="rId8"/>
    <p:sldId id="729" r:id="rId9"/>
    <p:sldId id="715" r:id="rId10"/>
    <p:sldId id="720" r:id="rId11"/>
    <p:sldId id="716" r:id="rId12"/>
    <p:sldId id="718" r:id="rId13"/>
    <p:sldId id="731" r:id="rId14"/>
    <p:sldId id="671" r:id="rId15"/>
    <p:sldId id="697" r:id="rId16"/>
    <p:sldId id="723" r:id="rId17"/>
    <p:sldId id="737" r:id="rId18"/>
    <p:sldId id="687" r:id="rId19"/>
    <p:sldId id="732" r:id="rId20"/>
    <p:sldId id="698" r:id="rId21"/>
    <p:sldId id="733" r:id="rId22"/>
    <p:sldId id="734" r:id="rId23"/>
    <p:sldId id="735" r:id="rId24"/>
    <p:sldId id="736" r:id="rId25"/>
  </p:sldIdLst>
  <p:sldSz cx="12196763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78" d="100"/>
          <a:sy n="78" d="100"/>
        </p:scale>
        <p:origin x="-84" y="-252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A66804-583B-42BE-962B-441699487C40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B9EEDA17-7CE7-49CA-897E-A1888A19DA62}" type="datetimeFigureOut">
              <a:rPr lang="zh-CN" altLang="en-US"/>
              <a:pPr/>
              <a:t>2018/10/27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8113" y="768350"/>
            <a:ext cx="6823075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" y="41172"/>
            <a:ext cx="12196762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开始时间和结束时间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46" y="2276872"/>
            <a:ext cx="11891299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94830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1280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被叫号码的生成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61" y="1988840"/>
            <a:ext cx="9692601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1658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将通话记录存起来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058" y="4943700"/>
            <a:ext cx="7581565" cy="150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68" y="908720"/>
            <a:ext cx="5849813" cy="407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730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348089" y="1196752"/>
            <a:ext cx="6286796" cy="62194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清单打印功能如何实现呢？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093" y="2283708"/>
            <a:ext cx="8285334" cy="3324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66438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提示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9749" y="2780928"/>
            <a:ext cx="11377263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针对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communicationRecords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中的字符串进行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split 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，然后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…</a:t>
            </a:r>
            <a:endParaRPr lang="zh-CN" altLang="en-US" sz="20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614969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4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printDetails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方法的设计思路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41" y="1916832"/>
            <a:ext cx="8994260" cy="317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64269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逐一输出该通话记录中的每个信息。计费如何实现？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41" y="2495095"/>
            <a:ext cx="108950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 bwMode="auto">
          <a:xfrm>
            <a:off x="4802237" y="4218024"/>
            <a:ext cx="5904656" cy="50405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包装类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Long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的</a:t>
            </a:r>
            <a:r>
              <a:rPr lang="en-US" altLang="zh-CN" i="1" u="sng" dirty="0" err="1"/>
              <a:t>parseLong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方法，可以将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转为</a:t>
            </a:r>
            <a:r>
              <a:rPr lang="en-US" altLang="zh-CN" dirty="0" smtClean="0"/>
              <a:t>long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6469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670" y="174412"/>
            <a:ext cx="66736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包装类：对基本类型的包装，使之具有面向对象特性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345853" y="2192042"/>
            <a:ext cx="2785668" cy="252028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b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yte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har</a:t>
            </a:r>
          </a:p>
          <a:p>
            <a:r>
              <a:rPr lang="en-US" altLang="zh-CN" dirty="0" err="1"/>
              <a:t>i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nt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r>
              <a:rPr lang="en-US" altLang="zh-CN" dirty="0"/>
              <a:t>s</a:t>
            </a:r>
            <a:r>
              <a:rPr lang="en-US" altLang="zh-CN" dirty="0" smtClean="0"/>
              <a:t>hort</a:t>
            </a:r>
          </a:p>
          <a:p>
            <a:r>
              <a:rPr lang="en-US" altLang="zh-CN" dirty="0"/>
              <a:t>l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ong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loat</a:t>
            </a:r>
          </a:p>
          <a:p>
            <a:r>
              <a:rPr lang="en-US" altLang="zh-CN" dirty="0"/>
              <a:t>d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ouble</a:t>
            </a:r>
          </a:p>
          <a:p>
            <a:r>
              <a:rPr lang="en-US" altLang="zh-CN" dirty="0" err="1" smtClean="0"/>
              <a:t>boolean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7970589" y="2192042"/>
            <a:ext cx="2785668" cy="252028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Byte</a:t>
            </a:r>
          </a:p>
          <a:p>
            <a:r>
              <a:rPr lang="en-US" altLang="zh-CN" dirty="0" smtClean="0"/>
              <a:t>Character</a:t>
            </a:r>
          </a:p>
          <a:p>
            <a:r>
              <a:rPr lang="en-US" altLang="zh-CN" dirty="0" smtClean="0"/>
              <a:t>I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nteger</a:t>
            </a:r>
          </a:p>
          <a:p>
            <a:r>
              <a:rPr lang="en-US" altLang="zh-CN" dirty="0" smtClean="0"/>
              <a:t>Short</a:t>
            </a:r>
          </a:p>
          <a:p>
            <a:r>
              <a:rPr lang="en-US" altLang="zh-CN" dirty="0" smtClean="0"/>
              <a:t>L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ong</a:t>
            </a:r>
          </a:p>
          <a:p>
            <a:r>
              <a:rPr lang="en-US" altLang="zh-CN" dirty="0" smtClean="0"/>
              <a:t>Float</a:t>
            </a:r>
          </a:p>
          <a:p>
            <a:r>
              <a:rPr lang="en-US" altLang="zh-CN" dirty="0" smtClean="0"/>
              <a:t>D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ouble</a:t>
            </a:r>
          </a:p>
          <a:p>
            <a:r>
              <a:rPr lang="en-US" altLang="zh-CN" dirty="0"/>
              <a:t>B</a:t>
            </a:r>
            <a:r>
              <a:rPr lang="en-US" altLang="zh-CN" dirty="0" smtClean="0"/>
              <a:t>oolean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4946253" y="2912122"/>
            <a:ext cx="2016224" cy="792088"/>
          </a:xfrm>
          <a:prstGeom prst="rightArrow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1917" y="5147900"/>
            <a:ext cx="184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78154" y="5129872"/>
            <a:ext cx="184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包装类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89094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670" y="17441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计费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97" y="1844824"/>
            <a:ext cx="995461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97795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670" y="174412"/>
            <a:ext cx="7564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以上代码如果顺利完成，程序运行结果应该是这个样子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——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63" y="885825"/>
            <a:ext cx="46672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5234285" y="1271172"/>
            <a:ext cx="6624735" cy="38860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思考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marL="514350" indent="-514350">
              <a:buAutoNum type="arabicParenBoth"/>
            </a:pP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 如何使用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DateFormat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对输出格式进行改进？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marL="514350" indent="-514350">
              <a:buAutoNum type="arabicParenBoth"/>
            </a:pP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marL="514350" indent="-514350">
              <a:buAutoNum type="arabicParenBoth"/>
            </a:pP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 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SimpleDataFormat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呢？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2534515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>
                  <a:solidFill>
                    <a:srgbClr val="F8F8F8"/>
                  </a:solidFill>
                </a:rPr>
                <a:t>String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11033" y="1875770"/>
            <a:ext cx="170816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indexOf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charAt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length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split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replace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err="1" smtClean="0">
                  <a:solidFill>
                    <a:srgbClr val="F8F8F8"/>
                  </a:solidFill>
                </a:rPr>
                <a:t>StringBuffer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1" y="1829603"/>
            <a:ext cx="170755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append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elete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reverse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System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println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arraycopy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currentTimeMillis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Runtime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JVM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获得系统状态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执行命令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七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617109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541" y="957860"/>
            <a:ext cx="37814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769789" y="2764753"/>
            <a:ext cx="6120680" cy="90318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提示：</a:t>
            </a:r>
            <a:r>
              <a:rPr lang="en-US" altLang="zh-CN" sz="4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p227-228</a:t>
            </a:r>
            <a:endParaRPr lang="zh-CN" altLang="en-US" sz="48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74703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69789" y="2764753"/>
            <a:ext cx="6120680" cy="90318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提示：</a:t>
            </a:r>
            <a:r>
              <a:rPr lang="en-US" altLang="zh-CN" sz="4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p229</a:t>
            </a:r>
            <a:endParaRPr lang="zh-CN" altLang="en-US" sz="48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25" y="990600"/>
            <a:ext cx="39719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17828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" y="41172"/>
            <a:ext cx="12196762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开始时间和结束时间，试试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Calendar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类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9" y="1988840"/>
            <a:ext cx="10645123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94661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4" y="1916832"/>
            <a:ext cx="2564360" cy="243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2930029" y="1268760"/>
            <a:ext cx="8978703" cy="410445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思    考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不同电信公司计费方法不同，比如：</a:t>
            </a:r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（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1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）</a:t>
            </a:r>
            <a:r>
              <a:rPr lang="en-US" altLang="zh-CN" sz="24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accountFee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中的单价不同；</a:t>
            </a:r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（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2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）分钟数向上取整；</a:t>
            </a:r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（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3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）</a:t>
            </a:r>
            <a:r>
              <a:rPr lang="zh-CN" altLang="en-US" sz="2400" dirty="0">
                <a:solidFill>
                  <a:srgbClr val="F8F8F8"/>
                </a:solidFill>
                <a:latin typeface="微软雅黑"/>
                <a:ea typeface="微软雅黑"/>
              </a:rPr>
              <a:t>分钟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数向下取整；</a:t>
            </a:r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若其他功能一样，程序该如何更改？能否引入面向对象技术，减少代码的重复编写呢？</a:t>
            </a:r>
          </a:p>
        </p:txBody>
      </p:sp>
    </p:spTree>
    <p:extLst>
      <p:ext uri="{BB962C8B-B14F-4D97-AF65-F5344CB8AC3E}">
        <p14:creationId xmlns:p14="http://schemas.microsoft.com/office/powerpoint/2010/main" val="310605150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>
                  <a:solidFill>
                    <a:srgbClr val="F8F8F8"/>
                  </a:solidFill>
                </a:rPr>
                <a:t>Math</a:t>
              </a:r>
              <a:r>
                <a:rPr lang="zh-CN" altLang="en-US" sz="2000" dirty="0" smtClean="0">
                  <a:solidFill>
                    <a:srgbClr val="F8F8F8"/>
                  </a:solidFill>
                </a:rPr>
                <a:t>类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11033" y="1875770"/>
            <a:ext cx="170816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随机数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四舍五入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向上取整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向下取整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包装类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1" y="1829603"/>
            <a:ext cx="170755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Integer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Short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Long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Date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Calendar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DateFormat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SimpleDataFormat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综合运用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分析问题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合理选取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解决问题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第八次课的内容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225441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57821" y="2935339"/>
            <a:ext cx="10850911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小项目：使用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Java API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，模拟一个电信计费系统的功能。</a:t>
            </a:r>
          </a:p>
        </p:txBody>
      </p:sp>
    </p:spTree>
    <p:extLst>
      <p:ext uri="{BB962C8B-B14F-4D97-AF65-F5344CB8AC3E}">
        <p14:creationId xmlns:p14="http://schemas.microsoft.com/office/powerpoint/2010/main" val="348751299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电信计费系统</a:t>
            </a:r>
            <a:endParaRPr lang="zh-CN" altLang="en-US" sz="2400" dirty="0">
              <a:solidFill>
                <a:srgbClr val="333333"/>
              </a:solidFill>
              <a:latin typeface="微软雅黑"/>
              <a:ea typeface="微软雅黑"/>
            </a:endParaRPr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306750" y="17390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16200000" flipH="1">
            <a:off x="1530509" y="3596193"/>
            <a:ext cx="5822204" cy="29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5400000">
            <a:off x="4513633" y="3597060"/>
            <a:ext cx="5822201" cy="29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15"/>
          <p:cNvSpPr>
            <a:spLocks/>
          </p:cNvSpPr>
          <p:nvPr/>
        </p:nvSpPr>
        <p:spPr bwMode="auto">
          <a:xfrm>
            <a:off x="4306750" y="39234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 flipH="1">
            <a:off x="6066255" y="17390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reeform 15"/>
          <p:cNvSpPr>
            <a:spLocks/>
          </p:cNvSpPr>
          <p:nvPr/>
        </p:nvSpPr>
        <p:spPr bwMode="auto">
          <a:xfrm flipH="1">
            <a:off x="6066255" y="39234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5684" y="181520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生成通话记录</a:t>
            </a:r>
            <a:endParaRPr lang="zh-CN" altLang="en-US" sz="24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5684" y="2330877"/>
            <a:ext cx="2039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如何生成？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1611" y="24215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01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7611" y="24215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02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41611" y="46313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03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7611" y="46313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04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12865" y="18355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计费功能</a:t>
            </a:r>
            <a:endParaRPr lang="zh-CN" altLang="en-US" sz="24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12865" y="2301792"/>
            <a:ext cx="2039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如何计费？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86236" y="41088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打印消费清单</a:t>
            </a:r>
            <a:endParaRPr lang="zh-CN" altLang="en-US" sz="24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9910" y="4605931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怎么计费？</a:t>
            </a:r>
            <a:endParaRPr lang="en-US" altLang="zh-CN" sz="1600" dirty="0" smtClean="0">
              <a:solidFill>
                <a:srgbClr val="4D4D4D"/>
              </a:solidFill>
              <a:latin typeface="微软雅黑"/>
              <a:ea typeface="微软雅黑"/>
            </a:endParaRPr>
          </a:p>
          <a:p>
            <a:pPr algn="ctr"/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怎么打印？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12865" y="41088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功能扩展</a:t>
            </a:r>
            <a:endParaRPr lang="zh-CN" altLang="en-US" sz="24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2865" y="4597931"/>
            <a:ext cx="203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如何满足不同计费需求？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57799487"/>
      </p:ext>
    </p:extLst>
  </p:cSld>
  <p:clrMapOvr>
    <a:masterClrMapping/>
  </p:clrMapOvr>
  <p:transition spd="slow" advTm="8563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5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7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6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8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600"/>
                                </p:stCondLst>
                                <p:childTnLst>
                                  <p:par>
                                    <p:cTn id="9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5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7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6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8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600"/>
                                </p:stCondLst>
                                <p:childTnLst>
                                  <p:par>
                                    <p:cTn id="9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思路：设计一个类</a:t>
            </a:r>
            <a:r>
              <a:rPr lang="en-US" altLang="zh-CN" sz="4000" i="1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TelcomUser</a:t>
            </a:r>
            <a:endParaRPr lang="en-US" altLang="zh-CN" sz="4000" i="1" dirty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r>
              <a:rPr lang="zh-CN" altLang="en-US" sz="40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包含若干方法。</a:t>
            </a:r>
          </a:p>
        </p:txBody>
      </p:sp>
    </p:spTree>
    <p:extLst>
      <p:ext uri="{BB962C8B-B14F-4D97-AF65-F5344CB8AC3E}">
        <p14:creationId xmlns:p14="http://schemas.microsoft.com/office/powerpoint/2010/main" val="28488282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66736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系统运行起来就像这个样子，接下来该如何设计呢？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467" y="1524585"/>
            <a:ext cx="8981828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25843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8"/>
          <a:stretch/>
        </p:blipFill>
        <p:spPr>
          <a:xfrm>
            <a:off x="4064562" y="666516"/>
            <a:ext cx="8151986" cy="60048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434670" y="174412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生成通话记录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4723738" y="2592389"/>
            <a:ext cx="1389063" cy="1998663"/>
          </a:xfrm>
          <a:custGeom>
            <a:avLst/>
            <a:gdLst>
              <a:gd name="T0" fmla="*/ 619 w 2295"/>
              <a:gd name="T1" fmla="*/ 0 h 3291"/>
              <a:gd name="T2" fmla="*/ 2295 w 2295"/>
              <a:gd name="T3" fmla="*/ 1676 h 3291"/>
              <a:gd name="T4" fmla="*/ 680 w 2295"/>
              <a:gd name="T5" fmla="*/ 3291 h 3291"/>
              <a:gd name="T6" fmla="*/ 61 w 2295"/>
              <a:gd name="T7" fmla="*/ 2671 h 3291"/>
              <a:gd name="T8" fmla="*/ 1056 w 2295"/>
              <a:gd name="T9" fmla="*/ 1676 h 3291"/>
              <a:gd name="T10" fmla="*/ 0 w 2295"/>
              <a:gd name="T11" fmla="*/ 619 h 3291"/>
              <a:gd name="T12" fmla="*/ 619 w 2295"/>
              <a:gd name="T13" fmla="*/ 0 h 3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95" h="3291">
                <a:moveTo>
                  <a:pt x="619" y="0"/>
                </a:moveTo>
                <a:lnTo>
                  <a:pt x="2295" y="1676"/>
                </a:lnTo>
                <a:lnTo>
                  <a:pt x="680" y="3291"/>
                </a:lnTo>
                <a:lnTo>
                  <a:pt x="61" y="2671"/>
                </a:lnTo>
                <a:lnTo>
                  <a:pt x="1056" y="1676"/>
                </a:lnTo>
                <a:lnTo>
                  <a:pt x="0" y="619"/>
                </a:lnTo>
                <a:lnTo>
                  <a:pt x="61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3096550" y="1565276"/>
            <a:ext cx="1919288" cy="1355725"/>
          </a:xfrm>
          <a:custGeom>
            <a:avLst/>
            <a:gdLst>
              <a:gd name="T0" fmla="*/ 0 w 3170"/>
              <a:gd name="T1" fmla="*/ 1615 h 2234"/>
              <a:gd name="T2" fmla="*/ 1616 w 3170"/>
              <a:gd name="T3" fmla="*/ 0 h 2234"/>
              <a:gd name="T4" fmla="*/ 3170 w 3170"/>
              <a:gd name="T5" fmla="*/ 1555 h 2234"/>
              <a:gd name="T6" fmla="*/ 2551 w 3170"/>
              <a:gd name="T7" fmla="*/ 2174 h 2234"/>
              <a:gd name="T8" fmla="*/ 1616 w 3170"/>
              <a:gd name="T9" fmla="*/ 1239 h 2234"/>
              <a:gd name="T10" fmla="*/ 620 w 3170"/>
              <a:gd name="T11" fmla="*/ 2234 h 2234"/>
              <a:gd name="T12" fmla="*/ 0 w 3170"/>
              <a:gd name="T13" fmla="*/ 1615 h 2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0" h="2234">
                <a:moveTo>
                  <a:pt x="0" y="1615"/>
                </a:moveTo>
                <a:lnTo>
                  <a:pt x="1616" y="0"/>
                </a:lnTo>
                <a:lnTo>
                  <a:pt x="3170" y="1555"/>
                </a:lnTo>
                <a:lnTo>
                  <a:pt x="2551" y="2174"/>
                </a:lnTo>
                <a:lnTo>
                  <a:pt x="1616" y="1239"/>
                </a:lnTo>
                <a:lnTo>
                  <a:pt x="620" y="2234"/>
                </a:lnTo>
                <a:lnTo>
                  <a:pt x="0" y="16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3060038" y="4260851"/>
            <a:ext cx="1992313" cy="1393825"/>
          </a:xfrm>
          <a:custGeom>
            <a:avLst/>
            <a:gdLst>
              <a:gd name="T0" fmla="*/ 619 w 3291"/>
              <a:gd name="T1" fmla="*/ 0 h 2295"/>
              <a:gd name="T2" fmla="*/ 1676 w 3291"/>
              <a:gd name="T3" fmla="*/ 1056 h 2295"/>
              <a:gd name="T4" fmla="*/ 2671 w 3291"/>
              <a:gd name="T5" fmla="*/ 61 h 2295"/>
              <a:gd name="T6" fmla="*/ 3291 w 3291"/>
              <a:gd name="T7" fmla="*/ 680 h 2295"/>
              <a:gd name="T8" fmla="*/ 1676 w 3291"/>
              <a:gd name="T9" fmla="*/ 2295 h 2295"/>
              <a:gd name="T10" fmla="*/ 0 w 3291"/>
              <a:gd name="T11" fmla="*/ 619 h 2295"/>
              <a:gd name="T12" fmla="*/ 619 w 3291"/>
              <a:gd name="T13" fmla="*/ 0 h 2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1" h="2295">
                <a:moveTo>
                  <a:pt x="619" y="0"/>
                </a:moveTo>
                <a:lnTo>
                  <a:pt x="1676" y="1056"/>
                </a:lnTo>
                <a:lnTo>
                  <a:pt x="2671" y="61"/>
                </a:lnTo>
                <a:lnTo>
                  <a:pt x="3291" y="680"/>
                </a:lnTo>
                <a:lnTo>
                  <a:pt x="1676" y="2295"/>
                </a:lnTo>
                <a:lnTo>
                  <a:pt x="0" y="619"/>
                </a:lnTo>
                <a:lnTo>
                  <a:pt x="61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036100" y="2628901"/>
            <a:ext cx="1352550" cy="1924050"/>
          </a:xfrm>
          <a:custGeom>
            <a:avLst/>
            <a:gdLst>
              <a:gd name="T0" fmla="*/ 0 w 2234"/>
              <a:gd name="T1" fmla="*/ 1616 h 3170"/>
              <a:gd name="T2" fmla="*/ 1615 w 2234"/>
              <a:gd name="T3" fmla="*/ 0 h 3170"/>
              <a:gd name="T4" fmla="*/ 2234 w 2234"/>
              <a:gd name="T5" fmla="*/ 620 h 3170"/>
              <a:gd name="T6" fmla="*/ 1239 w 2234"/>
              <a:gd name="T7" fmla="*/ 1616 h 3170"/>
              <a:gd name="T8" fmla="*/ 2174 w 2234"/>
              <a:gd name="T9" fmla="*/ 2551 h 3170"/>
              <a:gd name="T10" fmla="*/ 1555 w 2234"/>
              <a:gd name="T11" fmla="*/ 3170 h 3170"/>
              <a:gd name="T12" fmla="*/ 0 w 2234"/>
              <a:gd name="T13" fmla="*/ 1616 h 3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34" h="3170">
                <a:moveTo>
                  <a:pt x="0" y="1616"/>
                </a:moveTo>
                <a:lnTo>
                  <a:pt x="1615" y="0"/>
                </a:lnTo>
                <a:lnTo>
                  <a:pt x="2234" y="620"/>
                </a:lnTo>
                <a:lnTo>
                  <a:pt x="1239" y="1616"/>
                </a:lnTo>
                <a:lnTo>
                  <a:pt x="2174" y="2551"/>
                </a:lnTo>
                <a:lnTo>
                  <a:pt x="1555" y="3170"/>
                </a:lnTo>
                <a:lnTo>
                  <a:pt x="0" y="16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135" y="3140968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4D4D4D"/>
                </a:solidFill>
                <a:latin typeface="微软雅黑"/>
                <a:ea typeface="微软雅黑"/>
              </a:rPr>
              <a:t>使用</a:t>
            </a:r>
            <a:r>
              <a:rPr lang="en-US" altLang="zh-CN" dirty="0" smtClean="0">
                <a:solidFill>
                  <a:srgbClr val="4D4D4D"/>
                </a:solidFill>
                <a:latin typeface="微软雅黑"/>
                <a:ea typeface="微软雅黑"/>
              </a:rPr>
              <a:t>Java</a:t>
            </a:r>
            <a:r>
              <a:rPr lang="zh-CN" altLang="en-US" dirty="0" smtClean="0">
                <a:solidFill>
                  <a:srgbClr val="4D4D4D"/>
                </a:solidFill>
                <a:latin typeface="微软雅黑"/>
                <a:ea typeface="微软雅黑"/>
              </a:rPr>
              <a:t>中的</a:t>
            </a:r>
            <a:r>
              <a:rPr lang="en-US" altLang="zh-CN" dirty="0" smtClean="0">
                <a:solidFill>
                  <a:srgbClr val="4D4D4D"/>
                </a:solidFill>
                <a:latin typeface="微软雅黑"/>
                <a:ea typeface="微软雅黑"/>
              </a:rPr>
              <a:t>API</a:t>
            </a:r>
            <a:r>
              <a:rPr lang="zh-CN" altLang="en-US" dirty="0" smtClean="0">
                <a:solidFill>
                  <a:srgbClr val="4D4D4D"/>
                </a:solidFill>
                <a:latin typeface="微软雅黑"/>
                <a:ea typeface="微软雅黑"/>
              </a:rPr>
              <a:t>生成通话记录</a:t>
            </a:r>
            <a:endParaRPr lang="zh-CN" altLang="en-US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2" name="矩形 16"/>
          <p:cNvSpPr>
            <a:spLocks noChangeArrowheads="1"/>
          </p:cNvSpPr>
          <p:nvPr/>
        </p:nvSpPr>
        <p:spPr bwMode="auto">
          <a:xfrm>
            <a:off x="6218813" y="3344446"/>
            <a:ext cx="2105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F2F2F2"/>
              </a:buClr>
            </a:pPr>
            <a:r>
              <a:rPr lang="zh-CN" altLang="en-US" sz="1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开始时间、结束时间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文本框 25"/>
          <p:cNvSpPr>
            <a:spLocks noChangeArrowheads="1"/>
          </p:cNvSpPr>
          <p:nvPr/>
        </p:nvSpPr>
        <p:spPr bwMode="auto">
          <a:xfrm>
            <a:off x="6306100" y="2942809"/>
            <a:ext cx="2017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</a:t>
            </a:r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通话时间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572302" y="3470597"/>
            <a:ext cx="19442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F2F2F2"/>
              </a:buClr>
            </a:pPr>
            <a:r>
              <a:rPr lang="en-US" altLang="zh-CN" sz="1600" dirty="0" err="1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StringBuffer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文本框 25"/>
          <p:cNvSpPr>
            <a:spLocks noChangeArrowheads="1"/>
          </p:cNvSpPr>
          <p:nvPr/>
        </p:nvSpPr>
        <p:spPr bwMode="auto">
          <a:xfrm>
            <a:off x="553765" y="3068960"/>
            <a:ext cx="2017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</a:t>
            </a:r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通话记录存储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961311" y="6017796"/>
            <a:ext cx="43447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F2F2F2"/>
              </a:buClr>
            </a:pPr>
            <a:r>
              <a:rPr lang="zh-CN" altLang="en-US" sz="1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随机生成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文本框 25"/>
          <p:cNvSpPr>
            <a:spLocks noChangeArrowheads="1"/>
          </p:cNvSpPr>
          <p:nvPr/>
        </p:nvSpPr>
        <p:spPr bwMode="auto">
          <a:xfrm>
            <a:off x="3060038" y="5647909"/>
            <a:ext cx="2017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</a:t>
            </a:r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被叫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973040" y="1208673"/>
            <a:ext cx="42503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F2F2F2"/>
              </a:buClr>
            </a:pPr>
            <a:r>
              <a:rPr lang="zh-CN" altLang="en-US" sz="1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实例化的时候传入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" name="文本框 25"/>
          <p:cNvSpPr>
            <a:spLocks noChangeArrowheads="1"/>
          </p:cNvSpPr>
          <p:nvPr/>
        </p:nvSpPr>
        <p:spPr bwMode="auto">
          <a:xfrm>
            <a:off x="3096550" y="838786"/>
            <a:ext cx="1758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 </a:t>
            </a:r>
            <a:r>
              <a:rPr lang="zh-CN" altLang="en-US" b="1" dirty="0">
                <a:solidFill>
                  <a:srgbClr val="4D4D4D"/>
                </a:solidFill>
                <a:latin typeface="微软雅黑"/>
                <a:ea typeface="微软雅黑"/>
              </a:rPr>
              <a:t>主叫</a:t>
            </a:r>
          </a:p>
        </p:txBody>
      </p:sp>
    </p:spTree>
    <p:extLst>
      <p:ext uri="{BB962C8B-B14F-4D97-AF65-F5344CB8AC3E}">
        <p14:creationId xmlns:p14="http://schemas.microsoft.com/office/powerpoint/2010/main" val="3386108153"/>
      </p:ext>
    </p:extLst>
  </p:cSld>
  <p:clrMapOvr>
    <a:masterClrMapping/>
  </p:clrMapOvr>
  <p:transition spd="slow" advTm="6158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4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6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6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7" grpId="0"/>
          <p:bldP spid="27" grpId="0" animBg="1"/>
          <p:bldP spid="7" grpId="0" animBg="1"/>
          <p:bldP spid="8" grpId="0" animBg="1"/>
          <p:bldP spid="9" grpId="0" animBg="1"/>
          <p:bldP spid="10" grpId="0" animBg="1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4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6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6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7" grpId="0"/>
          <p:bldP spid="27" grpId="0" animBg="1"/>
          <p:bldP spid="7" grpId="0" animBg="1"/>
          <p:bldP spid="8" grpId="0" animBg="1"/>
          <p:bldP spid="9" grpId="0" animBg="1"/>
          <p:bldP spid="10" grpId="0" animBg="1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7183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TelcomUser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类该如何设计？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44" y="1017671"/>
            <a:ext cx="7523163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1947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670" y="174412"/>
            <a:ext cx="93301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如何生成通话记录？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generateCommunicateRecord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方法的设计思路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045" y="1524870"/>
            <a:ext cx="8424936" cy="4286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075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15033</TotalTime>
  <Pages>0</Pages>
  <Words>419</Words>
  <Characters>0</Characters>
  <Application>Microsoft Office PowerPoint</Application>
  <DocSecurity>0</DocSecurity>
  <PresentationFormat>自定义</PresentationFormat>
  <Lines>0</Lines>
  <Paragraphs>170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dc:creator>jwf</dc:creator>
  <cp:lastModifiedBy>jwf</cp:lastModifiedBy>
  <cp:revision>999</cp:revision>
  <cp:lastPrinted>2017-10-21T06:24:51Z</cp:lastPrinted>
  <dcterms:created xsi:type="dcterms:W3CDTF">2013-01-25T01:44:32Z</dcterms:created>
  <dcterms:modified xsi:type="dcterms:W3CDTF">2018-10-27T02:21:53Z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