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642" r:id="rId2"/>
    <p:sldId id="660" r:id="rId3"/>
    <p:sldId id="606" r:id="rId4"/>
    <p:sldId id="662" r:id="rId5"/>
    <p:sldId id="663" r:id="rId6"/>
    <p:sldId id="664" r:id="rId7"/>
    <p:sldId id="619" r:id="rId8"/>
    <p:sldId id="665" r:id="rId9"/>
    <p:sldId id="621" r:id="rId10"/>
    <p:sldId id="622" r:id="rId11"/>
    <p:sldId id="666" r:id="rId12"/>
    <p:sldId id="667" r:id="rId13"/>
  </p:sldIdLst>
  <p:sldSz cx="1219676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AF2019"/>
    <a:srgbClr val="BB231B"/>
    <a:srgbClr val="C2241C"/>
    <a:srgbClr val="DF2E25"/>
    <a:srgbClr val="FFB13F"/>
    <a:srgbClr val="EA8B00"/>
    <a:srgbClr val="A9BECB"/>
    <a:srgbClr val="781E1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0" autoAdjust="0"/>
    <p:restoredTop sz="49635" autoAdjust="0"/>
  </p:normalViewPr>
  <p:slideViewPr>
    <p:cSldViewPr snapToObjects="1">
      <p:cViewPr varScale="1">
        <p:scale>
          <a:sx n="92" d="100"/>
          <a:sy n="92" d="100"/>
        </p:scale>
        <p:origin x="-102" y="-354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66804-583B-42BE-962B-441699487C40}" type="datetimeFigureOut">
              <a:rPr lang="zh-CN" altLang="en-US" smtClean="0"/>
              <a:pPr/>
              <a:t>2017-09-08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FDFD-A5D4-42F3-BCC8-12887DAA7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2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pPr/>
              <a:t>2017-09-08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1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10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005" y="2420888"/>
            <a:ext cx="6334125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593" y="3500388"/>
            <a:ext cx="6335712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511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7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7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6913" y="2886609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451" y="1447779"/>
            <a:ext cx="3013731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7436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6340" y="2904246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7817" y="2574149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942" y="3206628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2404" y="3446014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6102" y="2725338"/>
            <a:ext cx="1116794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800" y="3624920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54880" y="2365000"/>
            <a:ext cx="52211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4437" y="2795894"/>
            <a:ext cx="1697365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3626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9340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9008" y="2909285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44990" y="3446013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8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1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379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5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9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787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654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143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797" y="590550"/>
            <a:ext cx="1051316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797" y="1600201"/>
            <a:ext cx="10513168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70247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>
            <a:spLocks/>
          </p:cNvSpPr>
          <p:nvPr/>
        </p:nvSpPr>
        <p:spPr bwMode="auto">
          <a:xfrm>
            <a:off x="3878833" y="2165425"/>
            <a:ext cx="8340228" cy="252715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0" y="2165425"/>
            <a:ext cx="1975317" cy="252715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25218" y="2751587"/>
            <a:ext cx="7056784" cy="677413"/>
          </a:xfrm>
          <a:effectLst/>
        </p:spPr>
        <p:txBody>
          <a:bodyPr/>
          <a:lstStyle/>
          <a:p>
            <a:r>
              <a:rPr lang="en-US" altLang="zh-CN" sz="6600" b="1" dirty="0" smtClean="0">
                <a:solidFill>
                  <a:srgbClr val="F8F8F8"/>
                </a:solidFill>
                <a:latin typeface="+mn-lt"/>
                <a:ea typeface="青鸟华光简综艺" pitchFamily="2" charset="-122"/>
              </a:rPr>
              <a:t>Java</a:t>
            </a:r>
            <a:r>
              <a:rPr lang="en-US" altLang="zh-CN" sz="5400" b="1" dirty="0" smtClean="0">
                <a:solidFill>
                  <a:srgbClr val="F8F8F8"/>
                </a:solidFill>
                <a:latin typeface="+mj-ea"/>
              </a:rPr>
              <a:t/>
            </a:r>
            <a:br>
              <a:rPr lang="en-US" altLang="zh-CN" sz="5400" b="1" dirty="0" smtClean="0">
                <a:solidFill>
                  <a:srgbClr val="F8F8F8"/>
                </a:solidFill>
                <a:latin typeface="+mj-ea"/>
              </a:rPr>
            </a:br>
            <a:r>
              <a:rPr lang="zh-CN" altLang="en-US" sz="3600" b="1" dirty="0" smtClean="0">
                <a:solidFill>
                  <a:srgbClr val="F8F8F8"/>
                </a:solidFill>
                <a:latin typeface="+mj-ea"/>
              </a:rPr>
              <a:t>面向对象程序设计</a:t>
            </a:r>
            <a:endParaRPr lang="zh-CN" sz="4400" b="1" dirty="0">
              <a:solidFill>
                <a:srgbClr val="F8F8F8"/>
              </a:solidFill>
              <a:latin typeface="+mj-ea"/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1966913" y="2508250"/>
            <a:ext cx="2114550" cy="2047875"/>
          </a:xfrm>
          <a:custGeom>
            <a:avLst/>
            <a:gdLst>
              <a:gd name="T0" fmla="*/ 296 w 2736"/>
              <a:gd name="T1" fmla="*/ 1034 h 2655"/>
              <a:gd name="T2" fmla="*/ 408 w 2736"/>
              <a:gd name="T3" fmla="*/ 885 h 2655"/>
              <a:gd name="T4" fmla="*/ 653 w 2736"/>
              <a:gd name="T5" fmla="*/ 672 h 2655"/>
              <a:gd name="T6" fmla="*/ 529 w 2736"/>
              <a:gd name="T7" fmla="*/ 1064 h 2655"/>
              <a:gd name="T8" fmla="*/ 410 w 2736"/>
              <a:gd name="T9" fmla="*/ 1501 h 2655"/>
              <a:gd name="T10" fmla="*/ 334 w 2736"/>
              <a:gd name="T11" fmla="*/ 1721 h 2655"/>
              <a:gd name="T12" fmla="*/ 583 w 2736"/>
              <a:gd name="T13" fmla="*/ 1601 h 2655"/>
              <a:gd name="T14" fmla="*/ 731 w 2736"/>
              <a:gd name="T15" fmla="*/ 1208 h 2655"/>
              <a:gd name="T16" fmla="*/ 953 w 2736"/>
              <a:gd name="T17" fmla="*/ 1310 h 2655"/>
              <a:gd name="T18" fmla="*/ 1059 w 2736"/>
              <a:gd name="T19" fmla="*/ 1532 h 2655"/>
              <a:gd name="T20" fmla="*/ 1151 w 2736"/>
              <a:gd name="T21" fmla="*/ 1455 h 2655"/>
              <a:gd name="T22" fmla="*/ 1103 w 2736"/>
              <a:gd name="T23" fmla="*/ 1165 h 2655"/>
              <a:gd name="T24" fmla="*/ 890 w 2736"/>
              <a:gd name="T25" fmla="*/ 1058 h 2655"/>
              <a:gd name="T26" fmla="*/ 1161 w 2736"/>
              <a:gd name="T27" fmla="*/ 967 h 2655"/>
              <a:gd name="T28" fmla="*/ 1586 w 2736"/>
              <a:gd name="T29" fmla="*/ 831 h 2655"/>
              <a:gd name="T30" fmla="*/ 1205 w 2736"/>
              <a:gd name="T31" fmla="*/ 817 h 2655"/>
              <a:gd name="T32" fmla="*/ 922 w 2736"/>
              <a:gd name="T33" fmla="*/ 558 h 2655"/>
              <a:gd name="T34" fmla="*/ 774 w 2736"/>
              <a:gd name="T35" fmla="*/ 512 h 2655"/>
              <a:gd name="T36" fmla="*/ 367 w 2736"/>
              <a:gd name="T37" fmla="*/ 603 h 2655"/>
              <a:gd name="T38" fmla="*/ 1417 w 2736"/>
              <a:gd name="T39" fmla="*/ 2639 h 2655"/>
              <a:gd name="T40" fmla="*/ 1707 w 2736"/>
              <a:gd name="T41" fmla="*/ 1595 h 2655"/>
              <a:gd name="T42" fmla="*/ 1417 w 2736"/>
              <a:gd name="T43" fmla="*/ 1692 h 2655"/>
              <a:gd name="T44" fmla="*/ 2092 w 2736"/>
              <a:gd name="T45" fmla="*/ 1381 h 2655"/>
              <a:gd name="T46" fmla="*/ 2384 w 2736"/>
              <a:gd name="T47" fmla="*/ 2093 h 2655"/>
              <a:gd name="T48" fmla="*/ 2092 w 2736"/>
              <a:gd name="T49" fmla="*/ 1381 h 2655"/>
              <a:gd name="T50" fmla="*/ 1756 w 2736"/>
              <a:gd name="T51" fmla="*/ 1595 h 2655"/>
              <a:gd name="T52" fmla="*/ 2046 w 2736"/>
              <a:gd name="T53" fmla="*/ 2393 h 2655"/>
              <a:gd name="T54" fmla="*/ 1847 w 2736"/>
              <a:gd name="T55" fmla="*/ 1595 h 2655"/>
              <a:gd name="T56" fmla="*/ 2459 w 2736"/>
              <a:gd name="T57" fmla="*/ 858 h 2655"/>
              <a:gd name="T58" fmla="*/ 1572 w 2736"/>
              <a:gd name="T59" fmla="*/ 1445 h 2655"/>
              <a:gd name="T60" fmla="*/ 1132 w 2736"/>
              <a:gd name="T61" fmla="*/ 1692 h 2655"/>
              <a:gd name="T62" fmla="*/ 653 w 2736"/>
              <a:gd name="T63" fmla="*/ 1629 h 2655"/>
              <a:gd name="T64" fmla="*/ 265 w 2736"/>
              <a:gd name="T65" fmla="*/ 1830 h 2655"/>
              <a:gd name="T66" fmla="*/ 36 w 2736"/>
              <a:gd name="T67" fmla="*/ 2037 h 2655"/>
              <a:gd name="T68" fmla="*/ 933 w 2736"/>
              <a:gd name="T69" fmla="*/ 1732 h 2655"/>
              <a:gd name="T70" fmla="*/ 1528 w 2736"/>
              <a:gd name="T71" fmla="*/ 1527 h 2655"/>
              <a:gd name="T72" fmla="*/ 2515 w 2736"/>
              <a:gd name="T73" fmla="*/ 918 h 2655"/>
              <a:gd name="T74" fmla="*/ 2659 w 2736"/>
              <a:gd name="T75" fmla="*/ 728 h 2655"/>
              <a:gd name="T76" fmla="*/ 1079 w 2736"/>
              <a:gd name="T77" fmla="*/ 2649 h 2655"/>
              <a:gd name="T78" fmla="*/ 1234 w 2736"/>
              <a:gd name="T79" fmla="*/ 2654 h 2655"/>
              <a:gd name="T80" fmla="*/ 1364 w 2736"/>
              <a:gd name="T81" fmla="*/ 1721 h 2655"/>
              <a:gd name="T82" fmla="*/ 1079 w 2736"/>
              <a:gd name="T83" fmla="*/ 1832 h 2655"/>
              <a:gd name="T84" fmla="*/ 740 w 2736"/>
              <a:gd name="T85" fmla="*/ 2571 h 2655"/>
              <a:gd name="T86" fmla="*/ 1030 w 2736"/>
              <a:gd name="T87" fmla="*/ 1832 h 2655"/>
              <a:gd name="T88" fmla="*/ 740 w 2736"/>
              <a:gd name="T89" fmla="*/ 1764 h 2655"/>
              <a:gd name="T90" fmla="*/ 2436 w 2736"/>
              <a:gd name="T91" fmla="*/ 1095 h 2655"/>
              <a:gd name="T92" fmla="*/ 2550 w 2736"/>
              <a:gd name="T93" fmla="*/ 1843 h 2655"/>
              <a:gd name="T94" fmla="*/ 2727 w 2736"/>
              <a:gd name="T95" fmla="*/ 1131 h 2655"/>
              <a:gd name="T96" fmla="*/ 2696 w 2736"/>
              <a:gd name="T97" fmla="*/ 858 h 2655"/>
              <a:gd name="T98" fmla="*/ 721 w 2736"/>
              <a:gd name="T99" fmla="*/ 246 h 2655"/>
              <a:gd name="T100" fmla="*/ 953 w 2736"/>
              <a:gd name="T101" fmla="*/ 507 h 2655"/>
              <a:gd name="T102" fmla="*/ 1229 w 2736"/>
              <a:gd name="T103" fmla="*/ 261 h 2655"/>
              <a:gd name="T104" fmla="*/ 1006 w 2736"/>
              <a:gd name="T105" fmla="*/ 0 h 2655"/>
              <a:gd name="T106" fmla="*/ 721 w 2736"/>
              <a:gd name="T107" fmla="*/ 246 h 2655"/>
              <a:gd name="T108" fmla="*/ 692 w 2736"/>
              <a:gd name="T109" fmla="*/ 2562 h 2655"/>
              <a:gd name="T110" fmla="*/ 403 w 2736"/>
              <a:gd name="T111" fmla="*/ 1926 h 2655"/>
              <a:gd name="T112" fmla="*/ 64 w 2736"/>
              <a:gd name="T113" fmla="*/ 2122 h 2655"/>
              <a:gd name="T114" fmla="*/ 354 w 2736"/>
              <a:gd name="T115" fmla="*/ 1953 h 2655"/>
              <a:gd name="T116" fmla="*/ 64 w 2736"/>
              <a:gd name="T117" fmla="*/ 2122 h 2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36" h="2655">
                <a:moveTo>
                  <a:pt x="228" y="967"/>
                </a:moveTo>
                <a:cubicBezTo>
                  <a:pt x="228" y="997"/>
                  <a:pt x="266" y="1034"/>
                  <a:pt x="296" y="1034"/>
                </a:cubicBezTo>
                <a:lnTo>
                  <a:pt x="301" y="1034"/>
                </a:lnTo>
                <a:cubicBezTo>
                  <a:pt x="368" y="1034"/>
                  <a:pt x="387" y="938"/>
                  <a:pt x="408" y="885"/>
                </a:cubicBezTo>
                <a:cubicBezTo>
                  <a:pt x="430" y="828"/>
                  <a:pt x="457" y="753"/>
                  <a:pt x="485" y="703"/>
                </a:cubicBezTo>
                <a:lnTo>
                  <a:pt x="653" y="672"/>
                </a:lnTo>
                <a:cubicBezTo>
                  <a:pt x="638" y="738"/>
                  <a:pt x="533" y="1013"/>
                  <a:pt x="533" y="1044"/>
                </a:cubicBezTo>
                <a:lnTo>
                  <a:pt x="529" y="1064"/>
                </a:lnTo>
                <a:lnTo>
                  <a:pt x="586" y="1402"/>
                </a:lnTo>
                <a:cubicBezTo>
                  <a:pt x="565" y="1406"/>
                  <a:pt x="437" y="1485"/>
                  <a:pt x="410" y="1501"/>
                </a:cubicBezTo>
                <a:cubicBezTo>
                  <a:pt x="365" y="1529"/>
                  <a:pt x="262" y="1568"/>
                  <a:pt x="262" y="1629"/>
                </a:cubicBezTo>
                <a:cubicBezTo>
                  <a:pt x="262" y="1674"/>
                  <a:pt x="292" y="1721"/>
                  <a:pt x="334" y="1721"/>
                </a:cubicBezTo>
                <a:lnTo>
                  <a:pt x="363" y="1721"/>
                </a:lnTo>
                <a:cubicBezTo>
                  <a:pt x="389" y="1721"/>
                  <a:pt x="548" y="1620"/>
                  <a:pt x="583" y="1601"/>
                </a:cubicBezTo>
                <a:cubicBezTo>
                  <a:pt x="636" y="1574"/>
                  <a:pt x="769" y="1513"/>
                  <a:pt x="769" y="1445"/>
                </a:cubicBezTo>
                <a:cubicBezTo>
                  <a:pt x="769" y="1371"/>
                  <a:pt x="731" y="1282"/>
                  <a:pt x="731" y="1208"/>
                </a:cubicBezTo>
                <a:cubicBezTo>
                  <a:pt x="765" y="1208"/>
                  <a:pt x="832" y="1223"/>
                  <a:pt x="869" y="1230"/>
                </a:cubicBezTo>
                <a:cubicBezTo>
                  <a:pt x="946" y="1243"/>
                  <a:pt x="944" y="1228"/>
                  <a:pt x="953" y="1310"/>
                </a:cubicBezTo>
                <a:cubicBezTo>
                  <a:pt x="958" y="1350"/>
                  <a:pt x="970" y="1406"/>
                  <a:pt x="978" y="1449"/>
                </a:cubicBezTo>
                <a:cubicBezTo>
                  <a:pt x="987" y="1492"/>
                  <a:pt x="1006" y="1532"/>
                  <a:pt x="1059" y="1532"/>
                </a:cubicBezTo>
                <a:lnTo>
                  <a:pt x="1074" y="1532"/>
                </a:lnTo>
                <a:cubicBezTo>
                  <a:pt x="1117" y="1532"/>
                  <a:pt x="1151" y="1497"/>
                  <a:pt x="1151" y="1455"/>
                </a:cubicBezTo>
                <a:lnTo>
                  <a:pt x="1151" y="1431"/>
                </a:lnTo>
                <a:cubicBezTo>
                  <a:pt x="1151" y="1393"/>
                  <a:pt x="1113" y="1215"/>
                  <a:pt x="1103" y="1165"/>
                </a:cubicBezTo>
                <a:cubicBezTo>
                  <a:pt x="1094" y="1120"/>
                  <a:pt x="1075" y="1091"/>
                  <a:pt x="1028" y="1081"/>
                </a:cubicBezTo>
                <a:cubicBezTo>
                  <a:pt x="994" y="1073"/>
                  <a:pt x="922" y="1059"/>
                  <a:pt x="890" y="1058"/>
                </a:cubicBezTo>
                <a:lnTo>
                  <a:pt x="977" y="798"/>
                </a:lnTo>
                <a:cubicBezTo>
                  <a:pt x="1013" y="807"/>
                  <a:pt x="1114" y="967"/>
                  <a:pt x="1161" y="967"/>
                </a:cubicBezTo>
                <a:cubicBezTo>
                  <a:pt x="1212" y="967"/>
                  <a:pt x="1352" y="939"/>
                  <a:pt x="1402" y="927"/>
                </a:cubicBezTo>
                <a:cubicBezTo>
                  <a:pt x="1473" y="909"/>
                  <a:pt x="1586" y="921"/>
                  <a:pt x="1586" y="831"/>
                </a:cubicBezTo>
                <a:cubicBezTo>
                  <a:pt x="1586" y="799"/>
                  <a:pt x="1555" y="764"/>
                  <a:pt x="1524" y="764"/>
                </a:cubicBezTo>
                <a:cubicBezTo>
                  <a:pt x="1427" y="764"/>
                  <a:pt x="1294" y="817"/>
                  <a:pt x="1205" y="817"/>
                </a:cubicBezTo>
                <a:cubicBezTo>
                  <a:pt x="1190" y="817"/>
                  <a:pt x="1049" y="655"/>
                  <a:pt x="1027" y="632"/>
                </a:cubicBezTo>
                <a:cubicBezTo>
                  <a:pt x="979" y="582"/>
                  <a:pt x="1001" y="584"/>
                  <a:pt x="922" y="558"/>
                </a:cubicBezTo>
                <a:cubicBezTo>
                  <a:pt x="901" y="551"/>
                  <a:pt x="795" y="512"/>
                  <a:pt x="784" y="512"/>
                </a:cubicBezTo>
                <a:lnTo>
                  <a:pt x="774" y="512"/>
                </a:lnTo>
                <a:cubicBezTo>
                  <a:pt x="709" y="512"/>
                  <a:pt x="624" y="533"/>
                  <a:pt x="560" y="544"/>
                </a:cubicBezTo>
                <a:cubicBezTo>
                  <a:pt x="496" y="555"/>
                  <a:pt x="396" y="559"/>
                  <a:pt x="367" y="603"/>
                </a:cubicBezTo>
                <a:cubicBezTo>
                  <a:pt x="354" y="624"/>
                  <a:pt x="228" y="946"/>
                  <a:pt x="228" y="967"/>
                </a:cubicBezTo>
                <a:close/>
                <a:moveTo>
                  <a:pt x="1417" y="2639"/>
                </a:moveTo>
                <a:cubicBezTo>
                  <a:pt x="1463" y="2635"/>
                  <a:pt x="1707" y="2587"/>
                  <a:pt x="1707" y="2562"/>
                </a:cubicBezTo>
                <a:lnTo>
                  <a:pt x="1707" y="1595"/>
                </a:lnTo>
                <a:lnTo>
                  <a:pt x="1557" y="1595"/>
                </a:lnTo>
                <a:cubicBezTo>
                  <a:pt x="1537" y="1595"/>
                  <a:pt x="1417" y="1678"/>
                  <a:pt x="1417" y="1692"/>
                </a:cubicBezTo>
                <a:lnTo>
                  <a:pt x="1417" y="2639"/>
                </a:lnTo>
                <a:close/>
                <a:moveTo>
                  <a:pt x="2092" y="1381"/>
                </a:moveTo>
                <a:lnTo>
                  <a:pt x="2094" y="2368"/>
                </a:lnTo>
                <a:cubicBezTo>
                  <a:pt x="2134" y="2341"/>
                  <a:pt x="2384" y="2125"/>
                  <a:pt x="2384" y="2093"/>
                </a:cubicBezTo>
                <a:lnTo>
                  <a:pt x="2382" y="1119"/>
                </a:lnTo>
                <a:lnTo>
                  <a:pt x="2092" y="1381"/>
                </a:lnTo>
                <a:close/>
                <a:moveTo>
                  <a:pt x="1847" y="1595"/>
                </a:moveTo>
                <a:lnTo>
                  <a:pt x="1756" y="1595"/>
                </a:lnTo>
                <a:lnTo>
                  <a:pt x="1756" y="2552"/>
                </a:lnTo>
                <a:cubicBezTo>
                  <a:pt x="1799" y="2542"/>
                  <a:pt x="2046" y="2422"/>
                  <a:pt x="2046" y="2393"/>
                </a:cubicBezTo>
                <a:lnTo>
                  <a:pt x="2046" y="1426"/>
                </a:lnTo>
                <a:cubicBezTo>
                  <a:pt x="2021" y="1432"/>
                  <a:pt x="1866" y="1595"/>
                  <a:pt x="1847" y="1595"/>
                </a:cubicBezTo>
                <a:close/>
                <a:moveTo>
                  <a:pt x="2427" y="821"/>
                </a:moveTo>
                <a:lnTo>
                  <a:pt x="2459" y="858"/>
                </a:lnTo>
                <a:lnTo>
                  <a:pt x="1799" y="1445"/>
                </a:lnTo>
                <a:cubicBezTo>
                  <a:pt x="1723" y="1445"/>
                  <a:pt x="1648" y="1445"/>
                  <a:pt x="1572" y="1445"/>
                </a:cubicBezTo>
                <a:cubicBezTo>
                  <a:pt x="1476" y="1445"/>
                  <a:pt x="1471" y="1469"/>
                  <a:pt x="1409" y="1510"/>
                </a:cubicBezTo>
                <a:cubicBezTo>
                  <a:pt x="1326" y="1565"/>
                  <a:pt x="1216" y="1647"/>
                  <a:pt x="1132" y="1692"/>
                </a:cubicBezTo>
                <a:cubicBezTo>
                  <a:pt x="1113" y="1683"/>
                  <a:pt x="845" y="1631"/>
                  <a:pt x="807" y="1625"/>
                </a:cubicBezTo>
                <a:cubicBezTo>
                  <a:pt x="718" y="1611"/>
                  <a:pt x="730" y="1591"/>
                  <a:pt x="653" y="1629"/>
                </a:cubicBezTo>
                <a:cubicBezTo>
                  <a:pt x="609" y="1651"/>
                  <a:pt x="566" y="1675"/>
                  <a:pt x="523" y="1697"/>
                </a:cubicBezTo>
                <a:cubicBezTo>
                  <a:pt x="443" y="1736"/>
                  <a:pt x="340" y="1784"/>
                  <a:pt x="265" y="1830"/>
                </a:cubicBezTo>
                <a:cubicBezTo>
                  <a:pt x="234" y="1849"/>
                  <a:pt x="25" y="1957"/>
                  <a:pt x="0" y="1963"/>
                </a:cubicBezTo>
                <a:lnTo>
                  <a:pt x="36" y="2037"/>
                </a:lnTo>
                <a:lnTo>
                  <a:pt x="716" y="1687"/>
                </a:lnTo>
                <a:cubicBezTo>
                  <a:pt x="785" y="1703"/>
                  <a:pt x="863" y="1718"/>
                  <a:pt x="933" y="1732"/>
                </a:cubicBezTo>
                <a:cubicBezTo>
                  <a:pt x="986" y="1742"/>
                  <a:pt x="1105" y="1774"/>
                  <a:pt x="1156" y="1774"/>
                </a:cubicBezTo>
                <a:cubicBezTo>
                  <a:pt x="1159" y="1774"/>
                  <a:pt x="1495" y="1550"/>
                  <a:pt x="1528" y="1527"/>
                </a:cubicBezTo>
                <a:lnTo>
                  <a:pt x="1829" y="1528"/>
                </a:lnTo>
                <a:lnTo>
                  <a:pt x="2515" y="918"/>
                </a:lnTo>
                <a:lnTo>
                  <a:pt x="2552" y="947"/>
                </a:lnTo>
                <a:lnTo>
                  <a:pt x="2659" y="728"/>
                </a:lnTo>
                <a:lnTo>
                  <a:pt x="2427" y="821"/>
                </a:lnTo>
                <a:close/>
                <a:moveTo>
                  <a:pt x="1079" y="2649"/>
                </a:moveTo>
                <a:lnTo>
                  <a:pt x="1142" y="2655"/>
                </a:lnTo>
                <a:lnTo>
                  <a:pt x="1234" y="2654"/>
                </a:lnTo>
                <a:lnTo>
                  <a:pt x="1364" y="2648"/>
                </a:lnTo>
                <a:lnTo>
                  <a:pt x="1364" y="1721"/>
                </a:lnTo>
                <a:cubicBezTo>
                  <a:pt x="1318" y="1745"/>
                  <a:pt x="1278" y="1775"/>
                  <a:pt x="1234" y="1804"/>
                </a:cubicBezTo>
                <a:cubicBezTo>
                  <a:pt x="1142" y="1866"/>
                  <a:pt x="1189" y="1841"/>
                  <a:pt x="1079" y="1832"/>
                </a:cubicBezTo>
                <a:lnTo>
                  <a:pt x="1079" y="2649"/>
                </a:lnTo>
                <a:close/>
                <a:moveTo>
                  <a:pt x="740" y="2571"/>
                </a:moveTo>
                <a:cubicBezTo>
                  <a:pt x="740" y="2596"/>
                  <a:pt x="985" y="2643"/>
                  <a:pt x="1030" y="2644"/>
                </a:cubicBezTo>
                <a:lnTo>
                  <a:pt x="1030" y="1832"/>
                </a:lnTo>
                <a:cubicBezTo>
                  <a:pt x="1030" y="1808"/>
                  <a:pt x="914" y="1799"/>
                  <a:pt x="890" y="1794"/>
                </a:cubicBezTo>
                <a:cubicBezTo>
                  <a:pt x="850" y="1786"/>
                  <a:pt x="782" y="1765"/>
                  <a:pt x="740" y="1764"/>
                </a:cubicBezTo>
                <a:lnTo>
                  <a:pt x="740" y="2571"/>
                </a:lnTo>
                <a:close/>
                <a:moveTo>
                  <a:pt x="2436" y="1095"/>
                </a:moveTo>
                <a:lnTo>
                  <a:pt x="2437" y="2020"/>
                </a:lnTo>
                <a:cubicBezTo>
                  <a:pt x="2454" y="2009"/>
                  <a:pt x="2535" y="1872"/>
                  <a:pt x="2550" y="1843"/>
                </a:cubicBezTo>
                <a:cubicBezTo>
                  <a:pt x="2586" y="1771"/>
                  <a:pt x="2607" y="1716"/>
                  <a:pt x="2638" y="1637"/>
                </a:cubicBezTo>
                <a:cubicBezTo>
                  <a:pt x="2676" y="1540"/>
                  <a:pt x="2736" y="1272"/>
                  <a:pt x="2727" y="1131"/>
                </a:cubicBezTo>
                <a:lnTo>
                  <a:pt x="2700" y="860"/>
                </a:lnTo>
                <a:lnTo>
                  <a:pt x="2696" y="858"/>
                </a:lnTo>
                <a:lnTo>
                  <a:pt x="2436" y="1095"/>
                </a:lnTo>
                <a:close/>
                <a:moveTo>
                  <a:pt x="721" y="246"/>
                </a:moveTo>
                <a:lnTo>
                  <a:pt x="721" y="271"/>
                </a:lnTo>
                <a:cubicBezTo>
                  <a:pt x="721" y="388"/>
                  <a:pt x="838" y="507"/>
                  <a:pt x="953" y="507"/>
                </a:cubicBezTo>
                <a:lnTo>
                  <a:pt x="997" y="507"/>
                </a:lnTo>
                <a:cubicBezTo>
                  <a:pt x="1117" y="507"/>
                  <a:pt x="1229" y="387"/>
                  <a:pt x="1229" y="261"/>
                </a:cubicBezTo>
                <a:lnTo>
                  <a:pt x="1229" y="237"/>
                </a:lnTo>
                <a:cubicBezTo>
                  <a:pt x="1229" y="123"/>
                  <a:pt x="1114" y="0"/>
                  <a:pt x="1006" y="0"/>
                </a:cubicBezTo>
                <a:lnTo>
                  <a:pt x="943" y="0"/>
                </a:lnTo>
                <a:cubicBezTo>
                  <a:pt x="830" y="0"/>
                  <a:pt x="721" y="124"/>
                  <a:pt x="721" y="246"/>
                </a:cubicBezTo>
                <a:close/>
                <a:moveTo>
                  <a:pt x="402" y="2412"/>
                </a:moveTo>
                <a:cubicBezTo>
                  <a:pt x="402" y="2439"/>
                  <a:pt x="649" y="2552"/>
                  <a:pt x="692" y="2562"/>
                </a:cubicBezTo>
                <a:lnTo>
                  <a:pt x="692" y="1774"/>
                </a:lnTo>
                <a:lnTo>
                  <a:pt x="403" y="1926"/>
                </a:lnTo>
                <a:lnTo>
                  <a:pt x="402" y="2412"/>
                </a:lnTo>
                <a:close/>
                <a:moveTo>
                  <a:pt x="64" y="2122"/>
                </a:moveTo>
                <a:cubicBezTo>
                  <a:pt x="64" y="2149"/>
                  <a:pt x="315" y="2373"/>
                  <a:pt x="354" y="2383"/>
                </a:cubicBezTo>
                <a:lnTo>
                  <a:pt x="354" y="1953"/>
                </a:lnTo>
                <a:lnTo>
                  <a:pt x="65" y="2100"/>
                </a:lnTo>
                <a:lnTo>
                  <a:pt x="64" y="21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367097" y="1813513"/>
            <a:ext cx="3109913" cy="3135314"/>
            <a:chOff x="1346200" y="1839912"/>
            <a:chExt cx="3109913" cy="3135314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3132138" y="1865313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00A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1346200" y="3341688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555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022475" y="1839912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F19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3884613" y="3521075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008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1371600" y="2257425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E244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3924300" y="2439988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518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5" name="背景音乐 - 轻快背景音乐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10971631" y="-1173360"/>
            <a:ext cx="609600" cy="6096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 bwMode="auto">
          <a:xfrm>
            <a:off x="4825218" y="4005064"/>
            <a:ext cx="55594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860012" y="406778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j-ea"/>
                <a:ea typeface="+mj-ea"/>
              </a:rPr>
              <a:t>软件学院  贾伟峰</a:t>
            </a:r>
            <a:endParaRPr lang="zh-CN" altLang="en-US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827">
        <p:blinds dir="vert"/>
      </p:transition>
    </mc:Choice>
    <mc:Fallback xmlns="">
      <p:transition spd="slow" advTm="8827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396 3.7037E-6 L 3.125E-6 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5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13" grpId="0" animBg="1"/>
      <p:bldP spid="14" grpId="0" animBg="1"/>
      <p:bldP spid="4099" grpId="0"/>
      <p:bldP spid="15" grpId="0" animBg="1"/>
      <p:bldP spid="15" grpId="1" animBg="1"/>
      <p:bldP spid="7" grpId="0"/>
    </p:bldLst>
  </p:timing>
  <p:extLst mod="1">
    <p:ext uri="{E180D4A7-C9FB-4DFB-919C-405C955672EB}">
      <p14:showEvtLst xmlns:p14="http://schemas.microsoft.com/office/powerpoint/2010/main">
        <p14:playEvt time="0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77741" y="159023"/>
            <a:ext cx="2336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33333"/>
                </a:solidFill>
                <a:latin typeface="微软雅黑"/>
                <a:ea typeface="微软雅黑"/>
              </a:rPr>
              <a:t>Java</a:t>
            </a:r>
            <a:r>
              <a:rPr lang="zh-CN" altLang="en-US" sz="2400" dirty="0" smtClean="0">
                <a:solidFill>
                  <a:srgbClr val="333333"/>
                </a:solidFill>
                <a:latin typeface="微软雅黑"/>
                <a:ea typeface="微软雅黑"/>
              </a:rPr>
              <a:t>的帮助文档</a:t>
            </a:r>
            <a:endParaRPr lang="zh-CN" altLang="en-US" sz="2400" dirty="0">
              <a:solidFill>
                <a:srgbClr val="333333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0" y="3043551"/>
            <a:ext cx="3878915" cy="19226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0" y="3371610"/>
            <a:ext cx="6185721" cy="192269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1" y="3716492"/>
            <a:ext cx="8883596" cy="19227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1" y="4040946"/>
            <a:ext cx="6807410" cy="192269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0" y="4390636"/>
            <a:ext cx="4473747" cy="19106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3240823" y="1960837"/>
            <a:ext cx="1274984" cy="1274983"/>
            <a:chOff x="2438400" y="1484313"/>
            <a:chExt cx="1684338" cy="1684337"/>
          </a:xfrm>
        </p:grpSpPr>
        <p:sp>
          <p:nvSpPr>
            <p:cNvPr id="30" name="Freeform 6"/>
            <p:cNvSpPr>
              <a:spLocks noEditPoints="1"/>
            </p:cNvSpPr>
            <p:nvPr/>
          </p:nvSpPr>
          <p:spPr bwMode="auto">
            <a:xfrm>
              <a:off x="2438400" y="1484313"/>
              <a:ext cx="1684338" cy="1684337"/>
            </a:xfrm>
            <a:custGeom>
              <a:avLst/>
              <a:gdLst>
                <a:gd name="T0" fmla="*/ 1111 w 2222"/>
                <a:gd name="T1" fmla="*/ 0 h 2222"/>
                <a:gd name="T2" fmla="*/ 2222 w 2222"/>
                <a:gd name="T3" fmla="*/ 1111 h 2222"/>
                <a:gd name="T4" fmla="*/ 1111 w 2222"/>
                <a:gd name="T5" fmla="*/ 2222 h 2222"/>
                <a:gd name="T6" fmla="*/ 0 w 2222"/>
                <a:gd name="T7" fmla="*/ 1111 h 2222"/>
                <a:gd name="T8" fmla="*/ 1111 w 2222"/>
                <a:gd name="T9" fmla="*/ 0 h 2222"/>
                <a:gd name="T10" fmla="*/ 1111 w 2222"/>
                <a:gd name="T11" fmla="*/ 335 h 2222"/>
                <a:gd name="T12" fmla="*/ 1886 w 2222"/>
                <a:gd name="T13" fmla="*/ 1111 h 2222"/>
                <a:gd name="T14" fmla="*/ 1111 w 2222"/>
                <a:gd name="T15" fmla="*/ 1887 h 2222"/>
                <a:gd name="T16" fmla="*/ 335 w 2222"/>
                <a:gd name="T17" fmla="*/ 1111 h 2222"/>
                <a:gd name="T18" fmla="*/ 1111 w 2222"/>
                <a:gd name="T19" fmla="*/ 335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2" h="2222">
                  <a:moveTo>
                    <a:pt x="1111" y="0"/>
                  </a:moveTo>
                  <a:cubicBezTo>
                    <a:pt x="1724" y="0"/>
                    <a:pt x="2222" y="497"/>
                    <a:pt x="2222" y="1111"/>
                  </a:cubicBezTo>
                  <a:cubicBezTo>
                    <a:pt x="2222" y="1724"/>
                    <a:pt x="1724" y="2222"/>
                    <a:pt x="1111" y="2222"/>
                  </a:cubicBezTo>
                  <a:cubicBezTo>
                    <a:pt x="497" y="2222"/>
                    <a:pt x="0" y="1724"/>
                    <a:pt x="0" y="1111"/>
                  </a:cubicBezTo>
                  <a:cubicBezTo>
                    <a:pt x="0" y="497"/>
                    <a:pt x="497" y="0"/>
                    <a:pt x="1111" y="0"/>
                  </a:cubicBezTo>
                  <a:close/>
                  <a:moveTo>
                    <a:pt x="1111" y="335"/>
                  </a:moveTo>
                  <a:cubicBezTo>
                    <a:pt x="1539" y="335"/>
                    <a:pt x="1886" y="683"/>
                    <a:pt x="1886" y="1111"/>
                  </a:cubicBezTo>
                  <a:cubicBezTo>
                    <a:pt x="1886" y="1539"/>
                    <a:pt x="1539" y="1887"/>
                    <a:pt x="1111" y="1887"/>
                  </a:cubicBezTo>
                  <a:cubicBezTo>
                    <a:pt x="682" y="1887"/>
                    <a:pt x="335" y="1539"/>
                    <a:pt x="335" y="1111"/>
                  </a:cubicBezTo>
                  <a:cubicBezTo>
                    <a:pt x="335" y="683"/>
                    <a:pt x="682" y="335"/>
                    <a:pt x="1111" y="33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54438" y="2075686"/>
              <a:ext cx="853847" cy="487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2"/>
                  </a:solidFill>
                  <a:latin typeface="+mn-ea"/>
                  <a:ea typeface="+mn-ea"/>
                </a:rPr>
                <a:t>生成</a:t>
              </a:r>
              <a:endParaRPr lang="zh-CN" altLang="en-US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534721" y="2288896"/>
            <a:ext cx="1274984" cy="1274983"/>
            <a:chOff x="4879975" y="1917700"/>
            <a:chExt cx="1684338" cy="1684337"/>
          </a:xfrm>
        </p:grpSpPr>
        <p:sp>
          <p:nvSpPr>
            <p:cNvPr id="33" name="Freeform 7"/>
            <p:cNvSpPr>
              <a:spLocks noEditPoints="1"/>
            </p:cNvSpPr>
            <p:nvPr/>
          </p:nvSpPr>
          <p:spPr bwMode="auto">
            <a:xfrm>
              <a:off x="4879975" y="1917700"/>
              <a:ext cx="1684338" cy="1684337"/>
            </a:xfrm>
            <a:custGeom>
              <a:avLst/>
              <a:gdLst>
                <a:gd name="T0" fmla="*/ 1111 w 2222"/>
                <a:gd name="T1" fmla="*/ 0 h 2222"/>
                <a:gd name="T2" fmla="*/ 2222 w 2222"/>
                <a:gd name="T3" fmla="*/ 1111 h 2222"/>
                <a:gd name="T4" fmla="*/ 1111 w 2222"/>
                <a:gd name="T5" fmla="*/ 2222 h 2222"/>
                <a:gd name="T6" fmla="*/ 0 w 2222"/>
                <a:gd name="T7" fmla="*/ 1111 h 2222"/>
                <a:gd name="T8" fmla="*/ 1111 w 2222"/>
                <a:gd name="T9" fmla="*/ 0 h 2222"/>
                <a:gd name="T10" fmla="*/ 1111 w 2222"/>
                <a:gd name="T11" fmla="*/ 336 h 2222"/>
                <a:gd name="T12" fmla="*/ 1887 w 2222"/>
                <a:gd name="T13" fmla="*/ 1111 h 2222"/>
                <a:gd name="T14" fmla="*/ 1111 w 2222"/>
                <a:gd name="T15" fmla="*/ 1887 h 2222"/>
                <a:gd name="T16" fmla="*/ 336 w 2222"/>
                <a:gd name="T17" fmla="*/ 1111 h 2222"/>
                <a:gd name="T18" fmla="*/ 1111 w 2222"/>
                <a:gd name="T19" fmla="*/ 336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2" h="2222">
                  <a:moveTo>
                    <a:pt x="1111" y="0"/>
                  </a:moveTo>
                  <a:cubicBezTo>
                    <a:pt x="1725" y="0"/>
                    <a:pt x="2222" y="498"/>
                    <a:pt x="2222" y="1111"/>
                  </a:cubicBezTo>
                  <a:cubicBezTo>
                    <a:pt x="2222" y="1725"/>
                    <a:pt x="1725" y="2222"/>
                    <a:pt x="1111" y="2222"/>
                  </a:cubicBezTo>
                  <a:cubicBezTo>
                    <a:pt x="498" y="2222"/>
                    <a:pt x="0" y="1725"/>
                    <a:pt x="0" y="1111"/>
                  </a:cubicBezTo>
                  <a:cubicBezTo>
                    <a:pt x="0" y="498"/>
                    <a:pt x="498" y="0"/>
                    <a:pt x="1111" y="0"/>
                  </a:cubicBezTo>
                  <a:close/>
                  <a:moveTo>
                    <a:pt x="1111" y="336"/>
                  </a:moveTo>
                  <a:cubicBezTo>
                    <a:pt x="1540" y="336"/>
                    <a:pt x="1887" y="683"/>
                    <a:pt x="1887" y="1111"/>
                  </a:cubicBezTo>
                  <a:cubicBezTo>
                    <a:pt x="1887" y="1540"/>
                    <a:pt x="1540" y="1887"/>
                    <a:pt x="1111" y="1887"/>
                  </a:cubicBezTo>
                  <a:cubicBezTo>
                    <a:pt x="683" y="1887"/>
                    <a:pt x="336" y="1540"/>
                    <a:pt x="336" y="1111"/>
                  </a:cubicBezTo>
                  <a:cubicBezTo>
                    <a:pt x="336" y="683"/>
                    <a:pt x="683" y="336"/>
                    <a:pt x="1111" y="33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90276" y="2515912"/>
              <a:ext cx="1463736" cy="487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2"/>
                  </a:solidFill>
                  <a:latin typeface="+mn-ea"/>
                  <a:ea typeface="+mn-ea"/>
                </a:rPr>
                <a:t>最新文档</a:t>
              </a:r>
              <a:endParaRPr lang="zh-CN" altLang="en-US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246104" y="2634980"/>
            <a:ext cx="1274984" cy="1273782"/>
            <a:chOff x="8367713" y="2374900"/>
            <a:chExt cx="1684338" cy="1682750"/>
          </a:xfrm>
        </p:grpSpPr>
        <p:sp>
          <p:nvSpPr>
            <p:cNvPr id="36" name="Freeform 8"/>
            <p:cNvSpPr>
              <a:spLocks noEditPoints="1"/>
            </p:cNvSpPr>
            <p:nvPr/>
          </p:nvSpPr>
          <p:spPr bwMode="auto">
            <a:xfrm>
              <a:off x="8367713" y="2374900"/>
              <a:ext cx="1684338" cy="1682750"/>
            </a:xfrm>
            <a:custGeom>
              <a:avLst/>
              <a:gdLst>
                <a:gd name="T0" fmla="*/ 1110 w 2221"/>
                <a:gd name="T1" fmla="*/ 0 h 2222"/>
                <a:gd name="T2" fmla="*/ 2221 w 2221"/>
                <a:gd name="T3" fmla="*/ 1111 h 2222"/>
                <a:gd name="T4" fmla="*/ 1110 w 2221"/>
                <a:gd name="T5" fmla="*/ 2222 h 2222"/>
                <a:gd name="T6" fmla="*/ 0 w 2221"/>
                <a:gd name="T7" fmla="*/ 1111 h 2222"/>
                <a:gd name="T8" fmla="*/ 1110 w 2221"/>
                <a:gd name="T9" fmla="*/ 0 h 2222"/>
                <a:gd name="T10" fmla="*/ 1110 w 2221"/>
                <a:gd name="T11" fmla="*/ 335 h 2222"/>
                <a:gd name="T12" fmla="*/ 1886 w 2221"/>
                <a:gd name="T13" fmla="*/ 1111 h 2222"/>
                <a:gd name="T14" fmla="*/ 1110 w 2221"/>
                <a:gd name="T15" fmla="*/ 1886 h 2222"/>
                <a:gd name="T16" fmla="*/ 335 w 2221"/>
                <a:gd name="T17" fmla="*/ 1111 h 2222"/>
                <a:gd name="T18" fmla="*/ 1110 w 2221"/>
                <a:gd name="T19" fmla="*/ 335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1" h="2222">
                  <a:moveTo>
                    <a:pt x="1110" y="0"/>
                  </a:moveTo>
                  <a:cubicBezTo>
                    <a:pt x="1724" y="0"/>
                    <a:pt x="2221" y="497"/>
                    <a:pt x="2221" y="1111"/>
                  </a:cubicBezTo>
                  <a:cubicBezTo>
                    <a:pt x="2221" y="1724"/>
                    <a:pt x="1724" y="2222"/>
                    <a:pt x="1110" y="2222"/>
                  </a:cubicBezTo>
                  <a:cubicBezTo>
                    <a:pt x="497" y="2222"/>
                    <a:pt x="0" y="1724"/>
                    <a:pt x="0" y="1111"/>
                  </a:cubicBezTo>
                  <a:cubicBezTo>
                    <a:pt x="0" y="497"/>
                    <a:pt x="497" y="0"/>
                    <a:pt x="1110" y="0"/>
                  </a:cubicBezTo>
                  <a:close/>
                  <a:moveTo>
                    <a:pt x="1110" y="335"/>
                  </a:moveTo>
                  <a:cubicBezTo>
                    <a:pt x="1539" y="335"/>
                    <a:pt x="1886" y="682"/>
                    <a:pt x="1886" y="1111"/>
                  </a:cubicBezTo>
                  <a:cubicBezTo>
                    <a:pt x="1886" y="1539"/>
                    <a:pt x="1539" y="1886"/>
                    <a:pt x="1110" y="1886"/>
                  </a:cubicBezTo>
                  <a:cubicBezTo>
                    <a:pt x="682" y="1886"/>
                    <a:pt x="335" y="1539"/>
                    <a:pt x="335" y="1111"/>
                  </a:cubicBezTo>
                  <a:cubicBezTo>
                    <a:pt x="335" y="682"/>
                    <a:pt x="682" y="335"/>
                    <a:pt x="1110" y="33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671294" y="2972319"/>
              <a:ext cx="1158792" cy="487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2"/>
                  </a:solidFill>
                  <a:latin typeface="+mn-ea"/>
                  <a:ea typeface="+mn-ea"/>
                </a:rPr>
                <a:t>更方便</a:t>
              </a:r>
              <a:endParaRPr lang="zh-CN" altLang="en-US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169319" y="4040946"/>
            <a:ext cx="1274984" cy="1274983"/>
            <a:chOff x="6307138" y="4232275"/>
            <a:chExt cx="1684338" cy="1684337"/>
          </a:xfrm>
        </p:grpSpPr>
        <p:sp>
          <p:nvSpPr>
            <p:cNvPr id="39" name="Freeform 9"/>
            <p:cNvSpPr>
              <a:spLocks noEditPoints="1"/>
            </p:cNvSpPr>
            <p:nvPr/>
          </p:nvSpPr>
          <p:spPr bwMode="auto">
            <a:xfrm>
              <a:off x="6307138" y="4232275"/>
              <a:ext cx="1684338" cy="1684337"/>
            </a:xfrm>
            <a:custGeom>
              <a:avLst/>
              <a:gdLst>
                <a:gd name="T0" fmla="*/ 1111 w 2221"/>
                <a:gd name="T1" fmla="*/ 2222 h 2222"/>
                <a:gd name="T2" fmla="*/ 2221 w 2221"/>
                <a:gd name="T3" fmla="*/ 1111 h 2222"/>
                <a:gd name="T4" fmla="*/ 1111 w 2221"/>
                <a:gd name="T5" fmla="*/ 0 h 2222"/>
                <a:gd name="T6" fmla="*/ 0 w 2221"/>
                <a:gd name="T7" fmla="*/ 1111 h 2222"/>
                <a:gd name="T8" fmla="*/ 1111 w 2221"/>
                <a:gd name="T9" fmla="*/ 2222 h 2222"/>
                <a:gd name="T10" fmla="*/ 1111 w 2221"/>
                <a:gd name="T11" fmla="*/ 1887 h 2222"/>
                <a:gd name="T12" fmla="*/ 1886 w 2221"/>
                <a:gd name="T13" fmla="*/ 1111 h 2222"/>
                <a:gd name="T14" fmla="*/ 1111 w 2221"/>
                <a:gd name="T15" fmla="*/ 335 h 2222"/>
                <a:gd name="T16" fmla="*/ 335 w 2221"/>
                <a:gd name="T17" fmla="*/ 1111 h 2222"/>
                <a:gd name="T18" fmla="*/ 1111 w 2221"/>
                <a:gd name="T19" fmla="*/ 1887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1" h="2222">
                  <a:moveTo>
                    <a:pt x="1111" y="2222"/>
                  </a:moveTo>
                  <a:cubicBezTo>
                    <a:pt x="1724" y="2222"/>
                    <a:pt x="2221" y="1724"/>
                    <a:pt x="2221" y="1111"/>
                  </a:cubicBezTo>
                  <a:cubicBezTo>
                    <a:pt x="2221" y="497"/>
                    <a:pt x="1724" y="0"/>
                    <a:pt x="1111" y="0"/>
                  </a:cubicBezTo>
                  <a:cubicBezTo>
                    <a:pt x="497" y="0"/>
                    <a:pt x="0" y="497"/>
                    <a:pt x="0" y="1111"/>
                  </a:cubicBezTo>
                  <a:cubicBezTo>
                    <a:pt x="0" y="1724"/>
                    <a:pt x="497" y="2222"/>
                    <a:pt x="1111" y="2222"/>
                  </a:cubicBezTo>
                  <a:close/>
                  <a:moveTo>
                    <a:pt x="1111" y="1887"/>
                  </a:moveTo>
                  <a:cubicBezTo>
                    <a:pt x="1539" y="1887"/>
                    <a:pt x="1886" y="1539"/>
                    <a:pt x="1886" y="1111"/>
                  </a:cubicBezTo>
                  <a:cubicBezTo>
                    <a:pt x="1886" y="682"/>
                    <a:pt x="1539" y="335"/>
                    <a:pt x="1111" y="335"/>
                  </a:cubicBezTo>
                  <a:cubicBezTo>
                    <a:pt x="682" y="335"/>
                    <a:pt x="335" y="682"/>
                    <a:pt x="335" y="1111"/>
                  </a:cubicBezTo>
                  <a:cubicBezTo>
                    <a:pt x="335" y="1539"/>
                    <a:pt x="682" y="1887"/>
                    <a:pt x="1111" y="188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37794" y="4830487"/>
              <a:ext cx="1463736" cy="487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2"/>
                  </a:solidFill>
                  <a:latin typeface="+mn-ea"/>
                  <a:ea typeface="+mn-ea"/>
                </a:rPr>
                <a:t>利用文档</a:t>
              </a:r>
              <a:endParaRPr lang="en-US" altLang="zh-CN" dirty="0" smtClean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836856" y="4390636"/>
            <a:ext cx="1273782" cy="1273782"/>
            <a:chOff x="3225800" y="4694238"/>
            <a:chExt cx="1682750" cy="1682750"/>
          </a:xfrm>
        </p:grpSpPr>
        <p:sp>
          <p:nvSpPr>
            <p:cNvPr id="42" name="Freeform 10"/>
            <p:cNvSpPr>
              <a:spLocks noEditPoints="1"/>
            </p:cNvSpPr>
            <p:nvPr/>
          </p:nvSpPr>
          <p:spPr bwMode="auto">
            <a:xfrm>
              <a:off x="3225800" y="4694238"/>
              <a:ext cx="1682750" cy="1682750"/>
            </a:xfrm>
            <a:custGeom>
              <a:avLst/>
              <a:gdLst>
                <a:gd name="T0" fmla="*/ 1111 w 2222"/>
                <a:gd name="T1" fmla="*/ 2222 h 2222"/>
                <a:gd name="T2" fmla="*/ 2222 w 2222"/>
                <a:gd name="T3" fmla="*/ 1111 h 2222"/>
                <a:gd name="T4" fmla="*/ 1111 w 2222"/>
                <a:gd name="T5" fmla="*/ 0 h 2222"/>
                <a:gd name="T6" fmla="*/ 0 w 2222"/>
                <a:gd name="T7" fmla="*/ 1111 h 2222"/>
                <a:gd name="T8" fmla="*/ 1111 w 2222"/>
                <a:gd name="T9" fmla="*/ 2222 h 2222"/>
                <a:gd name="T10" fmla="*/ 1111 w 2222"/>
                <a:gd name="T11" fmla="*/ 1887 h 2222"/>
                <a:gd name="T12" fmla="*/ 1887 w 2222"/>
                <a:gd name="T13" fmla="*/ 1111 h 2222"/>
                <a:gd name="T14" fmla="*/ 1111 w 2222"/>
                <a:gd name="T15" fmla="*/ 335 h 2222"/>
                <a:gd name="T16" fmla="*/ 335 w 2222"/>
                <a:gd name="T17" fmla="*/ 1111 h 2222"/>
                <a:gd name="T18" fmla="*/ 1111 w 2222"/>
                <a:gd name="T19" fmla="*/ 1887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2" h="2222">
                  <a:moveTo>
                    <a:pt x="1111" y="2222"/>
                  </a:moveTo>
                  <a:cubicBezTo>
                    <a:pt x="1724" y="2222"/>
                    <a:pt x="2222" y="1724"/>
                    <a:pt x="2222" y="1111"/>
                  </a:cubicBezTo>
                  <a:cubicBezTo>
                    <a:pt x="2222" y="497"/>
                    <a:pt x="1724" y="0"/>
                    <a:pt x="1111" y="0"/>
                  </a:cubicBezTo>
                  <a:cubicBezTo>
                    <a:pt x="497" y="0"/>
                    <a:pt x="0" y="497"/>
                    <a:pt x="0" y="1111"/>
                  </a:cubicBezTo>
                  <a:cubicBezTo>
                    <a:pt x="0" y="1724"/>
                    <a:pt x="497" y="2222"/>
                    <a:pt x="1111" y="2222"/>
                  </a:cubicBezTo>
                  <a:close/>
                  <a:moveTo>
                    <a:pt x="1111" y="1887"/>
                  </a:moveTo>
                  <a:cubicBezTo>
                    <a:pt x="1539" y="1887"/>
                    <a:pt x="1887" y="1539"/>
                    <a:pt x="1887" y="1111"/>
                  </a:cubicBezTo>
                  <a:cubicBezTo>
                    <a:pt x="1887" y="683"/>
                    <a:pt x="1539" y="335"/>
                    <a:pt x="1111" y="335"/>
                  </a:cubicBezTo>
                  <a:cubicBezTo>
                    <a:pt x="682" y="335"/>
                    <a:pt x="335" y="683"/>
                    <a:pt x="335" y="1111"/>
                  </a:cubicBezTo>
                  <a:cubicBezTo>
                    <a:pt x="335" y="1539"/>
                    <a:pt x="682" y="1887"/>
                    <a:pt x="1111" y="188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49749" y="5313769"/>
              <a:ext cx="1463736" cy="487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2"/>
                  </a:solidFill>
                  <a:latin typeface="+mn-ea"/>
                  <a:ea typeface="+mn-ea"/>
                </a:rPr>
                <a:t>知识无限</a:t>
              </a:r>
              <a:endParaRPr lang="zh-CN" altLang="en-US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4" name="等腰三角形 1"/>
          <p:cNvSpPr/>
          <p:nvPr/>
        </p:nvSpPr>
        <p:spPr bwMode="auto">
          <a:xfrm flipV="1">
            <a:off x="3157077" y="1835699"/>
            <a:ext cx="1426909" cy="132914"/>
          </a:xfrm>
          <a:custGeom>
            <a:avLst/>
            <a:gdLst/>
            <a:ahLst/>
            <a:cxnLst/>
            <a:rect l="l" t="t" r="r" b="b"/>
            <a:pathLst>
              <a:path w="2313967" h="288032">
                <a:moveTo>
                  <a:pt x="553417" y="0"/>
                </a:moveTo>
                <a:lnTo>
                  <a:pt x="702355" y="216024"/>
                </a:lnTo>
                <a:lnTo>
                  <a:pt x="2313967" y="216024"/>
                </a:lnTo>
                <a:lnTo>
                  <a:pt x="2313967" y="288032"/>
                </a:lnTo>
                <a:lnTo>
                  <a:pt x="752001" y="288032"/>
                </a:lnTo>
                <a:lnTo>
                  <a:pt x="354833" y="288032"/>
                </a:lnTo>
                <a:lnTo>
                  <a:pt x="0" y="288032"/>
                </a:lnTo>
                <a:lnTo>
                  <a:pt x="0" y="216024"/>
                </a:lnTo>
                <a:lnTo>
                  <a:pt x="404479" y="216024"/>
                </a:lnTo>
                <a:close/>
              </a:path>
            </a:pathLst>
          </a:cu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02831" y="991813"/>
            <a:ext cx="2084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  <a:latin typeface="+mn-ea"/>
                <a:ea typeface="+mn-ea"/>
              </a:rPr>
              <a:t>Javadoc</a:t>
            </a:r>
            <a:r>
              <a:rPr lang="zh-CN" altLang="en-US" sz="1600" dirty="0" smtClean="0">
                <a:solidFill>
                  <a:schemeClr val="tx2"/>
                </a:solidFill>
                <a:latin typeface="+mn-ea"/>
                <a:ea typeface="+mn-ea"/>
              </a:rPr>
              <a:t>命令</a:t>
            </a:r>
            <a:endParaRPr lang="en-US" altLang="zh-CN" sz="1600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r>
              <a:rPr lang="en-US" altLang="zh-CN" sz="1200" b="1" dirty="0" smtClean="0">
                <a:solidFill>
                  <a:schemeClr val="tx2"/>
                </a:solidFill>
                <a:latin typeface="+mn-ea"/>
                <a:ea typeface="+mn-ea"/>
              </a:rPr>
              <a:t>p104</a:t>
            </a:r>
            <a:endParaRPr lang="zh-CN" altLang="en-US" sz="12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6" name="等腰三角形 1"/>
          <p:cNvSpPr/>
          <p:nvPr/>
        </p:nvSpPr>
        <p:spPr bwMode="auto">
          <a:xfrm flipV="1">
            <a:off x="5395310" y="2190541"/>
            <a:ext cx="1426909" cy="132914"/>
          </a:xfrm>
          <a:custGeom>
            <a:avLst/>
            <a:gdLst/>
            <a:ahLst/>
            <a:cxnLst/>
            <a:rect l="l" t="t" r="r" b="b"/>
            <a:pathLst>
              <a:path w="2313967" h="288032">
                <a:moveTo>
                  <a:pt x="553417" y="0"/>
                </a:moveTo>
                <a:lnTo>
                  <a:pt x="702355" y="216024"/>
                </a:lnTo>
                <a:lnTo>
                  <a:pt x="2313967" y="216024"/>
                </a:lnTo>
                <a:lnTo>
                  <a:pt x="2313967" y="288032"/>
                </a:lnTo>
                <a:lnTo>
                  <a:pt x="752001" y="288032"/>
                </a:lnTo>
                <a:lnTo>
                  <a:pt x="354833" y="288032"/>
                </a:lnTo>
                <a:lnTo>
                  <a:pt x="0" y="288032"/>
                </a:lnTo>
                <a:lnTo>
                  <a:pt x="0" y="216024"/>
                </a:lnTo>
                <a:lnTo>
                  <a:pt x="404479" y="216024"/>
                </a:lnTo>
                <a:close/>
              </a:path>
            </a:pathLst>
          </a:cu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83985" y="1407312"/>
            <a:ext cx="4330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+mn-ea"/>
                <a:ea typeface="+mn-ea"/>
              </a:rPr>
              <a:t>http://docs.oracle.com/javase/8/docs/api/</a:t>
            </a:r>
            <a:endParaRPr lang="zh-CN" altLang="en-US" sz="1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8" name="等腰三角形 1"/>
          <p:cNvSpPr/>
          <p:nvPr/>
        </p:nvSpPr>
        <p:spPr bwMode="auto">
          <a:xfrm flipV="1">
            <a:off x="8138510" y="2545383"/>
            <a:ext cx="1426909" cy="132914"/>
          </a:xfrm>
          <a:custGeom>
            <a:avLst/>
            <a:gdLst/>
            <a:ahLst/>
            <a:cxnLst/>
            <a:rect l="l" t="t" r="r" b="b"/>
            <a:pathLst>
              <a:path w="2313967" h="288032">
                <a:moveTo>
                  <a:pt x="553417" y="0"/>
                </a:moveTo>
                <a:lnTo>
                  <a:pt x="702355" y="216024"/>
                </a:lnTo>
                <a:lnTo>
                  <a:pt x="2313967" y="216024"/>
                </a:lnTo>
                <a:lnTo>
                  <a:pt x="2313967" y="288032"/>
                </a:lnTo>
                <a:lnTo>
                  <a:pt x="752001" y="288032"/>
                </a:lnTo>
                <a:lnTo>
                  <a:pt x="354833" y="288032"/>
                </a:lnTo>
                <a:lnTo>
                  <a:pt x="0" y="288032"/>
                </a:lnTo>
                <a:lnTo>
                  <a:pt x="0" y="216024"/>
                </a:lnTo>
                <a:lnTo>
                  <a:pt x="404479" y="216024"/>
                </a:lnTo>
                <a:close/>
              </a:path>
            </a:pathLst>
          </a:cu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09915" y="1950342"/>
            <a:ext cx="2084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2"/>
                </a:solidFill>
                <a:latin typeface="+mn-ea"/>
                <a:ea typeface="+mn-ea"/>
              </a:rPr>
              <a:t>CHM</a:t>
            </a:r>
            <a:r>
              <a:rPr lang="zh-CN" altLang="en-US" sz="1600" dirty="0" smtClean="0">
                <a:solidFill>
                  <a:schemeClr val="tx2"/>
                </a:solidFill>
                <a:latin typeface="+mn-ea"/>
                <a:ea typeface="+mn-ea"/>
              </a:rPr>
              <a:t>格式的文档</a:t>
            </a:r>
            <a:endParaRPr lang="zh-CN" altLang="en-US" sz="1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50" name="等腰三角形 1"/>
          <p:cNvSpPr/>
          <p:nvPr/>
        </p:nvSpPr>
        <p:spPr bwMode="auto">
          <a:xfrm>
            <a:off x="6104993" y="5315929"/>
            <a:ext cx="1426909" cy="132914"/>
          </a:xfrm>
          <a:custGeom>
            <a:avLst/>
            <a:gdLst/>
            <a:ahLst/>
            <a:cxnLst/>
            <a:rect l="l" t="t" r="r" b="b"/>
            <a:pathLst>
              <a:path w="2313967" h="288032">
                <a:moveTo>
                  <a:pt x="553417" y="0"/>
                </a:moveTo>
                <a:lnTo>
                  <a:pt x="702355" y="216024"/>
                </a:lnTo>
                <a:lnTo>
                  <a:pt x="2313967" y="216024"/>
                </a:lnTo>
                <a:lnTo>
                  <a:pt x="2313967" y="288032"/>
                </a:lnTo>
                <a:lnTo>
                  <a:pt x="752001" y="288032"/>
                </a:lnTo>
                <a:lnTo>
                  <a:pt x="354833" y="288032"/>
                </a:lnTo>
                <a:lnTo>
                  <a:pt x="0" y="288032"/>
                </a:lnTo>
                <a:lnTo>
                  <a:pt x="0" y="216024"/>
                </a:lnTo>
                <a:lnTo>
                  <a:pt x="404479" y="216024"/>
                </a:lnTo>
                <a:close/>
              </a:path>
            </a:pathLst>
          </a:cu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64813" y="5691368"/>
            <a:ext cx="2084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2"/>
                </a:solidFill>
                <a:latin typeface="+mn-ea"/>
                <a:ea typeface="+mn-ea"/>
              </a:rPr>
              <a:t>全面的知识在文档中</a:t>
            </a:r>
            <a:endParaRPr lang="zh-CN" altLang="en-US" sz="1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52" name="等腰三角形 1"/>
          <p:cNvSpPr/>
          <p:nvPr/>
        </p:nvSpPr>
        <p:spPr bwMode="auto">
          <a:xfrm>
            <a:off x="3771226" y="5602532"/>
            <a:ext cx="1426909" cy="132914"/>
          </a:xfrm>
          <a:custGeom>
            <a:avLst/>
            <a:gdLst/>
            <a:ahLst/>
            <a:cxnLst/>
            <a:rect l="l" t="t" r="r" b="b"/>
            <a:pathLst>
              <a:path w="2313967" h="288032">
                <a:moveTo>
                  <a:pt x="553417" y="0"/>
                </a:moveTo>
                <a:lnTo>
                  <a:pt x="702355" y="216024"/>
                </a:lnTo>
                <a:lnTo>
                  <a:pt x="2313967" y="216024"/>
                </a:lnTo>
                <a:lnTo>
                  <a:pt x="2313967" y="288032"/>
                </a:lnTo>
                <a:lnTo>
                  <a:pt x="752001" y="288032"/>
                </a:lnTo>
                <a:lnTo>
                  <a:pt x="354833" y="288032"/>
                </a:lnTo>
                <a:lnTo>
                  <a:pt x="0" y="288032"/>
                </a:lnTo>
                <a:lnTo>
                  <a:pt x="0" y="216024"/>
                </a:lnTo>
                <a:lnTo>
                  <a:pt x="404479" y="216024"/>
                </a:lnTo>
                <a:close/>
              </a:path>
            </a:pathLst>
          </a:cu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616980" y="5766355"/>
            <a:ext cx="2084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2"/>
                </a:solidFill>
                <a:latin typeface="+mn-ea"/>
                <a:ea typeface="+mn-ea"/>
              </a:rPr>
              <a:t>课本上的只是皮毛</a:t>
            </a:r>
            <a:endParaRPr lang="zh-CN" altLang="en-US" sz="1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368130"/>
      </p:ext>
    </p:extLst>
  </p:cSld>
  <p:clrMapOvr>
    <a:masterClrMapping/>
  </p:clrMapOvr>
  <p:transition spd="slow" advTm="11338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8855 3.7037E-6 L -2.10095E-6 3.703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2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2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20"/>
                            </p:stCondLst>
                            <p:childTnLst>
                              <p:par>
                                <p:cTn id="3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2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82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2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820"/>
                            </p:stCondLst>
                            <p:childTnLst>
                              <p:par>
                                <p:cTn id="5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12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62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12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620"/>
                            </p:stCondLst>
                            <p:childTnLst>
                              <p:par>
                                <p:cTn id="6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92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42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92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420"/>
                            </p:stCondLst>
                            <p:childTnLst>
                              <p:par>
                                <p:cTn id="8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72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22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72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220"/>
                            </p:stCondLst>
                            <p:childTnLst>
                              <p:par>
                                <p:cTn id="10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52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77" grpId="0"/>
      <p:bldP spid="4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4" grpId="0" animBg="1"/>
      <p:bldP spid="45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总结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 smtClean="0">
                  <a:solidFill>
                    <a:srgbClr val="F8F8F8"/>
                  </a:solidFill>
                </a:rPr>
                <a:t>static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2176125" y="2655798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变量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代码块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69993" y="3841027"/>
              <a:ext cx="1456155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单例模式</a:t>
              </a:r>
              <a:endParaRPr lang="en-US" altLang="zh-CN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390822" y="1829603"/>
            <a:ext cx="157163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设计模式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单例模式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rivate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构造方法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3115487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内部类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941682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普通内部类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静态内部类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方法内部类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>
                  <a:solidFill>
                    <a:srgbClr val="F8F8F8"/>
                  </a:solidFill>
                </a:rPr>
                <a:t>文档</a:t>
              </a: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avadoc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dk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学会使用文档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第二次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787707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课堂任务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700263" y="1320184"/>
            <a:ext cx="884237" cy="925512"/>
            <a:chOff x="2700263" y="1110021"/>
            <a:chExt cx="884237" cy="925512"/>
          </a:xfrm>
          <a:solidFill>
            <a:schemeClr val="tx2"/>
          </a:solidFill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700263" y="1110021"/>
              <a:ext cx="884237" cy="925512"/>
            </a:xfrm>
            <a:prstGeom prst="ellipse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rgbClr val="F8F8F8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07381" y="1195885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1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127425" y="2202834"/>
            <a:ext cx="1046162" cy="1019175"/>
            <a:chOff x="4127425" y="1992671"/>
            <a:chExt cx="1046162" cy="1019175"/>
          </a:xfrm>
          <a:solidFill>
            <a:schemeClr val="tx2"/>
          </a:solidFill>
        </p:grpSpPr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4127425" y="1992671"/>
              <a:ext cx="1046162" cy="1019175"/>
            </a:xfrm>
            <a:custGeom>
              <a:avLst/>
              <a:gdLst>
                <a:gd name="T0" fmla="*/ 2522 w 2855"/>
                <a:gd name="T1" fmla="*/ 761 h 2785"/>
                <a:gd name="T2" fmla="*/ 2030 w 2855"/>
                <a:gd name="T3" fmla="*/ 2436 h 2785"/>
                <a:gd name="T4" fmla="*/ 332 w 2855"/>
                <a:gd name="T5" fmla="*/ 2025 h 2785"/>
                <a:gd name="T6" fmla="*/ 824 w 2855"/>
                <a:gd name="T7" fmla="*/ 349 h 2785"/>
                <a:gd name="T8" fmla="*/ 2522 w 2855"/>
                <a:gd name="T9" fmla="*/ 761 h 2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5">
                  <a:moveTo>
                    <a:pt x="2522" y="761"/>
                  </a:moveTo>
                  <a:cubicBezTo>
                    <a:pt x="2855" y="1337"/>
                    <a:pt x="2634" y="2087"/>
                    <a:pt x="2030" y="2436"/>
                  </a:cubicBezTo>
                  <a:cubicBezTo>
                    <a:pt x="1425" y="2785"/>
                    <a:pt x="665" y="2601"/>
                    <a:pt x="332" y="2025"/>
                  </a:cubicBezTo>
                  <a:cubicBezTo>
                    <a:pt x="0" y="1448"/>
                    <a:pt x="220" y="698"/>
                    <a:pt x="824" y="349"/>
                  </a:cubicBezTo>
                  <a:cubicBezTo>
                    <a:pt x="1429" y="0"/>
                    <a:pt x="2189" y="184"/>
                    <a:pt x="2522" y="761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63048" y="2169661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2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076625" y="3972896"/>
            <a:ext cx="1046162" cy="1020762"/>
            <a:chOff x="4076625" y="3762733"/>
            <a:chExt cx="1046162" cy="1020762"/>
          </a:xfrm>
          <a:solidFill>
            <a:schemeClr val="tx2"/>
          </a:solidFill>
        </p:grpSpPr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076625" y="3762733"/>
              <a:ext cx="1046162" cy="1020762"/>
            </a:xfrm>
            <a:custGeom>
              <a:avLst/>
              <a:gdLst>
                <a:gd name="T0" fmla="*/ 2522 w 2855"/>
                <a:gd name="T1" fmla="*/ 2025 h 2786"/>
                <a:gd name="T2" fmla="*/ 825 w 2855"/>
                <a:gd name="T3" fmla="*/ 2437 h 2786"/>
                <a:gd name="T4" fmla="*/ 333 w 2855"/>
                <a:gd name="T5" fmla="*/ 761 h 2786"/>
                <a:gd name="T6" fmla="*/ 2030 w 2855"/>
                <a:gd name="T7" fmla="*/ 349 h 2786"/>
                <a:gd name="T8" fmla="*/ 2522 w 2855"/>
                <a:gd name="T9" fmla="*/ 2025 h 2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6">
                  <a:moveTo>
                    <a:pt x="2522" y="2025"/>
                  </a:moveTo>
                  <a:cubicBezTo>
                    <a:pt x="2189" y="2601"/>
                    <a:pt x="1429" y="2786"/>
                    <a:pt x="825" y="2437"/>
                  </a:cubicBezTo>
                  <a:cubicBezTo>
                    <a:pt x="220" y="2088"/>
                    <a:pt x="0" y="1337"/>
                    <a:pt x="333" y="761"/>
                  </a:cubicBezTo>
                  <a:cubicBezTo>
                    <a:pt x="665" y="185"/>
                    <a:pt x="1425" y="0"/>
                    <a:pt x="2030" y="349"/>
                  </a:cubicBezTo>
                  <a:cubicBezTo>
                    <a:pt x="2634" y="698"/>
                    <a:pt x="2855" y="1449"/>
                    <a:pt x="2522" y="2025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03672" y="3986585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3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98663" y="4861896"/>
            <a:ext cx="882650" cy="925512"/>
            <a:chOff x="2598663" y="4651733"/>
            <a:chExt cx="882650" cy="925512"/>
          </a:xfrm>
          <a:solidFill>
            <a:schemeClr val="tx2"/>
          </a:solidFill>
        </p:grpSpPr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2598663" y="4651733"/>
              <a:ext cx="882650" cy="925512"/>
            </a:xfrm>
            <a:prstGeom prst="ellipse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24254" y="4853484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4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09576" y="3885584"/>
            <a:ext cx="1046162" cy="1019175"/>
            <a:chOff x="1009576" y="3675421"/>
            <a:chExt cx="1046162" cy="1019175"/>
          </a:xfrm>
          <a:solidFill>
            <a:schemeClr val="tx2"/>
          </a:solidFill>
        </p:grpSpPr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1009576" y="3675421"/>
              <a:ext cx="1046162" cy="1019175"/>
            </a:xfrm>
            <a:custGeom>
              <a:avLst/>
              <a:gdLst>
                <a:gd name="T0" fmla="*/ 333 w 2855"/>
                <a:gd name="T1" fmla="*/ 2025 h 2785"/>
                <a:gd name="T2" fmla="*/ 825 w 2855"/>
                <a:gd name="T3" fmla="*/ 349 h 2785"/>
                <a:gd name="T4" fmla="*/ 2523 w 2855"/>
                <a:gd name="T5" fmla="*/ 760 h 2785"/>
                <a:gd name="T6" fmla="*/ 2030 w 2855"/>
                <a:gd name="T7" fmla="*/ 2436 h 2785"/>
                <a:gd name="T8" fmla="*/ 333 w 2855"/>
                <a:gd name="T9" fmla="*/ 2025 h 2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5">
                  <a:moveTo>
                    <a:pt x="333" y="2025"/>
                  </a:moveTo>
                  <a:cubicBezTo>
                    <a:pt x="0" y="1448"/>
                    <a:pt x="221" y="698"/>
                    <a:pt x="825" y="349"/>
                  </a:cubicBezTo>
                  <a:cubicBezTo>
                    <a:pt x="1430" y="0"/>
                    <a:pt x="2190" y="184"/>
                    <a:pt x="2523" y="760"/>
                  </a:cubicBezTo>
                  <a:cubicBezTo>
                    <a:pt x="2855" y="1337"/>
                    <a:pt x="2635" y="2087"/>
                    <a:pt x="2030" y="2436"/>
                  </a:cubicBezTo>
                  <a:cubicBezTo>
                    <a:pt x="1426" y="2785"/>
                    <a:pt x="666" y="2601"/>
                    <a:pt x="333" y="2025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44836" y="3891583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5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60376" y="2113934"/>
            <a:ext cx="1046162" cy="1020762"/>
            <a:chOff x="1060376" y="1903771"/>
            <a:chExt cx="1046162" cy="1020762"/>
          </a:xfrm>
          <a:solidFill>
            <a:schemeClr val="tx2"/>
          </a:solidFill>
        </p:grpSpPr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060376" y="1903771"/>
              <a:ext cx="1046162" cy="1020762"/>
            </a:xfrm>
            <a:custGeom>
              <a:avLst/>
              <a:gdLst>
                <a:gd name="T0" fmla="*/ 333 w 2855"/>
                <a:gd name="T1" fmla="*/ 761 h 2786"/>
                <a:gd name="T2" fmla="*/ 2030 w 2855"/>
                <a:gd name="T3" fmla="*/ 349 h 2786"/>
                <a:gd name="T4" fmla="*/ 2522 w 2855"/>
                <a:gd name="T5" fmla="*/ 2025 h 2786"/>
                <a:gd name="T6" fmla="*/ 825 w 2855"/>
                <a:gd name="T7" fmla="*/ 2437 h 2786"/>
                <a:gd name="T8" fmla="*/ 333 w 2855"/>
                <a:gd name="T9" fmla="*/ 761 h 2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6">
                  <a:moveTo>
                    <a:pt x="333" y="761"/>
                  </a:moveTo>
                  <a:cubicBezTo>
                    <a:pt x="666" y="185"/>
                    <a:pt x="1426" y="0"/>
                    <a:pt x="2030" y="349"/>
                  </a:cubicBezTo>
                  <a:cubicBezTo>
                    <a:pt x="2635" y="698"/>
                    <a:pt x="2855" y="1449"/>
                    <a:pt x="2522" y="2025"/>
                  </a:cubicBezTo>
                  <a:cubicBezTo>
                    <a:pt x="2190" y="2601"/>
                    <a:pt x="1430" y="2786"/>
                    <a:pt x="825" y="2437"/>
                  </a:cubicBezTo>
                  <a:cubicBezTo>
                    <a:pt x="221" y="2088"/>
                    <a:pt x="0" y="1337"/>
                    <a:pt x="333" y="761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92337" y="2074658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6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328921" y="1867713"/>
            <a:ext cx="2289740" cy="950671"/>
            <a:chOff x="6328921" y="1657550"/>
            <a:chExt cx="2016224" cy="950671"/>
          </a:xfrm>
        </p:grpSpPr>
        <p:sp>
          <p:nvSpPr>
            <p:cNvPr id="26" name="TextBox 25"/>
            <p:cNvSpPr txBox="1"/>
            <p:nvPr/>
          </p:nvSpPr>
          <p:spPr>
            <a:xfrm>
              <a:off x="6328921" y="1657550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P112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28921" y="2023446"/>
              <a:ext cx="20162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设计并测试</a:t>
              </a:r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Student</a:t>
              </a:r>
              <a:r>
                <a:rPr lang="zh-CN" altLang="en-US" sz="1600" dirty="0">
                  <a:solidFill>
                    <a:srgbClr val="4D4D4D"/>
                  </a:solidFill>
                  <a:latin typeface="微软雅黑"/>
                  <a:ea typeface="微软雅黑"/>
                </a:rPr>
                <a:t>类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309627" y="1867713"/>
            <a:ext cx="2016224" cy="950671"/>
            <a:chOff x="9309627" y="1657550"/>
            <a:chExt cx="2016224" cy="950671"/>
          </a:xfrm>
        </p:grpSpPr>
        <p:sp>
          <p:nvSpPr>
            <p:cNvPr id="31" name="TextBox 30"/>
            <p:cNvSpPr txBox="1"/>
            <p:nvPr/>
          </p:nvSpPr>
          <p:spPr>
            <a:xfrm>
              <a:off x="9309627" y="1657550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P113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309627" y="2023446"/>
              <a:ext cx="20162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设计并测试</a:t>
              </a:r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Father</a:t>
              </a:r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和</a:t>
              </a:r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Child</a:t>
              </a:r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类</a:t>
              </a:r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328921" y="3340253"/>
            <a:ext cx="2016224" cy="950671"/>
            <a:chOff x="6328921" y="3130090"/>
            <a:chExt cx="2016224" cy="950671"/>
          </a:xfrm>
        </p:grpSpPr>
        <p:sp>
          <p:nvSpPr>
            <p:cNvPr id="34" name="TextBox 33"/>
            <p:cNvSpPr txBox="1"/>
            <p:nvPr/>
          </p:nvSpPr>
          <p:spPr>
            <a:xfrm>
              <a:off x="6328921" y="313009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单例模式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28921" y="3495986"/>
              <a:ext cx="20162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设计并实现一个单例模式的类。能讲清楚。</a:t>
              </a:r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309627" y="3340253"/>
            <a:ext cx="2016224" cy="704450"/>
            <a:chOff x="9309627" y="3130090"/>
            <a:chExt cx="2016224" cy="704450"/>
          </a:xfrm>
        </p:grpSpPr>
        <p:sp>
          <p:nvSpPr>
            <p:cNvPr id="37" name="TextBox 36"/>
            <p:cNvSpPr txBox="1"/>
            <p:nvPr/>
          </p:nvSpPr>
          <p:spPr>
            <a:xfrm>
              <a:off x="9309627" y="3130090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使用</a:t>
              </a:r>
              <a:r>
                <a:rPr lang="en-US" altLang="zh-CN" b="1" dirty="0" err="1" smtClean="0">
                  <a:solidFill>
                    <a:srgbClr val="4D4D4D"/>
                  </a:solidFill>
                  <a:latin typeface="微软雅黑"/>
                  <a:ea typeface="微软雅黑"/>
                </a:rPr>
                <a:t>jdk</a:t>
              </a:r>
              <a:r>
                <a:rPr lang="zh-CN" altLang="en-US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文档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309627" y="3495986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查询有无</a:t>
              </a:r>
              <a:r>
                <a:rPr lang="en-US" altLang="zh-CN" sz="1600" dirty="0" err="1" smtClean="0">
                  <a:solidFill>
                    <a:srgbClr val="4D4D4D"/>
                  </a:solidFill>
                  <a:latin typeface="微软雅黑"/>
                  <a:ea typeface="微软雅黑"/>
                </a:rPr>
                <a:t>printf</a:t>
              </a:r>
              <a:r>
                <a:rPr lang="zh-CN" altLang="en-US" sz="1600" dirty="0">
                  <a:solidFill>
                    <a:srgbClr val="4D4D4D"/>
                  </a:solidFill>
                  <a:latin typeface="微软雅黑"/>
                  <a:ea typeface="微软雅黑"/>
                </a:rPr>
                <a:t>方法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328921" y="4729666"/>
            <a:ext cx="2016224" cy="704450"/>
            <a:chOff x="6328921" y="4519503"/>
            <a:chExt cx="2016224" cy="704450"/>
          </a:xfrm>
        </p:grpSpPr>
        <p:sp>
          <p:nvSpPr>
            <p:cNvPr id="40" name="TextBox 39"/>
            <p:cNvSpPr txBox="1"/>
            <p:nvPr/>
          </p:nvSpPr>
          <p:spPr>
            <a:xfrm>
              <a:off x="6328921" y="4519503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P111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28921" y="4885399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分析</a:t>
              </a:r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p111</a:t>
              </a:r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三个程序</a:t>
              </a:r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9309627" y="4729666"/>
            <a:ext cx="2261362" cy="704450"/>
            <a:chOff x="9309627" y="4519503"/>
            <a:chExt cx="2016224" cy="704450"/>
          </a:xfrm>
        </p:grpSpPr>
        <p:sp>
          <p:nvSpPr>
            <p:cNvPr id="43" name="TextBox 42"/>
            <p:cNvSpPr txBox="1"/>
            <p:nvPr/>
          </p:nvSpPr>
          <p:spPr>
            <a:xfrm>
              <a:off x="9309627" y="451950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总结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09627" y="4885399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现场演示、讲解（抽检）</a:t>
              </a:r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45" name="Oval 12"/>
          <p:cNvSpPr>
            <a:spLocks noChangeArrowheads="1"/>
          </p:cNvSpPr>
          <p:nvPr/>
        </p:nvSpPr>
        <p:spPr bwMode="auto">
          <a:xfrm>
            <a:off x="1560438" y="2023446"/>
            <a:ext cx="3060700" cy="3060700"/>
          </a:xfrm>
          <a:prstGeom prst="ellipse">
            <a:avLst/>
          </a:prstGeom>
          <a:solidFill>
            <a:schemeClr val="tx1"/>
          </a:solidFill>
          <a:ln w="7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34198" y="333835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F8F8F8"/>
                </a:solidFill>
                <a:latin typeface="微软雅黑"/>
                <a:ea typeface="微软雅黑"/>
              </a:rPr>
              <a:t>课堂任务</a:t>
            </a:r>
            <a:endParaRPr lang="zh-CN" altLang="en-US" sz="2200" dirty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53462441"/>
      </p:ext>
    </p:extLst>
  </p:cSld>
  <p:clrMapOvr>
    <a:masterClrMapping/>
  </p:clrMapOvr>
  <p:transition spd="slow" advTm="681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2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2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20"/>
                            </p:stCondLst>
                            <p:childTnLst>
                              <p:par>
                                <p:cTn id="33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820"/>
                            </p:stCondLst>
                            <p:childTnLst>
                              <p:par>
                                <p:cTn id="64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45" grpId="0" animBg="1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复习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面向对象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2176125" y="2655798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面向过程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面向对象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对象无处不在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69993" y="3841027"/>
              <a:ext cx="1456155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类与对象</a:t>
              </a:r>
              <a:endParaRPr lang="en-US" altLang="zh-CN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390822" y="1829603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class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new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抽象、具体</a:t>
            </a: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3115487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400" dirty="0" smtClean="0">
                  <a:solidFill>
                    <a:srgbClr val="F8F8F8"/>
                  </a:solidFill>
                </a:rPr>
                <a:t>构造方法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941682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ew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之后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默认就有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无参、有参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垃圾回收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ew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之后，可能会有垃圾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自动回收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强制回收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System.gc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inalize()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第一次课的内容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6850750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980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微软雅黑"/>
                <a:ea typeface="微软雅黑"/>
              </a:rPr>
              <a:t>static</a:t>
            </a:r>
            <a:endParaRPr lang="zh-CN" altLang="en-US" sz="2200" dirty="0">
              <a:solidFill>
                <a:schemeClr val="bg2">
                  <a:lumMod val="20000"/>
                  <a:lumOff val="80000"/>
                </a:scheme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022" y="666517"/>
            <a:ext cx="9744718" cy="578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78323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0265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tatic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成员变量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05" y="1412776"/>
            <a:ext cx="10348659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18921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4861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static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方法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34" y="1412776"/>
            <a:ext cx="10966894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14949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768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static</a:t>
            </a:r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代码块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17861" y="2636912"/>
            <a:ext cx="9505056" cy="15950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n-ea"/>
                <a:ea typeface="+mn-ea"/>
              </a:rPr>
              <a:t>只在第一次使用的时候执行</a:t>
            </a:r>
            <a:r>
              <a:rPr lang="zh-CN" altLang="en-US" sz="3200" dirty="0">
                <a:solidFill>
                  <a:srgbClr val="F8F8F8"/>
                </a:solidFill>
                <a:latin typeface="+mn-ea"/>
                <a:ea typeface="+mn-ea"/>
              </a:rPr>
              <a:t>。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n-ea"/>
                <a:ea typeface="+mn-ea"/>
              </a:rPr>
              <a:t>仅执行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n-ea"/>
                <a:ea typeface="+mn-ea"/>
              </a:rPr>
              <a:t>1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n-ea"/>
                <a:ea typeface="+mn-ea"/>
              </a:rPr>
              <a:t>次的代码块。</a:t>
            </a:r>
            <a:endParaRPr kumimoji="0" lang="en-US" altLang="zh-CN" sz="32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+mn-ea"/>
              <a:ea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lang="en-US" altLang="zh-CN" sz="3200" dirty="0">
              <a:solidFill>
                <a:srgbClr val="F8F8F8"/>
              </a:solidFill>
              <a:latin typeface="+mn-ea"/>
              <a:ea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n-ea"/>
                <a:ea typeface="+mn-ea"/>
              </a:rPr>
              <a:t>常用于类中属性的初始化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n-ea"/>
                <a:ea typeface="+mn-ea"/>
              </a:rPr>
              <a:t>(p97)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8273113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2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77741" y="15902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accent2"/>
                </a:solidFill>
                <a:latin typeface="微软雅黑"/>
                <a:ea typeface="微软雅黑"/>
              </a:rPr>
              <a:t>设计模式：单例模式</a:t>
            </a:r>
            <a:endParaRPr lang="zh-CN" altLang="en-US" sz="2400" dirty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41" name="直接连接符 40"/>
          <p:cNvCxnSpPr/>
          <p:nvPr/>
        </p:nvCxnSpPr>
        <p:spPr bwMode="auto">
          <a:xfrm>
            <a:off x="5782071" y="1052736"/>
            <a:ext cx="0" cy="19442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/>
          <p:cNvCxnSpPr/>
          <p:nvPr/>
        </p:nvCxnSpPr>
        <p:spPr bwMode="auto">
          <a:xfrm>
            <a:off x="5782071" y="3910236"/>
            <a:ext cx="0" cy="19442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椭圆 42"/>
          <p:cNvSpPr/>
          <p:nvPr/>
        </p:nvSpPr>
        <p:spPr bwMode="auto">
          <a:xfrm>
            <a:off x="5235971" y="2818036"/>
            <a:ext cx="1092200" cy="1092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387177" y="155679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 smtClean="0">
                <a:latin typeface="+mn-ea"/>
                <a:ea typeface="+mn-ea"/>
              </a:rPr>
              <a:t>单例模式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862118" y="155679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+mn-ea"/>
                <a:ea typeface="+mn-ea"/>
              </a:rPr>
              <a:t>非单例模式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20118" y="2024844"/>
            <a:ext cx="363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tx2"/>
                </a:solidFill>
                <a:latin typeface="+mn-ea"/>
                <a:ea typeface="+mn-ea"/>
              </a:rPr>
              <a:t>只有一个实例</a:t>
            </a:r>
            <a:endParaRPr lang="zh-CN" altLang="en-US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862118" y="2024844"/>
            <a:ext cx="363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latin typeface="+mn-ea"/>
                <a:ea typeface="+mn-ea"/>
              </a:rPr>
              <a:t>可以多个实例</a:t>
            </a:r>
            <a:endParaRPr lang="zh-CN" altLang="en-US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2359717" y="3364136"/>
            <a:ext cx="2149818" cy="35289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从编程角度保证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1489869" y="3808636"/>
            <a:ext cx="3019666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肯定有</a:t>
            </a:r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static</a:t>
            </a:r>
            <a:endParaRPr lang="zh-CN" altLang="en-US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1921917" y="4303936"/>
            <a:ext cx="2587618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构造方法私有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1955068" y="4797152"/>
            <a:ext cx="2554467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无</a:t>
            </a:r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new, </a:t>
            </a:r>
            <a:r>
              <a:rPr lang="en-US" altLang="zh-CN" dirty="0" err="1" smtClean="0">
                <a:solidFill>
                  <a:srgbClr val="F8F8F8"/>
                </a:solidFill>
                <a:latin typeface="+mn-ea"/>
                <a:ea typeface="+mn-ea"/>
              </a:rPr>
              <a:t>getInstance</a:t>
            </a:r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()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7002323" y="3364136"/>
            <a:ext cx="2336418" cy="35289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无考虑</a:t>
            </a:r>
            <a:endParaRPr lang="zh-CN" altLang="en-US" dirty="0">
              <a:solidFill>
                <a:srgbClr val="F8F8F8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7014369" y="3808636"/>
            <a:ext cx="3485852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F8F8F8"/>
                </a:solidFill>
                <a:latin typeface="+mn-ea"/>
                <a:ea typeface="+mn-ea"/>
              </a:rPr>
              <a:t>只</a:t>
            </a:r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在有需求的时候用</a:t>
            </a:r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static</a:t>
            </a:r>
            <a:endParaRPr lang="zh-CN" altLang="en-US" dirty="0">
              <a:solidFill>
                <a:srgbClr val="F8F8F8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7014369" y="4303936"/>
            <a:ext cx="1820316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构造方法公开</a:t>
            </a:r>
            <a:endParaRPr lang="zh-CN" altLang="en-US" dirty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7002323" y="4797152"/>
            <a:ext cx="2480434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写类的时候考虑</a:t>
            </a:r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new</a:t>
            </a:r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的使用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71887" y="3018098"/>
            <a:ext cx="867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F8F8F8"/>
                </a:solidFill>
              </a:rPr>
              <a:t>VS</a:t>
            </a:r>
            <a:endParaRPr lang="zh-CN" altLang="en-US" sz="4000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51858"/>
      </p:ext>
    </p:extLst>
  </p:cSld>
  <p:clrMapOvr>
    <a:masterClrMapping/>
  </p:clrMapOvr>
  <p:transition spd="slow" advTm="6932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8855 3.7037E-6 L -2.10095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421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2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2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020"/>
                                </p:stCondLst>
                                <p:childTnLst>
                                  <p:par>
                                    <p:cTn id="41" presetID="2" presetClass="entr" presetSubtype="4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4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4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4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4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520"/>
                                </p:stCondLst>
                                <p:childTnLst>
                                  <p:par>
                                    <p:cTn id="5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020"/>
                                </p:stCondLst>
                                <p:childTnLst>
                                  <p:par>
                                    <p:cTn id="5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520"/>
                                </p:stCondLst>
                                <p:childTnLst>
                                  <p:par>
                                    <p:cTn id="6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5020"/>
                                </p:stCondLst>
                                <p:childTnLst>
                                  <p:par>
                                    <p:cTn id="7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5520"/>
                                </p:stCondLst>
                                <p:childTnLst>
                                  <p:par>
                                    <p:cTn id="7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0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4" grpId="0" animBg="1"/>
          <p:bldP spid="84" grpId="1" animBg="1"/>
          <p:bldP spid="77" grpId="0"/>
          <p:bldP spid="4" grpId="0" animBg="1"/>
          <p:bldP spid="43" grpId="0" animBg="1"/>
          <p:bldP spid="78" grpId="0"/>
          <p:bldP spid="79" grpId="0"/>
          <p:bldP spid="80" grpId="0"/>
          <p:bldP spid="81" grpId="0"/>
          <p:bldP spid="82" grpId="0" animBg="1"/>
          <p:bldP spid="85" grpId="0" animBg="1"/>
          <p:bldP spid="86" grpId="0" animBg="1"/>
          <p:bldP spid="87" grpId="0" animBg="1"/>
          <p:bldP spid="88" grpId="0" animBg="1"/>
          <p:bldP spid="89" grpId="0" animBg="1"/>
          <p:bldP spid="90" grpId="0" animBg="1"/>
          <p:bldP spid="91" grpId="0" animBg="1"/>
          <p:bldP spid="9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8855 3.7037E-6 L -2.10095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421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2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2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020"/>
                                </p:stCondLst>
                                <p:childTnLst>
                                  <p:par>
                                    <p:cTn id="4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520"/>
                                </p:stCondLst>
                                <p:childTnLst>
                                  <p:par>
                                    <p:cTn id="5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020"/>
                                </p:stCondLst>
                                <p:childTnLst>
                                  <p:par>
                                    <p:cTn id="5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520"/>
                                </p:stCondLst>
                                <p:childTnLst>
                                  <p:par>
                                    <p:cTn id="6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5020"/>
                                </p:stCondLst>
                                <p:childTnLst>
                                  <p:par>
                                    <p:cTn id="7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5520"/>
                                </p:stCondLst>
                                <p:childTnLst>
                                  <p:par>
                                    <p:cTn id="7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0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4" grpId="0" animBg="1"/>
          <p:bldP spid="84" grpId="1" animBg="1"/>
          <p:bldP spid="77" grpId="0"/>
          <p:bldP spid="4" grpId="0" animBg="1"/>
          <p:bldP spid="43" grpId="0" animBg="1"/>
          <p:bldP spid="78" grpId="0"/>
          <p:bldP spid="79" grpId="0"/>
          <p:bldP spid="80" grpId="0"/>
          <p:bldP spid="81" grpId="0"/>
          <p:bldP spid="82" grpId="0" animBg="1"/>
          <p:bldP spid="85" grpId="0" animBg="1"/>
          <p:bldP spid="86" grpId="0" animBg="1"/>
          <p:bldP spid="87" grpId="0" animBg="1"/>
          <p:bldP spid="88" grpId="0" animBg="1"/>
          <p:bldP spid="89" grpId="0" animBg="1"/>
          <p:bldP spid="90" grpId="0" animBg="1"/>
          <p:bldP spid="91" grpId="0" animBg="1"/>
          <p:bldP spid="92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4416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单例模式代码写法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40" y="1844824"/>
            <a:ext cx="11391681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417757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77741" y="1590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accent2"/>
                </a:solidFill>
                <a:latin typeface="微软雅黑"/>
                <a:ea typeface="微软雅黑"/>
              </a:rPr>
              <a:t>内部类</a:t>
            </a:r>
            <a:endParaRPr lang="zh-CN" altLang="en-US" sz="2400" dirty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1029502" y="2390840"/>
            <a:ext cx="2952328" cy="295232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78301" y="1475872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类中类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78301" y="3300686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静态内部类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06293" y="5158502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方法内部类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45419" y="3513061"/>
            <a:ext cx="1300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8F8F8"/>
                </a:solidFill>
                <a:latin typeface="+mn-ea"/>
                <a:ea typeface="+mn-ea"/>
              </a:rPr>
              <a:t>封装！</a:t>
            </a:r>
            <a:endParaRPr lang="zh-CN" altLang="en-US" sz="4000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05666" y="1765071"/>
            <a:ext cx="864096" cy="864096"/>
            <a:chOff x="2505666" y="1765071"/>
            <a:chExt cx="864096" cy="864096"/>
          </a:xfrm>
        </p:grpSpPr>
        <p:sp>
          <p:nvSpPr>
            <p:cNvPr id="23" name="椭圆 22"/>
            <p:cNvSpPr/>
            <p:nvPr/>
          </p:nvSpPr>
          <p:spPr bwMode="auto">
            <a:xfrm>
              <a:off x="2505666" y="1765071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63333" y="1845204"/>
              <a:ext cx="755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01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405766" y="2600174"/>
            <a:ext cx="864096" cy="864096"/>
            <a:chOff x="3405766" y="2600174"/>
            <a:chExt cx="864096" cy="864096"/>
          </a:xfrm>
        </p:grpSpPr>
        <p:sp>
          <p:nvSpPr>
            <p:cNvPr id="24" name="椭圆 23"/>
            <p:cNvSpPr/>
            <p:nvPr/>
          </p:nvSpPr>
          <p:spPr bwMode="auto">
            <a:xfrm>
              <a:off x="3405766" y="2600174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52333" y="2708804"/>
              <a:ext cx="7264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02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593471" y="3855820"/>
            <a:ext cx="864096" cy="864096"/>
            <a:chOff x="3593471" y="3855820"/>
            <a:chExt cx="864096" cy="864096"/>
          </a:xfrm>
        </p:grpSpPr>
        <p:sp>
          <p:nvSpPr>
            <p:cNvPr id="25" name="椭圆 24"/>
            <p:cNvSpPr/>
            <p:nvPr/>
          </p:nvSpPr>
          <p:spPr bwMode="auto">
            <a:xfrm>
              <a:off x="3593471" y="3855820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55533" y="3978804"/>
              <a:ext cx="755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03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937714" y="4809209"/>
            <a:ext cx="864096" cy="864096"/>
            <a:chOff x="2937714" y="4911120"/>
            <a:chExt cx="864096" cy="864096"/>
          </a:xfrm>
        </p:grpSpPr>
        <p:sp>
          <p:nvSpPr>
            <p:cNvPr id="26" name="椭圆 25"/>
            <p:cNvSpPr/>
            <p:nvPr/>
          </p:nvSpPr>
          <p:spPr bwMode="auto">
            <a:xfrm>
              <a:off x="2937714" y="4911120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82433" y="5020204"/>
              <a:ext cx="7264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04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477" y="1211017"/>
            <a:ext cx="4842982" cy="454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4115449"/>
      </p:ext>
    </p:extLst>
  </p:cSld>
  <p:clrMapOvr>
    <a:masterClrMapping/>
  </p:clrMapOvr>
  <p:transition spd="slow" advTm="576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8855 3.7037E-6 L -2.10095E-6 3.703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8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80"/>
                            </p:stCondLst>
                            <p:childTnLst>
                              <p:par>
                                <p:cTn id="34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880"/>
                            </p:stCondLst>
                            <p:childTnLst>
                              <p:par>
                                <p:cTn id="5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84" grpId="0" animBg="1"/>
      <p:bldP spid="84" grpId="1" animBg="1"/>
      <p:bldP spid="4" grpId="0" animBg="1"/>
      <p:bldP spid="22" grpId="0" animBg="1"/>
      <p:bldP spid="27" grpId="0"/>
      <p:bldP spid="29" grpId="0"/>
      <p:bldP spid="31" grpId="0"/>
      <p:bldP spid="35" grpId="0"/>
    </p:bldLst>
  </p:timing>
</p:sld>
</file>

<file path=ppt/theme/theme1.xml><?xml version="1.0" encoding="utf-8"?>
<a:theme xmlns:a="http://schemas.openxmlformats.org/drawingml/2006/main" name="清风素材 https://12sc.taobao.com/">
  <a:themeElements>
    <a:clrScheme name="自定义 1">
      <a:dk1>
        <a:srgbClr val="C4261D"/>
      </a:dk1>
      <a:lt1>
        <a:srgbClr val="FF9900"/>
      </a:lt1>
      <a:dk2>
        <a:srgbClr val="4D4D4D"/>
      </a:dk2>
      <a:lt2>
        <a:srgbClr val="C2C1C1"/>
      </a:lt2>
      <a:accent1>
        <a:srgbClr val="080808"/>
      </a:accent1>
      <a:accent2>
        <a:srgbClr val="333333"/>
      </a:accent2>
      <a:accent3>
        <a:srgbClr val="C4261D"/>
      </a:accent3>
      <a:accent4>
        <a:srgbClr val="FF9900"/>
      </a:accent4>
      <a:accent5>
        <a:srgbClr val="4D4D4D"/>
      </a:accent5>
      <a:accent6>
        <a:srgbClr val="999999"/>
      </a:accent6>
      <a:hlink>
        <a:srgbClr val="080808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10490</TotalTime>
  <Pages>0</Pages>
  <Words>331</Words>
  <Characters>0</Characters>
  <Application>Microsoft Office PowerPoint</Application>
  <DocSecurity>0</DocSecurity>
  <PresentationFormat>自定义</PresentationFormat>
  <Lines>0</Lines>
  <Paragraphs>138</Paragraphs>
  <Slides>12</Slides>
  <Notes>12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清风素材 https://12sc.taobao.com/</vt:lpstr>
      <vt:lpstr>Java 面向对象程序设计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pc</cp:lastModifiedBy>
  <cp:revision>818</cp:revision>
  <dcterms:created xsi:type="dcterms:W3CDTF">2013-01-25T01:44:32Z</dcterms:created>
  <dcterms:modified xsi:type="dcterms:W3CDTF">2017-09-08T11:15:43Z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