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handoutMasterIdLst>
    <p:handoutMasterId r:id="rId31"/>
  </p:handoutMasterIdLst>
  <p:sldIdLst>
    <p:sldId id="642" r:id="rId3"/>
    <p:sldId id="668" r:id="rId4"/>
    <p:sldId id="669" r:id="rId5"/>
    <p:sldId id="670" r:id="rId6"/>
    <p:sldId id="606" r:id="rId7"/>
    <p:sldId id="662" r:id="rId8"/>
    <p:sldId id="671" r:id="rId9"/>
    <p:sldId id="663" r:id="rId10"/>
    <p:sldId id="664" r:id="rId11"/>
    <p:sldId id="665" r:id="rId12"/>
    <p:sldId id="672" r:id="rId13"/>
    <p:sldId id="673" r:id="rId14"/>
    <p:sldId id="680" r:id="rId15"/>
    <p:sldId id="674" r:id="rId16"/>
    <p:sldId id="619" r:id="rId17"/>
    <p:sldId id="675" r:id="rId18"/>
    <p:sldId id="621" r:id="rId19"/>
    <p:sldId id="676" r:id="rId20"/>
    <p:sldId id="667" r:id="rId21"/>
    <p:sldId id="677" r:id="rId22"/>
    <p:sldId id="678" r:id="rId23"/>
    <p:sldId id="679" r:id="rId24"/>
    <p:sldId id="681" r:id="rId25"/>
    <p:sldId id="683" r:id="rId26"/>
    <p:sldId id="684" r:id="rId27"/>
    <p:sldId id="682" r:id="rId28"/>
    <p:sldId id="685" r:id="rId29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2019/9/15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6650" y="2565400"/>
            <a:ext cx="6334125" cy="863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8238" y="3644900"/>
            <a:ext cx="6335712" cy="6477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726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6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93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91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3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72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4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4192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3039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01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70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05900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597824"/>
            <a:ext cx="11953328" cy="12632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站在子类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遥望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父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类，</a:t>
            </a:r>
            <a:r>
              <a:rPr lang="en-US" altLang="zh-CN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super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可以取到父类的成员变量和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方法（包括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构造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方法）。</a:t>
            </a:r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P118-120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338263"/>
            <a:ext cx="1210468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109663"/>
            <a:ext cx="1178083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622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741840"/>
            <a:ext cx="12196763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：所有类的父类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p134-135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toString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()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6768805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不想被继承，不想被重写，不想被改变。</a:t>
            </a:r>
          </a:p>
        </p:txBody>
      </p:sp>
    </p:spTree>
    <p:extLst>
      <p:ext uri="{BB962C8B-B14F-4D97-AF65-F5344CB8AC3E}">
        <p14:creationId xmlns:p14="http://schemas.microsoft.com/office/powerpoint/2010/main" val="686180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/>
                <a:ea typeface="微软雅黑"/>
              </a:rPr>
              <a:t>f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inal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关键词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7552" y="155679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不写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类无法继承</a:t>
            </a: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方法无法被重写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705893" y="4303936"/>
            <a:ext cx="280364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</a:rPr>
              <a:t>变量首次赋值后不再可变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类可以继承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方法可以重写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变量是可变的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类、方法的功能不确定，怎么办？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77" y="3861048"/>
            <a:ext cx="5139808" cy="158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84063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特征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：功能不确定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抽象方法：只有名字，无代码。所在类为抽象类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抽象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类：可以包含，也可以不包含抽象方法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3885" y="3513061"/>
            <a:ext cx="177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抽象类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48877" y="51479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关键词：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abstract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抽象类、抽象方法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17" y="1364385"/>
            <a:ext cx="8640960" cy="45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841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1443114"/>
            <a:chOff x="6328921" y="1657550"/>
            <a:chExt cx="2016224" cy="1443114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7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更抽象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所有方法都是抽象的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（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public abstract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）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所有变量都是全局变量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(public static final)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215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interface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无法实例化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6" y="3340253"/>
            <a:ext cx="2261361" cy="950671"/>
            <a:chOff x="9309627" y="3130090"/>
            <a:chExt cx="2016224" cy="950671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接口可继承接口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 p127,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第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8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行 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1689335"/>
            <a:chOff x="6328921" y="4519503"/>
            <a:chExt cx="2016224" cy="1689335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用类实现接口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</a:t>
              </a: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P126,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例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4-11</a:t>
              </a:r>
              <a:endParaRPr lang="en-US" altLang="zh-CN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P127,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例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4-12</a:t>
              </a: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P128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，倒数第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3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行，实现多个接口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6" y="4729666"/>
            <a:ext cx="2723823" cy="1196893"/>
            <a:chOff x="9309627" y="4519503"/>
            <a:chExt cx="2428553" cy="1196893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242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可继承类的同时实现接口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 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</a:t>
              </a:r>
              <a:endPara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endParaRPr>
            </a:p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p129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4005" y="328498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4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4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432084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8" y="642401"/>
            <a:ext cx="1065688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2003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“</a:t>
            </a:r>
            <a:r>
              <a:rPr lang="zh-CN" altLang="en-US" sz="4800" dirty="0">
                <a:solidFill>
                  <a:srgbClr val="F8F8F8"/>
                </a:solidFill>
                <a:latin typeface="微软雅黑"/>
                <a:ea typeface="微软雅黑"/>
              </a:rPr>
              <a:t>继承</a:t>
            </a:r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”之下有“多态”</a:t>
            </a:r>
          </a:p>
        </p:txBody>
      </p:sp>
    </p:spTree>
    <p:extLst>
      <p:ext uri="{BB962C8B-B14F-4D97-AF65-F5344CB8AC3E}">
        <p14:creationId xmlns:p14="http://schemas.microsoft.com/office/powerpoint/2010/main" val="9560130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36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多态：子类当作父类去使用，运行的是子类的方法（运行时绑定）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800100"/>
            <a:ext cx="81899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3642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多态：使用匿名内部类作为参数传递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004888"/>
            <a:ext cx="783748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916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743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多态应用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简单工厂模式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*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8" y="674839"/>
            <a:ext cx="4997789" cy="105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726478"/>
            <a:ext cx="3972226" cy="8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5" y="2678713"/>
            <a:ext cx="3973128" cy="87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7" y="4149080"/>
            <a:ext cx="4973925" cy="22322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1" y="4653136"/>
            <a:ext cx="5139808" cy="158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1" y="1791543"/>
            <a:ext cx="5139808" cy="27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1" y="696513"/>
            <a:ext cx="5062840" cy="106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1417861" y="4527699"/>
            <a:ext cx="3024336" cy="134957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15506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128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多态应用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工厂方法模式（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多分支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语句的多态替换）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*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8" y="674839"/>
            <a:ext cx="4997789" cy="105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" y="1726478"/>
            <a:ext cx="3434655" cy="73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" y="2553216"/>
            <a:ext cx="3322320" cy="73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4" y="3795305"/>
            <a:ext cx="4986862" cy="111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4913435"/>
            <a:ext cx="338058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5675891"/>
            <a:ext cx="3380582" cy="67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21" y="710527"/>
            <a:ext cx="5112568" cy="98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61" y="1726478"/>
            <a:ext cx="5172332" cy="312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61" y="4888349"/>
            <a:ext cx="4656056" cy="174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52540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0269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r="-1082" b="7810"/>
          <a:stretch/>
        </p:blipFill>
        <p:spPr>
          <a:xfrm>
            <a:off x="0" y="630774"/>
            <a:ext cx="12328633" cy="6074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73" y="0"/>
            <a:ext cx="12196090" cy="6857999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877" y="728112"/>
            <a:ext cx="88791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C4261D"/>
                </a:solidFill>
                <a:latin typeface="微软雅黑"/>
                <a:ea typeface="微软雅黑"/>
              </a:rPr>
              <a:t>课</a:t>
            </a:r>
            <a:r>
              <a:rPr lang="zh-CN" altLang="en-US" sz="2200" b="1" dirty="0" smtClean="0">
                <a:solidFill>
                  <a:srgbClr val="C4261D"/>
                </a:solidFill>
                <a:latin typeface="微软雅黑"/>
                <a:ea typeface="微软雅黑"/>
              </a:rPr>
              <a:t>下任务</a:t>
            </a:r>
            <a:endParaRPr lang="en-US" altLang="zh-CN" sz="2200" b="1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b="1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一、小组合作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  7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人一组。小组成员要通力合作，保证每位同学提交作业，以免影响小组成绩。下次上课前每小组推荐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1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名代表，参与最佳作业的评选。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二、作业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1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实现教材示例代码，并用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github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或者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gitee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提交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，代码要有相应提交记录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（提交以上次代码为基础，需先把远程库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pull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下来之后，在本地添加新的代码提交）。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2.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结合课件例子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和网络资源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，深入理解多态，并编写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代码进行相应实践：实现简单工厂模式和工厂方法模式，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并使用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github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或者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gitee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托管，代码要有相应提交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记录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（提交以上次代码为基础，需先把远程库</a:t>
            </a:r>
            <a:r>
              <a:rPr lang="en-US" altLang="zh-CN" sz="2200" dirty="0">
                <a:solidFill>
                  <a:srgbClr val="C4261D"/>
                </a:solidFill>
                <a:latin typeface="微软雅黑"/>
                <a:ea typeface="微软雅黑"/>
              </a:rPr>
              <a:t>pull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下来之后，在本地添加新的代码提交） 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；</a:t>
            </a:r>
            <a:endParaRPr lang="en-US" altLang="zh-CN" sz="2200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3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结合以上作业谈谈你对继承和多态的认识（内要粘贴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本人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github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或者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gitee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账户链接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）。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严禁抄袭！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306825"/>
      </p:ext>
    </p:extLst>
  </p:cSld>
  <p:clrMapOvr>
    <a:masterClrMapping/>
  </p:clrMapOvr>
  <p:transition spd="slow" advTm="60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98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8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8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8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面向对象三大特征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等腰三角形 2"/>
          <p:cNvSpPr/>
          <p:nvPr/>
        </p:nvSpPr>
        <p:spPr bwMode="auto">
          <a:xfrm rot="3036074">
            <a:off x="1049417" y="135103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63" y="1869626"/>
            <a:ext cx="69762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29737" y="140535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615909" y="154540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代码封装在类、方法中。程序运行时，把类“实例化”为对象，让对象执行操作，面向对象编程。</a:t>
            </a:r>
            <a:endParaRPr lang="en-US" altLang="zh-CN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等腰三角形 2"/>
          <p:cNvSpPr/>
          <p:nvPr/>
        </p:nvSpPr>
        <p:spPr bwMode="auto">
          <a:xfrm rot="3036074">
            <a:off x="2059351" y="2947818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597" y="346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继承</a:t>
            </a:r>
            <a:endParaRPr lang="en-US" altLang="zh-CN" dirty="0" smtClean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339671" y="3002146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625843" y="3142191"/>
            <a:ext cx="4174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3036074">
            <a:off x="1345332" y="474480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3578" y="5263396"/>
            <a:ext cx="697627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多态</a:t>
            </a:r>
            <a:endParaRPr lang="en-US" altLang="zh-CN" dirty="0" smtClean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625652" y="4763265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911824" y="4949672"/>
            <a:ext cx="467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856538" y="1012825"/>
            <a:ext cx="1831975" cy="2611438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9793288" y="1012825"/>
            <a:ext cx="1830387" cy="2611438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9793288" y="3722688"/>
            <a:ext cx="1830387" cy="2611438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7856538" y="3722688"/>
            <a:ext cx="1831975" cy="2611438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83320"/>
      </p:ext>
    </p:extLst>
  </p:cSld>
  <p:clrMapOvr>
    <a:masterClrMapping/>
  </p:clrMapOvr>
  <p:transition spd="slow" advTm="8069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中的继承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35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What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165496"/>
            <a:ext cx="203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代表一种所属关系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狗、猫属于动物类；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杨树、柳树属于树类。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……</a:t>
            </a: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狗、猫继承自动物；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杨树、柳树继承自树。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Why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371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写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过的代码不想再写，能不能复用？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Animal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</a:t>
            </a:r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Dog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Student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类写过，研究生类能不能复用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How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821" y="4438796"/>
            <a:ext cx="31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Dog extends Animal</a:t>
            </a: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Postgraduate extends Student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When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438796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不同类之间有所属关系的时候。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继承：添加新的方法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04850"/>
            <a:ext cx="9532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继承：重写父类方法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233488"/>
            <a:ext cx="818038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关于继承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924944"/>
            <a:ext cx="10335713" cy="57606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有继承、有“创新”。子类在父类基础上“发扬光大”。</a:t>
            </a: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699541"/>
            <a:ext cx="10009112" cy="5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super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清风素材1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11474</TotalTime>
  <Pages>0</Pages>
  <Words>768</Words>
  <Characters>0</Characters>
  <Application>Microsoft Office PowerPoint</Application>
  <DocSecurity>0</DocSecurity>
  <PresentationFormat>自定义</PresentationFormat>
  <Lines>0</Lines>
  <Paragraphs>186</Paragraphs>
  <Slides>27</Slides>
  <Notes>27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清风素材 https://12sc.taobao.com/</vt:lpstr>
      <vt:lpstr>清风素材1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870</cp:revision>
  <dcterms:created xsi:type="dcterms:W3CDTF">2013-01-25T01:44:32Z</dcterms:created>
  <dcterms:modified xsi:type="dcterms:W3CDTF">2019-09-15T14:33:33Z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