
<file path=[Content_Types].xml><?xml version="1.0" encoding="utf-8"?>
<Types xmlns="http://schemas.openxmlformats.org/package/2006/content-types">
  <Default Extension="png" ContentType="image/png"/>
  <Default Extension="mp3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642" r:id="rId2"/>
    <p:sldId id="668" r:id="rId3"/>
    <p:sldId id="669" r:id="rId4"/>
    <p:sldId id="670" r:id="rId5"/>
    <p:sldId id="606" r:id="rId6"/>
    <p:sldId id="662" r:id="rId7"/>
    <p:sldId id="671" r:id="rId8"/>
    <p:sldId id="663" r:id="rId9"/>
    <p:sldId id="664" r:id="rId10"/>
    <p:sldId id="665" r:id="rId11"/>
    <p:sldId id="672" r:id="rId12"/>
    <p:sldId id="673" r:id="rId13"/>
    <p:sldId id="680" r:id="rId14"/>
    <p:sldId id="674" r:id="rId15"/>
    <p:sldId id="619" r:id="rId16"/>
    <p:sldId id="675" r:id="rId17"/>
    <p:sldId id="621" r:id="rId18"/>
    <p:sldId id="676" r:id="rId19"/>
    <p:sldId id="667" r:id="rId20"/>
    <p:sldId id="677" r:id="rId21"/>
    <p:sldId id="678" r:id="rId22"/>
    <p:sldId id="679" r:id="rId23"/>
    <p:sldId id="681" r:id="rId24"/>
    <p:sldId id="682" r:id="rId25"/>
  </p:sldIdLst>
  <p:sldSz cx="12196763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AF2019"/>
    <a:srgbClr val="BB231B"/>
    <a:srgbClr val="C2241C"/>
    <a:srgbClr val="DF2E25"/>
    <a:srgbClr val="FFB13F"/>
    <a:srgbClr val="EA8B00"/>
    <a:srgbClr val="A9BECB"/>
    <a:srgbClr val="781E19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50" autoAdjust="0"/>
    <p:restoredTop sz="49635" autoAdjust="0"/>
  </p:normalViewPr>
  <p:slideViewPr>
    <p:cSldViewPr snapToObjects="1">
      <p:cViewPr varScale="1">
        <p:scale>
          <a:sx n="77" d="100"/>
          <a:sy n="77" d="100"/>
        </p:scale>
        <p:origin x="-102" y="-276"/>
      </p:cViewPr>
      <p:guideLst>
        <p:guide orient="horz" pos="2142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20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66804-583B-42BE-962B-441699487C40}" type="datetimeFigureOut">
              <a:rPr lang="zh-CN" altLang="en-US" smtClean="0"/>
              <a:pPr/>
              <a:t>2017/9/17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0FDFD-A5D4-42F3-BCC8-12887DAA73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821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  <a:pPr/>
              <a:t>2017/9/17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61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10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005" y="2420888"/>
            <a:ext cx="6334125" cy="863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5593" y="3500388"/>
            <a:ext cx="6335712" cy="6477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70511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37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79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6913" y="2886609"/>
            <a:ext cx="1060349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0462" y="2758265"/>
            <a:ext cx="1096814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0451" y="1447779"/>
            <a:ext cx="3013731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7436" y="3771071"/>
            <a:ext cx="524127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6340" y="2904246"/>
            <a:ext cx="40115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7817" y="2574149"/>
            <a:ext cx="981731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1942" y="3206628"/>
            <a:ext cx="1477636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52404" y="3446014"/>
            <a:ext cx="1834444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86102" y="2725338"/>
            <a:ext cx="1116794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800" y="3624920"/>
            <a:ext cx="522112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54880" y="2365000"/>
            <a:ext cx="52211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4437" y="2795894"/>
            <a:ext cx="1697365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3626" y="2785815"/>
            <a:ext cx="437445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19340" y="3325061"/>
            <a:ext cx="703540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9008" y="2909285"/>
            <a:ext cx="360841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44990" y="3446013"/>
            <a:ext cx="282222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86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719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3798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75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69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79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787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654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143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797" y="590550"/>
            <a:ext cx="1051316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797" y="1600201"/>
            <a:ext cx="10513168" cy="42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70247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/>
          <p:cNvSpPr>
            <a:spLocks/>
          </p:cNvSpPr>
          <p:nvPr/>
        </p:nvSpPr>
        <p:spPr bwMode="auto">
          <a:xfrm>
            <a:off x="3878833" y="2165425"/>
            <a:ext cx="8340228" cy="2527151"/>
          </a:xfrm>
          <a:custGeom>
            <a:avLst/>
            <a:gdLst>
              <a:gd name="T0" fmla="*/ 206 w 10932"/>
              <a:gd name="T1" fmla="*/ 0 h 3294"/>
              <a:gd name="T2" fmla="*/ 10932 w 10932"/>
              <a:gd name="T3" fmla="*/ 0 h 3294"/>
              <a:gd name="T4" fmla="*/ 10932 w 10932"/>
              <a:gd name="T5" fmla="*/ 3294 h 3294"/>
              <a:gd name="T6" fmla="*/ 0 w 10932"/>
              <a:gd name="T7" fmla="*/ 3294 h 3294"/>
              <a:gd name="T8" fmla="*/ 892 w 10932"/>
              <a:gd name="T9" fmla="*/ 1564 h 3294"/>
              <a:gd name="T10" fmla="*/ 206 w 10932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32" h="3294">
                <a:moveTo>
                  <a:pt x="206" y="0"/>
                </a:moveTo>
                <a:lnTo>
                  <a:pt x="10932" y="0"/>
                </a:lnTo>
                <a:lnTo>
                  <a:pt x="10932" y="3294"/>
                </a:lnTo>
                <a:lnTo>
                  <a:pt x="0" y="3294"/>
                </a:lnTo>
                <a:cubicBezTo>
                  <a:pt x="540" y="2909"/>
                  <a:pt x="892" y="2277"/>
                  <a:pt x="892" y="1564"/>
                </a:cubicBezTo>
                <a:cubicBezTo>
                  <a:pt x="892" y="945"/>
                  <a:pt x="628" y="388"/>
                  <a:pt x="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0" y="2165425"/>
            <a:ext cx="1975317" cy="2527151"/>
          </a:xfrm>
          <a:custGeom>
            <a:avLst/>
            <a:gdLst>
              <a:gd name="T0" fmla="*/ 0 w 2589"/>
              <a:gd name="T1" fmla="*/ 0 h 3294"/>
              <a:gd name="T2" fmla="*/ 2383 w 2589"/>
              <a:gd name="T3" fmla="*/ 0 h 3294"/>
              <a:gd name="T4" fmla="*/ 1697 w 2589"/>
              <a:gd name="T5" fmla="*/ 1564 h 3294"/>
              <a:gd name="T6" fmla="*/ 2589 w 2589"/>
              <a:gd name="T7" fmla="*/ 3294 h 3294"/>
              <a:gd name="T8" fmla="*/ 0 w 2589"/>
              <a:gd name="T9" fmla="*/ 3294 h 3294"/>
              <a:gd name="T10" fmla="*/ 0 w 2589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9" h="3294">
                <a:moveTo>
                  <a:pt x="0" y="0"/>
                </a:moveTo>
                <a:lnTo>
                  <a:pt x="2383" y="0"/>
                </a:lnTo>
                <a:cubicBezTo>
                  <a:pt x="1961" y="388"/>
                  <a:pt x="1697" y="945"/>
                  <a:pt x="1697" y="1564"/>
                </a:cubicBezTo>
                <a:cubicBezTo>
                  <a:pt x="1697" y="2277"/>
                  <a:pt x="2049" y="2909"/>
                  <a:pt x="2589" y="3294"/>
                </a:cubicBezTo>
                <a:lnTo>
                  <a:pt x="0" y="329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4825218" y="2751587"/>
            <a:ext cx="7056784" cy="677413"/>
          </a:xfrm>
          <a:effectLst/>
        </p:spPr>
        <p:txBody>
          <a:bodyPr/>
          <a:lstStyle/>
          <a:p>
            <a:r>
              <a:rPr lang="en-US" altLang="zh-CN" sz="6600" b="1" dirty="0" smtClean="0">
                <a:solidFill>
                  <a:srgbClr val="F8F8F8"/>
                </a:solidFill>
                <a:latin typeface="+mn-lt"/>
                <a:ea typeface="青鸟华光简综艺" pitchFamily="2" charset="-122"/>
              </a:rPr>
              <a:t>Java</a:t>
            </a:r>
            <a:r>
              <a:rPr lang="en-US" altLang="zh-CN" sz="5400" b="1" dirty="0" smtClean="0">
                <a:solidFill>
                  <a:srgbClr val="F8F8F8"/>
                </a:solidFill>
                <a:latin typeface="+mj-ea"/>
              </a:rPr>
              <a:t/>
            </a:r>
            <a:br>
              <a:rPr lang="en-US" altLang="zh-CN" sz="5400" b="1" dirty="0" smtClean="0">
                <a:solidFill>
                  <a:srgbClr val="F8F8F8"/>
                </a:solidFill>
                <a:latin typeface="+mj-ea"/>
              </a:rPr>
            </a:br>
            <a:r>
              <a:rPr lang="zh-CN" altLang="en-US" sz="3600" b="1" dirty="0" smtClean="0">
                <a:solidFill>
                  <a:srgbClr val="F8F8F8"/>
                </a:solidFill>
                <a:latin typeface="+mj-ea"/>
              </a:rPr>
              <a:t>面向对象程序设计</a:t>
            </a:r>
            <a:endParaRPr lang="zh-CN" sz="4400" b="1" dirty="0">
              <a:solidFill>
                <a:srgbClr val="F8F8F8"/>
              </a:solidFill>
              <a:latin typeface="+mj-ea"/>
            </a:endParaRPr>
          </a:p>
        </p:txBody>
      </p:sp>
      <p:sp>
        <p:nvSpPr>
          <p:cNvPr id="15" name="Freeform 5"/>
          <p:cNvSpPr>
            <a:spLocks noEditPoints="1"/>
          </p:cNvSpPr>
          <p:nvPr/>
        </p:nvSpPr>
        <p:spPr bwMode="auto">
          <a:xfrm>
            <a:off x="1966913" y="2508250"/>
            <a:ext cx="2114550" cy="2047875"/>
          </a:xfrm>
          <a:custGeom>
            <a:avLst/>
            <a:gdLst>
              <a:gd name="T0" fmla="*/ 296 w 2736"/>
              <a:gd name="T1" fmla="*/ 1034 h 2655"/>
              <a:gd name="T2" fmla="*/ 408 w 2736"/>
              <a:gd name="T3" fmla="*/ 885 h 2655"/>
              <a:gd name="T4" fmla="*/ 653 w 2736"/>
              <a:gd name="T5" fmla="*/ 672 h 2655"/>
              <a:gd name="T6" fmla="*/ 529 w 2736"/>
              <a:gd name="T7" fmla="*/ 1064 h 2655"/>
              <a:gd name="T8" fmla="*/ 410 w 2736"/>
              <a:gd name="T9" fmla="*/ 1501 h 2655"/>
              <a:gd name="T10" fmla="*/ 334 w 2736"/>
              <a:gd name="T11" fmla="*/ 1721 h 2655"/>
              <a:gd name="T12" fmla="*/ 583 w 2736"/>
              <a:gd name="T13" fmla="*/ 1601 h 2655"/>
              <a:gd name="T14" fmla="*/ 731 w 2736"/>
              <a:gd name="T15" fmla="*/ 1208 h 2655"/>
              <a:gd name="T16" fmla="*/ 953 w 2736"/>
              <a:gd name="T17" fmla="*/ 1310 h 2655"/>
              <a:gd name="T18" fmla="*/ 1059 w 2736"/>
              <a:gd name="T19" fmla="*/ 1532 h 2655"/>
              <a:gd name="T20" fmla="*/ 1151 w 2736"/>
              <a:gd name="T21" fmla="*/ 1455 h 2655"/>
              <a:gd name="T22" fmla="*/ 1103 w 2736"/>
              <a:gd name="T23" fmla="*/ 1165 h 2655"/>
              <a:gd name="T24" fmla="*/ 890 w 2736"/>
              <a:gd name="T25" fmla="*/ 1058 h 2655"/>
              <a:gd name="T26" fmla="*/ 1161 w 2736"/>
              <a:gd name="T27" fmla="*/ 967 h 2655"/>
              <a:gd name="T28" fmla="*/ 1586 w 2736"/>
              <a:gd name="T29" fmla="*/ 831 h 2655"/>
              <a:gd name="T30" fmla="*/ 1205 w 2736"/>
              <a:gd name="T31" fmla="*/ 817 h 2655"/>
              <a:gd name="T32" fmla="*/ 922 w 2736"/>
              <a:gd name="T33" fmla="*/ 558 h 2655"/>
              <a:gd name="T34" fmla="*/ 774 w 2736"/>
              <a:gd name="T35" fmla="*/ 512 h 2655"/>
              <a:gd name="T36" fmla="*/ 367 w 2736"/>
              <a:gd name="T37" fmla="*/ 603 h 2655"/>
              <a:gd name="T38" fmla="*/ 1417 w 2736"/>
              <a:gd name="T39" fmla="*/ 2639 h 2655"/>
              <a:gd name="T40" fmla="*/ 1707 w 2736"/>
              <a:gd name="T41" fmla="*/ 1595 h 2655"/>
              <a:gd name="T42" fmla="*/ 1417 w 2736"/>
              <a:gd name="T43" fmla="*/ 1692 h 2655"/>
              <a:gd name="T44" fmla="*/ 2092 w 2736"/>
              <a:gd name="T45" fmla="*/ 1381 h 2655"/>
              <a:gd name="T46" fmla="*/ 2384 w 2736"/>
              <a:gd name="T47" fmla="*/ 2093 h 2655"/>
              <a:gd name="T48" fmla="*/ 2092 w 2736"/>
              <a:gd name="T49" fmla="*/ 1381 h 2655"/>
              <a:gd name="T50" fmla="*/ 1756 w 2736"/>
              <a:gd name="T51" fmla="*/ 1595 h 2655"/>
              <a:gd name="T52" fmla="*/ 2046 w 2736"/>
              <a:gd name="T53" fmla="*/ 2393 h 2655"/>
              <a:gd name="T54" fmla="*/ 1847 w 2736"/>
              <a:gd name="T55" fmla="*/ 1595 h 2655"/>
              <a:gd name="T56" fmla="*/ 2459 w 2736"/>
              <a:gd name="T57" fmla="*/ 858 h 2655"/>
              <a:gd name="T58" fmla="*/ 1572 w 2736"/>
              <a:gd name="T59" fmla="*/ 1445 h 2655"/>
              <a:gd name="T60" fmla="*/ 1132 w 2736"/>
              <a:gd name="T61" fmla="*/ 1692 h 2655"/>
              <a:gd name="T62" fmla="*/ 653 w 2736"/>
              <a:gd name="T63" fmla="*/ 1629 h 2655"/>
              <a:gd name="T64" fmla="*/ 265 w 2736"/>
              <a:gd name="T65" fmla="*/ 1830 h 2655"/>
              <a:gd name="T66" fmla="*/ 36 w 2736"/>
              <a:gd name="T67" fmla="*/ 2037 h 2655"/>
              <a:gd name="T68" fmla="*/ 933 w 2736"/>
              <a:gd name="T69" fmla="*/ 1732 h 2655"/>
              <a:gd name="T70" fmla="*/ 1528 w 2736"/>
              <a:gd name="T71" fmla="*/ 1527 h 2655"/>
              <a:gd name="T72" fmla="*/ 2515 w 2736"/>
              <a:gd name="T73" fmla="*/ 918 h 2655"/>
              <a:gd name="T74" fmla="*/ 2659 w 2736"/>
              <a:gd name="T75" fmla="*/ 728 h 2655"/>
              <a:gd name="T76" fmla="*/ 1079 w 2736"/>
              <a:gd name="T77" fmla="*/ 2649 h 2655"/>
              <a:gd name="T78" fmla="*/ 1234 w 2736"/>
              <a:gd name="T79" fmla="*/ 2654 h 2655"/>
              <a:gd name="T80" fmla="*/ 1364 w 2736"/>
              <a:gd name="T81" fmla="*/ 1721 h 2655"/>
              <a:gd name="T82" fmla="*/ 1079 w 2736"/>
              <a:gd name="T83" fmla="*/ 1832 h 2655"/>
              <a:gd name="T84" fmla="*/ 740 w 2736"/>
              <a:gd name="T85" fmla="*/ 2571 h 2655"/>
              <a:gd name="T86" fmla="*/ 1030 w 2736"/>
              <a:gd name="T87" fmla="*/ 1832 h 2655"/>
              <a:gd name="T88" fmla="*/ 740 w 2736"/>
              <a:gd name="T89" fmla="*/ 1764 h 2655"/>
              <a:gd name="T90" fmla="*/ 2436 w 2736"/>
              <a:gd name="T91" fmla="*/ 1095 h 2655"/>
              <a:gd name="T92" fmla="*/ 2550 w 2736"/>
              <a:gd name="T93" fmla="*/ 1843 h 2655"/>
              <a:gd name="T94" fmla="*/ 2727 w 2736"/>
              <a:gd name="T95" fmla="*/ 1131 h 2655"/>
              <a:gd name="T96" fmla="*/ 2696 w 2736"/>
              <a:gd name="T97" fmla="*/ 858 h 2655"/>
              <a:gd name="T98" fmla="*/ 721 w 2736"/>
              <a:gd name="T99" fmla="*/ 246 h 2655"/>
              <a:gd name="T100" fmla="*/ 953 w 2736"/>
              <a:gd name="T101" fmla="*/ 507 h 2655"/>
              <a:gd name="T102" fmla="*/ 1229 w 2736"/>
              <a:gd name="T103" fmla="*/ 261 h 2655"/>
              <a:gd name="T104" fmla="*/ 1006 w 2736"/>
              <a:gd name="T105" fmla="*/ 0 h 2655"/>
              <a:gd name="T106" fmla="*/ 721 w 2736"/>
              <a:gd name="T107" fmla="*/ 246 h 2655"/>
              <a:gd name="T108" fmla="*/ 692 w 2736"/>
              <a:gd name="T109" fmla="*/ 2562 h 2655"/>
              <a:gd name="T110" fmla="*/ 403 w 2736"/>
              <a:gd name="T111" fmla="*/ 1926 h 2655"/>
              <a:gd name="T112" fmla="*/ 64 w 2736"/>
              <a:gd name="T113" fmla="*/ 2122 h 2655"/>
              <a:gd name="T114" fmla="*/ 354 w 2736"/>
              <a:gd name="T115" fmla="*/ 1953 h 2655"/>
              <a:gd name="T116" fmla="*/ 64 w 2736"/>
              <a:gd name="T117" fmla="*/ 2122 h 2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36" h="2655">
                <a:moveTo>
                  <a:pt x="228" y="967"/>
                </a:moveTo>
                <a:cubicBezTo>
                  <a:pt x="228" y="997"/>
                  <a:pt x="266" y="1034"/>
                  <a:pt x="296" y="1034"/>
                </a:cubicBezTo>
                <a:lnTo>
                  <a:pt x="301" y="1034"/>
                </a:lnTo>
                <a:cubicBezTo>
                  <a:pt x="368" y="1034"/>
                  <a:pt x="387" y="938"/>
                  <a:pt x="408" y="885"/>
                </a:cubicBezTo>
                <a:cubicBezTo>
                  <a:pt x="430" y="828"/>
                  <a:pt x="457" y="753"/>
                  <a:pt x="485" y="703"/>
                </a:cubicBezTo>
                <a:lnTo>
                  <a:pt x="653" y="672"/>
                </a:lnTo>
                <a:cubicBezTo>
                  <a:pt x="638" y="738"/>
                  <a:pt x="533" y="1013"/>
                  <a:pt x="533" y="1044"/>
                </a:cubicBezTo>
                <a:lnTo>
                  <a:pt x="529" y="1064"/>
                </a:lnTo>
                <a:lnTo>
                  <a:pt x="586" y="1402"/>
                </a:lnTo>
                <a:cubicBezTo>
                  <a:pt x="565" y="1406"/>
                  <a:pt x="437" y="1485"/>
                  <a:pt x="410" y="1501"/>
                </a:cubicBezTo>
                <a:cubicBezTo>
                  <a:pt x="365" y="1529"/>
                  <a:pt x="262" y="1568"/>
                  <a:pt x="262" y="1629"/>
                </a:cubicBezTo>
                <a:cubicBezTo>
                  <a:pt x="262" y="1674"/>
                  <a:pt x="292" y="1721"/>
                  <a:pt x="334" y="1721"/>
                </a:cubicBezTo>
                <a:lnTo>
                  <a:pt x="363" y="1721"/>
                </a:lnTo>
                <a:cubicBezTo>
                  <a:pt x="389" y="1721"/>
                  <a:pt x="548" y="1620"/>
                  <a:pt x="583" y="1601"/>
                </a:cubicBezTo>
                <a:cubicBezTo>
                  <a:pt x="636" y="1574"/>
                  <a:pt x="769" y="1513"/>
                  <a:pt x="769" y="1445"/>
                </a:cubicBezTo>
                <a:cubicBezTo>
                  <a:pt x="769" y="1371"/>
                  <a:pt x="731" y="1282"/>
                  <a:pt x="731" y="1208"/>
                </a:cubicBezTo>
                <a:cubicBezTo>
                  <a:pt x="765" y="1208"/>
                  <a:pt x="832" y="1223"/>
                  <a:pt x="869" y="1230"/>
                </a:cubicBezTo>
                <a:cubicBezTo>
                  <a:pt x="946" y="1243"/>
                  <a:pt x="944" y="1228"/>
                  <a:pt x="953" y="1310"/>
                </a:cubicBezTo>
                <a:cubicBezTo>
                  <a:pt x="958" y="1350"/>
                  <a:pt x="970" y="1406"/>
                  <a:pt x="978" y="1449"/>
                </a:cubicBezTo>
                <a:cubicBezTo>
                  <a:pt x="987" y="1492"/>
                  <a:pt x="1006" y="1532"/>
                  <a:pt x="1059" y="1532"/>
                </a:cubicBezTo>
                <a:lnTo>
                  <a:pt x="1074" y="1532"/>
                </a:lnTo>
                <a:cubicBezTo>
                  <a:pt x="1117" y="1532"/>
                  <a:pt x="1151" y="1497"/>
                  <a:pt x="1151" y="1455"/>
                </a:cubicBezTo>
                <a:lnTo>
                  <a:pt x="1151" y="1431"/>
                </a:lnTo>
                <a:cubicBezTo>
                  <a:pt x="1151" y="1393"/>
                  <a:pt x="1113" y="1215"/>
                  <a:pt x="1103" y="1165"/>
                </a:cubicBezTo>
                <a:cubicBezTo>
                  <a:pt x="1094" y="1120"/>
                  <a:pt x="1075" y="1091"/>
                  <a:pt x="1028" y="1081"/>
                </a:cubicBezTo>
                <a:cubicBezTo>
                  <a:pt x="994" y="1073"/>
                  <a:pt x="922" y="1059"/>
                  <a:pt x="890" y="1058"/>
                </a:cubicBezTo>
                <a:lnTo>
                  <a:pt x="977" y="798"/>
                </a:lnTo>
                <a:cubicBezTo>
                  <a:pt x="1013" y="807"/>
                  <a:pt x="1114" y="967"/>
                  <a:pt x="1161" y="967"/>
                </a:cubicBezTo>
                <a:cubicBezTo>
                  <a:pt x="1212" y="967"/>
                  <a:pt x="1352" y="939"/>
                  <a:pt x="1402" y="927"/>
                </a:cubicBezTo>
                <a:cubicBezTo>
                  <a:pt x="1473" y="909"/>
                  <a:pt x="1586" y="921"/>
                  <a:pt x="1586" y="831"/>
                </a:cubicBezTo>
                <a:cubicBezTo>
                  <a:pt x="1586" y="799"/>
                  <a:pt x="1555" y="764"/>
                  <a:pt x="1524" y="764"/>
                </a:cubicBezTo>
                <a:cubicBezTo>
                  <a:pt x="1427" y="764"/>
                  <a:pt x="1294" y="817"/>
                  <a:pt x="1205" y="817"/>
                </a:cubicBezTo>
                <a:cubicBezTo>
                  <a:pt x="1190" y="817"/>
                  <a:pt x="1049" y="655"/>
                  <a:pt x="1027" y="632"/>
                </a:cubicBezTo>
                <a:cubicBezTo>
                  <a:pt x="979" y="582"/>
                  <a:pt x="1001" y="584"/>
                  <a:pt x="922" y="558"/>
                </a:cubicBezTo>
                <a:cubicBezTo>
                  <a:pt x="901" y="551"/>
                  <a:pt x="795" y="512"/>
                  <a:pt x="784" y="512"/>
                </a:cubicBezTo>
                <a:lnTo>
                  <a:pt x="774" y="512"/>
                </a:lnTo>
                <a:cubicBezTo>
                  <a:pt x="709" y="512"/>
                  <a:pt x="624" y="533"/>
                  <a:pt x="560" y="544"/>
                </a:cubicBezTo>
                <a:cubicBezTo>
                  <a:pt x="496" y="555"/>
                  <a:pt x="396" y="559"/>
                  <a:pt x="367" y="603"/>
                </a:cubicBezTo>
                <a:cubicBezTo>
                  <a:pt x="354" y="624"/>
                  <a:pt x="228" y="946"/>
                  <a:pt x="228" y="967"/>
                </a:cubicBezTo>
                <a:close/>
                <a:moveTo>
                  <a:pt x="1417" y="2639"/>
                </a:moveTo>
                <a:cubicBezTo>
                  <a:pt x="1463" y="2635"/>
                  <a:pt x="1707" y="2587"/>
                  <a:pt x="1707" y="2562"/>
                </a:cubicBezTo>
                <a:lnTo>
                  <a:pt x="1707" y="1595"/>
                </a:lnTo>
                <a:lnTo>
                  <a:pt x="1557" y="1595"/>
                </a:lnTo>
                <a:cubicBezTo>
                  <a:pt x="1537" y="1595"/>
                  <a:pt x="1417" y="1678"/>
                  <a:pt x="1417" y="1692"/>
                </a:cubicBezTo>
                <a:lnTo>
                  <a:pt x="1417" y="2639"/>
                </a:lnTo>
                <a:close/>
                <a:moveTo>
                  <a:pt x="2092" y="1381"/>
                </a:moveTo>
                <a:lnTo>
                  <a:pt x="2094" y="2368"/>
                </a:lnTo>
                <a:cubicBezTo>
                  <a:pt x="2134" y="2341"/>
                  <a:pt x="2384" y="2125"/>
                  <a:pt x="2384" y="2093"/>
                </a:cubicBezTo>
                <a:lnTo>
                  <a:pt x="2382" y="1119"/>
                </a:lnTo>
                <a:lnTo>
                  <a:pt x="2092" y="1381"/>
                </a:lnTo>
                <a:close/>
                <a:moveTo>
                  <a:pt x="1847" y="1595"/>
                </a:moveTo>
                <a:lnTo>
                  <a:pt x="1756" y="1595"/>
                </a:lnTo>
                <a:lnTo>
                  <a:pt x="1756" y="2552"/>
                </a:lnTo>
                <a:cubicBezTo>
                  <a:pt x="1799" y="2542"/>
                  <a:pt x="2046" y="2422"/>
                  <a:pt x="2046" y="2393"/>
                </a:cubicBezTo>
                <a:lnTo>
                  <a:pt x="2046" y="1426"/>
                </a:lnTo>
                <a:cubicBezTo>
                  <a:pt x="2021" y="1432"/>
                  <a:pt x="1866" y="1595"/>
                  <a:pt x="1847" y="1595"/>
                </a:cubicBezTo>
                <a:close/>
                <a:moveTo>
                  <a:pt x="2427" y="821"/>
                </a:moveTo>
                <a:lnTo>
                  <a:pt x="2459" y="858"/>
                </a:lnTo>
                <a:lnTo>
                  <a:pt x="1799" y="1445"/>
                </a:lnTo>
                <a:cubicBezTo>
                  <a:pt x="1723" y="1445"/>
                  <a:pt x="1648" y="1445"/>
                  <a:pt x="1572" y="1445"/>
                </a:cubicBezTo>
                <a:cubicBezTo>
                  <a:pt x="1476" y="1445"/>
                  <a:pt x="1471" y="1469"/>
                  <a:pt x="1409" y="1510"/>
                </a:cubicBezTo>
                <a:cubicBezTo>
                  <a:pt x="1326" y="1565"/>
                  <a:pt x="1216" y="1647"/>
                  <a:pt x="1132" y="1692"/>
                </a:cubicBezTo>
                <a:cubicBezTo>
                  <a:pt x="1113" y="1683"/>
                  <a:pt x="845" y="1631"/>
                  <a:pt x="807" y="1625"/>
                </a:cubicBezTo>
                <a:cubicBezTo>
                  <a:pt x="718" y="1611"/>
                  <a:pt x="730" y="1591"/>
                  <a:pt x="653" y="1629"/>
                </a:cubicBezTo>
                <a:cubicBezTo>
                  <a:pt x="609" y="1651"/>
                  <a:pt x="566" y="1675"/>
                  <a:pt x="523" y="1697"/>
                </a:cubicBezTo>
                <a:cubicBezTo>
                  <a:pt x="443" y="1736"/>
                  <a:pt x="340" y="1784"/>
                  <a:pt x="265" y="1830"/>
                </a:cubicBezTo>
                <a:cubicBezTo>
                  <a:pt x="234" y="1849"/>
                  <a:pt x="25" y="1957"/>
                  <a:pt x="0" y="1963"/>
                </a:cubicBezTo>
                <a:lnTo>
                  <a:pt x="36" y="2037"/>
                </a:lnTo>
                <a:lnTo>
                  <a:pt x="716" y="1687"/>
                </a:lnTo>
                <a:cubicBezTo>
                  <a:pt x="785" y="1703"/>
                  <a:pt x="863" y="1718"/>
                  <a:pt x="933" y="1732"/>
                </a:cubicBezTo>
                <a:cubicBezTo>
                  <a:pt x="986" y="1742"/>
                  <a:pt x="1105" y="1774"/>
                  <a:pt x="1156" y="1774"/>
                </a:cubicBezTo>
                <a:cubicBezTo>
                  <a:pt x="1159" y="1774"/>
                  <a:pt x="1495" y="1550"/>
                  <a:pt x="1528" y="1527"/>
                </a:cubicBezTo>
                <a:lnTo>
                  <a:pt x="1829" y="1528"/>
                </a:lnTo>
                <a:lnTo>
                  <a:pt x="2515" y="918"/>
                </a:lnTo>
                <a:lnTo>
                  <a:pt x="2552" y="947"/>
                </a:lnTo>
                <a:lnTo>
                  <a:pt x="2659" y="728"/>
                </a:lnTo>
                <a:lnTo>
                  <a:pt x="2427" y="821"/>
                </a:lnTo>
                <a:close/>
                <a:moveTo>
                  <a:pt x="1079" y="2649"/>
                </a:moveTo>
                <a:lnTo>
                  <a:pt x="1142" y="2655"/>
                </a:lnTo>
                <a:lnTo>
                  <a:pt x="1234" y="2654"/>
                </a:lnTo>
                <a:lnTo>
                  <a:pt x="1364" y="2648"/>
                </a:lnTo>
                <a:lnTo>
                  <a:pt x="1364" y="1721"/>
                </a:lnTo>
                <a:cubicBezTo>
                  <a:pt x="1318" y="1745"/>
                  <a:pt x="1278" y="1775"/>
                  <a:pt x="1234" y="1804"/>
                </a:cubicBezTo>
                <a:cubicBezTo>
                  <a:pt x="1142" y="1866"/>
                  <a:pt x="1189" y="1841"/>
                  <a:pt x="1079" y="1832"/>
                </a:cubicBezTo>
                <a:lnTo>
                  <a:pt x="1079" y="2649"/>
                </a:lnTo>
                <a:close/>
                <a:moveTo>
                  <a:pt x="740" y="2571"/>
                </a:moveTo>
                <a:cubicBezTo>
                  <a:pt x="740" y="2596"/>
                  <a:pt x="985" y="2643"/>
                  <a:pt x="1030" y="2644"/>
                </a:cubicBezTo>
                <a:lnTo>
                  <a:pt x="1030" y="1832"/>
                </a:lnTo>
                <a:cubicBezTo>
                  <a:pt x="1030" y="1808"/>
                  <a:pt x="914" y="1799"/>
                  <a:pt x="890" y="1794"/>
                </a:cubicBezTo>
                <a:cubicBezTo>
                  <a:pt x="850" y="1786"/>
                  <a:pt x="782" y="1765"/>
                  <a:pt x="740" y="1764"/>
                </a:cubicBezTo>
                <a:lnTo>
                  <a:pt x="740" y="2571"/>
                </a:lnTo>
                <a:close/>
                <a:moveTo>
                  <a:pt x="2436" y="1095"/>
                </a:moveTo>
                <a:lnTo>
                  <a:pt x="2437" y="2020"/>
                </a:lnTo>
                <a:cubicBezTo>
                  <a:pt x="2454" y="2009"/>
                  <a:pt x="2535" y="1872"/>
                  <a:pt x="2550" y="1843"/>
                </a:cubicBezTo>
                <a:cubicBezTo>
                  <a:pt x="2586" y="1771"/>
                  <a:pt x="2607" y="1716"/>
                  <a:pt x="2638" y="1637"/>
                </a:cubicBezTo>
                <a:cubicBezTo>
                  <a:pt x="2676" y="1540"/>
                  <a:pt x="2736" y="1272"/>
                  <a:pt x="2727" y="1131"/>
                </a:cubicBezTo>
                <a:lnTo>
                  <a:pt x="2700" y="860"/>
                </a:lnTo>
                <a:lnTo>
                  <a:pt x="2696" y="858"/>
                </a:lnTo>
                <a:lnTo>
                  <a:pt x="2436" y="1095"/>
                </a:lnTo>
                <a:close/>
                <a:moveTo>
                  <a:pt x="721" y="246"/>
                </a:moveTo>
                <a:lnTo>
                  <a:pt x="721" y="271"/>
                </a:lnTo>
                <a:cubicBezTo>
                  <a:pt x="721" y="388"/>
                  <a:pt x="838" y="507"/>
                  <a:pt x="953" y="507"/>
                </a:cubicBezTo>
                <a:lnTo>
                  <a:pt x="997" y="507"/>
                </a:lnTo>
                <a:cubicBezTo>
                  <a:pt x="1117" y="507"/>
                  <a:pt x="1229" y="387"/>
                  <a:pt x="1229" y="261"/>
                </a:cubicBezTo>
                <a:lnTo>
                  <a:pt x="1229" y="237"/>
                </a:lnTo>
                <a:cubicBezTo>
                  <a:pt x="1229" y="123"/>
                  <a:pt x="1114" y="0"/>
                  <a:pt x="1006" y="0"/>
                </a:cubicBezTo>
                <a:lnTo>
                  <a:pt x="943" y="0"/>
                </a:lnTo>
                <a:cubicBezTo>
                  <a:pt x="830" y="0"/>
                  <a:pt x="721" y="124"/>
                  <a:pt x="721" y="246"/>
                </a:cubicBezTo>
                <a:close/>
                <a:moveTo>
                  <a:pt x="402" y="2412"/>
                </a:moveTo>
                <a:cubicBezTo>
                  <a:pt x="402" y="2439"/>
                  <a:pt x="649" y="2552"/>
                  <a:pt x="692" y="2562"/>
                </a:cubicBezTo>
                <a:lnTo>
                  <a:pt x="692" y="1774"/>
                </a:lnTo>
                <a:lnTo>
                  <a:pt x="403" y="1926"/>
                </a:lnTo>
                <a:lnTo>
                  <a:pt x="402" y="2412"/>
                </a:lnTo>
                <a:close/>
                <a:moveTo>
                  <a:pt x="64" y="2122"/>
                </a:moveTo>
                <a:cubicBezTo>
                  <a:pt x="64" y="2149"/>
                  <a:pt x="315" y="2373"/>
                  <a:pt x="354" y="2383"/>
                </a:cubicBezTo>
                <a:lnTo>
                  <a:pt x="354" y="1953"/>
                </a:lnTo>
                <a:lnTo>
                  <a:pt x="65" y="2100"/>
                </a:lnTo>
                <a:lnTo>
                  <a:pt x="64" y="21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367097" y="1813513"/>
            <a:ext cx="3109913" cy="3135314"/>
            <a:chOff x="1346200" y="1839912"/>
            <a:chExt cx="3109913" cy="3135314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3132138" y="1865313"/>
              <a:ext cx="844550" cy="587375"/>
            </a:xfrm>
            <a:custGeom>
              <a:avLst/>
              <a:gdLst>
                <a:gd name="T0" fmla="*/ 1092 w 1092"/>
                <a:gd name="T1" fmla="*/ 531 h 763"/>
                <a:gd name="T2" fmla="*/ 22 w 1092"/>
                <a:gd name="T3" fmla="*/ 0 h 763"/>
                <a:gd name="T4" fmla="*/ 0 w 1092"/>
                <a:gd name="T5" fmla="*/ 349 h 763"/>
                <a:gd name="T6" fmla="*/ 829 w 1092"/>
                <a:gd name="T7" fmla="*/ 763 h 763"/>
                <a:gd name="T8" fmla="*/ 1092 w 1092"/>
                <a:gd name="T9" fmla="*/ 531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2" h="763">
                  <a:moveTo>
                    <a:pt x="1092" y="531"/>
                  </a:moveTo>
                  <a:cubicBezTo>
                    <a:pt x="805" y="257"/>
                    <a:pt x="436" y="66"/>
                    <a:pt x="22" y="0"/>
                  </a:cubicBezTo>
                  <a:lnTo>
                    <a:pt x="0" y="349"/>
                  </a:lnTo>
                  <a:cubicBezTo>
                    <a:pt x="318" y="407"/>
                    <a:pt x="603" y="554"/>
                    <a:pt x="829" y="763"/>
                  </a:cubicBezTo>
                  <a:lnTo>
                    <a:pt x="1092" y="531"/>
                  </a:lnTo>
                  <a:close/>
                </a:path>
              </a:pathLst>
            </a:custGeom>
            <a:solidFill>
              <a:srgbClr val="00A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1346200" y="3341688"/>
              <a:ext cx="2555875" cy="1633538"/>
            </a:xfrm>
            <a:custGeom>
              <a:avLst/>
              <a:gdLst>
                <a:gd name="T0" fmla="*/ 3076 w 3307"/>
                <a:gd name="T1" fmla="*/ 1351 h 2117"/>
                <a:gd name="T2" fmla="*/ 2139 w 3307"/>
                <a:gd name="T3" fmla="*/ 1731 h 2117"/>
                <a:gd name="T4" fmla="*/ 1914 w 3307"/>
                <a:gd name="T5" fmla="*/ 1731 h 2117"/>
                <a:gd name="T6" fmla="*/ 349 w 3307"/>
                <a:gd name="T7" fmla="*/ 22 h 2117"/>
                <a:gd name="T8" fmla="*/ 1 w 3307"/>
                <a:gd name="T9" fmla="*/ 0 h 2117"/>
                <a:gd name="T10" fmla="*/ 0 w 3307"/>
                <a:gd name="T11" fmla="*/ 93 h 2117"/>
                <a:gd name="T12" fmla="*/ 2 w 3307"/>
                <a:gd name="T13" fmla="*/ 150 h 2117"/>
                <a:gd name="T14" fmla="*/ 3 w 3307"/>
                <a:gd name="T15" fmla="*/ 182 h 2117"/>
                <a:gd name="T16" fmla="*/ 8 w 3307"/>
                <a:gd name="T17" fmla="*/ 254 h 2117"/>
                <a:gd name="T18" fmla="*/ 9 w 3307"/>
                <a:gd name="T19" fmla="*/ 267 h 2117"/>
                <a:gd name="T20" fmla="*/ 1891 w 3307"/>
                <a:gd name="T21" fmla="*/ 2087 h 2117"/>
                <a:gd name="T22" fmla="*/ 3158 w 3307"/>
                <a:gd name="T23" fmla="*/ 1729 h 2117"/>
                <a:gd name="T24" fmla="*/ 3158 w 3307"/>
                <a:gd name="T25" fmla="*/ 1726 h 2117"/>
                <a:gd name="T26" fmla="*/ 3307 w 3307"/>
                <a:gd name="T27" fmla="*/ 1613 h 2117"/>
                <a:gd name="T28" fmla="*/ 3076 w 3307"/>
                <a:gd name="T29" fmla="*/ 1351 h 2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07" h="2117">
                  <a:moveTo>
                    <a:pt x="3076" y="1351"/>
                  </a:moveTo>
                  <a:cubicBezTo>
                    <a:pt x="2816" y="1567"/>
                    <a:pt x="2491" y="1704"/>
                    <a:pt x="2139" y="1731"/>
                  </a:cubicBezTo>
                  <a:cubicBezTo>
                    <a:pt x="2065" y="1735"/>
                    <a:pt x="1990" y="1736"/>
                    <a:pt x="1914" y="1731"/>
                  </a:cubicBezTo>
                  <a:cubicBezTo>
                    <a:pt x="1015" y="1675"/>
                    <a:pt x="345" y="911"/>
                    <a:pt x="349" y="22"/>
                  </a:cubicBezTo>
                  <a:lnTo>
                    <a:pt x="1" y="0"/>
                  </a:lnTo>
                  <a:cubicBezTo>
                    <a:pt x="0" y="32"/>
                    <a:pt x="0" y="62"/>
                    <a:pt x="0" y="93"/>
                  </a:cubicBezTo>
                  <a:cubicBezTo>
                    <a:pt x="0" y="112"/>
                    <a:pt x="1" y="131"/>
                    <a:pt x="2" y="150"/>
                  </a:cubicBezTo>
                  <a:cubicBezTo>
                    <a:pt x="2" y="161"/>
                    <a:pt x="2" y="172"/>
                    <a:pt x="3" y="182"/>
                  </a:cubicBezTo>
                  <a:cubicBezTo>
                    <a:pt x="4" y="207"/>
                    <a:pt x="6" y="230"/>
                    <a:pt x="8" y="254"/>
                  </a:cubicBezTo>
                  <a:cubicBezTo>
                    <a:pt x="8" y="258"/>
                    <a:pt x="9" y="262"/>
                    <a:pt x="9" y="267"/>
                  </a:cubicBezTo>
                  <a:cubicBezTo>
                    <a:pt x="101" y="1248"/>
                    <a:pt x="896" y="2024"/>
                    <a:pt x="1891" y="2087"/>
                  </a:cubicBezTo>
                  <a:cubicBezTo>
                    <a:pt x="2359" y="2117"/>
                    <a:pt x="2799" y="1974"/>
                    <a:pt x="3158" y="1729"/>
                  </a:cubicBezTo>
                  <a:lnTo>
                    <a:pt x="3158" y="1726"/>
                  </a:lnTo>
                  <a:cubicBezTo>
                    <a:pt x="3209" y="1691"/>
                    <a:pt x="3259" y="1653"/>
                    <a:pt x="3307" y="1613"/>
                  </a:cubicBezTo>
                  <a:lnTo>
                    <a:pt x="3076" y="1351"/>
                  </a:lnTo>
                  <a:close/>
                </a:path>
              </a:pathLst>
            </a:custGeom>
            <a:solidFill>
              <a:srgbClr val="555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022475" y="1839912"/>
              <a:ext cx="903288" cy="481013"/>
            </a:xfrm>
            <a:custGeom>
              <a:avLst/>
              <a:gdLst>
                <a:gd name="T0" fmla="*/ 1147 w 1169"/>
                <a:gd name="T1" fmla="*/ 356 h 624"/>
                <a:gd name="T2" fmla="*/ 1169 w 1169"/>
                <a:gd name="T3" fmla="*/ 7 h 624"/>
                <a:gd name="T4" fmla="*/ 0 w 1169"/>
                <a:gd name="T5" fmla="*/ 360 h 624"/>
                <a:gd name="T6" fmla="*/ 232 w 1169"/>
                <a:gd name="T7" fmla="*/ 624 h 624"/>
                <a:gd name="T8" fmla="*/ 1147 w 1169"/>
                <a:gd name="T9" fmla="*/ 356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9" h="624">
                  <a:moveTo>
                    <a:pt x="1147" y="356"/>
                  </a:moveTo>
                  <a:lnTo>
                    <a:pt x="1169" y="7"/>
                  </a:lnTo>
                  <a:cubicBezTo>
                    <a:pt x="738" y="0"/>
                    <a:pt x="333" y="131"/>
                    <a:pt x="0" y="360"/>
                  </a:cubicBezTo>
                  <a:lnTo>
                    <a:pt x="232" y="624"/>
                  </a:lnTo>
                  <a:cubicBezTo>
                    <a:pt x="497" y="452"/>
                    <a:pt x="812" y="354"/>
                    <a:pt x="1147" y="356"/>
                  </a:cubicBezTo>
                  <a:close/>
                </a:path>
              </a:pathLst>
            </a:custGeom>
            <a:solidFill>
              <a:srgbClr val="F19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9"/>
            <p:cNvSpPr>
              <a:spLocks/>
            </p:cNvSpPr>
            <p:nvPr/>
          </p:nvSpPr>
          <p:spPr bwMode="auto">
            <a:xfrm>
              <a:off x="3884613" y="3521075"/>
              <a:ext cx="566738" cy="909638"/>
            </a:xfrm>
            <a:custGeom>
              <a:avLst/>
              <a:gdLst>
                <a:gd name="T0" fmla="*/ 0 w 734"/>
                <a:gd name="T1" fmla="*/ 914 h 1178"/>
                <a:gd name="T2" fmla="*/ 232 w 734"/>
                <a:gd name="T3" fmla="*/ 1178 h 1178"/>
                <a:gd name="T4" fmla="*/ 734 w 734"/>
                <a:gd name="T5" fmla="*/ 22 h 1178"/>
                <a:gd name="T6" fmla="*/ 386 w 734"/>
                <a:gd name="T7" fmla="*/ 0 h 1178"/>
                <a:gd name="T8" fmla="*/ 0 w 734"/>
                <a:gd name="T9" fmla="*/ 914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4" h="1178">
                  <a:moveTo>
                    <a:pt x="0" y="914"/>
                  </a:moveTo>
                  <a:lnTo>
                    <a:pt x="232" y="1178"/>
                  </a:lnTo>
                  <a:cubicBezTo>
                    <a:pt x="510" y="867"/>
                    <a:pt x="693" y="467"/>
                    <a:pt x="734" y="22"/>
                  </a:cubicBezTo>
                  <a:lnTo>
                    <a:pt x="386" y="0"/>
                  </a:lnTo>
                  <a:cubicBezTo>
                    <a:pt x="352" y="349"/>
                    <a:pt x="212" y="664"/>
                    <a:pt x="0" y="914"/>
                  </a:cubicBezTo>
                  <a:close/>
                </a:path>
              </a:pathLst>
            </a:custGeom>
            <a:solidFill>
              <a:srgbClr val="0084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0"/>
            <p:cNvSpPr>
              <a:spLocks/>
            </p:cNvSpPr>
            <p:nvPr/>
          </p:nvSpPr>
          <p:spPr bwMode="auto">
            <a:xfrm>
              <a:off x="1371600" y="2257425"/>
              <a:ext cx="654050" cy="879475"/>
            </a:xfrm>
            <a:custGeom>
              <a:avLst/>
              <a:gdLst>
                <a:gd name="T0" fmla="*/ 846 w 846"/>
                <a:gd name="T1" fmla="*/ 262 h 1140"/>
                <a:gd name="T2" fmla="*/ 615 w 846"/>
                <a:gd name="T3" fmla="*/ 0 h 1140"/>
                <a:gd name="T4" fmla="*/ 0 w 846"/>
                <a:gd name="T5" fmla="*/ 1117 h 1140"/>
                <a:gd name="T6" fmla="*/ 351 w 846"/>
                <a:gd name="T7" fmla="*/ 1140 h 1140"/>
                <a:gd name="T8" fmla="*/ 846 w 846"/>
                <a:gd name="T9" fmla="*/ 262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6" h="1140">
                  <a:moveTo>
                    <a:pt x="846" y="262"/>
                  </a:moveTo>
                  <a:lnTo>
                    <a:pt x="615" y="0"/>
                  </a:lnTo>
                  <a:cubicBezTo>
                    <a:pt x="302" y="289"/>
                    <a:pt x="80" y="676"/>
                    <a:pt x="0" y="1117"/>
                  </a:cubicBezTo>
                  <a:lnTo>
                    <a:pt x="351" y="1140"/>
                  </a:lnTo>
                  <a:cubicBezTo>
                    <a:pt x="422" y="795"/>
                    <a:pt x="600" y="491"/>
                    <a:pt x="846" y="262"/>
                  </a:cubicBezTo>
                  <a:close/>
                </a:path>
              </a:pathLst>
            </a:custGeom>
            <a:solidFill>
              <a:srgbClr val="E244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"/>
            <p:cNvSpPr>
              <a:spLocks/>
            </p:cNvSpPr>
            <p:nvPr/>
          </p:nvSpPr>
          <p:spPr bwMode="auto">
            <a:xfrm>
              <a:off x="3924300" y="2439988"/>
              <a:ext cx="531813" cy="874713"/>
            </a:xfrm>
            <a:custGeom>
              <a:avLst/>
              <a:gdLst>
                <a:gd name="T0" fmla="*/ 337 w 687"/>
                <a:gd name="T1" fmla="*/ 1111 h 1133"/>
                <a:gd name="T2" fmla="*/ 687 w 687"/>
                <a:gd name="T3" fmla="*/ 1133 h 1133"/>
                <a:gd name="T4" fmla="*/ 262 w 687"/>
                <a:gd name="T5" fmla="*/ 0 h 1133"/>
                <a:gd name="T6" fmla="*/ 0 w 687"/>
                <a:gd name="T7" fmla="*/ 231 h 1133"/>
                <a:gd name="T8" fmla="*/ 337 w 687"/>
                <a:gd name="T9" fmla="*/ 1111 h 1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7" h="1133">
                  <a:moveTo>
                    <a:pt x="337" y="1111"/>
                  </a:moveTo>
                  <a:lnTo>
                    <a:pt x="687" y="1133"/>
                  </a:lnTo>
                  <a:cubicBezTo>
                    <a:pt x="665" y="710"/>
                    <a:pt x="511" y="317"/>
                    <a:pt x="262" y="0"/>
                  </a:cubicBezTo>
                  <a:lnTo>
                    <a:pt x="0" y="231"/>
                  </a:lnTo>
                  <a:cubicBezTo>
                    <a:pt x="190" y="481"/>
                    <a:pt x="311" y="784"/>
                    <a:pt x="337" y="1111"/>
                  </a:cubicBezTo>
                  <a:close/>
                </a:path>
              </a:pathLst>
            </a:custGeom>
            <a:solidFill>
              <a:srgbClr val="518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5" name="背景音乐 - 轻快背景音乐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 cstate="print"/>
          <a:stretch>
            <a:fillRect/>
          </a:stretch>
        </p:blipFill>
        <p:spPr>
          <a:xfrm>
            <a:off x="10971631" y="-1173360"/>
            <a:ext cx="609600" cy="60960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 bwMode="auto">
          <a:xfrm>
            <a:off x="4825218" y="4005064"/>
            <a:ext cx="55594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4860012" y="406778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8F8F8"/>
                </a:solidFill>
                <a:latin typeface="+mj-ea"/>
                <a:ea typeface="+mj-ea"/>
              </a:rPr>
              <a:t>软件学院  贾伟峰</a:t>
            </a:r>
            <a:endParaRPr lang="zh-CN" altLang="en-US" dirty="0">
              <a:solidFill>
                <a:srgbClr val="F8F8F8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26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827">
        <p:blinds dir="vert"/>
      </p:transition>
    </mc:Choice>
    <mc:Fallback xmlns="">
      <p:transition spd="slow" advTm="8827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396 3.7037E-6 L 3.125E-6 3.703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9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549 -4.07407E-6 L -3.33333E-6 -4.0740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35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13" grpId="0" animBg="1"/>
      <p:bldP spid="14" grpId="0" animBg="1"/>
      <p:bldP spid="4099" grpId="0"/>
      <p:bldP spid="15" grpId="0" animBg="1"/>
      <p:bldP spid="15" grpId="1" animBg="1"/>
      <p:bldP spid="7" grpId="0"/>
    </p:bldLst>
  </p:timing>
  <p:extLst mod="1">
    <p:ext uri="{E180D4A7-C9FB-4DFB-919C-405C955672EB}">
      <p14:showEvtLst xmlns:p14="http://schemas.microsoft.com/office/powerpoint/2010/main">
        <p14:playEvt time="0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21717" y="2597824"/>
            <a:ext cx="11953328" cy="126322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站在子类</a:t>
            </a:r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，</a:t>
            </a:r>
            <a:r>
              <a:rPr lang="en-US" altLang="zh-CN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”</a:t>
            </a:r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遥望</a:t>
            </a:r>
            <a:r>
              <a:rPr lang="en-US" altLang="zh-CN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”</a:t>
            </a:r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父</a:t>
            </a:r>
            <a:r>
              <a:rPr lang="zh-CN" altLang="en-US" sz="24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类，</a:t>
            </a:r>
            <a:r>
              <a:rPr lang="en-US" altLang="zh-CN" sz="24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super</a:t>
            </a:r>
            <a:r>
              <a:rPr lang="zh-CN" altLang="en-US" sz="24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可以取到父类的成员变量和</a:t>
            </a:r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方法（包括</a:t>
            </a:r>
            <a:r>
              <a:rPr lang="zh-CN" altLang="en-US" sz="24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构造</a:t>
            </a:r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方法）。</a:t>
            </a:r>
            <a:endParaRPr lang="en-US" altLang="zh-CN" sz="2400" dirty="0" smtClean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  <a:p>
            <a:pPr algn="ctr"/>
            <a:endParaRPr lang="en-US" altLang="zh-CN" sz="2400" dirty="0" smtClean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  <a:p>
            <a:pPr algn="ctr"/>
            <a:r>
              <a:rPr lang="en-US" altLang="zh-CN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P118-120</a:t>
            </a:r>
            <a:endParaRPr kumimoji="0" lang="zh-CN" altLang="en-US" sz="6600" b="0" i="1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0417757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3455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s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uper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与构造方法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1338263"/>
            <a:ext cx="12104687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3991995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3455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s</a:t>
            </a:r>
            <a:r>
              <a:rPr lang="en-US" altLang="zh-CN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uper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与构造方法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3" y="1109663"/>
            <a:ext cx="11780837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086223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0" y="2741840"/>
            <a:ext cx="12196763" cy="68716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Object</a:t>
            </a:r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：所有类的父类</a:t>
            </a:r>
            <a:r>
              <a:rPr lang="en-US" altLang="zh-CN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, p134-135</a:t>
            </a:r>
            <a:endParaRPr lang="zh-CN" altLang="en-US" sz="32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676880542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0" y="2597823"/>
            <a:ext cx="12196763" cy="83117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800" dirty="0" smtClean="0">
                <a:solidFill>
                  <a:srgbClr val="F8F8F8"/>
                </a:solidFill>
                <a:latin typeface="微软雅黑"/>
                <a:ea typeface="微软雅黑"/>
              </a:rPr>
              <a:t>不想被继承，不想被重写，不想被改变。</a:t>
            </a:r>
            <a:endParaRPr lang="zh-CN" altLang="en-US" sz="48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68618007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eeform 6"/>
          <p:cNvSpPr>
            <a:spLocks/>
          </p:cNvSpPr>
          <p:nvPr/>
        </p:nvSpPr>
        <p:spPr bwMode="auto">
          <a:xfrm flipH="1">
            <a:off x="11929871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83" name="Freeform 6"/>
          <p:cNvSpPr>
            <a:spLocks/>
          </p:cNvSpPr>
          <p:nvPr/>
        </p:nvSpPr>
        <p:spPr bwMode="auto">
          <a:xfrm flipH="1">
            <a:off x="0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77741" y="159023"/>
            <a:ext cx="1737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latin typeface="微软雅黑"/>
                <a:ea typeface="微软雅黑"/>
              </a:rPr>
              <a:t>f</a:t>
            </a:r>
            <a:r>
              <a:rPr lang="en-US" altLang="zh-CN" sz="2400" dirty="0" smtClean="0">
                <a:solidFill>
                  <a:schemeClr val="accent2"/>
                </a:solidFill>
                <a:latin typeface="微软雅黑"/>
                <a:ea typeface="微软雅黑"/>
              </a:rPr>
              <a:t>inal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/>
                <a:ea typeface="微软雅黑"/>
              </a:rPr>
              <a:t>关键词</a:t>
            </a:r>
            <a:endParaRPr lang="zh-CN" altLang="en-US" sz="2400" dirty="0">
              <a:solidFill>
                <a:schemeClr val="accent2"/>
              </a:solidFill>
              <a:latin typeface="微软雅黑"/>
              <a:ea typeface="微软雅黑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41" name="直接连接符 40"/>
          <p:cNvCxnSpPr/>
          <p:nvPr/>
        </p:nvCxnSpPr>
        <p:spPr bwMode="auto">
          <a:xfrm>
            <a:off x="5782071" y="1052736"/>
            <a:ext cx="0" cy="19442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连接符 41"/>
          <p:cNvCxnSpPr/>
          <p:nvPr/>
        </p:nvCxnSpPr>
        <p:spPr bwMode="auto">
          <a:xfrm>
            <a:off x="5782071" y="3910236"/>
            <a:ext cx="0" cy="19442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椭圆 42"/>
          <p:cNvSpPr/>
          <p:nvPr/>
        </p:nvSpPr>
        <p:spPr bwMode="auto">
          <a:xfrm>
            <a:off x="5235971" y="2818036"/>
            <a:ext cx="1092200" cy="1092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587552" y="1556792"/>
            <a:ext cx="1010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b="1" dirty="0" smtClean="0">
                <a:latin typeface="+mn-ea"/>
                <a:ea typeface="+mn-ea"/>
              </a:rPr>
              <a:t>写</a:t>
            </a:r>
            <a:r>
              <a:rPr lang="en-US" altLang="zh-CN" sz="2000" b="1" dirty="0" smtClean="0">
                <a:latin typeface="+mn-ea"/>
                <a:ea typeface="+mn-ea"/>
              </a:rPr>
              <a:t>final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862118" y="1556792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+mn-ea"/>
                <a:ea typeface="+mn-ea"/>
              </a:rPr>
              <a:t>不写</a:t>
            </a:r>
            <a:r>
              <a:rPr lang="en-US" altLang="zh-CN" sz="2000" b="1" dirty="0" smtClean="0">
                <a:latin typeface="+mn-ea"/>
                <a:ea typeface="+mn-ea"/>
              </a:rPr>
              <a:t>final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20118" y="2024844"/>
            <a:ext cx="363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tx2"/>
                </a:solidFill>
                <a:latin typeface="+mn-ea"/>
                <a:ea typeface="+mn-ea"/>
              </a:rPr>
              <a:t>类、方法、变量</a:t>
            </a:r>
            <a:endParaRPr lang="zh-CN" altLang="en-US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862118" y="2024844"/>
            <a:ext cx="363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  <a:latin typeface="+mn-ea"/>
                <a:ea typeface="+mn-ea"/>
              </a:rPr>
              <a:t>类、方法、变量</a:t>
            </a:r>
            <a:endParaRPr lang="zh-CN" altLang="en-US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2359717" y="3364136"/>
            <a:ext cx="2149818" cy="35289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+mn-ea"/>
                <a:ea typeface="+mn-ea"/>
              </a:rPr>
              <a:t>类无法继承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+mn-ea"/>
              <a:ea typeface="+mn-ea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1489869" y="3808636"/>
            <a:ext cx="3019666" cy="352896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方法无法被重写</a:t>
            </a:r>
            <a:endParaRPr lang="zh-CN" altLang="en-US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1705893" y="4303936"/>
            <a:ext cx="2803642" cy="352896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zh-CN" altLang="en-US" dirty="0" smtClean="0">
                <a:solidFill>
                  <a:srgbClr val="F8F8F8"/>
                </a:solidFill>
                <a:latin typeface="+mn-ea"/>
              </a:rPr>
              <a:t>变量首次赋值后不再可变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7002323" y="3364136"/>
            <a:ext cx="2336418" cy="35289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类可以继承</a:t>
            </a:r>
            <a:endParaRPr lang="zh-CN" altLang="en-US" dirty="0">
              <a:solidFill>
                <a:srgbClr val="F8F8F8"/>
              </a:solidFill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7014369" y="3808636"/>
            <a:ext cx="3485852" cy="352896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方法可以重写</a:t>
            </a:r>
            <a:endParaRPr lang="zh-CN" altLang="en-US" dirty="0">
              <a:solidFill>
                <a:srgbClr val="F8F8F8"/>
              </a:solidFill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7014369" y="4303936"/>
            <a:ext cx="1820316" cy="352896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rgbClr val="F8F8F8"/>
                </a:solidFill>
                <a:latin typeface="+mn-ea"/>
                <a:ea typeface="+mn-ea"/>
              </a:rPr>
              <a:t>变量是可变的</a:t>
            </a:r>
            <a:endParaRPr lang="zh-CN" altLang="en-US" dirty="0"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371887" y="3018098"/>
            <a:ext cx="8675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F8F8F8"/>
                </a:solidFill>
              </a:rPr>
              <a:t>VS</a:t>
            </a:r>
            <a:endParaRPr lang="zh-CN" altLang="en-US" sz="4000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551858"/>
      </p:ext>
    </p:extLst>
  </p:cSld>
  <p:clrMapOvr>
    <a:masterClrMapping/>
  </p:clrMapOvr>
  <p:transition spd="slow" advTm="6932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98855 3.7037E-6 L -2.10095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9421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98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480"/>
                                </p:stCondLst>
                                <p:childTnLst>
                                  <p:par>
                                    <p:cTn id="3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980"/>
                                </p:stCondLst>
                                <p:childTnLst>
                                  <p:par>
                                    <p:cTn id="41" presetID="2" presetClass="entr" presetSubtype="4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4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4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47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4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480"/>
                                </p:stCondLst>
                                <p:childTnLst>
                                  <p:par>
                                    <p:cTn id="5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5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3980"/>
                                </p:stCondLst>
                                <p:childTnLst>
                                  <p:par>
                                    <p:cTn id="57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9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4480"/>
                                </p:stCondLst>
                                <p:childTnLst>
                                  <p:par>
                                    <p:cTn id="6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4980"/>
                                </p:stCondLst>
                                <p:childTnLst>
                                  <p:par>
                                    <p:cTn id="7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4" grpId="0" animBg="1"/>
          <p:bldP spid="84" grpId="1" animBg="1"/>
          <p:bldP spid="77" grpId="0"/>
          <p:bldP spid="4" grpId="0" animBg="1"/>
          <p:bldP spid="43" grpId="0" animBg="1"/>
          <p:bldP spid="78" grpId="0"/>
          <p:bldP spid="79" grpId="0"/>
          <p:bldP spid="80" grpId="0"/>
          <p:bldP spid="81" grpId="0"/>
          <p:bldP spid="82" grpId="0" animBg="1"/>
          <p:bldP spid="85" grpId="0" animBg="1"/>
          <p:bldP spid="86" grpId="0" animBg="1"/>
          <p:bldP spid="88" grpId="0" animBg="1"/>
          <p:bldP spid="89" grpId="0" animBg="1"/>
          <p:bldP spid="90" grpId="0" animBg="1"/>
          <p:bldP spid="9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98855 3.7037E-6 L -2.10095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9421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98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480"/>
                                </p:stCondLst>
                                <p:childTnLst>
                                  <p:par>
                                    <p:cTn id="3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980"/>
                                </p:stCondLst>
                                <p:childTnLst>
                                  <p:par>
                                    <p:cTn id="4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480"/>
                                </p:stCondLst>
                                <p:childTnLst>
                                  <p:par>
                                    <p:cTn id="5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5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3980"/>
                                </p:stCondLst>
                                <p:childTnLst>
                                  <p:par>
                                    <p:cTn id="57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9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4480"/>
                                </p:stCondLst>
                                <p:childTnLst>
                                  <p:par>
                                    <p:cTn id="6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4980"/>
                                </p:stCondLst>
                                <p:childTnLst>
                                  <p:par>
                                    <p:cTn id="7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4" grpId="0" animBg="1"/>
          <p:bldP spid="84" grpId="1" animBg="1"/>
          <p:bldP spid="77" grpId="0"/>
          <p:bldP spid="4" grpId="0" animBg="1"/>
          <p:bldP spid="43" grpId="0" animBg="1"/>
          <p:bldP spid="78" grpId="0"/>
          <p:bldP spid="79" grpId="0"/>
          <p:bldP spid="80" grpId="0"/>
          <p:bldP spid="81" grpId="0"/>
          <p:bldP spid="82" grpId="0" animBg="1"/>
          <p:bldP spid="85" grpId="0" animBg="1"/>
          <p:bldP spid="86" grpId="0" animBg="1"/>
          <p:bldP spid="88" grpId="0" animBg="1"/>
          <p:bldP spid="89" grpId="0" animBg="1"/>
          <p:bldP spid="90" grpId="0" animBg="1"/>
          <p:bldP spid="92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0" y="2597823"/>
            <a:ext cx="12196763" cy="83117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800" dirty="0" smtClean="0">
                <a:solidFill>
                  <a:srgbClr val="F8F8F8"/>
                </a:solidFill>
                <a:latin typeface="微软雅黑"/>
                <a:ea typeface="微软雅黑"/>
              </a:rPr>
              <a:t>类、方法的功能不确定，怎么办？</a:t>
            </a:r>
            <a:endParaRPr lang="zh-CN" altLang="en-US" sz="48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72784063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"/>
          <p:cNvSpPr>
            <a:spLocks/>
          </p:cNvSpPr>
          <p:nvPr/>
        </p:nvSpPr>
        <p:spPr bwMode="auto">
          <a:xfrm flipH="1">
            <a:off x="0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84" name="Freeform 6"/>
          <p:cNvSpPr>
            <a:spLocks/>
          </p:cNvSpPr>
          <p:nvPr/>
        </p:nvSpPr>
        <p:spPr bwMode="auto">
          <a:xfrm flipH="1">
            <a:off x="11929871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1029502" y="2390840"/>
            <a:ext cx="2952328" cy="2952328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78301" y="190754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■</a:t>
            </a:r>
            <a:r>
              <a:rPr lang="zh-CN" altLang="en-US" b="1" dirty="0">
                <a:solidFill>
                  <a:schemeClr val="tx2"/>
                </a:solidFill>
                <a:latin typeface="+mj-ea"/>
                <a:ea typeface="+mj-ea"/>
              </a:rPr>
              <a:t>特征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：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功能不确定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78301" y="2924944"/>
            <a:ext cx="5171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■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抽象方法：只有名字，无代码。所在类为抽象类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78301" y="4103202"/>
            <a:ext cx="470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■</a:t>
            </a:r>
            <a:r>
              <a:rPr lang="zh-CN" altLang="en-US" b="1" dirty="0">
                <a:solidFill>
                  <a:schemeClr val="tx2"/>
                </a:solidFill>
                <a:latin typeface="+mj-ea"/>
                <a:ea typeface="+mj-ea"/>
              </a:rPr>
              <a:t>抽象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类：可以包含，也可以不包含抽象方法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33885" y="3513061"/>
            <a:ext cx="1771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F8F8F8"/>
                </a:solidFill>
                <a:latin typeface="+mn-ea"/>
                <a:ea typeface="+mn-ea"/>
              </a:rPr>
              <a:t>抽象类</a:t>
            </a:r>
            <a:endParaRPr lang="zh-CN" altLang="en-US" sz="4000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05666" y="1765071"/>
            <a:ext cx="864096" cy="864096"/>
            <a:chOff x="2505666" y="1765071"/>
            <a:chExt cx="864096" cy="864096"/>
          </a:xfrm>
        </p:grpSpPr>
        <p:sp>
          <p:nvSpPr>
            <p:cNvPr id="23" name="椭圆 22"/>
            <p:cNvSpPr/>
            <p:nvPr/>
          </p:nvSpPr>
          <p:spPr bwMode="auto">
            <a:xfrm>
              <a:off x="2505666" y="1765071"/>
              <a:ext cx="864096" cy="864096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63333" y="1845204"/>
              <a:ext cx="7553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F8F8F8"/>
                  </a:solidFill>
                  <a:latin typeface="+mn-ea"/>
                  <a:ea typeface="+mn-ea"/>
                </a:rPr>
                <a:t>01</a:t>
              </a:r>
              <a:endParaRPr lang="zh-CN" altLang="en-US" sz="36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405766" y="2600174"/>
            <a:ext cx="864096" cy="864096"/>
            <a:chOff x="3405766" y="2600174"/>
            <a:chExt cx="864096" cy="864096"/>
          </a:xfrm>
        </p:grpSpPr>
        <p:sp>
          <p:nvSpPr>
            <p:cNvPr id="24" name="椭圆 23"/>
            <p:cNvSpPr/>
            <p:nvPr/>
          </p:nvSpPr>
          <p:spPr bwMode="auto">
            <a:xfrm>
              <a:off x="3405766" y="2600174"/>
              <a:ext cx="864096" cy="864096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52333" y="2708804"/>
              <a:ext cx="7264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F8F8F8"/>
                  </a:solidFill>
                  <a:latin typeface="+mn-ea"/>
                  <a:ea typeface="+mn-ea"/>
                </a:rPr>
                <a:t>02</a:t>
              </a:r>
              <a:endParaRPr lang="zh-CN" altLang="en-US" sz="36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593471" y="3855820"/>
            <a:ext cx="864096" cy="864096"/>
            <a:chOff x="3593471" y="3855820"/>
            <a:chExt cx="864096" cy="864096"/>
          </a:xfrm>
        </p:grpSpPr>
        <p:sp>
          <p:nvSpPr>
            <p:cNvPr id="25" name="椭圆 24"/>
            <p:cNvSpPr/>
            <p:nvPr/>
          </p:nvSpPr>
          <p:spPr bwMode="auto">
            <a:xfrm>
              <a:off x="3593471" y="3855820"/>
              <a:ext cx="864096" cy="864096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655533" y="3978804"/>
              <a:ext cx="7553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F8F8F8"/>
                  </a:solidFill>
                  <a:latin typeface="+mn-ea"/>
                  <a:ea typeface="+mn-ea"/>
                </a:rPr>
                <a:t>03</a:t>
              </a:r>
              <a:endParaRPr lang="zh-CN" altLang="en-US" sz="36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569989" y="4797152"/>
            <a:ext cx="864096" cy="864096"/>
            <a:chOff x="2937714" y="4911120"/>
            <a:chExt cx="864096" cy="864096"/>
          </a:xfrm>
        </p:grpSpPr>
        <p:sp>
          <p:nvSpPr>
            <p:cNvPr id="26" name="椭圆 25"/>
            <p:cNvSpPr/>
            <p:nvPr/>
          </p:nvSpPr>
          <p:spPr bwMode="auto">
            <a:xfrm>
              <a:off x="2937714" y="4911120"/>
              <a:ext cx="864096" cy="864096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82433" y="5020204"/>
              <a:ext cx="7264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F8F8F8"/>
                  </a:solidFill>
                  <a:latin typeface="+mn-ea"/>
                  <a:ea typeface="+mn-ea"/>
                </a:rPr>
                <a:t>04</a:t>
              </a:r>
              <a:endParaRPr lang="zh-CN" altLang="en-US" sz="3600" dirty="0">
                <a:solidFill>
                  <a:srgbClr val="F8F8F8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348877" y="5147900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■</a:t>
            </a:r>
            <a:r>
              <a:rPr lang="zh-CN" altLang="en-US" b="1" dirty="0" smtClean="0">
                <a:solidFill>
                  <a:schemeClr val="tx2"/>
                </a:solidFill>
                <a:latin typeface="+mj-ea"/>
                <a:ea typeface="+mj-ea"/>
              </a:rPr>
              <a:t>关键词：</a:t>
            </a:r>
            <a:r>
              <a:rPr lang="en-US" altLang="zh-CN" b="1" dirty="0" smtClean="0">
                <a:solidFill>
                  <a:schemeClr val="tx2"/>
                </a:solidFill>
                <a:latin typeface="+mj-ea"/>
                <a:ea typeface="+mj-ea"/>
              </a:rPr>
              <a:t>abstract</a:t>
            </a:r>
            <a:endParaRPr lang="zh-CN" altLang="en-US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74115449"/>
      </p:ext>
    </p:extLst>
  </p:cSld>
  <p:clrMapOvr>
    <a:masterClrMapping/>
  </p:clrMapOvr>
  <p:transition spd="slow" advTm="576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8855 3.7037E-6 L -2.10095E-6 3.703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400"/>
                            </p:stCondLst>
                            <p:childTnLst>
                              <p:par>
                                <p:cTn id="47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4" grpId="0" animBg="1"/>
      <p:bldP spid="22" grpId="0" animBg="1"/>
      <p:bldP spid="27" grpId="0"/>
      <p:bldP spid="29" grpId="0"/>
      <p:bldP spid="31" grpId="0"/>
      <p:bldP spid="35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4416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抽象类、抽象方法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17" y="1364385"/>
            <a:ext cx="8640960" cy="455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868414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接口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700263" y="1320184"/>
            <a:ext cx="884237" cy="925512"/>
            <a:chOff x="2700263" y="1110021"/>
            <a:chExt cx="884237" cy="925512"/>
          </a:xfrm>
          <a:solidFill>
            <a:schemeClr val="tx2"/>
          </a:solidFill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700263" y="1110021"/>
              <a:ext cx="884237" cy="925512"/>
            </a:xfrm>
            <a:prstGeom prst="ellipse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rgbClr val="F8F8F8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07381" y="1195885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1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127425" y="2202834"/>
            <a:ext cx="1046162" cy="1019175"/>
            <a:chOff x="4127425" y="1992671"/>
            <a:chExt cx="1046162" cy="1019175"/>
          </a:xfrm>
          <a:solidFill>
            <a:schemeClr val="tx2"/>
          </a:solidFill>
        </p:grpSpPr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4127425" y="1992671"/>
              <a:ext cx="1046162" cy="1019175"/>
            </a:xfrm>
            <a:custGeom>
              <a:avLst/>
              <a:gdLst>
                <a:gd name="T0" fmla="*/ 2522 w 2855"/>
                <a:gd name="T1" fmla="*/ 761 h 2785"/>
                <a:gd name="T2" fmla="*/ 2030 w 2855"/>
                <a:gd name="T3" fmla="*/ 2436 h 2785"/>
                <a:gd name="T4" fmla="*/ 332 w 2855"/>
                <a:gd name="T5" fmla="*/ 2025 h 2785"/>
                <a:gd name="T6" fmla="*/ 824 w 2855"/>
                <a:gd name="T7" fmla="*/ 349 h 2785"/>
                <a:gd name="T8" fmla="*/ 2522 w 2855"/>
                <a:gd name="T9" fmla="*/ 761 h 2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5">
                  <a:moveTo>
                    <a:pt x="2522" y="761"/>
                  </a:moveTo>
                  <a:cubicBezTo>
                    <a:pt x="2855" y="1337"/>
                    <a:pt x="2634" y="2087"/>
                    <a:pt x="2030" y="2436"/>
                  </a:cubicBezTo>
                  <a:cubicBezTo>
                    <a:pt x="1425" y="2785"/>
                    <a:pt x="665" y="2601"/>
                    <a:pt x="332" y="2025"/>
                  </a:cubicBezTo>
                  <a:cubicBezTo>
                    <a:pt x="0" y="1448"/>
                    <a:pt x="220" y="698"/>
                    <a:pt x="824" y="349"/>
                  </a:cubicBezTo>
                  <a:cubicBezTo>
                    <a:pt x="1429" y="0"/>
                    <a:pt x="2189" y="184"/>
                    <a:pt x="2522" y="761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63048" y="2169661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2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076625" y="3972896"/>
            <a:ext cx="1046162" cy="1020762"/>
            <a:chOff x="4076625" y="3762733"/>
            <a:chExt cx="1046162" cy="1020762"/>
          </a:xfrm>
          <a:solidFill>
            <a:schemeClr val="tx2"/>
          </a:solidFill>
        </p:grpSpPr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4076625" y="3762733"/>
              <a:ext cx="1046162" cy="1020762"/>
            </a:xfrm>
            <a:custGeom>
              <a:avLst/>
              <a:gdLst>
                <a:gd name="T0" fmla="*/ 2522 w 2855"/>
                <a:gd name="T1" fmla="*/ 2025 h 2786"/>
                <a:gd name="T2" fmla="*/ 825 w 2855"/>
                <a:gd name="T3" fmla="*/ 2437 h 2786"/>
                <a:gd name="T4" fmla="*/ 333 w 2855"/>
                <a:gd name="T5" fmla="*/ 761 h 2786"/>
                <a:gd name="T6" fmla="*/ 2030 w 2855"/>
                <a:gd name="T7" fmla="*/ 349 h 2786"/>
                <a:gd name="T8" fmla="*/ 2522 w 2855"/>
                <a:gd name="T9" fmla="*/ 2025 h 2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6">
                  <a:moveTo>
                    <a:pt x="2522" y="2025"/>
                  </a:moveTo>
                  <a:cubicBezTo>
                    <a:pt x="2189" y="2601"/>
                    <a:pt x="1429" y="2786"/>
                    <a:pt x="825" y="2437"/>
                  </a:cubicBezTo>
                  <a:cubicBezTo>
                    <a:pt x="220" y="2088"/>
                    <a:pt x="0" y="1337"/>
                    <a:pt x="333" y="761"/>
                  </a:cubicBezTo>
                  <a:cubicBezTo>
                    <a:pt x="665" y="185"/>
                    <a:pt x="1425" y="0"/>
                    <a:pt x="2030" y="349"/>
                  </a:cubicBezTo>
                  <a:cubicBezTo>
                    <a:pt x="2634" y="698"/>
                    <a:pt x="2855" y="1449"/>
                    <a:pt x="2522" y="2025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03672" y="3986585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3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598663" y="4861896"/>
            <a:ext cx="882650" cy="925512"/>
            <a:chOff x="2598663" y="4651733"/>
            <a:chExt cx="882650" cy="925512"/>
          </a:xfrm>
          <a:solidFill>
            <a:schemeClr val="tx2"/>
          </a:solidFill>
        </p:grpSpPr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2598663" y="4651733"/>
              <a:ext cx="882650" cy="925512"/>
            </a:xfrm>
            <a:prstGeom prst="ellipse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24254" y="4853484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4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09576" y="3885584"/>
            <a:ext cx="1046162" cy="1019175"/>
            <a:chOff x="1009576" y="3675421"/>
            <a:chExt cx="1046162" cy="1019175"/>
          </a:xfrm>
          <a:solidFill>
            <a:schemeClr val="tx2"/>
          </a:solidFill>
        </p:grpSpPr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1009576" y="3675421"/>
              <a:ext cx="1046162" cy="1019175"/>
            </a:xfrm>
            <a:custGeom>
              <a:avLst/>
              <a:gdLst>
                <a:gd name="T0" fmla="*/ 333 w 2855"/>
                <a:gd name="T1" fmla="*/ 2025 h 2785"/>
                <a:gd name="T2" fmla="*/ 825 w 2855"/>
                <a:gd name="T3" fmla="*/ 349 h 2785"/>
                <a:gd name="T4" fmla="*/ 2523 w 2855"/>
                <a:gd name="T5" fmla="*/ 760 h 2785"/>
                <a:gd name="T6" fmla="*/ 2030 w 2855"/>
                <a:gd name="T7" fmla="*/ 2436 h 2785"/>
                <a:gd name="T8" fmla="*/ 333 w 2855"/>
                <a:gd name="T9" fmla="*/ 2025 h 2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5">
                  <a:moveTo>
                    <a:pt x="333" y="2025"/>
                  </a:moveTo>
                  <a:cubicBezTo>
                    <a:pt x="0" y="1448"/>
                    <a:pt x="221" y="698"/>
                    <a:pt x="825" y="349"/>
                  </a:cubicBezTo>
                  <a:cubicBezTo>
                    <a:pt x="1430" y="0"/>
                    <a:pt x="2190" y="184"/>
                    <a:pt x="2523" y="760"/>
                  </a:cubicBezTo>
                  <a:cubicBezTo>
                    <a:pt x="2855" y="1337"/>
                    <a:pt x="2635" y="2087"/>
                    <a:pt x="2030" y="2436"/>
                  </a:cubicBezTo>
                  <a:cubicBezTo>
                    <a:pt x="1426" y="2785"/>
                    <a:pt x="666" y="2601"/>
                    <a:pt x="333" y="2025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44836" y="3891583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5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60376" y="2113934"/>
            <a:ext cx="1046162" cy="1020762"/>
            <a:chOff x="1060376" y="1903771"/>
            <a:chExt cx="1046162" cy="1020762"/>
          </a:xfrm>
          <a:solidFill>
            <a:schemeClr val="tx2"/>
          </a:solidFill>
        </p:grpSpPr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1060376" y="1903771"/>
              <a:ext cx="1046162" cy="1020762"/>
            </a:xfrm>
            <a:custGeom>
              <a:avLst/>
              <a:gdLst>
                <a:gd name="T0" fmla="*/ 333 w 2855"/>
                <a:gd name="T1" fmla="*/ 761 h 2786"/>
                <a:gd name="T2" fmla="*/ 2030 w 2855"/>
                <a:gd name="T3" fmla="*/ 349 h 2786"/>
                <a:gd name="T4" fmla="*/ 2522 w 2855"/>
                <a:gd name="T5" fmla="*/ 2025 h 2786"/>
                <a:gd name="T6" fmla="*/ 825 w 2855"/>
                <a:gd name="T7" fmla="*/ 2437 h 2786"/>
                <a:gd name="T8" fmla="*/ 333 w 2855"/>
                <a:gd name="T9" fmla="*/ 761 h 2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5" h="2786">
                  <a:moveTo>
                    <a:pt x="333" y="761"/>
                  </a:moveTo>
                  <a:cubicBezTo>
                    <a:pt x="666" y="185"/>
                    <a:pt x="1426" y="0"/>
                    <a:pt x="2030" y="349"/>
                  </a:cubicBezTo>
                  <a:cubicBezTo>
                    <a:pt x="2635" y="698"/>
                    <a:pt x="2855" y="1449"/>
                    <a:pt x="2522" y="2025"/>
                  </a:cubicBezTo>
                  <a:cubicBezTo>
                    <a:pt x="2190" y="2601"/>
                    <a:pt x="1430" y="2786"/>
                    <a:pt x="825" y="2437"/>
                  </a:cubicBezTo>
                  <a:cubicBezTo>
                    <a:pt x="221" y="2088"/>
                    <a:pt x="0" y="1337"/>
                    <a:pt x="333" y="761"/>
                  </a:cubicBezTo>
                  <a:close/>
                </a:path>
              </a:pathLst>
            </a:custGeom>
            <a:grpFill/>
            <a:ln w="7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92337" y="2074658"/>
              <a:ext cx="470000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F8F8F8"/>
                  </a:solidFill>
                  <a:latin typeface="微软雅黑"/>
                  <a:ea typeface="微软雅黑"/>
                </a:rPr>
                <a:t>6</a:t>
              </a:r>
              <a:endParaRPr lang="zh-CN" altLang="en-US" sz="3600" b="1" dirty="0">
                <a:solidFill>
                  <a:srgbClr val="F8F8F8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328921" y="1867713"/>
            <a:ext cx="2289740" cy="704450"/>
            <a:chOff x="6328921" y="1657550"/>
            <a:chExt cx="2016224" cy="704450"/>
          </a:xfrm>
        </p:grpSpPr>
        <p:sp>
          <p:nvSpPr>
            <p:cNvPr id="26" name="TextBox 25"/>
            <p:cNvSpPr txBox="1"/>
            <p:nvPr/>
          </p:nvSpPr>
          <p:spPr>
            <a:xfrm>
              <a:off x="6328921" y="1657550"/>
              <a:ext cx="7723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更抽象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328921" y="2023446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所有方法都是抽象的</a:t>
              </a:r>
              <a:endParaRPr lang="zh-CN" altLang="en-US" sz="1600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309627" y="1867713"/>
            <a:ext cx="2016224" cy="704450"/>
            <a:chOff x="9309627" y="1657550"/>
            <a:chExt cx="2016224" cy="704450"/>
          </a:xfrm>
        </p:grpSpPr>
        <p:sp>
          <p:nvSpPr>
            <p:cNvPr id="31" name="TextBox 30"/>
            <p:cNvSpPr txBox="1"/>
            <p:nvPr/>
          </p:nvSpPr>
          <p:spPr>
            <a:xfrm>
              <a:off x="9309627" y="1657550"/>
              <a:ext cx="1215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interface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309627" y="2023446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600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328921" y="3340253"/>
            <a:ext cx="2016224" cy="704450"/>
            <a:chOff x="6328921" y="3130090"/>
            <a:chExt cx="2016224" cy="704450"/>
          </a:xfrm>
        </p:grpSpPr>
        <p:sp>
          <p:nvSpPr>
            <p:cNvPr id="34" name="TextBox 33"/>
            <p:cNvSpPr txBox="1"/>
            <p:nvPr/>
          </p:nvSpPr>
          <p:spPr>
            <a:xfrm>
              <a:off x="6328921" y="313009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无法实例化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28921" y="3495986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600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9309627" y="3340253"/>
            <a:ext cx="2016224" cy="704450"/>
            <a:chOff x="9309627" y="3130090"/>
            <a:chExt cx="2016224" cy="704450"/>
          </a:xfrm>
        </p:grpSpPr>
        <p:sp>
          <p:nvSpPr>
            <p:cNvPr id="37" name="TextBox 36"/>
            <p:cNvSpPr txBox="1"/>
            <p:nvPr/>
          </p:nvSpPr>
          <p:spPr>
            <a:xfrm>
              <a:off x="9309627" y="3130090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接口可继承接口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309627" y="3495986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extends</a:t>
              </a:r>
              <a:endParaRPr lang="zh-CN" altLang="en-US" sz="1600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328921" y="4729666"/>
            <a:ext cx="2016224" cy="704450"/>
            <a:chOff x="6328921" y="4519503"/>
            <a:chExt cx="2016224" cy="704450"/>
          </a:xfrm>
        </p:grpSpPr>
        <p:sp>
          <p:nvSpPr>
            <p:cNvPr id="40" name="TextBox 39"/>
            <p:cNvSpPr txBox="1"/>
            <p:nvPr/>
          </p:nvSpPr>
          <p:spPr>
            <a:xfrm>
              <a:off x="6328921" y="451950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用类实现接口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28921" y="4885399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implements</a:t>
              </a:r>
              <a:endParaRPr lang="zh-CN" altLang="en-US" sz="1600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9309626" y="4729666"/>
            <a:ext cx="2723823" cy="950671"/>
            <a:chOff x="9309627" y="4519503"/>
            <a:chExt cx="2428553" cy="950671"/>
          </a:xfrm>
        </p:grpSpPr>
        <p:sp>
          <p:nvSpPr>
            <p:cNvPr id="43" name="TextBox 42"/>
            <p:cNvSpPr txBox="1"/>
            <p:nvPr/>
          </p:nvSpPr>
          <p:spPr>
            <a:xfrm>
              <a:off x="9309627" y="4519503"/>
              <a:ext cx="2428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可继承类的同时实现接口</a:t>
              </a:r>
              <a:endParaRPr lang="zh-CN" altLang="en-US" b="1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09627" y="4885399"/>
              <a:ext cx="20162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extends </a:t>
              </a:r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类 </a:t>
              </a:r>
              <a:r>
                <a:rPr lang="en-US" altLang="zh-CN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implements </a:t>
              </a:r>
              <a:r>
                <a:rPr lang="zh-CN" altLang="en-US" sz="1600" dirty="0" smtClean="0">
                  <a:solidFill>
                    <a:srgbClr val="4D4D4D"/>
                  </a:solidFill>
                  <a:latin typeface="微软雅黑"/>
                  <a:ea typeface="微软雅黑"/>
                </a:rPr>
                <a:t>接口</a:t>
              </a:r>
              <a:endParaRPr lang="zh-CN" altLang="en-US" sz="1600" dirty="0">
                <a:solidFill>
                  <a:srgbClr val="4D4D4D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45" name="Oval 12"/>
          <p:cNvSpPr>
            <a:spLocks noChangeArrowheads="1"/>
          </p:cNvSpPr>
          <p:nvPr/>
        </p:nvSpPr>
        <p:spPr bwMode="auto">
          <a:xfrm>
            <a:off x="1560438" y="2023446"/>
            <a:ext cx="3060700" cy="3060700"/>
          </a:xfrm>
          <a:prstGeom prst="ellipse">
            <a:avLst/>
          </a:prstGeom>
          <a:solidFill>
            <a:schemeClr val="tx1"/>
          </a:solidFill>
          <a:ln w="7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67919" y="3309475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F8F8F8"/>
                </a:solidFill>
                <a:latin typeface="微软雅黑"/>
                <a:ea typeface="微软雅黑"/>
              </a:rPr>
              <a:t>接口</a:t>
            </a:r>
            <a:endParaRPr lang="zh-CN" altLang="en-US" sz="2200" dirty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853462441"/>
      </p:ext>
    </p:extLst>
  </p:cSld>
  <p:clrMapOvr>
    <a:masterClrMapping/>
  </p:clrMapOvr>
  <p:transition spd="slow" advTm="681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4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40"/>
                            </p:stCondLst>
                            <p:childTnLst>
                              <p:par>
                                <p:cTn id="33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40"/>
                            </p:stCondLst>
                            <p:childTnLst>
                              <p:par>
                                <p:cTn id="64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45" grpId="0" animBg="1"/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复习</a:t>
            </a: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46836" y="1566424"/>
            <a:ext cx="2" cy="447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1747497" y="6043673"/>
            <a:ext cx="8959396" cy="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2033249" y="4758561"/>
            <a:ext cx="1851041" cy="785818"/>
            <a:chOff x="2200848" y="4495235"/>
            <a:chExt cx="1851041" cy="785818"/>
          </a:xfrm>
          <a:solidFill>
            <a:schemeClr val="accent6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2200848" y="449523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404638" y="468530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400" dirty="0" smtClean="0">
                  <a:solidFill>
                    <a:srgbClr val="F8F8F8"/>
                  </a:solidFill>
                </a:rPr>
                <a:t>static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2" name="矩形 87"/>
          <p:cNvSpPr>
            <a:spLocks noChangeArrowheads="1"/>
          </p:cNvSpPr>
          <p:nvPr/>
        </p:nvSpPr>
        <p:spPr bwMode="auto">
          <a:xfrm>
            <a:off x="2176125" y="2655798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变量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代码块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4254293" y="3932366"/>
            <a:ext cx="1851041" cy="785818"/>
            <a:chOff x="4272550" y="3669040"/>
            <a:chExt cx="1851041" cy="78581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272550" y="3669040"/>
              <a:ext cx="1851041" cy="785818"/>
            </a:xfrm>
            <a:prstGeom prst="roundRect">
              <a:avLst>
                <a:gd name="adj" fmla="val 10568"/>
              </a:avLst>
            </a:prstGeom>
            <a:solidFill>
              <a:schemeClr val="tx2"/>
            </a:solidFill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469993" y="3841027"/>
              <a:ext cx="1456155" cy="430887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单例模式</a:t>
              </a:r>
              <a:endParaRPr lang="en-US" altLang="zh-CN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6" name="矩形 87"/>
          <p:cNvSpPr>
            <a:spLocks noChangeArrowheads="1"/>
          </p:cNvSpPr>
          <p:nvPr/>
        </p:nvSpPr>
        <p:spPr bwMode="auto">
          <a:xfrm>
            <a:off x="4390822" y="1829603"/>
            <a:ext cx="157163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设计模式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单例模式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rivate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构造方法</a:t>
            </a: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154165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6351532" y="3115487"/>
            <a:ext cx="1851041" cy="785818"/>
            <a:chOff x="6279161" y="2852161"/>
            <a:chExt cx="1851041" cy="785818"/>
          </a:xfrm>
          <a:solidFill>
            <a:schemeClr val="bg1"/>
          </a:solidFill>
        </p:grpSpPr>
        <p:sp>
          <p:nvSpPr>
            <p:cNvPr id="39" name="圆角矩形 38"/>
            <p:cNvSpPr/>
            <p:nvPr/>
          </p:nvSpPr>
          <p:spPr bwMode="auto">
            <a:xfrm>
              <a:off x="6279161" y="2852161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476604" y="3055209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内部类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>
            <a:off x="6272159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87"/>
          <p:cNvSpPr>
            <a:spLocks noChangeArrowheads="1"/>
          </p:cNvSpPr>
          <p:nvPr/>
        </p:nvSpPr>
        <p:spPr bwMode="auto">
          <a:xfrm>
            <a:off x="6488061" y="3941682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普通内部类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静态内部类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方法内部类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8495812" y="2258231"/>
            <a:ext cx="1851041" cy="785818"/>
            <a:chOff x="8279425" y="1994905"/>
            <a:chExt cx="1851041" cy="785818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8279425" y="199490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8476868" y="219795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>
                  <a:solidFill>
                    <a:srgbClr val="F8F8F8"/>
                  </a:solidFill>
                </a:rPr>
                <a:t>文档</a:t>
              </a:r>
            </a:p>
          </p:txBody>
        </p:sp>
      </p:grp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8632341" y="3084426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j</a:t>
            </a: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avadoc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err="1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j</a:t>
            </a:r>
            <a:r>
              <a:rPr lang="en-US" altLang="zh-CN" dirty="0" err="1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dk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文档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学会使用文档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8418027" y="1566424"/>
            <a:ext cx="0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204700" y="1840400"/>
            <a:ext cx="553998" cy="2479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第二次课的内容</a:t>
            </a:r>
            <a:endParaRPr lang="zh-CN" altLang="en-US" sz="2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9432084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4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4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4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4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4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4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4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4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4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32" grpId="0"/>
      <p:bldP spid="36" grpId="0"/>
      <p:bldP spid="42" grpId="0"/>
      <p:bldP spid="46" grpId="0"/>
      <p:bldP spid="4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接口</a:t>
            </a: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18" y="642401"/>
            <a:ext cx="10656887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3620030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0" y="2597823"/>
            <a:ext cx="12196763" cy="83117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800" dirty="0" smtClean="0">
                <a:solidFill>
                  <a:srgbClr val="F8F8F8"/>
                </a:solidFill>
                <a:latin typeface="微软雅黑"/>
                <a:ea typeface="微软雅黑"/>
              </a:rPr>
              <a:t>“</a:t>
            </a:r>
            <a:r>
              <a:rPr lang="zh-CN" altLang="en-US" sz="4800" dirty="0">
                <a:solidFill>
                  <a:srgbClr val="F8F8F8"/>
                </a:solidFill>
                <a:latin typeface="微软雅黑"/>
                <a:ea typeface="微软雅黑"/>
              </a:rPr>
              <a:t>继承</a:t>
            </a:r>
            <a:r>
              <a:rPr lang="zh-CN" altLang="en-US" sz="4800" dirty="0" smtClean="0">
                <a:solidFill>
                  <a:srgbClr val="F8F8F8"/>
                </a:solidFill>
                <a:latin typeface="微软雅黑"/>
                <a:ea typeface="微软雅黑"/>
              </a:rPr>
              <a:t>”之下有“多态”</a:t>
            </a:r>
            <a:endParaRPr lang="zh-CN" altLang="en-US" sz="4800" dirty="0" smtClean="0">
              <a:solidFill>
                <a:srgbClr val="F8F8F8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5601304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3663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多态：子类当作父类去使用，运行的是子类的方法（运行时绑定）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800100"/>
            <a:ext cx="818991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8036421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46987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多态</a:t>
            </a:r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：使用匿名内部类作为参数传递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638" y="1004888"/>
            <a:ext cx="7837487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98916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0" y="666517"/>
            <a:ext cx="257349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666517"/>
            <a:ext cx="12196763" cy="6082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总结</a:t>
            </a:r>
            <a:endParaRPr lang="zh-CN" altLang="en-US" sz="24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746836" y="1566424"/>
            <a:ext cx="2" cy="447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>
          <a:xfrm>
            <a:off x="1747497" y="6043673"/>
            <a:ext cx="8959396" cy="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" name="组合 28"/>
          <p:cNvGrpSpPr/>
          <p:nvPr/>
        </p:nvGrpSpPr>
        <p:grpSpPr>
          <a:xfrm>
            <a:off x="2033249" y="4758561"/>
            <a:ext cx="1851041" cy="785818"/>
            <a:chOff x="2200848" y="4495235"/>
            <a:chExt cx="1851041" cy="785818"/>
          </a:xfrm>
          <a:solidFill>
            <a:schemeClr val="accent6"/>
          </a:solidFill>
        </p:grpSpPr>
        <p:sp>
          <p:nvSpPr>
            <p:cNvPr id="30" name="圆角矩形 29"/>
            <p:cNvSpPr/>
            <p:nvPr/>
          </p:nvSpPr>
          <p:spPr bwMode="auto">
            <a:xfrm>
              <a:off x="2200848" y="449523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2404638" y="468530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继承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2" name="矩形 87"/>
          <p:cNvSpPr>
            <a:spLocks noChangeArrowheads="1"/>
          </p:cNvSpPr>
          <p:nvPr/>
        </p:nvSpPr>
        <p:spPr bwMode="auto">
          <a:xfrm>
            <a:off x="1921917" y="2655798"/>
            <a:ext cx="196237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子类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extends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父类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改写、新增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super</a:t>
            </a: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endParaRPr lang="zh-CN" altLang="en-US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254293" y="3932366"/>
            <a:ext cx="1851041" cy="785818"/>
            <a:chOff x="4272550" y="3669040"/>
            <a:chExt cx="1851041" cy="78581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4272550" y="3669040"/>
              <a:ext cx="1851041" cy="785818"/>
            </a:xfrm>
            <a:prstGeom prst="roundRect">
              <a:avLst>
                <a:gd name="adj" fmla="val 10568"/>
              </a:avLst>
            </a:prstGeom>
            <a:solidFill>
              <a:schemeClr val="tx2"/>
            </a:solidFill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C4261D"/>
                </a:solidFill>
              </a:endParaRPr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4469993" y="3841027"/>
              <a:ext cx="1456155" cy="430887"/>
            </a:xfrm>
            <a:prstGeom prst="rect">
              <a:avLst/>
            </a:prstGeom>
            <a:no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400" dirty="0" smtClean="0">
                  <a:solidFill>
                    <a:srgbClr val="F8F8F8"/>
                  </a:solidFill>
                </a:rPr>
                <a:t>final</a:t>
              </a:r>
              <a:endParaRPr lang="en-US" altLang="zh-CN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36" name="矩形 87"/>
          <p:cNvSpPr>
            <a:spLocks noChangeArrowheads="1"/>
          </p:cNvSpPr>
          <p:nvPr/>
        </p:nvSpPr>
        <p:spPr bwMode="auto">
          <a:xfrm>
            <a:off x="4254293" y="1829603"/>
            <a:ext cx="197290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无法继承的类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无法改写的方法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赋值</a:t>
            </a: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次的常量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154165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" name="组合 37"/>
          <p:cNvGrpSpPr/>
          <p:nvPr/>
        </p:nvGrpSpPr>
        <p:grpSpPr>
          <a:xfrm>
            <a:off x="6351532" y="3115487"/>
            <a:ext cx="1851041" cy="785818"/>
            <a:chOff x="6279161" y="2852161"/>
            <a:chExt cx="1851041" cy="785818"/>
          </a:xfrm>
          <a:solidFill>
            <a:schemeClr val="bg1"/>
          </a:solidFill>
        </p:grpSpPr>
        <p:sp>
          <p:nvSpPr>
            <p:cNvPr id="39" name="圆角矩形 38"/>
            <p:cNvSpPr/>
            <p:nvPr/>
          </p:nvSpPr>
          <p:spPr bwMode="auto">
            <a:xfrm>
              <a:off x="6279161" y="2852161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6279162" y="3055209"/>
              <a:ext cx="1851040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000" dirty="0" smtClean="0">
                  <a:solidFill>
                    <a:srgbClr val="F8F8F8"/>
                  </a:solidFill>
                </a:rPr>
                <a:t>抽象类、接口</a:t>
              </a:r>
              <a:endParaRPr lang="zh-CN" altLang="en-US" sz="2000" dirty="0">
                <a:solidFill>
                  <a:srgbClr val="F8F8F8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H="1">
            <a:off x="6272159" y="1566424"/>
            <a:ext cx="1588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87"/>
          <p:cNvSpPr>
            <a:spLocks noChangeArrowheads="1"/>
          </p:cNvSpPr>
          <p:nvPr/>
        </p:nvSpPr>
        <p:spPr bwMode="auto">
          <a:xfrm>
            <a:off x="6488061" y="3941682"/>
            <a:ext cx="15716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abstract</a:t>
            </a: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interface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en-US" altLang="zh-CN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implements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8495812" y="2258231"/>
            <a:ext cx="1851041" cy="785818"/>
            <a:chOff x="8279425" y="1994905"/>
            <a:chExt cx="1851041" cy="785818"/>
          </a:xfrm>
          <a:solidFill>
            <a:schemeClr val="tx1"/>
          </a:solidFill>
        </p:grpSpPr>
        <p:sp>
          <p:nvSpPr>
            <p:cNvPr id="44" name="圆角矩形 43"/>
            <p:cNvSpPr/>
            <p:nvPr/>
          </p:nvSpPr>
          <p:spPr bwMode="auto">
            <a:xfrm>
              <a:off x="8279425" y="1994905"/>
              <a:ext cx="1851041" cy="785818"/>
            </a:xfrm>
            <a:prstGeom prst="roundRect">
              <a:avLst>
                <a:gd name="adj" fmla="val 10568"/>
              </a:avLst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8F8F8"/>
                </a:solidFill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8476868" y="2197953"/>
              <a:ext cx="1456155" cy="430887"/>
            </a:xfrm>
            <a:prstGeom prst="rect">
              <a:avLst/>
            </a:prstGeom>
            <a:grpFill/>
            <a:ln w="7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400" dirty="0" smtClean="0">
                  <a:solidFill>
                    <a:srgbClr val="F8F8F8"/>
                  </a:solidFill>
                </a:rPr>
                <a:t>多态</a:t>
              </a:r>
              <a:endParaRPr lang="zh-CN" altLang="en-US" sz="2400" dirty="0">
                <a:solidFill>
                  <a:srgbClr val="F8F8F8"/>
                </a:solidFill>
              </a:endParaRPr>
            </a:p>
          </p:txBody>
        </p:sp>
      </p:grpSp>
      <p:sp>
        <p:nvSpPr>
          <p:cNvPr id="46" name="矩形 87"/>
          <p:cNvSpPr>
            <a:spLocks noChangeArrowheads="1"/>
          </p:cNvSpPr>
          <p:nvPr/>
        </p:nvSpPr>
        <p:spPr bwMode="auto">
          <a:xfrm>
            <a:off x="8632341" y="3084426"/>
            <a:ext cx="157163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子类“当作”父类使用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运行子类方法</a:t>
            </a:r>
            <a:endParaRPr lang="en-US" altLang="zh-CN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endParaRPr lang="en-US" altLang="zh-CN" dirty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rgbClr val="080808"/>
                </a:solidFill>
                <a:latin typeface="微软雅黑" pitchFamily="34" charset="-122"/>
                <a:ea typeface="微软雅黑" pitchFamily="34" charset="-122"/>
              </a:rPr>
              <a:t>匿名内部类</a:t>
            </a:r>
            <a:endParaRPr lang="zh-CN" altLang="en-US" dirty="0" smtClean="0">
              <a:solidFill>
                <a:srgbClr val="08080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8418027" y="1566424"/>
            <a:ext cx="0" cy="4406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1204700" y="1840400"/>
            <a:ext cx="553998" cy="2479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第三次</a:t>
            </a:r>
            <a:r>
              <a:rPr lang="zh-CN" altLang="en-US" sz="2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课的内容</a:t>
            </a:r>
            <a:endParaRPr lang="zh-CN" altLang="en-US" sz="2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620269"/>
      </p:ext>
    </p:extLst>
  </p:cSld>
  <p:clrMapOvr>
    <a:masterClrMapping/>
  </p:clrMapOvr>
  <p:transition spd="slow" advTm="700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4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4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4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4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4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4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14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64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4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40"/>
                            </p:stCondLst>
                            <p:childTnLst>
                              <p:par>
                                <p:cTn id="7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74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7" grpId="0"/>
      <p:bldP spid="27" grpId="0" animBg="1"/>
      <p:bldP spid="32" grpId="0"/>
      <p:bldP spid="36" grpId="0"/>
      <p:bldP spid="42" grpId="0"/>
      <p:bldP spid="46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eeform 6"/>
          <p:cNvSpPr>
            <a:spLocks/>
          </p:cNvSpPr>
          <p:nvPr/>
        </p:nvSpPr>
        <p:spPr bwMode="auto">
          <a:xfrm flipH="1">
            <a:off x="11929871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77741" y="15902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4D4D4D"/>
                </a:solidFill>
                <a:latin typeface="微软雅黑"/>
                <a:ea typeface="微软雅黑"/>
              </a:rPr>
              <a:t>面向对象三大特征</a:t>
            </a:r>
            <a:endParaRPr lang="zh-CN" altLang="en-US" sz="2400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83" name="Freeform 6"/>
          <p:cNvSpPr>
            <a:spLocks/>
          </p:cNvSpPr>
          <p:nvPr/>
        </p:nvSpPr>
        <p:spPr bwMode="auto">
          <a:xfrm flipH="1">
            <a:off x="0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7" name="等腰三角形 2"/>
          <p:cNvSpPr/>
          <p:nvPr/>
        </p:nvSpPr>
        <p:spPr bwMode="auto">
          <a:xfrm rot="3036074">
            <a:off x="1049417" y="1351030"/>
            <a:ext cx="1152128" cy="1333073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/>
          <a:p>
            <a:pPr algn="ctr"/>
            <a:endParaRPr lang="zh-CN" altLang="en-US" sz="2000" ker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7663" y="1869626"/>
            <a:ext cx="697627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anchor="ctr"/>
          <a:lstStyle>
            <a:defPPr>
              <a:defRPr lang="zh-CN"/>
            </a:defPPr>
            <a:lvl1pPr algn="ctr">
              <a:defRPr sz="2000" ker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封装</a:t>
            </a:r>
            <a:endParaRPr lang="en-US" altLang="zh-CN" dirty="0" smtClean="0"/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2329737" y="1405358"/>
            <a:ext cx="0" cy="1296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2615909" y="1545403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4D4D4D"/>
                </a:solidFill>
                <a:latin typeface="微软雅黑"/>
                <a:ea typeface="微软雅黑"/>
              </a:rPr>
              <a:t>代码封装在类、方法中。程序运行时，把类“实例化”为对象，让对象执行操作，面向对象编程。</a:t>
            </a:r>
            <a:endParaRPr lang="en-US" altLang="zh-CN" dirty="0" smtClean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2" name="等腰三角形 2"/>
          <p:cNvSpPr/>
          <p:nvPr/>
        </p:nvSpPr>
        <p:spPr bwMode="auto">
          <a:xfrm rot="3036074">
            <a:off x="2059351" y="2947818"/>
            <a:ext cx="1152128" cy="1333073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/>
          <a:p>
            <a:pPr algn="ctr"/>
            <a:endParaRPr lang="zh-CN" altLang="en-US" sz="2000" ker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47597" y="3466414"/>
            <a:ext cx="69762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defPPr>
              <a:defRPr lang="zh-CN"/>
            </a:defPPr>
            <a:lvl1pPr algn="ctr">
              <a:defRPr sz="2000" ker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继承</a:t>
            </a:r>
            <a:endParaRPr lang="en-US" altLang="zh-CN" dirty="0" smtClean="0"/>
          </a:p>
        </p:txBody>
      </p:sp>
      <p:cxnSp>
        <p:nvCxnSpPr>
          <p:cNvPr id="14" name="直接连接符 13"/>
          <p:cNvCxnSpPr/>
          <p:nvPr/>
        </p:nvCxnSpPr>
        <p:spPr bwMode="auto">
          <a:xfrm>
            <a:off x="3339671" y="3002146"/>
            <a:ext cx="0" cy="1296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3625843" y="3142191"/>
            <a:ext cx="41746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rgbClr val="4D4D4D"/>
                </a:solidFill>
                <a:latin typeface="微软雅黑"/>
                <a:ea typeface="微软雅黑"/>
              </a:rPr>
              <a:t>？</a:t>
            </a:r>
            <a:endParaRPr lang="zh-CN" altLang="en-US" sz="6000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7" name="等腰三角形 2"/>
          <p:cNvSpPr/>
          <p:nvPr/>
        </p:nvSpPr>
        <p:spPr bwMode="auto">
          <a:xfrm rot="3036074">
            <a:off x="1345332" y="4744800"/>
            <a:ext cx="1152128" cy="1333073"/>
          </a:xfrm>
          <a:custGeom>
            <a:avLst/>
            <a:gdLst/>
            <a:ahLst/>
            <a:cxnLst/>
            <a:rect l="l" t="t" r="r" b="b"/>
            <a:pathLst>
              <a:path w="1152128" h="1333073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wrap="none" anchor="ctr"/>
          <a:lstStyle/>
          <a:p>
            <a:pPr algn="ctr"/>
            <a:endParaRPr lang="zh-CN" altLang="en-US" sz="2000" ker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33578" y="5263396"/>
            <a:ext cx="697627" cy="4001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anchor="ctr"/>
          <a:lstStyle>
            <a:defPPr>
              <a:defRPr lang="zh-CN"/>
            </a:defPPr>
            <a:lvl1pPr algn="ctr">
              <a:defRPr sz="2000" ker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多态</a:t>
            </a:r>
            <a:endParaRPr lang="en-US" altLang="zh-CN" dirty="0" smtClean="0"/>
          </a:p>
        </p:txBody>
      </p:sp>
      <p:cxnSp>
        <p:nvCxnSpPr>
          <p:cNvPr id="19" name="直接连接符 18"/>
          <p:cNvCxnSpPr/>
          <p:nvPr/>
        </p:nvCxnSpPr>
        <p:spPr bwMode="auto">
          <a:xfrm>
            <a:off x="2625652" y="4763265"/>
            <a:ext cx="0" cy="1296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2911824" y="4949672"/>
            <a:ext cx="4672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rgbClr val="4D4D4D"/>
                </a:solidFill>
                <a:latin typeface="微软雅黑"/>
                <a:ea typeface="微软雅黑"/>
              </a:rPr>
              <a:t>？</a:t>
            </a:r>
            <a:endParaRPr lang="zh-CN" altLang="en-US" sz="6000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6" name="Freeform 11"/>
          <p:cNvSpPr>
            <a:spLocks/>
          </p:cNvSpPr>
          <p:nvPr/>
        </p:nvSpPr>
        <p:spPr bwMode="auto">
          <a:xfrm>
            <a:off x="7856538" y="1012825"/>
            <a:ext cx="1831975" cy="2611438"/>
          </a:xfrm>
          <a:custGeom>
            <a:avLst/>
            <a:gdLst>
              <a:gd name="T0" fmla="*/ 2209 w 2293"/>
              <a:gd name="T1" fmla="*/ 0 h 3267"/>
              <a:gd name="T2" fmla="*/ 83 w 2293"/>
              <a:gd name="T3" fmla="*/ 0 h 3267"/>
              <a:gd name="T4" fmla="*/ 0 w 2293"/>
              <a:gd name="T5" fmla="*/ 83 h 3267"/>
              <a:gd name="T6" fmla="*/ 0 w 2293"/>
              <a:gd name="T7" fmla="*/ 3184 h 3267"/>
              <a:gd name="T8" fmla="*/ 83 w 2293"/>
              <a:gd name="T9" fmla="*/ 3267 h 3267"/>
              <a:gd name="T10" fmla="*/ 2209 w 2293"/>
              <a:gd name="T11" fmla="*/ 3267 h 3267"/>
              <a:gd name="T12" fmla="*/ 2293 w 2293"/>
              <a:gd name="T13" fmla="*/ 3184 h 3267"/>
              <a:gd name="T14" fmla="*/ 2293 w 2293"/>
              <a:gd name="T15" fmla="*/ 83 h 3267"/>
              <a:gd name="T16" fmla="*/ 2209 w 2293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3" y="3229"/>
                  <a:pt x="2293" y="3184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3" cstate="print"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22" name="Freeform 12"/>
          <p:cNvSpPr>
            <a:spLocks/>
          </p:cNvSpPr>
          <p:nvPr/>
        </p:nvSpPr>
        <p:spPr bwMode="auto">
          <a:xfrm>
            <a:off x="9793288" y="1012825"/>
            <a:ext cx="1830387" cy="2611438"/>
          </a:xfrm>
          <a:custGeom>
            <a:avLst/>
            <a:gdLst>
              <a:gd name="T0" fmla="*/ 2209 w 2292"/>
              <a:gd name="T1" fmla="*/ 0 h 3267"/>
              <a:gd name="T2" fmla="*/ 83 w 2292"/>
              <a:gd name="T3" fmla="*/ 0 h 3267"/>
              <a:gd name="T4" fmla="*/ 0 w 2292"/>
              <a:gd name="T5" fmla="*/ 83 h 3267"/>
              <a:gd name="T6" fmla="*/ 0 w 2292"/>
              <a:gd name="T7" fmla="*/ 3184 h 3267"/>
              <a:gd name="T8" fmla="*/ 83 w 2292"/>
              <a:gd name="T9" fmla="*/ 3267 h 3267"/>
              <a:gd name="T10" fmla="*/ 2209 w 2292"/>
              <a:gd name="T11" fmla="*/ 3267 h 3267"/>
              <a:gd name="T12" fmla="*/ 2292 w 2292"/>
              <a:gd name="T13" fmla="*/ 3184 h 3267"/>
              <a:gd name="T14" fmla="*/ 2292 w 2292"/>
              <a:gd name="T15" fmla="*/ 83 h 3267"/>
              <a:gd name="T16" fmla="*/ 2209 w 2292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2" y="3229"/>
                  <a:pt x="2292" y="3184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4" cstate="print"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23" name="Freeform 13"/>
          <p:cNvSpPr>
            <a:spLocks/>
          </p:cNvSpPr>
          <p:nvPr/>
        </p:nvSpPr>
        <p:spPr bwMode="auto">
          <a:xfrm>
            <a:off x="9793288" y="3722688"/>
            <a:ext cx="1830387" cy="2611438"/>
          </a:xfrm>
          <a:custGeom>
            <a:avLst/>
            <a:gdLst>
              <a:gd name="T0" fmla="*/ 2209 w 2292"/>
              <a:gd name="T1" fmla="*/ 0 h 3266"/>
              <a:gd name="T2" fmla="*/ 83 w 2292"/>
              <a:gd name="T3" fmla="*/ 0 h 3266"/>
              <a:gd name="T4" fmla="*/ 0 w 2292"/>
              <a:gd name="T5" fmla="*/ 83 h 3266"/>
              <a:gd name="T6" fmla="*/ 0 w 2292"/>
              <a:gd name="T7" fmla="*/ 3183 h 3266"/>
              <a:gd name="T8" fmla="*/ 83 w 2292"/>
              <a:gd name="T9" fmla="*/ 3266 h 3266"/>
              <a:gd name="T10" fmla="*/ 2209 w 2292"/>
              <a:gd name="T11" fmla="*/ 3266 h 3266"/>
              <a:gd name="T12" fmla="*/ 2292 w 2292"/>
              <a:gd name="T13" fmla="*/ 3183 h 3266"/>
              <a:gd name="T14" fmla="*/ 2292 w 2292"/>
              <a:gd name="T15" fmla="*/ 83 h 3266"/>
              <a:gd name="T16" fmla="*/ 2209 w 2292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2" y="3229"/>
                  <a:pt x="2292" y="3183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5" cstate="print"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  <p:sp>
        <p:nvSpPr>
          <p:cNvPr id="24" name="Freeform 14"/>
          <p:cNvSpPr>
            <a:spLocks/>
          </p:cNvSpPr>
          <p:nvPr/>
        </p:nvSpPr>
        <p:spPr bwMode="auto">
          <a:xfrm>
            <a:off x="7856538" y="3722688"/>
            <a:ext cx="1831975" cy="2611438"/>
          </a:xfrm>
          <a:custGeom>
            <a:avLst/>
            <a:gdLst>
              <a:gd name="T0" fmla="*/ 2209 w 2293"/>
              <a:gd name="T1" fmla="*/ 0 h 3266"/>
              <a:gd name="T2" fmla="*/ 83 w 2293"/>
              <a:gd name="T3" fmla="*/ 0 h 3266"/>
              <a:gd name="T4" fmla="*/ 0 w 2293"/>
              <a:gd name="T5" fmla="*/ 83 h 3266"/>
              <a:gd name="T6" fmla="*/ 0 w 2293"/>
              <a:gd name="T7" fmla="*/ 3183 h 3266"/>
              <a:gd name="T8" fmla="*/ 83 w 2293"/>
              <a:gd name="T9" fmla="*/ 3266 h 3266"/>
              <a:gd name="T10" fmla="*/ 2209 w 2293"/>
              <a:gd name="T11" fmla="*/ 3266 h 3266"/>
              <a:gd name="T12" fmla="*/ 2293 w 2293"/>
              <a:gd name="T13" fmla="*/ 3183 h 3266"/>
              <a:gd name="T14" fmla="*/ 2293 w 2293"/>
              <a:gd name="T15" fmla="*/ 83 h 3266"/>
              <a:gd name="T16" fmla="*/ 2209 w 2293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3" y="3229"/>
                  <a:pt x="2293" y="3183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6" cstate="print"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883320"/>
      </p:ext>
    </p:extLst>
  </p:cSld>
  <p:clrMapOvr>
    <a:masterClrMapping/>
  </p:clrMapOvr>
  <p:transition spd="slow" advTm="8069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98855 3.7037E-6 L -2.10095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9421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980"/>
                                </p:stCondLst>
                                <p:childTnLst>
                                  <p:par>
                                    <p:cTn id="23" presetID="2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5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31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32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3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34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5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36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7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38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2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1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47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48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49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50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1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52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3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54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980"/>
                                </p:stCondLst>
                                <p:childTnLst>
                                  <p:par>
                                    <p:cTn id="56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5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480"/>
                                </p:stCondLst>
                                <p:childTnLst>
                                  <p:par>
                                    <p:cTn id="6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3780"/>
                                </p:stCondLst>
                                <p:childTnLst>
                                  <p:par>
                                    <p:cTn id="64" presetID="2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6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7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72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73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4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75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6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77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8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79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0" presetID="2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2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88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89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90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91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92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93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94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95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4780"/>
                                </p:stCondLst>
                                <p:childTnLst>
                                  <p:par>
                                    <p:cTn id="97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9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5280"/>
                                </p:stCondLst>
                                <p:childTnLst>
                                  <p:par>
                                    <p:cTn id="10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4" fill="hold">
                                <p:stCondLst>
                                  <p:cond delay="5580"/>
                                </p:stCondLst>
                                <p:childTnLst>
                                  <p:par>
                                    <p:cTn id="105" presetID="2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7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8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13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14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15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16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17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18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19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120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2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3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4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29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30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31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32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33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34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35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136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7" fill="hold">
                                <p:stCondLst>
                                  <p:cond delay="6580"/>
                                </p:stCondLst>
                                <p:childTnLst>
                                  <p:par>
                                    <p:cTn id="138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4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1" fill="hold">
                                <p:stCondLst>
                                  <p:cond delay="7080"/>
                                </p:stCondLst>
                                <p:childTnLst>
                                  <p:par>
                                    <p:cTn id="14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4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12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4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4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6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5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5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9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4" grpId="0" animBg="1"/>
          <p:bldP spid="84" grpId="1" animBg="1"/>
          <p:bldP spid="77" grpId="0"/>
          <p:bldP spid="4" grpId="0" animBg="1"/>
          <p:bldP spid="7" grpId="0" animBg="1"/>
          <p:bldP spid="8" grpId="0" animBg="1"/>
          <p:bldP spid="10" grpId="0"/>
          <p:bldP spid="12" grpId="0" animBg="1"/>
          <p:bldP spid="13" grpId="0" animBg="1"/>
          <p:bldP spid="15" grpId="0"/>
          <p:bldP spid="17" grpId="0" animBg="1"/>
          <p:bldP spid="18" grpId="0" animBg="1"/>
          <p:bldP spid="20" grpId="0"/>
          <p:bldP spid="16" grpId="0" animBg="1"/>
          <p:bldP spid="22" grpId="0" animBg="1"/>
          <p:bldP spid="23" grpId="0" animBg="1"/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98855 3.7037E-6 L -2.10095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9421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980"/>
                                </p:stCondLst>
                                <p:childTnLst>
                                  <p:par>
                                    <p:cTn id="23" presetID="2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5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31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32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3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34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5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36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37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38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2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1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47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48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49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50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1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52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53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54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980"/>
                                </p:stCondLst>
                                <p:childTnLst>
                                  <p:par>
                                    <p:cTn id="56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5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480"/>
                                </p:stCondLst>
                                <p:childTnLst>
                                  <p:par>
                                    <p:cTn id="6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3780"/>
                                </p:stCondLst>
                                <p:childTnLst>
                                  <p:par>
                                    <p:cTn id="64" presetID="2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6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7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72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73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4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75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6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77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78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79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0" presetID="2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2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88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89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90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91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92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93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94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95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4780"/>
                                </p:stCondLst>
                                <p:childTnLst>
                                  <p:par>
                                    <p:cTn id="97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9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5280"/>
                                </p:stCondLst>
                                <p:childTnLst>
                                  <p:par>
                                    <p:cTn id="10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4" fill="hold">
                                <p:stCondLst>
                                  <p:cond delay="5580"/>
                                </p:stCondLst>
                                <p:childTnLst>
                                  <p:par>
                                    <p:cTn id="105" presetID="2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7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8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13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14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15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16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17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18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19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120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1" presetID="2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3" dur="29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4" dur="911" tmFilter="0,0; 0.14,0.36; 0.43,0.73; 0.71,0.91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0.2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332" tmFilter="0.0,0.0; 0.25,0.07; 0.50,0.2; 0.75,0.467; 1.0,1.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3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332" tmFilter="0, 0; 0.125,0.2665; 0.25,0.4; 0.375,0.465; 0.5,0.5;  0.625,0.535; 0.75,0.6; 0.875,0.7335; 1,1">
                                              <p:stCondLst>
                                                <p:cond delay="332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9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166" tmFilter="0, 0; 0.125,0.2665; 0.25,0.4; 0.375,0.465; 0.5,0.5;  0.625,0.535; 0.75,0.6; 0.875,0.7335; 1,1">
                                              <p:stCondLst>
                                                <p:cond delay="662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27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82" tmFilter="0, 0; 0.125,0.2665; 0.25,0.4; 0.375,0.465; 0.5,0.5;  0.625,0.535; 0.75,0.6; 0.875,0.7335; 1,1">
                                              <p:stCondLst>
                                                <p:cond delay="828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-sin(pi*$)/81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129" dur="13">
                                              <p:stCondLst>
                                                <p:cond delay="325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60000"/>
                                        </p:animScale>
                                        <p:animScale>
                                          <p:cBhvr>
                                            <p:cTn id="130" dur="83" decel="50000">
                                              <p:stCondLst>
                                                <p:cond delay="338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31" dur="13">
                                              <p:stCondLst>
                                                <p:cond delay="656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80000"/>
                                        </p:animScale>
                                        <p:animScale>
                                          <p:cBhvr>
                                            <p:cTn id="132" dur="83" decel="50000">
                                              <p:stCondLst>
                                                <p:cond delay="66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33" dur="13">
                                              <p:stCondLst>
                                                <p:cond delay="821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90000"/>
                                        </p:animScale>
                                        <p:animScale>
                                          <p:cBhvr>
                                            <p:cTn id="134" dur="83" decel="50000">
                                              <p:stCondLst>
                                                <p:cond delay="834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100000"/>
                                        </p:animScale>
                                        <p:animScale>
                                          <p:cBhvr>
                                            <p:cTn id="135" dur="13">
                                              <p:stCondLst>
                                                <p:cond delay="904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95000"/>
                                        </p:animScale>
                                        <p:animScale>
                                          <p:cBhvr>
                                            <p:cTn id="136" dur="83" decel="50000">
                                              <p:stCondLst>
                                                <p:cond delay="917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</p:cBhvr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7" fill="hold">
                                <p:stCondLst>
                                  <p:cond delay="6580"/>
                                </p:stCondLst>
                                <p:childTnLst>
                                  <p:par>
                                    <p:cTn id="138" presetID="16" presetClass="entr" presetSubtype="4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14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1" fill="hold">
                                <p:stCondLst>
                                  <p:cond delay="7080"/>
                                </p:stCondLst>
                                <p:childTnLst>
                                  <p:par>
                                    <p:cTn id="14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4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4" grpId="0" animBg="1"/>
          <p:bldP spid="84" grpId="1" animBg="1"/>
          <p:bldP spid="77" grpId="0"/>
          <p:bldP spid="4" grpId="0" animBg="1"/>
          <p:bldP spid="7" grpId="0" animBg="1"/>
          <p:bldP spid="8" grpId="0" animBg="1"/>
          <p:bldP spid="10" grpId="0"/>
          <p:bldP spid="12" grpId="0" animBg="1"/>
          <p:bldP spid="13" grpId="0" animBg="1"/>
          <p:bldP spid="15" grpId="0"/>
          <p:bldP spid="17" grpId="0" animBg="1"/>
          <p:bldP spid="18" grpId="0" animBg="1"/>
          <p:bldP spid="20" grpId="0"/>
          <p:bldP spid="16" grpId="0" animBg="1"/>
          <p:bldP spid="22" grpId="0" animBg="1"/>
          <p:bldP spid="23" grpId="0" animBg="1"/>
          <p:bldP spid="24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"/>
          <p:cNvSpPr>
            <a:spLocks/>
          </p:cNvSpPr>
          <p:nvPr/>
        </p:nvSpPr>
        <p:spPr bwMode="auto">
          <a:xfrm flipH="1">
            <a:off x="0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77741" y="159023"/>
            <a:ext cx="2028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333333"/>
                </a:solidFill>
                <a:latin typeface="微软雅黑"/>
                <a:ea typeface="微软雅黑"/>
              </a:rPr>
              <a:t>Java</a:t>
            </a:r>
            <a:r>
              <a:rPr lang="zh-CN" altLang="en-US" sz="2400" dirty="0" smtClean="0">
                <a:solidFill>
                  <a:srgbClr val="333333"/>
                </a:solidFill>
                <a:latin typeface="微软雅黑"/>
                <a:ea typeface="微软雅黑"/>
              </a:rPr>
              <a:t>中的继承</a:t>
            </a:r>
            <a:endParaRPr lang="zh-CN" altLang="en-US" sz="2400" dirty="0">
              <a:solidFill>
                <a:srgbClr val="333333"/>
              </a:solidFill>
              <a:latin typeface="微软雅黑"/>
              <a:ea typeface="微软雅黑"/>
            </a:endParaRPr>
          </a:p>
        </p:txBody>
      </p:sp>
      <p:sp>
        <p:nvSpPr>
          <p:cNvPr id="84" name="Freeform 6"/>
          <p:cNvSpPr>
            <a:spLocks/>
          </p:cNvSpPr>
          <p:nvPr/>
        </p:nvSpPr>
        <p:spPr bwMode="auto">
          <a:xfrm flipH="1">
            <a:off x="11929871" y="666517"/>
            <a:ext cx="266892" cy="6074851"/>
          </a:xfrm>
          <a:custGeom>
            <a:avLst/>
            <a:gdLst/>
            <a:ahLst/>
            <a:cxnLst/>
            <a:rect l="l" t="t" r="r" b="b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C4261D"/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4306750" y="1739077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" name="Picture 57"/>
          <p:cNvPicPr>
            <a:picLocks noChangeAspect="1" noChangeArrowheads="1"/>
          </p:cNvPicPr>
          <p:nvPr/>
        </p:nvPicPr>
        <p:blipFill>
          <a:blip r:embed="rId3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 rot="16200000" flipH="1">
            <a:off x="1530509" y="3596193"/>
            <a:ext cx="5822204" cy="291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7"/>
          <p:cNvPicPr>
            <a:picLocks noChangeAspect="1" noChangeArrowheads="1"/>
          </p:cNvPicPr>
          <p:nvPr/>
        </p:nvPicPr>
        <p:blipFill>
          <a:blip r:embed="rId3" cstate="print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 rot="5400000">
            <a:off x="4513633" y="3597060"/>
            <a:ext cx="5822201" cy="29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reeform 15"/>
          <p:cNvSpPr>
            <a:spLocks/>
          </p:cNvSpPr>
          <p:nvPr/>
        </p:nvSpPr>
        <p:spPr bwMode="auto">
          <a:xfrm>
            <a:off x="4306750" y="3923477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Freeform 15"/>
          <p:cNvSpPr>
            <a:spLocks/>
          </p:cNvSpPr>
          <p:nvPr/>
        </p:nvSpPr>
        <p:spPr bwMode="auto">
          <a:xfrm flipH="1">
            <a:off x="6066255" y="1739077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Freeform 15"/>
          <p:cNvSpPr>
            <a:spLocks/>
          </p:cNvSpPr>
          <p:nvPr/>
        </p:nvSpPr>
        <p:spPr bwMode="auto">
          <a:xfrm flipH="1">
            <a:off x="6066255" y="3923477"/>
            <a:ext cx="1503599" cy="2011240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C4261D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55684" y="1835532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4D4D4D"/>
                </a:solidFill>
                <a:latin typeface="微软雅黑"/>
                <a:ea typeface="微软雅黑"/>
              </a:rPr>
              <a:t>What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5684" y="2165496"/>
            <a:ext cx="20399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4D4D4D"/>
                </a:solidFill>
                <a:latin typeface="微软雅黑"/>
                <a:ea typeface="微软雅黑"/>
              </a:rPr>
              <a:t>代表一种所属关系</a:t>
            </a:r>
            <a:endParaRPr lang="en-US" altLang="zh-CN" sz="1600" dirty="0">
              <a:solidFill>
                <a:srgbClr val="4D4D4D"/>
              </a:solidFill>
              <a:latin typeface="微软雅黑"/>
              <a:ea typeface="微软雅黑"/>
            </a:endParaRPr>
          </a:p>
          <a:p>
            <a:r>
              <a:rPr lang="zh-CN" altLang="en-US" sz="1600" dirty="0">
                <a:solidFill>
                  <a:srgbClr val="4D4D4D"/>
                </a:solidFill>
                <a:latin typeface="微软雅黑"/>
                <a:ea typeface="微软雅黑"/>
              </a:rPr>
              <a:t>狗、猫属于动物类；</a:t>
            </a:r>
            <a:endParaRPr lang="en-US" altLang="zh-CN" sz="1600" dirty="0">
              <a:solidFill>
                <a:srgbClr val="4D4D4D"/>
              </a:solidFill>
              <a:latin typeface="微软雅黑"/>
              <a:ea typeface="微软雅黑"/>
            </a:endParaRPr>
          </a:p>
          <a:p>
            <a:r>
              <a:rPr lang="zh-CN" altLang="en-US" sz="1600" dirty="0">
                <a:solidFill>
                  <a:srgbClr val="4D4D4D"/>
                </a:solidFill>
                <a:latin typeface="微软雅黑"/>
                <a:ea typeface="微软雅黑"/>
              </a:rPr>
              <a:t>杨树、柳树属于树类。</a:t>
            </a:r>
            <a:endParaRPr lang="en-US" altLang="zh-CN" sz="1600" dirty="0">
              <a:solidFill>
                <a:srgbClr val="4D4D4D"/>
              </a:solidFill>
              <a:latin typeface="微软雅黑"/>
              <a:ea typeface="微软雅黑"/>
            </a:endParaRPr>
          </a:p>
          <a:p>
            <a:r>
              <a:rPr lang="en-US" altLang="zh-CN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……</a:t>
            </a:r>
          </a:p>
          <a:p>
            <a:r>
              <a:rPr lang="zh-CN" altLang="en-US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狗、猫继承自动物；</a:t>
            </a:r>
            <a:endParaRPr lang="en-US" altLang="zh-CN" sz="1600" dirty="0" smtClean="0">
              <a:solidFill>
                <a:srgbClr val="4D4D4D"/>
              </a:solidFill>
              <a:latin typeface="微软雅黑"/>
              <a:ea typeface="微软雅黑"/>
            </a:endParaRPr>
          </a:p>
          <a:p>
            <a:r>
              <a:rPr lang="zh-CN" altLang="en-US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杨树、柳树继承自树。</a:t>
            </a:r>
            <a:endParaRPr lang="en-US" altLang="zh-CN" sz="1600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41611" y="2421531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4D4D4D"/>
                </a:solidFill>
                <a:latin typeface="微软雅黑"/>
                <a:ea typeface="微软雅黑"/>
              </a:rPr>
              <a:t>01</a:t>
            </a:r>
            <a:endParaRPr lang="zh-CN" altLang="en-US" sz="36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27611" y="2421531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4D4D4D"/>
                </a:solidFill>
                <a:latin typeface="微软雅黑"/>
                <a:ea typeface="微软雅黑"/>
              </a:rPr>
              <a:t>02</a:t>
            </a:r>
            <a:endParaRPr lang="zh-CN" altLang="en-US" sz="36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41611" y="4631331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4D4D4D"/>
                </a:solidFill>
                <a:latin typeface="微软雅黑"/>
                <a:ea typeface="微软雅黑"/>
              </a:rPr>
              <a:t>03</a:t>
            </a:r>
            <a:endParaRPr lang="zh-CN" altLang="en-US" sz="36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27611" y="4631331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4D4D4D"/>
                </a:solidFill>
                <a:latin typeface="微软雅黑"/>
                <a:ea typeface="微软雅黑"/>
              </a:rPr>
              <a:t>04</a:t>
            </a:r>
            <a:endParaRPr lang="zh-CN" altLang="en-US" sz="3600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12865" y="183553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4D4D4D"/>
                </a:solidFill>
                <a:latin typeface="微软雅黑"/>
                <a:ea typeface="微软雅黑"/>
              </a:rPr>
              <a:t>Why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12865" y="2165496"/>
            <a:ext cx="3714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写</a:t>
            </a:r>
            <a:r>
              <a:rPr lang="zh-CN" altLang="en-US" sz="1600" dirty="0">
                <a:solidFill>
                  <a:srgbClr val="4D4D4D"/>
                </a:solidFill>
                <a:latin typeface="微软雅黑"/>
                <a:ea typeface="微软雅黑"/>
              </a:rPr>
              <a:t>过的代码不想再写，能不能复用？</a:t>
            </a:r>
            <a:endParaRPr lang="en-US" altLang="zh-CN" sz="1600" dirty="0">
              <a:solidFill>
                <a:srgbClr val="4D4D4D"/>
              </a:solidFill>
              <a:latin typeface="微软雅黑"/>
              <a:ea typeface="微软雅黑"/>
            </a:endParaRPr>
          </a:p>
          <a:p>
            <a:r>
              <a:rPr lang="en-US" altLang="zh-CN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Animal</a:t>
            </a:r>
            <a:r>
              <a:rPr lang="zh-CN" altLang="en-US" sz="1600" dirty="0">
                <a:solidFill>
                  <a:srgbClr val="4D4D4D"/>
                </a:solidFill>
                <a:latin typeface="微软雅黑"/>
                <a:ea typeface="微软雅黑"/>
              </a:rPr>
              <a:t>类写过，</a:t>
            </a:r>
            <a:r>
              <a:rPr lang="en-US" altLang="zh-CN" sz="1600" dirty="0">
                <a:solidFill>
                  <a:srgbClr val="4D4D4D"/>
                </a:solidFill>
                <a:latin typeface="微软雅黑"/>
                <a:ea typeface="微软雅黑"/>
              </a:rPr>
              <a:t>Dog</a:t>
            </a:r>
            <a:r>
              <a:rPr lang="zh-CN" altLang="en-US" sz="1600" dirty="0">
                <a:solidFill>
                  <a:srgbClr val="4D4D4D"/>
                </a:solidFill>
                <a:latin typeface="微软雅黑"/>
                <a:ea typeface="微软雅黑"/>
              </a:rPr>
              <a:t>类能不能复用？</a:t>
            </a:r>
            <a:endParaRPr lang="en-US" altLang="zh-CN" sz="1600" dirty="0">
              <a:solidFill>
                <a:srgbClr val="4D4D4D"/>
              </a:solidFill>
              <a:latin typeface="微软雅黑"/>
              <a:ea typeface="微软雅黑"/>
            </a:endParaRPr>
          </a:p>
          <a:p>
            <a:r>
              <a:rPr lang="en-US" altLang="zh-CN" sz="1600" dirty="0">
                <a:solidFill>
                  <a:srgbClr val="4D4D4D"/>
                </a:solidFill>
                <a:latin typeface="微软雅黑"/>
                <a:ea typeface="微软雅黑"/>
              </a:rPr>
              <a:t>Student</a:t>
            </a:r>
            <a:r>
              <a:rPr lang="zh-CN" altLang="en-US" sz="1600" dirty="0">
                <a:solidFill>
                  <a:srgbClr val="4D4D4D"/>
                </a:solidFill>
                <a:latin typeface="微软雅黑"/>
                <a:ea typeface="微软雅黑"/>
              </a:rPr>
              <a:t>类写过，研究生类能不能复用</a:t>
            </a:r>
            <a:r>
              <a:rPr lang="zh-CN" altLang="en-US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？</a:t>
            </a:r>
            <a:endParaRPr lang="zh-CN" altLang="en-US" sz="1600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86236" y="410883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4D4D4D"/>
                </a:solidFill>
                <a:latin typeface="微软雅黑"/>
                <a:ea typeface="微软雅黑"/>
              </a:rPr>
              <a:t>How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57821" y="4438796"/>
            <a:ext cx="3168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Dog extends Animal</a:t>
            </a:r>
          </a:p>
          <a:p>
            <a:r>
              <a:rPr lang="en-US" altLang="zh-CN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Postgraduate extends Student</a:t>
            </a:r>
            <a:endParaRPr lang="zh-CN" altLang="en-US" sz="1600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12865" y="4108832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4D4D4D"/>
                </a:solidFill>
                <a:latin typeface="微软雅黑"/>
                <a:ea typeface="微软雅黑"/>
              </a:rPr>
              <a:t>When</a:t>
            </a:r>
            <a:endParaRPr lang="zh-CN" altLang="en-US" b="1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12865" y="4438796"/>
            <a:ext cx="203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4D4D4D"/>
                </a:solidFill>
                <a:latin typeface="微软雅黑"/>
                <a:ea typeface="微软雅黑"/>
              </a:rPr>
              <a:t>不同类之间有所属关系的时候。</a:t>
            </a:r>
            <a:endParaRPr lang="zh-CN" altLang="en-US" sz="1600" dirty="0">
              <a:solidFill>
                <a:srgbClr val="4D4D4D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922884443"/>
      </p:ext>
    </p:extLst>
  </p:cSld>
  <p:clrMapOvr>
    <a:masterClrMapping/>
  </p:clrMapOvr>
  <p:transition spd="slow" advTm="8563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98855 3.7037E-6 L 2.46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943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98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7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7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680"/>
                                </p:stCondLst>
                                <p:childTnLst>
                                  <p:par>
                                    <p:cTn id="30" presetID="2" presetClass="entr" presetSubtype="4" fill="hold" grpId="0" nodeType="afterEffect" p14:presetBounceEnd="4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480"/>
                                </p:stCondLst>
                                <p:childTnLst>
                                  <p:par>
                                    <p:cTn id="35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4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880"/>
                                </p:stCondLst>
                                <p:childTnLst>
                                  <p:par>
                                    <p:cTn id="4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380"/>
                                </p:stCondLst>
                                <p:childTnLst>
                                  <p:par>
                                    <p:cTn id="49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880"/>
                                </p:stCondLst>
                                <p:childTnLst>
                                  <p:par>
                                    <p:cTn id="54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4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280"/>
                                </p:stCondLst>
                                <p:childTnLst>
                                  <p:par>
                                    <p:cTn id="6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5780"/>
                                </p:stCondLst>
                                <p:childTnLst>
                                  <p:par>
                                    <p:cTn id="68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6280"/>
                                </p:stCondLst>
                                <p:childTnLst>
                                  <p:par>
                                    <p:cTn id="73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4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68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7180"/>
                                </p:stCondLst>
                                <p:childTnLst>
                                  <p:par>
                                    <p:cTn id="87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7680"/>
                                </p:stCondLst>
                                <p:childTnLst>
                                  <p:par>
                                    <p:cTn id="92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4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8080"/>
                                </p:stCondLst>
                                <p:childTnLst>
                                  <p:par>
                                    <p:cTn id="9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3" grpId="0" animBg="1"/>
          <p:bldP spid="83" grpId="1" animBg="1"/>
          <p:bldP spid="77" grpId="0"/>
          <p:bldP spid="4" grpId="0" animBg="1"/>
          <p:bldP spid="6" grpId="0" animBg="1"/>
          <p:bldP spid="9" grpId="0" animBg="1"/>
          <p:bldP spid="10" grpId="0" animBg="1"/>
          <p:bldP spid="11" grpId="0" animBg="1"/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/>
          <p:bldP spid="21" grpId="0"/>
          <p:bldP spid="22" grpId="0"/>
          <p:bldP spid="2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98855 3.7037E-6 L 2.46E-6 3.7037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943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4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400" tmFilter="0,0; .5, 1; 1, 1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980"/>
                                </p:stCondLst>
                                <p:childTnLst>
                                  <p:par>
                                    <p:cTn id="23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7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7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680"/>
                                </p:stCondLst>
                                <p:childTnLst>
                                  <p:par>
                                    <p:cTn id="30" presetID="2" presetClass="entr" presetSubtype="4" fill="hold" grpId="0" nodeType="after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480"/>
                                </p:stCondLst>
                                <p:childTnLst>
                                  <p:par>
                                    <p:cTn id="35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4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880"/>
                                </p:stCondLst>
                                <p:childTnLst>
                                  <p:par>
                                    <p:cTn id="4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380"/>
                                </p:stCondLst>
                                <p:childTnLst>
                                  <p:par>
                                    <p:cTn id="4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880"/>
                                </p:stCondLst>
                                <p:childTnLst>
                                  <p:par>
                                    <p:cTn id="54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4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4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280"/>
                                </p:stCondLst>
                                <p:childTnLst>
                                  <p:par>
                                    <p:cTn id="6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5780"/>
                                </p:stCondLst>
                                <p:childTnLst>
                                  <p:par>
                                    <p:cTn id="6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6280"/>
                                </p:stCondLst>
                                <p:childTnLst>
                                  <p:par>
                                    <p:cTn id="73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4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68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7180"/>
                                </p:stCondLst>
                                <p:childTnLst>
                                  <p:par>
                                    <p:cTn id="8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7680"/>
                                </p:stCondLst>
                                <p:childTnLst>
                                  <p:par>
                                    <p:cTn id="92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4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8080"/>
                                </p:stCondLst>
                                <p:childTnLst>
                                  <p:par>
                                    <p:cTn id="9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3" grpId="0" animBg="1"/>
          <p:bldP spid="83" grpId="1" animBg="1"/>
          <p:bldP spid="77" grpId="0"/>
          <p:bldP spid="4" grpId="0" animBg="1"/>
          <p:bldP spid="6" grpId="0" animBg="1"/>
          <p:bldP spid="9" grpId="0" animBg="1"/>
          <p:bldP spid="10" grpId="0" animBg="1"/>
          <p:bldP spid="11" grpId="0" animBg="1"/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/>
          <p:bldP spid="21" grpId="0"/>
          <p:bldP spid="22" grpId="0"/>
          <p:bldP spid="23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723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微软雅黑"/>
                <a:ea typeface="微软雅黑"/>
              </a:rPr>
              <a:t>继承：添加新的方法</a:t>
            </a:r>
            <a:endParaRPr lang="zh-CN" altLang="en-US" sz="2200" dirty="0">
              <a:solidFill>
                <a:schemeClr val="bg2">
                  <a:lumMod val="20000"/>
                  <a:lumOff val="80000"/>
                </a:scheme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704850"/>
            <a:ext cx="9532937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7783234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2723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继承：重写父类方法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188" y="1233488"/>
            <a:ext cx="8180387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5189218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4670" y="17441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solidFill>
                  <a:srgbClr val="C2C1C1">
                    <a:lumMod val="20000"/>
                    <a:lumOff val="80000"/>
                  </a:srgbClr>
                </a:solidFill>
                <a:latin typeface="微软雅黑"/>
                <a:ea typeface="微软雅黑"/>
              </a:rPr>
              <a:t>关于继承</a:t>
            </a:r>
            <a:endParaRPr lang="zh-CN" altLang="en-US" sz="2200" dirty="0">
              <a:solidFill>
                <a:srgbClr val="C2C1C1">
                  <a:lumMod val="20000"/>
                  <a:lumOff val="8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091259" y="2924944"/>
            <a:ext cx="10335713" cy="57606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 smtClean="0">
                <a:solidFill>
                  <a:srgbClr val="F8F8F8"/>
                </a:solidFill>
                <a:latin typeface="微软雅黑"/>
                <a:ea typeface="微软雅黑"/>
              </a:rPr>
              <a:t>有继承、有“创新”。子类在父类基础上“发扬光大”。</a:t>
            </a:r>
          </a:p>
        </p:txBody>
      </p:sp>
    </p:spTree>
    <p:extLst>
      <p:ext uri="{BB962C8B-B14F-4D97-AF65-F5344CB8AC3E}">
        <p14:creationId xmlns:p14="http://schemas.microsoft.com/office/powerpoint/2010/main" val="1361496939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2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7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821" y="699541"/>
            <a:ext cx="10009112" cy="5595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149494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2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0" y="666517"/>
            <a:ext cx="12196763" cy="6002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>
              <a:solidFill>
                <a:srgbClr val="C4261D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0" y="238581"/>
            <a:ext cx="409749" cy="333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C4261D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417861" y="2597823"/>
            <a:ext cx="9505056" cy="126322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6600" b="0" i="1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+mn-ea"/>
                <a:ea typeface="+mn-ea"/>
              </a:rPr>
              <a:t>super</a:t>
            </a:r>
            <a:endParaRPr kumimoji="0" lang="zh-CN" altLang="en-US" sz="6600" b="0" i="1" u="none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8273113"/>
      </p:ext>
    </p:extLst>
  </p:cSld>
  <p:clrMapOvr>
    <a:masterClrMapping/>
  </p:clrMapOvr>
  <p:transition spd="slow" advTm="787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 animBg="1"/>
    </p:bldLst>
  </p:timing>
</p:sld>
</file>

<file path=ppt/theme/theme1.xml><?xml version="1.0" encoding="utf-8"?>
<a:theme xmlns:a="http://schemas.openxmlformats.org/drawingml/2006/main" name="清风素材 https://12sc.taobao.com/">
  <a:themeElements>
    <a:clrScheme name="自定义 1">
      <a:dk1>
        <a:srgbClr val="C4261D"/>
      </a:dk1>
      <a:lt1>
        <a:srgbClr val="FF9900"/>
      </a:lt1>
      <a:dk2>
        <a:srgbClr val="4D4D4D"/>
      </a:dk2>
      <a:lt2>
        <a:srgbClr val="C2C1C1"/>
      </a:lt2>
      <a:accent1>
        <a:srgbClr val="080808"/>
      </a:accent1>
      <a:accent2>
        <a:srgbClr val="333333"/>
      </a:accent2>
      <a:accent3>
        <a:srgbClr val="C4261D"/>
      </a:accent3>
      <a:accent4>
        <a:srgbClr val="FF9900"/>
      </a:accent4>
      <a:accent5>
        <a:srgbClr val="4D4D4D"/>
      </a:accent5>
      <a:accent6>
        <a:srgbClr val="999999"/>
      </a:accent6>
      <a:hlink>
        <a:srgbClr val="080808"/>
      </a:hlink>
      <a:folHlink>
        <a:srgbClr val="DEDEDD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11292</TotalTime>
  <Pages>0</Pages>
  <Words>507</Words>
  <Characters>0</Characters>
  <Application>Microsoft Office PowerPoint</Application>
  <DocSecurity>0</DocSecurity>
  <PresentationFormat>自定义</PresentationFormat>
  <Lines>0</Lines>
  <Paragraphs>165</Paragraphs>
  <Slides>24</Slides>
  <Notes>24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清风素材 https://12sc.taobao.com/</vt:lpstr>
      <vt:lpstr>Java 面向对象程序设计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https:/800sucai.taobao.com</cp:keywords>
  <dc:description>https://800sucai.taobao.com</dc:description>
  <cp:lastModifiedBy>jwf</cp:lastModifiedBy>
  <cp:revision>854</cp:revision>
  <dcterms:created xsi:type="dcterms:W3CDTF">2013-01-25T01:44:32Z</dcterms:created>
  <dcterms:modified xsi:type="dcterms:W3CDTF">2017-09-17T09:53:40Z</dcterms:modified>
  <cp:category>https://800sucai.taobao.com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2052-9.1.0.4429</vt:lpwstr>
  </property>
</Properties>
</file>