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sldIdLst>
    <p:sldId id="257" r:id="rId2"/>
    <p:sldId id="258" r:id="rId3"/>
    <p:sldId id="260" r:id="rId4"/>
    <p:sldId id="263" r:id="rId5"/>
    <p:sldId id="261" r:id="rId6"/>
    <p:sldId id="332" r:id="rId7"/>
    <p:sldId id="333" r:id="rId8"/>
    <p:sldId id="344" r:id="rId9"/>
    <p:sldId id="334" r:id="rId10"/>
    <p:sldId id="335" r:id="rId11"/>
    <p:sldId id="336" r:id="rId12"/>
    <p:sldId id="259" r:id="rId13"/>
    <p:sldId id="379" r:id="rId14"/>
    <p:sldId id="361" r:id="rId15"/>
    <p:sldId id="362" r:id="rId16"/>
    <p:sldId id="363" r:id="rId17"/>
    <p:sldId id="367" r:id="rId18"/>
    <p:sldId id="378" r:id="rId19"/>
    <p:sldId id="380" r:id="rId20"/>
    <p:sldId id="359" r:id="rId21"/>
    <p:sldId id="360" r:id="rId22"/>
    <p:sldId id="337" r:id="rId23"/>
    <p:sldId id="338" r:id="rId24"/>
    <p:sldId id="364" r:id="rId25"/>
    <p:sldId id="365" r:id="rId26"/>
    <p:sldId id="366" r:id="rId27"/>
    <p:sldId id="339" r:id="rId28"/>
    <p:sldId id="368" r:id="rId29"/>
    <p:sldId id="369" r:id="rId30"/>
    <p:sldId id="370" r:id="rId31"/>
    <p:sldId id="341" r:id="rId32"/>
    <p:sldId id="342" r:id="rId33"/>
    <p:sldId id="343" r:id="rId34"/>
    <p:sldId id="371" r:id="rId35"/>
    <p:sldId id="340" r:id="rId36"/>
    <p:sldId id="372" r:id="rId37"/>
    <p:sldId id="302" r:id="rId38"/>
    <p:sldId id="305" r:id="rId39"/>
    <p:sldId id="306" r:id="rId40"/>
    <p:sldId id="373" r:id="rId41"/>
    <p:sldId id="374" r:id="rId42"/>
    <p:sldId id="292" r:id="rId43"/>
    <p:sldId id="320" r:id="rId44"/>
    <p:sldId id="293" r:id="rId45"/>
    <p:sldId id="294" r:id="rId46"/>
    <p:sldId id="316" r:id="rId47"/>
    <p:sldId id="295" r:id="rId48"/>
    <p:sldId id="317" r:id="rId49"/>
    <p:sldId id="296" r:id="rId50"/>
    <p:sldId id="318" r:id="rId51"/>
    <p:sldId id="346" r:id="rId52"/>
    <p:sldId id="264" r:id="rId53"/>
    <p:sldId id="265" r:id="rId54"/>
    <p:sldId id="269" r:id="rId55"/>
    <p:sldId id="270" r:id="rId56"/>
    <p:sldId id="266" r:id="rId57"/>
    <p:sldId id="267" r:id="rId58"/>
    <p:sldId id="268" r:id="rId59"/>
    <p:sldId id="271" r:id="rId60"/>
    <p:sldId id="375" r:id="rId61"/>
    <p:sldId id="273" r:id="rId62"/>
    <p:sldId id="382" r:id="rId63"/>
    <p:sldId id="383" r:id="rId64"/>
    <p:sldId id="276" r:id="rId65"/>
    <p:sldId id="274" r:id="rId66"/>
    <p:sldId id="277" r:id="rId67"/>
    <p:sldId id="278" r:id="rId68"/>
    <p:sldId id="280" r:id="rId69"/>
    <p:sldId id="281" r:id="rId70"/>
    <p:sldId id="282" r:id="rId71"/>
    <p:sldId id="283" r:id="rId72"/>
    <p:sldId id="284" r:id="rId73"/>
    <p:sldId id="301" r:id="rId74"/>
    <p:sldId id="315" r:id="rId75"/>
    <p:sldId id="345" r:id="rId76"/>
    <p:sldId id="319" r:id="rId77"/>
    <p:sldId id="330" r:id="rId78"/>
    <p:sldId id="331" r:id="rId79"/>
    <p:sldId id="328" r:id="rId80"/>
    <p:sldId id="285" r:id="rId81"/>
    <p:sldId id="286" r:id="rId82"/>
    <p:sldId id="321" r:id="rId83"/>
    <p:sldId id="322" r:id="rId84"/>
    <p:sldId id="347" r:id="rId85"/>
    <p:sldId id="381" r:id="rId86"/>
    <p:sldId id="348" r:id="rId87"/>
    <p:sldId id="349" r:id="rId88"/>
    <p:sldId id="350" r:id="rId89"/>
    <p:sldId id="351" r:id="rId90"/>
    <p:sldId id="288" r:id="rId91"/>
    <p:sldId id="352" r:id="rId92"/>
    <p:sldId id="289" r:id="rId93"/>
    <p:sldId id="353" r:id="rId94"/>
    <p:sldId id="290" r:id="rId95"/>
    <p:sldId id="354" r:id="rId96"/>
    <p:sldId id="291" r:id="rId97"/>
    <p:sldId id="355" r:id="rId98"/>
    <p:sldId id="356" r:id="rId99"/>
    <p:sldId id="357" r:id="rId100"/>
    <p:sldId id="358" r:id="rId101"/>
    <p:sldId id="376"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57358" autoAdjust="0"/>
  </p:normalViewPr>
  <p:slideViewPr>
    <p:cSldViewPr snapToGrid="0">
      <p:cViewPr varScale="1">
        <p:scale>
          <a:sx n="49" d="100"/>
          <a:sy n="49" d="100"/>
        </p:scale>
        <p:origin x="24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25875-72D2-46EF-A327-2F3608494177}" type="datetimeFigureOut">
              <a:rPr lang="en-US" smtClean="0"/>
              <a:t>12/16/2020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C7A6-B164-4480-ABA4-E72F9B8C7FD0}" type="slidenum">
              <a:rPr lang="en-US" smtClean="0"/>
              <a:t>‹#›</a:t>
            </a:fld>
            <a:endParaRPr lang="en-US"/>
          </a:p>
        </p:txBody>
      </p:sp>
    </p:spTree>
    <p:extLst>
      <p:ext uri="{BB962C8B-B14F-4D97-AF65-F5344CB8AC3E}">
        <p14:creationId xmlns:p14="http://schemas.microsoft.com/office/powerpoint/2010/main" val="3774886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qlservertutorial.net/sql-server-basics/sql-server-rename-table/" TargetMode="External"/><Relationship Id="rId7" Type="http://schemas.openxmlformats.org/officeDocument/2006/relationships/hyperlink" Target="https://www.sqlservertutorial.net/sql-server-basics/sql-server-sequence/"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www.sqlservertutorial.net/sql-server-user-defined-functions/" TargetMode="External"/><Relationship Id="rId5" Type="http://schemas.openxmlformats.org/officeDocument/2006/relationships/hyperlink" Target="https://www.sqlservertutorial.net/sql-server-stored-procedures/" TargetMode="External"/><Relationship Id="rId4" Type="http://schemas.openxmlformats.org/officeDocument/2006/relationships/hyperlink" Target="https://www.sqlservertutorial.net/sql-server-view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database is an organized collection of structured information, or data, typically stored electronically in a computer system. A database is usually controlled by a </a:t>
            </a:r>
            <a:r>
              <a:rPr lang="en-US" dirty="0">
                <a:effectLst/>
              </a:rPr>
              <a:t>database management system (DBMS). Together, the data and the DBMS, along with the applications that are associated with them, are referred to as a database system, often shortened to just database.</a:t>
            </a:r>
          </a:p>
          <a:p>
            <a:endParaRPr lang="en-US" dirty="0">
              <a:effectLst/>
            </a:endParaRPr>
          </a:p>
          <a:p>
            <a:endParaRPr lang="en-US" dirty="0">
              <a:effectLst/>
            </a:endParaRPr>
          </a:p>
          <a:p>
            <a:r>
              <a:rPr lang="en-US" dirty="0">
                <a:effectLst/>
              </a:rPr>
              <a:t>DBMS = Oracle, MSSQL, POSTGRES, DB2, </a:t>
            </a:r>
            <a:r>
              <a:rPr lang="en-US" dirty="0" err="1">
                <a:effectLst/>
              </a:rPr>
              <a:t>etc</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2</a:t>
            </a:fld>
            <a:endParaRPr lang="en-US"/>
          </a:p>
        </p:txBody>
      </p:sp>
    </p:spTree>
    <p:extLst>
      <p:ext uri="{BB962C8B-B14F-4D97-AF65-F5344CB8AC3E}">
        <p14:creationId xmlns:p14="http://schemas.microsoft.com/office/powerpoint/2010/main" val="33932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won’t update when a table is updated, but when the view is referenced, the query will re-run with the updated data included.</a:t>
            </a:r>
          </a:p>
        </p:txBody>
      </p:sp>
      <p:sp>
        <p:nvSpPr>
          <p:cNvPr id="4" name="Slide Number Placeholder 3"/>
          <p:cNvSpPr>
            <a:spLocks noGrp="1"/>
          </p:cNvSpPr>
          <p:nvPr>
            <p:ph type="sldNum" sz="quarter" idx="5"/>
          </p:nvPr>
        </p:nvSpPr>
        <p:spPr/>
        <p:txBody>
          <a:bodyPr/>
          <a:lstStyle/>
          <a:p>
            <a:fld id="{B2D2EF73-41A2-4E9F-840A-4AA9E9997CE5}" type="slidenum">
              <a:rPr lang="en-US" smtClean="0"/>
              <a:t>22</a:t>
            </a:fld>
            <a:endParaRPr lang="en-US"/>
          </a:p>
        </p:txBody>
      </p:sp>
    </p:spTree>
    <p:extLst>
      <p:ext uri="{BB962C8B-B14F-4D97-AF65-F5344CB8AC3E}">
        <p14:creationId xmlns:p14="http://schemas.microsoft.com/office/powerpoint/2010/main" val="1806387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23</a:t>
            </a:fld>
            <a:endParaRPr lang="en-US"/>
          </a:p>
        </p:txBody>
      </p:sp>
    </p:spTree>
    <p:extLst>
      <p:ext uri="{BB962C8B-B14F-4D97-AF65-F5344CB8AC3E}">
        <p14:creationId xmlns:p14="http://schemas.microsoft.com/office/powerpoint/2010/main" val="291998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Indexes create look up tables.</a:t>
            </a:r>
          </a:p>
          <a:p>
            <a:pPr fontAlgn="base"/>
            <a:r>
              <a:rPr lang="en-US" sz="1200" b="0" i="0" kern="1200" dirty="0">
                <a:solidFill>
                  <a:schemeClr val="tx1"/>
                </a:solidFill>
                <a:effectLst/>
                <a:latin typeface="+mn-lt"/>
                <a:ea typeface="+mn-ea"/>
                <a:cs typeface="+mn-cs"/>
              </a:rPr>
              <a:t>The first column is the </a:t>
            </a:r>
            <a:r>
              <a:rPr lang="en-US" sz="1200" b="1" i="0" kern="1200" dirty="0">
                <a:solidFill>
                  <a:schemeClr val="tx1"/>
                </a:solidFill>
                <a:effectLst/>
                <a:latin typeface="+mn-lt"/>
                <a:ea typeface="+mn-ea"/>
                <a:cs typeface="+mn-cs"/>
              </a:rPr>
              <a:t>Search key</a:t>
            </a:r>
            <a:r>
              <a:rPr lang="en-US" sz="1200" b="0" i="0" kern="1200" dirty="0">
                <a:solidFill>
                  <a:schemeClr val="tx1"/>
                </a:solidFill>
                <a:effectLst/>
                <a:latin typeface="+mn-lt"/>
                <a:ea typeface="+mn-ea"/>
                <a:cs typeface="+mn-cs"/>
              </a:rPr>
              <a:t> that contains a copy of the primary key or candidate key of the table. These values are stored in sorted order so that the corresponding data can be accessed quickly.</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Note: The data may or may not be stored in sorted order.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second column is the </a:t>
            </a:r>
            <a:r>
              <a:rPr lang="en-US" sz="1200" b="1" i="0" kern="1200" dirty="0">
                <a:solidFill>
                  <a:schemeClr val="tx1"/>
                </a:solidFill>
                <a:effectLst/>
                <a:latin typeface="+mn-lt"/>
                <a:ea typeface="+mn-ea"/>
                <a:cs typeface="+mn-cs"/>
              </a:rPr>
              <a:t>Data Reference</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Pointer</a:t>
            </a:r>
            <a:r>
              <a:rPr lang="en-US" sz="1200" b="0" i="0" kern="1200" dirty="0">
                <a:solidFill>
                  <a:schemeClr val="tx1"/>
                </a:solidFill>
                <a:effectLst/>
                <a:latin typeface="+mn-lt"/>
                <a:ea typeface="+mn-ea"/>
                <a:cs typeface="+mn-cs"/>
              </a:rPr>
              <a:t> which contains a set of pointers holding the address of the disk block where that particular key value can be found.</a:t>
            </a:r>
          </a:p>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31</a:t>
            </a:fld>
            <a:endParaRPr lang="en-US"/>
          </a:p>
        </p:txBody>
      </p:sp>
    </p:spTree>
    <p:extLst>
      <p:ext uri="{BB962C8B-B14F-4D97-AF65-F5344CB8AC3E}">
        <p14:creationId xmlns:p14="http://schemas.microsoft.com/office/powerpoint/2010/main" val="1324382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sequence is created within the DB, delete the rows from dbo.NAME and INSERT using NEXT VALUE FOR syntax.</a:t>
            </a:r>
          </a:p>
        </p:txBody>
      </p:sp>
      <p:sp>
        <p:nvSpPr>
          <p:cNvPr id="4" name="Slide Number Placeholder 3"/>
          <p:cNvSpPr>
            <a:spLocks noGrp="1"/>
          </p:cNvSpPr>
          <p:nvPr>
            <p:ph type="sldNum" sz="quarter" idx="5"/>
          </p:nvPr>
        </p:nvSpPr>
        <p:spPr/>
        <p:txBody>
          <a:bodyPr/>
          <a:lstStyle/>
          <a:p>
            <a:fld id="{B2D2EF73-41A2-4E9F-840A-4AA9E9997CE5}" type="slidenum">
              <a:rPr lang="en-US" smtClean="0"/>
              <a:t>35</a:t>
            </a:fld>
            <a:endParaRPr lang="en-US"/>
          </a:p>
        </p:txBody>
      </p:sp>
    </p:spTree>
    <p:extLst>
      <p:ext uri="{BB962C8B-B14F-4D97-AF65-F5344CB8AC3E}">
        <p14:creationId xmlns:p14="http://schemas.microsoft.com/office/powerpoint/2010/main" val="158349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to use synonyms</a:t>
            </a:r>
          </a:p>
          <a:p>
            <a:r>
              <a:rPr lang="en-US" sz="1200" b="0" i="0" kern="1200" dirty="0">
                <a:solidFill>
                  <a:schemeClr val="tx1"/>
                </a:solidFill>
                <a:effectLst/>
                <a:latin typeface="+mn-lt"/>
                <a:ea typeface="+mn-ea"/>
                <a:cs typeface="+mn-cs"/>
              </a:rPr>
              <a:t>You will find some situations which you can effectively use synonyms.</a:t>
            </a:r>
          </a:p>
          <a:p>
            <a:r>
              <a:rPr lang="en-US" sz="1200" b="0" i="0" kern="1200" dirty="0">
                <a:solidFill>
                  <a:schemeClr val="tx1"/>
                </a:solidFill>
                <a:effectLst/>
                <a:latin typeface="+mn-lt"/>
                <a:ea typeface="+mn-ea"/>
                <a:cs typeface="+mn-cs"/>
              </a:rPr>
              <a:t>1) Simplify object names</a:t>
            </a:r>
          </a:p>
          <a:p>
            <a:r>
              <a:rPr lang="en-US" sz="1200" b="0" i="0" kern="1200" dirty="0">
                <a:solidFill>
                  <a:schemeClr val="tx1"/>
                </a:solidFill>
                <a:effectLst/>
                <a:latin typeface="+mn-lt"/>
                <a:ea typeface="+mn-ea"/>
                <a:cs typeface="+mn-cs"/>
              </a:rPr>
              <a:t>If you refer to an object from another database (even from a remote server), you can create a synonym in your database and reference to this object as it is in your database.</a:t>
            </a:r>
          </a:p>
          <a:p>
            <a:r>
              <a:rPr lang="en-US" sz="1200" b="0" i="0" kern="1200" dirty="0">
                <a:solidFill>
                  <a:schemeClr val="tx1"/>
                </a:solidFill>
                <a:effectLst/>
                <a:latin typeface="+mn-lt"/>
                <a:ea typeface="+mn-ea"/>
                <a:cs typeface="+mn-cs"/>
              </a:rPr>
              <a:t>2) Enable seamless object name changes</a:t>
            </a:r>
          </a:p>
          <a:p>
            <a:r>
              <a:rPr lang="en-US" sz="1200" b="0" i="0" kern="1200" dirty="0">
                <a:solidFill>
                  <a:schemeClr val="tx1"/>
                </a:solidFill>
                <a:effectLst/>
                <a:latin typeface="+mn-lt"/>
                <a:ea typeface="+mn-ea"/>
                <a:cs typeface="+mn-cs"/>
              </a:rPr>
              <a:t>When you want to </a:t>
            </a:r>
            <a:r>
              <a:rPr lang="en-US" sz="1200" b="0" i="0" u="none" strike="noStrike" kern="1200" dirty="0">
                <a:solidFill>
                  <a:schemeClr val="tx1"/>
                </a:solidFill>
                <a:effectLst/>
                <a:latin typeface="+mn-lt"/>
                <a:ea typeface="+mn-ea"/>
                <a:cs typeface="+mn-cs"/>
                <a:hlinkClick r:id="rId3"/>
              </a:rPr>
              <a:t>rename a table</a:t>
            </a:r>
            <a:r>
              <a:rPr lang="en-US" sz="1200" b="0" i="0" kern="1200" dirty="0">
                <a:solidFill>
                  <a:schemeClr val="tx1"/>
                </a:solidFill>
                <a:effectLst/>
                <a:latin typeface="+mn-lt"/>
                <a:ea typeface="+mn-ea"/>
                <a:cs typeface="+mn-cs"/>
              </a:rPr>
              <a:t> or any other object such as a </a:t>
            </a:r>
            <a:r>
              <a:rPr lang="en-US" sz="1200" b="0" i="0" u="none" strike="noStrike" kern="1200" dirty="0">
                <a:solidFill>
                  <a:schemeClr val="tx1"/>
                </a:solidFill>
                <a:effectLst/>
                <a:latin typeface="+mn-lt"/>
                <a:ea typeface="+mn-ea"/>
                <a:cs typeface="+mn-cs"/>
                <a:hlinkClick r:id="rId4"/>
              </a:rPr>
              <a:t>view</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stored procedure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user-defined function</a:t>
            </a:r>
            <a:r>
              <a:rPr lang="en-US" sz="1200" b="0" i="0" kern="1200" dirty="0">
                <a:solidFill>
                  <a:schemeClr val="tx1"/>
                </a:solidFill>
                <a:effectLst/>
                <a:latin typeface="+mn-lt"/>
                <a:ea typeface="+mn-ea"/>
                <a:cs typeface="+mn-cs"/>
              </a:rPr>
              <a:t>, or a </a:t>
            </a:r>
            <a:r>
              <a:rPr lang="en-US" sz="1200" b="0" i="0" u="none" strike="noStrike" kern="1200" dirty="0">
                <a:solidFill>
                  <a:schemeClr val="tx1"/>
                </a:solidFill>
                <a:effectLst/>
                <a:latin typeface="+mn-lt"/>
                <a:ea typeface="+mn-ea"/>
                <a:cs typeface="+mn-cs"/>
                <a:hlinkClick r:id="rId7"/>
              </a:rPr>
              <a:t>sequence</a:t>
            </a:r>
            <a:r>
              <a:rPr lang="en-US" sz="1200" b="0" i="0" kern="1200" dirty="0">
                <a:solidFill>
                  <a:schemeClr val="tx1"/>
                </a:solidFill>
                <a:effectLst/>
                <a:latin typeface="+mn-lt"/>
                <a:ea typeface="+mn-ea"/>
                <a:cs typeface="+mn-cs"/>
              </a:rPr>
              <a:t>, the existing database objects that reference to this table need to be manually modified to reflect the new name. In addition, all current applications that use this table need to be changed and possibly to be recompiled. To avoid all of these hard work, you can rename the table and create a synonym for it to keep existing applications function properly.</a:t>
            </a:r>
          </a:p>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36</a:t>
            </a:fld>
            <a:endParaRPr lang="en-US"/>
          </a:p>
        </p:txBody>
      </p:sp>
    </p:spTree>
    <p:extLst>
      <p:ext uri="{BB962C8B-B14F-4D97-AF65-F5344CB8AC3E}">
        <p14:creationId xmlns:p14="http://schemas.microsoft.com/office/powerpoint/2010/main" val="1663066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FK example code.  Create </a:t>
            </a:r>
            <a:r>
              <a:rPr lang="en-US" dirty="0" err="1"/>
              <a:t>dbo.DISTRICTS</a:t>
            </a:r>
            <a:r>
              <a:rPr lang="en-US" dirty="0"/>
              <a:t>, INSERT INTO the </a:t>
            </a:r>
            <a:r>
              <a:rPr lang="en-US" dirty="0" err="1"/>
              <a:t>dbo.DISTRICTS</a:t>
            </a:r>
            <a:r>
              <a:rPr lang="en-US" dirty="0"/>
              <a:t>, add DISTRICT_ID to dbo.NAME, UPDATE the rows with the correct DISTRICT_ID,</a:t>
            </a:r>
          </a:p>
          <a:p>
            <a:r>
              <a:rPr lang="en-US" dirty="0"/>
              <a:t>run the ALTER TABLE add constraint.  Run the Query showing the FK Worked.</a:t>
            </a:r>
          </a:p>
        </p:txBody>
      </p:sp>
      <p:sp>
        <p:nvSpPr>
          <p:cNvPr id="4" name="Slide Number Placeholder 3"/>
          <p:cNvSpPr>
            <a:spLocks noGrp="1"/>
          </p:cNvSpPr>
          <p:nvPr>
            <p:ph type="sldNum" sz="quarter" idx="5"/>
          </p:nvPr>
        </p:nvSpPr>
        <p:spPr/>
        <p:txBody>
          <a:bodyPr/>
          <a:lstStyle/>
          <a:p>
            <a:fld id="{F0D9C7A6-B164-4480-ABA4-E72F9B8C7FD0}" type="slidenum">
              <a:rPr lang="en-US" smtClean="0"/>
              <a:t>41</a:t>
            </a:fld>
            <a:endParaRPr lang="en-US"/>
          </a:p>
        </p:txBody>
      </p:sp>
    </p:spTree>
    <p:extLst>
      <p:ext uri="{BB962C8B-B14F-4D97-AF65-F5344CB8AC3E}">
        <p14:creationId xmlns:p14="http://schemas.microsoft.com/office/powerpoint/2010/main" val="44488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one-to-one relationships are forced by business rules and do not flow naturally from the data. Without such a rule, you can typically combine both tables without breaking any normalization rules.</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45</a:t>
            </a:fld>
            <a:endParaRPr lang="en-US"/>
          </a:p>
        </p:txBody>
      </p:sp>
    </p:spTree>
    <p:extLst>
      <p:ext uri="{BB962C8B-B14F-4D97-AF65-F5344CB8AC3E}">
        <p14:creationId xmlns:p14="http://schemas.microsoft.com/office/powerpoint/2010/main" val="4284785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based on the Email PK and FK</a:t>
            </a:r>
          </a:p>
        </p:txBody>
      </p:sp>
      <p:sp>
        <p:nvSpPr>
          <p:cNvPr id="4" name="Slide Number Placeholder 3"/>
          <p:cNvSpPr>
            <a:spLocks noGrp="1"/>
          </p:cNvSpPr>
          <p:nvPr>
            <p:ph type="sldNum" sz="quarter" idx="5"/>
          </p:nvPr>
        </p:nvSpPr>
        <p:spPr/>
        <p:txBody>
          <a:bodyPr/>
          <a:lstStyle/>
          <a:p>
            <a:fld id="{B2D2EF73-41A2-4E9F-840A-4AA9E9997CE5}" type="slidenum">
              <a:rPr lang="en-US" smtClean="0"/>
              <a:t>46</a:t>
            </a:fld>
            <a:endParaRPr lang="en-US"/>
          </a:p>
        </p:txBody>
      </p:sp>
    </p:spTree>
    <p:extLst>
      <p:ext uri="{BB962C8B-B14F-4D97-AF65-F5344CB8AC3E}">
        <p14:creationId xmlns:p14="http://schemas.microsoft.com/office/powerpoint/2010/main" val="347221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47</a:t>
            </a:fld>
            <a:endParaRPr lang="en-US"/>
          </a:p>
        </p:txBody>
      </p:sp>
    </p:spTree>
    <p:extLst>
      <p:ext uri="{BB962C8B-B14F-4D97-AF65-F5344CB8AC3E}">
        <p14:creationId xmlns:p14="http://schemas.microsoft.com/office/powerpoint/2010/main" val="290833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great example, but gets the point across.  1 department to multiple students.</a:t>
            </a:r>
          </a:p>
        </p:txBody>
      </p:sp>
      <p:sp>
        <p:nvSpPr>
          <p:cNvPr id="4" name="Slide Number Placeholder 3"/>
          <p:cNvSpPr>
            <a:spLocks noGrp="1"/>
          </p:cNvSpPr>
          <p:nvPr>
            <p:ph type="sldNum" sz="quarter" idx="5"/>
          </p:nvPr>
        </p:nvSpPr>
        <p:spPr/>
        <p:txBody>
          <a:bodyPr/>
          <a:lstStyle/>
          <a:p>
            <a:fld id="{B2D2EF73-41A2-4E9F-840A-4AA9E9997CE5}" type="slidenum">
              <a:rPr lang="en-US" smtClean="0"/>
              <a:t>48</a:t>
            </a:fld>
            <a:endParaRPr lang="en-US"/>
          </a:p>
        </p:txBody>
      </p:sp>
    </p:spTree>
    <p:extLst>
      <p:ext uri="{BB962C8B-B14F-4D97-AF65-F5344CB8AC3E}">
        <p14:creationId xmlns:p14="http://schemas.microsoft.com/office/powerpoint/2010/main" val="111512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Spreadsheets were originally designed for one user, and their characteristics reflect that. They’re great for a single user or small number of users who don’t need to do a lot of incredibly complicated data manipulation. </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3</a:t>
            </a:fld>
            <a:endParaRPr lang="en-US"/>
          </a:p>
        </p:txBody>
      </p:sp>
    </p:spTree>
    <p:extLst>
      <p:ext uri="{BB962C8B-B14F-4D97-AF65-F5344CB8AC3E}">
        <p14:creationId xmlns:p14="http://schemas.microsoft.com/office/powerpoint/2010/main" val="1262196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relationships require a third table, called an associate or linking table, because relational systems cannot directly accommodate the relationship.</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49</a:t>
            </a:fld>
            <a:endParaRPr lang="en-US"/>
          </a:p>
        </p:txBody>
      </p:sp>
    </p:spTree>
    <p:extLst>
      <p:ext uri="{BB962C8B-B14F-4D97-AF65-F5344CB8AC3E}">
        <p14:creationId xmlns:p14="http://schemas.microsoft.com/office/powerpoint/2010/main" val="2000055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Linking table used to create the relationship between the two tables.  Based on each table’s PK.</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50</a:t>
            </a:fld>
            <a:endParaRPr lang="en-US"/>
          </a:p>
        </p:txBody>
      </p:sp>
    </p:spTree>
    <p:extLst>
      <p:ext uri="{BB962C8B-B14F-4D97-AF65-F5344CB8AC3E}">
        <p14:creationId xmlns:p14="http://schemas.microsoft.com/office/powerpoint/2010/main" val="1570937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note that there are other data types, but these are the out of the scope of this training.  Binary, cursor, xml </a:t>
            </a:r>
            <a:r>
              <a:rPr lang="en-US" dirty="0" err="1"/>
              <a:t>etc</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51</a:t>
            </a:fld>
            <a:endParaRPr lang="en-US"/>
          </a:p>
        </p:txBody>
      </p:sp>
    </p:spTree>
    <p:extLst>
      <p:ext uri="{BB962C8B-B14F-4D97-AF65-F5344CB8AC3E}">
        <p14:creationId xmlns:p14="http://schemas.microsoft.com/office/powerpoint/2010/main" val="235431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Precision:  The maximum total number of decimal digits to be stored. This number includes both the left and the right sides of the decimal point. </a:t>
            </a:r>
            <a:r>
              <a:rPr lang="en-US" sz="1200" b="1" i="0" kern="1200" dirty="0">
                <a:solidFill>
                  <a:srgbClr val="FF0000"/>
                </a:solidFill>
                <a:effectLst/>
                <a:latin typeface="+mn-lt"/>
                <a:ea typeface="+mn-ea"/>
                <a:cs typeface="+mn-cs"/>
              </a:rPr>
              <a:t>The precision must be a value from 1 through the maximum precision of 38. The default precision is 18.</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Scale:  The number of decimal digits that are stored to the right of the decimal point. This number is subtracted from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 to determine the maximum number of digits to the left of the decimal point. Scale must be a value from 0 through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 and can only be specified if precision is specified.</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56</a:t>
            </a:fld>
            <a:endParaRPr lang="en-US"/>
          </a:p>
        </p:txBody>
      </p:sp>
    </p:spTree>
    <p:extLst>
      <p:ext uri="{BB962C8B-B14F-4D97-AF65-F5344CB8AC3E}">
        <p14:creationId xmlns:p14="http://schemas.microsoft.com/office/powerpoint/2010/main" val="7388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precision is 53.</a:t>
            </a:r>
          </a:p>
        </p:txBody>
      </p:sp>
      <p:sp>
        <p:nvSpPr>
          <p:cNvPr id="4" name="Slide Number Placeholder 3"/>
          <p:cNvSpPr>
            <a:spLocks noGrp="1"/>
          </p:cNvSpPr>
          <p:nvPr>
            <p:ph type="sldNum" sz="quarter" idx="5"/>
          </p:nvPr>
        </p:nvSpPr>
        <p:spPr/>
        <p:txBody>
          <a:bodyPr/>
          <a:lstStyle/>
          <a:p>
            <a:fld id="{B2D2EF73-41A2-4E9F-840A-4AA9E9997CE5}" type="slidenum">
              <a:rPr lang="en-US" smtClean="0"/>
              <a:t>61</a:t>
            </a:fld>
            <a:endParaRPr lang="en-US"/>
          </a:p>
        </p:txBody>
      </p:sp>
    </p:spTree>
    <p:extLst>
      <p:ext uri="{BB962C8B-B14F-4D97-AF65-F5344CB8AC3E}">
        <p14:creationId xmlns:p14="http://schemas.microsoft.com/office/powerpoint/2010/main" val="4022136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62</a:t>
            </a:fld>
            <a:endParaRPr lang="en-US"/>
          </a:p>
        </p:txBody>
      </p:sp>
    </p:spTree>
    <p:extLst>
      <p:ext uri="{BB962C8B-B14F-4D97-AF65-F5344CB8AC3E}">
        <p14:creationId xmlns:p14="http://schemas.microsoft.com/office/powerpoint/2010/main" val="11942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means that 11.22 and 11.2222 are different types though this is not the case for float. For FLOAT(6) 11.22 and 11.2222 are same data types.</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 ( </a:t>
            </a:r>
            <a:r>
              <a:rPr lang="en-US" sz="1200" b="0" i="0" kern="1200" dirty="0" err="1">
                <a:solidFill>
                  <a:schemeClr val="tx1"/>
                </a:solidFill>
                <a:effectLst/>
                <a:latin typeface="+mn-lt"/>
                <a:ea typeface="+mn-ea"/>
                <a:cs typeface="+mn-cs"/>
              </a:rPr>
              <a:t>float_expression</a:t>
            </a:r>
            <a:r>
              <a:rPr lang="en-US" sz="1200" b="0" i="0" kern="1200" dirty="0">
                <a:solidFill>
                  <a:schemeClr val="tx1"/>
                </a:solidFill>
                <a:effectLst/>
                <a:latin typeface="+mn-lt"/>
                <a:ea typeface="+mn-ea"/>
                <a:cs typeface="+mn-cs"/>
              </a:rPr>
              <a:t> [ , length [ , decimal ] ] ) </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63</a:t>
            </a:fld>
            <a:endParaRPr lang="en-US"/>
          </a:p>
        </p:txBody>
      </p:sp>
    </p:spTree>
    <p:extLst>
      <p:ext uri="{BB962C8B-B14F-4D97-AF65-F5344CB8AC3E}">
        <p14:creationId xmlns:p14="http://schemas.microsoft.com/office/powerpoint/2010/main" val="31570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Fractional Seconds 0-7</a:t>
            </a:r>
          </a:p>
        </p:txBody>
      </p:sp>
      <p:sp>
        <p:nvSpPr>
          <p:cNvPr id="4" name="Slide Number Placeholder 3"/>
          <p:cNvSpPr>
            <a:spLocks noGrp="1"/>
          </p:cNvSpPr>
          <p:nvPr>
            <p:ph type="sldNum" sz="quarter" idx="5"/>
          </p:nvPr>
        </p:nvSpPr>
        <p:spPr/>
        <p:txBody>
          <a:bodyPr/>
          <a:lstStyle/>
          <a:p>
            <a:fld id="{B2D2EF73-41A2-4E9F-840A-4AA9E9997CE5}" type="slidenum">
              <a:rPr lang="en-US" smtClean="0"/>
              <a:t>65</a:t>
            </a:fld>
            <a:endParaRPr lang="en-US"/>
          </a:p>
        </p:txBody>
      </p:sp>
    </p:spTree>
    <p:extLst>
      <p:ext uri="{BB962C8B-B14F-4D97-AF65-F5344CB8AC3E}">
        <p14:creationId xmlns:p14="http://schemas.microsoft.com/office/powerpoint/2010/main" val="2546276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datetime: </a:t>
            </a:r>
            <a:r>
              <a:rPr lang="en-US" sz="1200" b="0" i="0" kern="1200" dirty="0">
                <a:solidFill>
                  <a:schemeClr val="tx1"/>
                </a:solidFill>
                <a:effectLst/>
                <a:latin typeface="+mn-lt"/>
                <a:ea typeface="+mn-ea"/>
                <a:cs typeface="+mn-cs"/>
              </a:rPr>
              <a:t>Defines a date that is combined with a time of day with fractional seconds that is based on a 24-hour clock.  Fractional seconds cannot be user defined.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datetime2:  Can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be considered as an extension of the existing </a:t>
            </a:r>
            <a:r>
              <a:rPr lang="en-US" sz="1200" b="1" i="0" kern="1200" dirty="0">
                <a:solidFill>
                  <a:schemeClr val="tx1"/>
                </a:solidFill>
                <a:effectLst/>
                <a:latin typeface="+mn-lt"/>
                <a:ea typeface="+mn-ea"/>
                <a:cs typeface="+mn-cs"/>
              </a:rPr>
              <a:t>datetime</a:t>
            </a:r>
            <a:r>
              <a:rPr lang="en-US" sz="1200" b="0" i="0" kern="1200" dirty="0">
                <a:solidFill>
                  <a:schemeClr val="tx1"/>
                </a:solidFill>
                <a:effectLst/>
                <a:latin typeface="+mn-lt"/>
                <a:ea typeface="+mn-ea"/>
                <a:cs typeface="+mn-cs"/>
              </a:rPr>
              <a:t> type that has a larger date range, a larger default fractional precision, and optional user-specified precision.  User defined fractional seconds precision.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Fractional Seconds 0-7</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66</a:t>
            </a:fld>
            <a:endParaRPr lang="en-US"/>
          </a:p>
        </p:txBody>
      </p:sp>
    </p:spTree>
    <p:extLst>
      <p:ext uri="{BB962C8B-B14F-4D97-AF65-F5344CB8AC3E}">
        <p14:creationId xmlns:p14="http://schemas.microsoft.com/office/powerpoint/2010/main" val="162081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datetimeoffset</a:t>
            </a:r>
            <a:r>
              <a:rPr lang="en-US" dirty="0"/>
              <a:t>:  Same as a datetime2, but has time zone awareness (-14:00 through +14:00) </a:t>
            </a:r>
          </a:p>
          <a:p>
            <a:endParaRPr lang="en-US" dirty="0"/>
          </a:p>
          <a:p>
            <a:r>
              <a:rPr lang="en-US" dirty="0" err="1"/>
              <a:t>smalldatetime</a:t>
            </a:r>
            <a:r>
              <a:rPr lang="en-US" dirty="0"/>
              <a:t>:  Date with time (based on 24 hour clock) with seconds always 00 and no fractional seconds.   23:59:59 will round to 00:00:00</a:t>
            </a:r>
          </a:p>
          <a:p>
            <a:endParaRPr lang="en-US" dirty="0"/>
          </a:p>
          <a:p>
            <a:r>
              <a:rPr lang="en-US" dirty="0"/>
              <a:t>Fractional Seconds 0-7</a:t>
            </a:r>
          </a:p>
        </p:txBody>
      </p:sp>
      <p:sp>
        <p:nvSpPr>
          <p:cNvPr id="4" name="Slide Number Placeholder 3"/>
          <p:cNvSpPr>
            <a:spLocks noGrp="1"/>
          </p:cNvSpPr>
          <p:nvPr>
            <p:ph type="sldNum" sz="quarter" idx="5"/>
          </p:nvPr>
        </p:nvSpPr>
        <p:spPr/>
        <p:txBody>
          <a:bodyPr/>
          <a:lstStyle/>
          <a:p>
            <a:fld id="{B2D2EF73-41A2-4E9F-840A-4AA9E9997CE5}" type="slidenum">
              <a:rPr lang="en-US" smtClean="0"/>
              <a:t>67</a:t>
            </a:fld>
            <a:endParaRPr lang="en-US"/>
          </a:p>
        </p:txBody>
      </p:sp>
    </p:spTree>
    <p:extLst>
      <p:ext uri="{BB962C8B-B14F-4D97-AF65-F5344CB8AC3E}">
        <p14:creationId xmlns:p14="http://schemas.microsoft.com/office/powerpoint/2010/main" val="108702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Databases, on the other hand, are designed to hold much larger collections of organized information—massive amounts, sometimes. Databases allow multiple users at the same time to quickly and securely access and query the data using highly complex logic and language.</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a:t>
            </a:fld>
            <a:endParaRPr lang="en-US"/>
          </a:p>
        </p:txBody>
      </p:sp>
    </p:spTree>
    <p:extLst>
      <p:ext uri="{BB962C8B-B14F-4D97-AF65-F5344CB8AC3E}">
        <p14:creationId xmlns:p14="http://schemas.microsoft.com/office/powerpoint/2010/main" val="1236184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string size.  If the input has less bytes than n, “blank space” takes up the remaining available space.   </a:t>
            </a:r>
          </a:p>
        </p:txBody>
      </p:sp>
      <p:sp>
        <p:nvSpPr>
          <p:cNvPr id="4" name="Slide Number Placeholder 3"/>
          <p:cNvSpPr>
            <a:spLocks noGrp="1"/>
          </p:cNvSpPr>
          <p:nvPr>
            <p:ph type="sldNum" sz="quarter" idx="5"/>
          </p:nvPr>
        </p:nvSpPr>
        <p:spPr/>
        <p:txBody>
          <a:bodyPr/>
          <a:lstStyle/>
          <a:p>
            <a:fld id="{B2D2EF73-41A2-4E9F-840A-4AA9E9997CE5}" type="slidenum">
              <a:rPr lang="en-US" smtClean="0"/>
              <a:t>69</a:t>
            </a:fld>
            <a:endParaRPr lang="en-US"/>
          </a:p>
        </p:txBody>
      </p:sp>
    </p:spTree>
    <p:extLst>
      <p:ext uri="{BB962C8B-B14F-4D97-AF65-F5344CB8AC3E}">
        <p14:creationId xmlns:p14="http://schemas.microsoft.com/office/powerpoint/2010/main" val="4220382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70</a:t>
            </a:fld>
            <a:endParaRPr lang="en-US"/>
          </a:p>
        </p:txBody>
      </p:sp>
    </p:spTree>
    <p:extLst>
      <p:ext uri="{BB962C8B-B14F-4D97-AF65-F5344CB8AC3E}">
        <p14:creationId xmlns:p14="http://schemas.microsoft.com/office/powerpoint/2010/main" val="964685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Unicode is an IT standard for consistent encoding, representation, and handling of text expressed in most of the world’s writing systems.</a:t>
            </a:r>
          </a:p>
          <a:p>
            <a:endParaRPr lang="en-US" dirty="0"/>
          </a:p>
          <a:p>
            <a:r>
              <a:rPr lang="en-US" dirty="0"/>
              <a:t>Likely won’t use in a USACE system.</a:t>
            </a:r>
          </a:p>
        </p:txBody>
      </p:sp>
      <p:sp>
        <p:nvSpPr>
          <p:cNvPr id="4" name="Slide Number Placeholder 3"/>
          <p:cNvSpPr>
            <a:spLocks noGrp="1"/>
          </p:cNvSpPr>
          <p:nvPr>
            <p:ph type="sldNum" sz="quarter" idx="5"/>
          </p:nvPr>
        </p:nvSpPr>
        <p:spPr/>
        <p:txBody>
          <a:bodyPr/>
          <a:lstStyle/>
          <a:p>
            <a:fld id="{B2D2EF73-41A2-4E9F-840A-4AA9E9997CE5}" type="slidenum">
              <a:rPr lang="en-US" smtClean="0"/>
              <a:t>72</a:t>
            </a:fld>
            <a:endParaRPr lang="en-US"/>
          </a:p>
        </p:txBody>
      </p:sp>
    </p:spTree>
    <p:extLst>
      <p:ext uri="{BB962C8B-B14F-4D97-AF65-F5344CB8AC3E}">
        <p14:creationId xmlns:p14="http://schemas.microsoft.com/office/powerpoint/2010/main" val="2711249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allow NULL values in FK.</a:t>
            </a:r>
          </a:p>
        </p:txBody>
      </p:sp>
      <p:sp>
        <p:nvSpPr>
          <p:cNvPr id="4" name="Slide Number Placeholder 3"/>
          <p:cNvSpPr>
            <a:spLocks noGrp="1"/>
          </p:cNvSpPr>
          <p:nvPr>
            <p:ph type="sldNum" sz="quarter" idx="5"/>
          </p:nvPr>
        </p:nvSpPr>
        <p:spPr/>
        <p:txBody>
          <a:bodyPr/>
          <a:lstStyle/>
          <a:p>
            <a:fld id="{B2D2EF73-41A2-4E9F-840A-4AA9E9997CE5}" type="slidenum">
              <a:rPr lang="en-US" smtClean="0"/>
              <a:t>78</a:t>
            </a:fld>
            <a:endParaRPr lang="en-US"/>
          </a:p>
        </p:txBody>
      </p:sp>
    </p:spTree>
    <p:extLst>
      <p:ext uri="{BB962C8B-B14F-4D97-AF65-F5344CB8AC3E}">
        <p14:creationId xmlns:p14="http://schemas.microsoft.com/office/powerpoint/2010/main" val="102986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80</a:t>
            </a:fld>
            <a:endParaRPr lang="en-US"/>
          </a:p>
        </p:txBody>
      </p:sp>
    </p:spTree>
    <p:extLst>
      <p:ext uri="{BB962C8B-B14F-4D97-AF65-F5344CB8AC3E}">
        <p14:creationId xmlns:p14="http://schemas.microsoft.com/office/powerpoint/2010/main" val="1221002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81</a:t>
            </a:fld>
            <a:endParaRPr lang="en-US"/>
          </a:p>
        </p:txBody>
      </p:sp>
    </p:spTree>
    <p:extLst>
      <p:ext uri="{BB962C8B-B14F-4D97-AF65-F5344CB8AC3E}">
        <p14:creationId xmlns:p14="http://schemas.microsoft.com/office/powerpoint/2010/main" val="3915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relationships don’t need to be defined in a conceptual.  It is also acceptable to just use arrows showing the relationships between entities.</a:t>
            </a:r>
          </a:p>
        </p:txBody>
      </p:sp>
      <p:sp>
        <p:nvSpPr>
          <p:cNvPr id="4" name="Slide Number Placeholder 3"/>
          <p:cNvSpPr>
            <a:spLocks noGrp="1"/>
          </p:cNvSpPr>
          <p:nvPr>
            <p:ph type="sldNum" sz="quarter" idx="5"/>
          </p:nvPr>
        </p:nvSpPr>
        <p:spPr/>
        <p:txBody>
          <a:bodyPr/>
          <a:lstStyle/>
          <a:p>
            <a:fld id="{B2D2EF73-41A2-4E9F-840A-4AA9E9997CE5}" type="slidenum">
              <a:rPr lang="en-US" smtClean="0"/>
              <a:t>83</a:t>
            </a:fld>
            <a:endParaRPr lang="en-US"/>
          </a:p>
        </p:txBody>
      </p:sp>
    </p:spTree>
    <p:extLst>
      <p:ext uri="{BB962C8B-B14F-4D97-AF65-F5344CB8AC3E}">
        <p14:creationId xmlns:p14="http://schemas.microsoft.com/office/powerpoint/2010/main" val="2364322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Anomaly:  The unintended loss of data due to the deletion of other data.</a:t>
            </a:r>
          </a:p>
          <a:p>
            <a:endParaRPr lang="en-US" dirty="0"/>
          </a:p>
          <a:p>
            <a:r>
              <a:rPr lang="en-US" dirty="0"/>
              <a:t>Insertion Anomaly:  The inability to add data to the database due to the absence of other data.</a:t>
            </a:r>
          </a:p>
          <a:p>
            <a:endParaRPr lang="en-US" dirty="0"/>
          </a:p>
          <a:p>
            <a:r>
              <a:rPr lang="en-US" dirty="0"/>
              <a:t>Update Anomaly:  A data inconsistency that results from data redundancy and a partial update.</a:t>
            </a:r>
          </a:p>
        </p:txBody>
      </p:sp>
      <p:sp>
        <p:nvSpPr>
          <p:cNvPr id="4" name="Slide Number Placeholder 3"/>
          <p:cNvSpPr>
            <a:spLocks noGrp="1"/>
          </p:cNvSpPr>
          <p:nvPr>
            <p:ph type="sldNum" sz="quarter" idx="5"/>
          </p:nvPr>
        </p:nvSpPr>
        <p:spPr/>
        <p:txBody>
          <a:bodyPr/>
          <a:lstStyle/>
          <a:p>
            <a:fld id="{B2D2EF73-41A2-4E9F-840A-4AA9E9997CE5}" type="slidenum">
              <a:rPr lang="en-US" smtClean="0"/>
              <a:t>88</a:t>
            </a:fld>
            <a:endParaRPr lang="en-US"/>
          </a:p>
        </p:txBody>
      </p:sp>
    </p:spTree>
    <p:extLst>
      <p:ext uri="{BB962C8B-B14F-4D97-AF65-F5344CB8AC3E}">
        <p14:creationId xmlns:p14="http://schemas.microsoft.com/office/powerpoint/2010/main" val="1475944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anomaly:  If there is an error with </a:t>
            </a:r>
            <a:r>
              <a:rPr lang="en-US" dirty="0" err="1"/>
              <a:t>Bruchs</a:t>
            </a:r>
            <a:r>
              <a:rPr lang="en-US" dirty="0"/>
              <a:t>’ department, it needs to be updated multiple times or there will be inconsistency.</a:t>
            </a:r>
          </a:p>
          <a:p>
            <a:endParaRPr lang="en-US" dirty="0"/>
          </a:p>
          <a:p>
            <a:r>
              <a:rPr lang="en-US" dirty="0"/>
              <a:t>Insertion anomaly:  </a:t>
            </a:r>
            <a:r>
              <a:rPr lang="en-US" sz="1200" b="0" i="0" kern="1200" dirty="0">
                <a:solidFill>
                  <a:schemeClr val="tx1"/>
                </a:solidFill>
                <a:effectLst/>
                <a:latin typeface="+mn-lt"/>
                <a:ea typeface="+mn-ea"/>
                <a:cs typeface="+mn-cs"/>
              </a:rPr>
              <a:t>Assume </a:t>
            </a:r>
            <a:r>
              <a:rPr lang="en-US" sz="1200" b="0" i="0" kern="1200" dirty="0" err="1">
                <a:solidFill>
                  <a:schemeClr val="tx1"/>
                </a:solidFill>
                <a:effectLst/>
                <a:latin typeface="+mn-lt"/>
                <a:ea typeface="+mn-ea"/>
                <a:cs typeface="+mn-cs"/>
              </a:rPr>
              <a:t>Student_Group</a:t>
            </a:r>
            <a:r>
              <a:rPr lang="en-US" sz="1200" b="0" i="0" kern="1200" dirty="0">
                <a:solidFill>
                  <a:schemeClr val="tx1"/>
                </a:solidFill>
                <a:effectLst/>
                <a:latin typeface="+mn-lt"/>
                <a:ea typeface="+mn-ea"/>
                <a:cs typeface="+mn-cs"/>
              </a:rPr>
              <a:t> is defined so that null values are not allowed. If a new employee is hired but not immediately assigned to a </a:t>
            </a:r>
            <a:r>
              <a:rPr lang="en-US" sz="1200" b="0" i="0" kern="1200" dirty="0" err="1">
                <a:solidFill>
                  <a:schemeClr val="tx1"/>
                </a:solidFill>
                <a:effectLst/>
                <a:latin typeface="+mn-lt"/>
                <a:ea typeface="+mn-ea"/>
                <a:cs typeface="+mn-cs"/>
              </a:rPr>
              <a:t>Student_Group</a:t>
            </a:r>
            <a:r>
              <a:rPr lang="en-US" sz="1200" b="0" i="0" kern="1200" dirty="0">
                <a:solidFill>
                  <a:schemeClr val="tx1"/>
                </a:solidFill>
                <a:effectLst/>
                <a:latin typeface="+mn-lt"/>
                <a:ea typeface="+mn-ea"/>
                <a:cs typeface="+mn-cs"/>
              </a:rPr>
              <a:t> then this employee could not be entered into the database. This results in database inconsistencies due to omission.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Deletion anomaly: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a:p>
            <a:br>
              <a:rPr lang="en-US" dirty="0"/>
            </a:b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89</a:t>
            </a:fld>
            <a:endParaRPr lang="en-US"/>
          </a:p>
        </p:txBody>
      </p:sp>
    </p:spTree>
    <p:extLst>
      <p:ext uri="{BB962C8B-B14F-4D97-AF65-F5344CB8AC3E}">
        <p14:creationId xmlns:p14="http://schemas.microsoft.com/office/powerpoint/2010/main" val="18908050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 normalization rules.  Rules 1-3 area always used.  4NF/BCNF and 5NF are rarely considered in practical design.</a:t>
            </a:r>
          </a:p>
        </p:txBody>
      </p:sp>
      <p:sp>
        <p:nvSpPr>
          <p:cNvPr id="4" name="Slide Number Placeholder 3"/>
          <p:cNvSpPr>
            <a:spLocks noGrp="1"/>
          </p:cNvSpPr>
          <p:nvPr>
            <p:ph type="sldNum" sz="quarter" idx="5"/>
          </p:nvPr>
        </p:nvSpPr>
        <p:spPr/>
        <p:txBody>
          <a:bodyPr/>
          <a:lstStyle/>
          <a:p>
            <a:fld id="{B2D2EF73-41A2-4E9F-840A-4AA9E9997CE5}" type="slidenum">
              <a:rPr lang="en-US" smtClean="0"/>
              <a:t>90</a:t>
            </a:fld>
            <a:endParaRPr lang="en-US"/>
          </a:p>
        </p:txBody>
      </p:sp>
    </p:spTree>
    <p:extLst>
      <p:ext uri="{BB962C8B-B14F-4D97-AF65-F5344CB8AC3E}">
        <p14:creationId xmlns:p14="http://schemas.microsoft.com/office/powerpoint/2010/main" val="28282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relational model provided a standard way of representing and querying data that could be used by any application. From the beginning, developers recognized that the chief strength of the relational database model was in its use of tables, which were an intuitive, efficient, and flexible way to store and access structured information.  The link has good, simple explanation of the relational 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Table format to hold the data</a:t>
            </a:r>
          </a:p>
          <a:p>
            <a:pPr marL="228600" indent="-228600">
              <a:buAutoNum type="arabicPeriod"/>
            </a:pPr>
            <a:r>
              <a:rPr lang="en-US" sz="1200" b="0" i="0" kern="1200" dirty="0">
                <a:solidFill>
                  <a:schemeClr val="tx1"/>
                </a:solidFill>
                <a:effectLst/>
                <a:latin typeface="+mn-lt"/>
                <a:ea typeface="+mn-ea"/>
                <a:cs typeface="+mn-cs"/>
              </a:rPr>
              <a:t>Primary Keys for each row within a table.  </a:t>
            </a:r>
          </a:p>
          <a:p>
            <a:pPr marL="228600" indent="-228600">
              <a:buAutoNum type="arabicPeriod"/>
            </a:pPr>
            <a:r>
              <a:rPr lang="en-US" sz="1200" b="0" i="0" kern="1200" dirty="0">
                <a:solidFill>
                  <a:schemeClr val="tx1"/>
                </a:solidFill>
                <a:effectLst/>
                <a:latin typeface="+mn-lt"/>
                <a:ea typeface="+mn-ea"/>
                <a:cs typeface="+mn-cs"/>
              </a:rPr>
              <a:t>Keys (PK and FK) used to relate between the tables.</a:t>
            </a:r>
          </a:p>
        </p:txBody>
      </p:sp>
      <p:sp>
        <p:nvSpPr>
          <p:cNvPr id="4" name="Slide Number Placeholder 3"/>
          <p:cNvSpPr>
            <a:spLocks noGrp="1"/>
          </p:cNvSpPr>
          <p:nvPr>
            <p:ph type="sldNum" sz="quarter" idx="5"/>
          </p:nvPr>
        </p:nvSpPr>
        <p:spPr/>
        <p:txBody>
          <a:bodyPr/>
          <a:lstStyle/>
          <a:p>
            <a:fld id="{B2D2EF73-41A2-4E9F-840A-4AA9E9997CE5}" type="slidenum">
              <a:rPr lang="en-US" smtClean="0"/>
              <a:t>5</a:t>
            </a:fld>
            <a:endParaRPr lang="en-US"/>
          </a:p>
        </p:txBody>
      </p:sp>
    </p:spTree>
    <p:extLst>
      <p:ext uri="{BB962C8B-B14F-4D97-AF65-F5344CB8AC3E}">
        <p14:creationId xmlns:p14="http://schemas.microsoft.com/office/powerpoint/2010/main" val="2641025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Adhering to the third normal form, while theoretically desirable, is not always practical. If you have a Customers table and you want to eliminate all possible </a:t>
            </a:r>
            <a:r>
              <a:rPr lang="en-US" sz="1200" b="0" i="0" kern="1200" dirty="0" err="1">
                <a:solidFill>
                  <a:schemeClr val="tx1"/>
                </a:solidFill>
                <a:effectLst/>
                <a:latin typeface="+mn-lt"/>
                <a:ea typeface="+mn-ea"/>
                <a:cs typeface="+mn-cs"/>
              </a:rPr>
              <a:t>interfield</a:t>
            </a:r>
            <a:r>
              <a:rPr lang="en-US" sz="1200" b="0" i="0" kern="1200" dirty="0">
                <a:solidFill>
                  <a:schemeClr val="tx1"/>
                </a:solidFill>
                <a:effectLst/>
                <a:latin typeface="+mn-lt"/>
                <a:ea typeface="+mn-ea"/>
                <a:cs typeface="+mn-cs"/>
              </a:rPr>
              <a:t> dependencies, you must create separate tables for cities, ZIP codes, sales representatives, customer classes, and any other factor that may be duplicated in multiple records. In theory, normalization is worth pursing. However, many small tables may degrade performance or exceed open file and memory capacities.</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96</a:t>
            </a:fld>
            <a:endParaRPr lang="en-US"/>
          </a:p>
        </p:txBody>
      </p:sp>
    </p:spTree>
    <p:extLst>
      <p:ext uri="{BB962C8B-B14F-4D97-AF65-F5344CB8AC3E}">
        <p14:creationId xmlns:p14="http://schemas.microsoft.com/office/powerpoint/2010/main" val="74439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9</a:t>
            </a:fld>
            <a:endParaRPr lang="en-US"/>
          </a:p>
        </p:txBody>
      </p:sp>
    </p:spTree>
    <p:extLst>
      <p:ext uri="{BB962C8B-B14F-4D97-AF65-F5344CB8AC3E}">
        <p14:creationId xmlns:p14="http://schemas.microsoft.com/office/powerpoint/2010/main" val="116253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Cell – the intersection of a row and column</a:t>
            </a:r>
          </a:p>
        </p:txBody>
      </p:sp>
      <p:sp>
        <p:nvSpPr>
          <p:cNvPr id="4" name="Slide Number Placeholder 3"/>
          <p:cNvSpPr>
            <a:spLocks noGrp="1"/>
          </p:cNvSpPr>
          <p:nvPr>
            <p:ph type="sldNum" sz="quarter" idx="5"/>
          </p:nvPr>
        </p:nvSpPr>
        <p:spPr/>
        <p:txBody>
          <a:bodyPr/>
          <a:lstStyle/>
          <a:p>
            <a:fld id="{B2D2EF73-41A2-4E9F-840A-4AA9E9997CE5}" type="slidenum">
              <a:rPr lang="en-US" smtClean="0"/>
              <a:t>10</a:t>
            </a:fld>
            <a:endParaRPr lang="en-US"/>
          </a:p>
        </p:txBody>
      </p:sp>
    </p:spTree>
    <p:extLst>
      <p:ext uri="{BB962C8B-B14F-4D97-AF65-F5344CB8AC3E}">
        <p14:creationId xmlns:p14="http://schemas.microsoft.com/office/powerpoint/2010/main" val="158947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  each row</a:t>
            </a:r>
          </a:p>
        </p:txBody>
      </p:sp>
      <p:sp>
        <p:nvSpPr>
          <p:cNvPr id="4" name="Slide Number Placeholder 3"/>
          <p:cNvSpPr>
            <a:spLocks noGrp="1"/>
          </p:cNvSpPr>
          <p:nvPr>
            <p:ph type="sldNum" sz="quarter" idx="5"/>
          </p:nvPr>
        </p:nvSpPr>
        <p:spPr/>
        <p:txBody>
          <a:bodyPr/>
          <a:lstStyle/>
          <a:p>
            <a:fld id="{B2D2EF73-41A2-4E9F-840A-4AA9E9997CE5}" type="slidenum">
              <a:rPr lang="en-US" smtClean="0"/>
              <a:t>11</a:t>
            </a:fld>
            <a:endParaRPr lang="en-US"/>
          </a:p>
        </p:txBody>
      </p:sp>
    </p:spTree>
    <p:extLst>
      <p:ext uri="{BB962C8B-B14F-4D97-AF65-F5344CB8AC3E}">
        <p14:creationId xmlns:p14="http://schemas.microsoft.com/office/powerpoint/2010/main" val="85469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SQL is the programming language used by nearly all </a:t>
            </a:r>
            <a:r>
              <a:rPr lang="en-US" dirty="0">
                <a:effectLst/>
              </a:rPr>
              <a:t>relational databases to query, manipulate, and define data, and to provide access control. SQL was first developed at IBM in the 1970s with Oracle as a major contributor, which led to implementation of the SQL ANSI standard, SQL has spurred many extensions from companies such as IBM, Oracle, and Microsoft. </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12</a:t>
            </a:fld>
            <a:endParaRPr lang="en-US"/>
          </a:p>
        </p:txBody>
      </p:sp>
    </p:spTree>
    <p:extLst>
      <p:ext uri="{BB962C8B-B14F-4D97-AF65-F5344CB8AC3E}">
        <p14:creationId xmlns:p14="http://schemas.microsoft.com/office/powerpoint/2010/main" val="380791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preference</a:t>
            </a:r>
          </a:p>
        </p:txBody>
      </p:sp>
      <p:sp>
        <p:nvSpPr>
          <p:cNvPr id="4" name="Slide Number Placeholder 3"/>
          <p:cNvSpPr>
            <a:spLocks noGrp="1"/>
          </p:cNvSpPr>
          <p:nvPr>
            <p:ph type="sldNum" sz="quarter" idx="5"/>
          </p:nvPr>
        </p:nvSpPr>
        <p:spPr/>
        <p:txBody>
          <a:bodyPr/>
          <a:lstStyle/>
          <a:p>
            <a:fld id="{F0D9C7A6-B164-4480-ABA4-E72F9B8C7FD0}" type="slidenum">
              <a:rPr lang="en-US" smtClean="0"/>
              <a:t>13</a:t>
            </a:fld>
            <a:endParaRPr lang="en-US"/>
          </a:p>
        </p:txBody>
      </p:sp>
    </p:spTree>
    <p:extLst>
      <p:ext uri="{BB962C8B-B14F-4D97-AF65-F5344CB8AC3E}">
        <p14:creationId xmlns:p14="http://schemas.microsoft.com/office/powerpoint/2010/main" val="148140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20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341067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298797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193355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DDDEC-0646-4E21-A985-56777C10F0E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58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0DDDEC-0646-4E21-A985-56777C10F0E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1733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0DDDEC-0646-4E21-A985-56777C10F0E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284591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0DDDEC-0646-4E21-A985-56777C10F0ED}"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54568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0DDDEC-0646-4E21-A985-56777C10F0ED}" type="datetimeFigureOut">
              <a:rPr lang="en-US" smtClean="0"/>
              <a:t>12/16/2020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348580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90DDDEC-0646-4E21-A985-56777C10F0ED}" type="datetimeFigureOut">
              <a:rPr lang="en-US" smtClean="0"/>
              <a:t>12/16/2020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A0E7F5-B051-4CFF-B865-7A1FC6A9D43A}" type="slidenum">
              <a:rPr lang="en-US" smtClean="0"/>
              <a:t>‹#›</a:t>
            </a:fld>
            <a:endParaRPr lang="en-US"/>
          </a:p>
        </p:txBody>
      </p:sp>
    </p:spTree>
    <p:extLst>
      <p:ext uri="{BB962C8B-B14F-4D97-AF65-F5344CB8AC3E}">
        <p14:creationId xmlns:p14="http://schemas.microsoft.com/office/powerpoint/2010/main" val="311597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0DDDEC-0646-4E21-A985-56777C10F0ED}"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125760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90DDDEC-0646-4E21-A985-56777C10F0ED}" type="datetimeFigureOut">
              <a:rPr lang="en-US" smtClean="0"/>
              <a:t>12/16/2020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DA0E7F5-B051-4CFF-B865-7A1FC6A9D43A}"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479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docs.microsoft.com/en-us/sql/?view=sql-server-ver15"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www.w3schools.com/sq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database/what-is-a-relational-databas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home.unicode.or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694D-DA6A-42D0-8BED-2AEAD840511F}"/>
              </a:ext>
            </a:extLst>
          </p:cNvPr>
          <p:cNvSpPr>
            <a:spLocks noGrp="1"/>
          </p:cNvSpPr>
          <p:nvPr>
            <p:ph type="ctrTitle"/>
          </p:nvPr>
        </p:nvSpPr>
        <p:spPr/>
        <p:txBody>
          <a:bodyPr/>
          <a:lstStyle/>
          <a:p>
            <a:r>
              <a:rPr lang="en-US" dirty="0"/>
              <a:t>Database Design Basics</a:t>
            </a:r>
          </a:p>
        </p:txBody>
      </p:sp>
      <p:sp>
        <p:nvSpPr>
          <p:cNvPr id="4" name="TextBox 3">
            <a:extLst>
              <a:ext uri="{FF2B5EF4-FFF2-40B4-BE49-F238E27FC236}">
                <a16:creationId xmlns:a16="http://schemas.microsoft.com/office/drawing/2014/main" id="{6F0F44BD-A8D5-4B6E-96C4-4422E7251F99}"/>
              </a:ext>
            </a:extLst>
          </p:cNvPr>
          <p:cNvSpPr txBox="1"/>
          <p:nvPr/>
        </p:nvSpPr>
        <p:spPr>
          <a:xfrm>
            <a:off x="948690" y="4663440"/>
            <a:ext cx="7052310" cy="477054"/>
          </a:xfrm>
          <a:prstGeom prst="rect">
            <a:avLst/>
          </a:prstGeom>
          <a:noFill/>
        </p:spPr>
        <p:txBody>
          <a:bodyPr wrap="square" rtlCol="0">
            <a:spAutoFit/>
          </a:bodyPr>
          <a:lstStyle/>
          <a:p>
            <a:r>
              <a:rPr lang="en-US" sz="2500" dirty="0"/>
              <a:t>Microsoft SQL Server</a:t>
            </a:r>
          </a:p>
        </p:txBody>
      </p:sp>
    </p:spTree>
    <p:extLst>
      <p:ext uri="{BB962C8B-B14F-4D97-AF65-F5344CB8AC3E}">
        <p14:creationId xmlns:p14="http://schemas.microsoft.com/office/powerpoint/2010/main" val="163513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C149-BA4D-4100-9D5E-3B47066749D4}"/>
              </a:ext>
            </a:extLst>
          </p:cNvPr>
          <p:cNvSpPr>
            <a:spLocks noGrp="1"/>
          </p:cNvSpPr>
          <p:nvPr>
            <p:ph type="title"/>
          </p:nvPr>
        </p:nvSpPr>
        <p:spPr/>
        <p:txBody>
          <a:bodyPr/>
          <a:lstStyle/>
          <a:p>
            <a:r>
              <a:rPr lang="en-US" dirty="0"/>
              <a:t>Tables Continued</a:t>
            </a:r>
          </a:p>
        </p:txBody>
      </p:sp>
      <p:pic>
        <p:nvPicPr>
          <p:cNvPr id="5" name="Picture 4">
            <a:extLst>
              <a:ext uri="{FF2B5EF4-FFF2-40B4-BE49-F238E27FC236}">
                <a16:creationId xmlns:a16="http://schemas.microsoft.com/office/drawing/2014/main" id="{97ECE6BB-888F-4BEB-A7EC-FAA1703F5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985" y="2228850"/>
            <a:ext cx="7098030" cy="3460300"/>
          </a:xfrm>
          <a:prstGeom prst="rect">
            <a:avLst/>
          </a:prstGeom>
          <a:ln>
            <a:solidFill>
              <a:schemeClr val="accent1">
                <a:lumMod val="75000"/>
              </a:schemeClr>
            </a:solidFill>
          </a:ln>
        </p:spPr>
      </p:pic>
      <p:sp>
        <p:nvSpPr>
          <p:cNvPr id="6" name="Rectangle 5">
            <a:extLst>
              <a:ext uri="{FF2B5EF4-FFF2-40B4-BE49-F238E27FC236}">
                <a16:creationId xmlns:a16="http://schemas.microsoft.com/office/drawing/2014/main" id="{5475C51C-D764-46EF-AC02-272EE6753D5F}"/>
              </a:ext>
            </a:extLst>
          </p:cNvPr>
          <p:cNvSpPr/>
          <p:nvPr/>
        </p:nvSpPr>
        <p:spPr>
          <a:xfrm>
            <a:off x="1255776" y="2228850"/>
            <a:ext cx="377952" cy="3373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CFA823-F77F-4809-AC2A-F396C810B39E}"/>
              </a:ext>
            </a:extLst>
          </p:cNvPr>
          <p:cNvSpPr/>
          <p:nvPr/>
        </p:nvSpPr>
        <p:spPr>
          <a:xfrm>
            <a:off x="1022985" y="3364992"/>
            <a:ext cx="6993255" cy="12192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908C26-3935-4CA5-A213-CBAB57824D94}"/>
              </a:ext>
            </a:extLst>
          </p:cNvPr>
          <p:cNvSpPr/>
          <p:nvPr/>
        </p:nvSpPr>
        <p:spPr>
          <a:xfrm>
            <a:off x="2870200" y="2799080"/>
            <a:ext cx="538480" cy="12192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4166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Design Process Continued</a:t>
            </a:r>
          </a:p>
        </p:txBody>
      </p:sp>
      <p:graphicFrame>
        <p:nvGraphicFramePr>
          <p:cNvPr id="5" name="Table 5">
            <a:extLst>
              <a:ext uri="{FF2B5EF4-FFF2-40B4-BE49-F238E27FC236}">
                <a16:creationId xmlns:a16="http://schemas.microsoft.com/office/drawing/2014/main" id="{92619F0F-D346-4557-AFCC-50E86B9EE79C}"/>
              </a:ext>
            </a:extLst>
          </p:cNvPr>
          <p:cNvGraphicFramePr>
            <a:graphicFrameLocks noGrp="1"/>
          </p:cNvGraphicFramePr>
          <p:nvPr>
            <p:ph idx="1"/>
          </p:nvPr>
        </p:nvGraphicFramePr>
        <p:xfrm>
          <a:off x="554038" y="2234882"/>
          <a:ext cx="8035924" cy="3548699"/>
        </p:xfrm>
        <a:graphic>
          <a:graphicData uri="http://schemas.openxmlformats.org/drawingml/2006/table">
            <a:tbl>
              <a:tblPr firstRow="1" bandRow="1">
                <a:tableStyleId>{5C22544A-7EE6-4342-B048-85BDC9FD1C3A}</a:tableStyleId>
              </a:tblPr>
              <a:tblGrid>
                <a:gridCol w="2008981">
                  <a:extLst>
                    <a:ext uri="{9D8B030D-6E8A-4147-A177-3AD203B41FA5}">
                      <a16:colId xmlns:a16="http://schemas.microsoft.com/office/drawing/2014/main" val="698629666"/>
                    </a:ext>
                  </a:extLst>
                </a:gridCol>
                <a:gridCol w="2008981">
                  <a:extLst>
                    <a:ext uri="{9D8B030D-6E8A-4147-A177-3AD203B41FA5}">
                      <a16:colId xmlns:a16="http://schemas.microsoft.com/office/drawing/2014/main" val="3170855529"/>
                    </a:ext>
                  </a:extLst>
                </a:gridCol>
                <a:gridCol w="2008981">
                  <a:extLst>
                    <a:ext uri="{9D8B030D-6E8A-4147-A177-3AD203B41FA5}">
                      <a16:colId xmlns:a16="http://schemas.microsoft.com/office/drawing/2014/main" val="759461686"/>
                    </a:ext>
                  </a:extLst>
                </a:gridCol>
                <a:gridCol w="2008981">
                  <a:extLst>
                    <a:ext uri="{9D8B030D-6E8A-4147-A177-3AD203B41FA5}">
                      <a16:colId xmlns:a16="http://schemas.microsoft.com/office/drawing/2014/main" val="3279045546"/>
                    </a:ext>
                  </a:extLst>
                </a:gridCol>
              </a:tblGrid>
              <a:tr h="506957">
                <a:tc>
                  <a:txBody>
                    <a:bodyPr/>
                    <a:lstStyle/>
                    <a:p>
                      <a:r>
                        <a:rPr lang="en-US" dirty="0"/>
                        <a:t>Features</a:t>
                      </a:r>
                    </a:p>
                  </a:txBody>
                  <a:tcPr/>
                </a:tc>
                <a:tc>
                  <a:txBody>
                    <a:bodyPr/>
                    <a:lstStyle/>
                    <a:p>
                      <a:r>
                        <a:rPr lang="en-US" dirty="0"/>
                        <a:t>Conceptual</a:t>
                      </a:r>
                    </a:p>
                  </a:txBody>
                  <a:tcPr/>
                </a:tc>
                <a:tc>
                  <a:txBody>
                    <a:bodyPr/>
                    <a:lstStyle/>
                    <a:p>
                      <a:r>
                        <a:rPr lang="en-US" dirty="0"/>
                        <a:t>Logical</a:t>
                      </a:r>
                    </a:p>
                  </a:txBody>
                  <a:tcPr/>
                </a:tc>
                <a:tc>
                  <a:txBody>
                    <a:bodyPr/>
                    <a:lstStyle/>
                    <a:p>
                      <a:r>
                        <a:rPr lang="en-US" dirty="0"/>
                        <a:t>Physical</a:t>
                      </a:r>
                    </a:p>
                  </a:txBody>
                  <a:tcPr/>
                </a:tc>
                <a:extLst>
                  <a:ext uri="{0D108BD9-81ED-4DB2-BD59-A6C34878D82A}">
                    <a16:rowId xmlns:a16="http://schemas.microsoft.com/office/drawing/2014/main" val="3201370191"/>
                  </a:ext>
                </a:extLst>
              </a:tr>
              <a:tr h="506957">
                <a:tc>
                  <a:txBody>
                    <a:bodyPr/>
                    <a:lstStyle/>
                    <a:p>
                      <a:r>
                        <a:rPr lang="en-US" dirty="0"/>
                        <a:t>Entity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r>
                        <a:rPr lang="en-US" dirty="0"/>
                        <a:t>Yes</a:t>
                      </a:r>
                    </a:p>
                  </a:txBody>
                  <a:tcPr/>
                </a:tc>
                <a:extLst>
                  <a:ext uri="{0D108BD9-81ED-4DB2-BD59-A6C34878D82A}">
                    <a16:rowId xmlns:a16="http://schemas.microsoft.com/office/drawing/2014/main" val="2919240503"/>
                  </a:ext>
                </a:extLst>
              </a:tr>
              <a:tr h="506957">
                <a:tc>
                  <a:txBody>
                    <a:bodyPr/>
                    <a:lstStyle/>
                    <a:p>
                      <a:r>
                        <a:rPr lang="en-US" dirty="0"/>
                        <a:t>Relationship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2380997408"/>
                  </a:ext>
                </a:extLst>
              </a:tr>
              <a:tr h="506957">
                <a:tc>
                  <a:txBody>
                    <a:bodyPr/>
                    <a:lstStyle/>
                    <a:p>
                      <a:r>
                        <a:rPr lang="en-US" dirty="0"/>
                        <a:t>Columns</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763099692"/>
                  </a:ext>
                </a:extLst>
              </a:tr>
              <a:tr h="506957">
                <a:tc>
                  <a:txBody>
                    <a:bodyPr/>
                    <a:lstStyle/>
                    <a:p>
                      <a:r>
                        <a:rPr lang="en-US" dirty="0"/>
                        <a:t>Column Types</a:t>
                      </a:r>
                    </a:p>
                  </a:txBody>
                  <a:tcPr/>
                </a:tc>
                <a:tc>
                  <a:txBody>
                    <a:bodyPr/>
                    <a:lstStyle/>
                    <a:p>
                      <a:endParaRPr lang="en-US"/>
                    </a:p>
                  </a:txBody>
                  <a:tcPr/>
                </a:tc>
                <a:tc>
                  <a:txBody>
                    <a:bodyPr/>
                    <a:lstStyle/>
                    <a:p>
                      <a:r>
                        <a:rPr lang="en-US" dirty="0"/>
                        <a:t>Optional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1837080724"/>
                  </a:ext>
                </a:extLst>
              </a:tr>
              <a:tr h="506957">
                <a:tc>
                  <a:txBody>
                    <a:bodyPr/>
                    <a:lstStyle/>
                    <a:p>
                      <a:r>
                        <a:rPr lang="en-US" dirty="0"/>
                        <a:t>Primary Key</a:t>
                      </a:r>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2578786888"/>
                  </a:ext>
                </a:extLst>
              </a:tr>
              <a:tr h="506957">
                <a:tc>
                  <a:txBody>
                    <a:bodyPr/>
                    <a:lstStyle/>
                    <a:p>
                      <a:r>
                        <a:rPr lang="en-US" dirty="0"/>
                        <a:t>Foreign Key</a:t>
                      </a:r>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649867301"/>
                  </a:ext>
                </a:extLst>
              </a:tr>
            </a:tbl>
          </a:graphicData>
        </a:graphic>
      </p:graphicFrame>
    </p:spTree>
    <p:extLst>
      <p:ext uri="{BB962C8B-B14F-4D97-AF65-F5344CB8AC3E}">
        <p14:creationId xmlns:p14="http://schemas.microsoft.com/office/powerpoint/2010/main" val="37630436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FB7E-1A6C-480A-A096-A16716FD71EA}"/>
              </a:ext>
            </a:extLst>
          </p:cNvPr>
          <p:cNvSpPr>
            <a:spLocks noGrp="1"/>
          </p:cNvSpPr>
          <p:nvPr>
            <p:ph type="title"/>
          </p:nvPr>
        </p:nvSpPr>
        <p:spPr/>
        <p:txBody>
          <a:bodyPr/>
          <a:lstStyle/>
          <a:p>
            <a:r>
              <a:rPr lang="en-US" dirty="0"/>
              <a:t>Online Sources</a:t>
            </a:r>
          </a:p>
        </p:txBody>
      </p:sp>
      <p:sp>
        <p:nvSpPr>
          <p:cNvPr id="3" name="Content Placeholder 2">
            <a:extLst>
              <a:ext uri="{FF2B5EF4-FFF2-40B4-BE49-F238E27FC236}">
                <a16:creationId xmlns:a16="http://schemas.microsoft.com/office/drawing/2014/main" id="{2975173B-F882-46C5-81D2-8A92922E2A8C}"/>
              </a:ext>
            </a:extLst>
          </p:cNvPr>
          <p:cNvSpPr>
            <a:spLocks noGrp="1"/>
          </p:cNvSpPr>
          <p:nvPr>
            <p:ph idx="1"/>
          </p:nvPr>
        </p:nvSpPr>
        <p:spPr/>
        <p:txBody>
          <a:bodyPr/>
          <a:lstStyle/>
          <a:p>
            <a:r>
              <a:rPr lang="en-US" b="1" dirty="0" err="1"/>
              <a:t>Stackoverflow</a:t>
            </a:r>
            <a:r>
              <a:rPr lang="en-US" b="1" dirty="0"/>
              <a:t>:</a:t>
            </a:r>
          </a:p>
          <a:p>
            <a:pPr lvl="1"/>
            <a:r>
              <a:rPr lang="en-US" dirty="0">
                <a:hlinkClick r:id="rId2"/>
              </a:rPr>
              <a:t>https://stackoverflow.com/</a:t>
            </a:r>
            <a:endParaRPr lang="en-US" dirty="0"/>
          </a:p>
          <a:p>
            <a:pPr marL="201168" lvl="1" indent="0">
              <a:buNone/>
            </a:pPr>
            <a:endParaRPr lang="en-US" dirty="0"/>
          </a:p>
          <a:p>
            <a:r>
              <a:rPr lang="en-US" b="1" dirty="0"/>
              <a:t>MSSQL Documentation:</a:t>
            </a:r>
          </a:p>
          <a:p>
            <a:pPr lvl="1"/>
            <a:r>
              <a:rPr lang="en-US" dirty="0">
                <a:hlinkClick r:id="rId3"/>
              </a:rPr>
              <a:t>https://docs.microsoft.com/en-us/sql/?view=sql-server-ver15</a:t>
            </a:r>
            <a:endParaRPr lang="en-US" dirty="0"/>
          </a:p>
          <a:p>
            <a:pPr marL="201168" lvl="1" indent="0">
              <a:buNone/>
            </a:pPr>
            <a:endParaRPr lang="en-US" dirty="0"/>
          </a:p>
          <a:p>
            <a:r>
              <a:rPr lang="en-US" b="1" dirty="0"/>
              <a:t>w3schools:</a:t>
            </a:r>
          </a:p>
          <a:p>
            <a:pPr lvl="1"/>
            <a:r>
              <a:rPr lang="en-US" dirty="0">
                <a:hlinkClick r:id="rId4"/>
              </a:rPr>
              <a:t>https://www.w3schools.com/sql/</a:t>
            </a:r>
            <a:endParaRPr lang="en-US" dirty="0"/>
          </a:p>
          <a:p>
            <a:pPr marL="201168" lvl="1" indent="0">
              <a:buNone/>
            </a:pPr>
            <a:endParaRPr lang="en-US" dirty="0"/>
          </a:p>
          <a:p>
            <a:endParaRPr lang="en-US" dirty="0"/>
          </a:p>
        </p:txBody>
      </p:sp>
    </p:spTree>
    <p:extLst>
      <p:ext uri="{BB962C8B-B14F-4D97-AF65-F5344CB8AC3E}">
        <p14:creationId xmlns:p14="http://schemas.microsoft.com/office/powerpoint/2010/main" val="3950631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EFE7-689E-4217-BECD-F1F64D0CED88}"/>
              </a:ext>
            </a:extLst>
          </p:cNvPr>
          <p:cNvSpPr>
            <a:spLocks noGrp="1"/>
          </p:cNvSpPr>
          <p:nvPr>
            <p:ph type="title"/>
          </p:nvPr>
        </p:nvSpPr>
        <p:spPr/>
        <p:txBody>
          <a:bodyPr/>
          <a:lstStyle/>
          <a:p>
            <a:r>
              <a:rPr lang="en-US" dirty="0"/>
              <a:t>Tables continued</a:t>
            </a:r>
          </a:p>
        </p:txBody>
      </p:sp>
      <p:sp>
        <p:nvSpPr>
          <p:cNvPr id="3" name="Content Placeholder 2">
            <a:extLst>
              <a:ext uri="{FF2B5EF4-FFF2-40B4-BE49-F238E27FC236}">
                <a16:creationId xmlns:a16="http://schemas.microsoft.com/office/drawing/2014/main" id="{72C1E891-E438-489C-97AA-5A26A23DEB49}"/>
              </a:ext>
            </a:extLst>
          </p:cNvPr>
          <p:cNvSpPr>
            <a:spLocks noGrp="1"/>
          </p:cNvSpPr>
          <p:nvPr>
            <p:ph idx="1"/>
          </p:nvPr>
        </p:nvSpPr>
        <p:spPr>
          <a:xfrm>
            <a:off x="822960" y="1948604"/>
            <a:ext cx="7543801" cy="1011766"/>
          </a:xfrm>
        </p:spPr>
        <p:txBody>
          <a:bodyPr/>
          <a:lstStyle/>
          <a:p>
            <a:r>
              <a:rPr lang="en-US" sz="2400" b="1" dirty="0"/>
              <a:t>Tuple</a:t>
            </a:r>
          </a:p>
          <a:p>
            <a:pPr>
              <a:buFont typeface="Courier New" panose="02070309020205020404" pitchFamily="49" charset="0"/>
              <a:buChar char="o"/>
            </a:pPr>
            <a:r>
              <a:rPr lang="en-US" dirty="0"/>
              <a:t>   All data for an individual record.</a:t>
            </a:r>
          </a:p>
        </p:txBody>
      </p:sp>
      <p:pic>
        <p:nvPicPr>
          <p:cNvPr id="5" name="Picture 4">
            <a:extLst>
              <a:ext uri="{FF2B5EF4-FFF2-40B4-BE49-F238E27FC236}">
                <a16:creationId xmlns:a16="http://schemas.microsoft.com/office/drawing/2014/main" id="{ED772936-8C62-4AA0-A20B-AA93530ED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92" y="3725464"/>
            <a:ext cx="8166736" cy="1144431"/>
          </a:xfrm>
          <a:prstGeom prst="rect">
            <a:avLst/>
          </a:prstGeom>
          <a:ln>
            <a:solidFill>
              <a:schemeClr val="accent1">
                <a:lumMod val="75000"/>
              </a:schemeClr>
            </a:solidFill>
          </a:ln>
        </p:spPr>
      </p:pic>
      <p:sp>
        <p:nvSpPr>
          <p:cNvPr id="6" name="Rectangle 5">
            <a:extLst>
              <a:ext uri="{FF2B5EF4-FFF2-40B4-BE49-F238E27FC236}">
                <a16:creationId xmlns:a16="http://schemas.microsoft.com/office/drawing/2014/main" id="{CD2CD53F-1B0C-4867-A1A6-475014128686}"/>
              </a:ext>
            </a:extLst>
          </p:cNvPr>
          <p:cNvSpPr/>
          <p:nvPr/>
        </p:nvSpPr>
        <p:spPr>
          <a:xfrm>
            <a:off x="511492" y="4013200"/>
            <a:ext cx="8043228" cy="1524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3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DCBE-1AF5-4677-8A24-3B602F524E36}"/>
              </a:ext>
            </a:extLst>
          </p:cNvPr>
          <p:cNvSpPr>
            <a:spLocks noGrp="1"/>
          </p:cNvSpPr>
          <p:nvPr>
            <p:ph type="title"/>
          </p:nvPr>
        </p:nvSpPr>
        <p:spPr/>
        <p:txBody>
          <a:bodyPr/>
          <a:lstStyle/>
          <a:p>
            <a:r>
              <a:rPr lang="en-US" dirty="0"/>
              <a:t>Structured Query Language (SQL)</a:t>
            </a:r>
          </a:p>
        </p:txBody>
      </p:sp>
      <p:sp>
        <p:nvSpPr>
          <p:cNvPr id="3" name="Content Placeholder 2">
            <a:extLst>
              <a:ext uri="{FF2B5EF4-FFF2-40B4-BE49-F238E27FC236}">
                <a16:creationId xmlns:a16="http://schemas.microsoft.com/office/drawing/2014/main" id="{086BCE7A-272B-4422-98A9-C3C905299EA0}"/>
              </a:ext>
            </a:extLst>
          </p:cNvPr>
          <p:cNvSpPr>
            <a:spLocks noGrp="1"/>
          </p:cNvSpPr>
          <p:nvPr>
            <p:ph idx="1"/>
          </p:nvPr>
        </p:nvSpPr>
        <p:spPr/>
        <p:txBody>
          <a:bodyPr>
            <a:normAutofit/>
          </a:bodyPr>
          <a:lstStyle/>
          <a:p>
            <a:pPr marL="0" indent="0">
              <a:buNone/>
            </a:pPr>
            <a:r>
              <a:rPr lang="en-US" sz="2400" b="1" dirty="0"/>
              <a:t>SQL:</a:t>
            </a:r>
          </a:p>
          <a:p>
            <a:pPr lvl="1"/>
            <a:r>
              <a:rPr lang="en-US" dirty="0"/>
              <a:t>Query</a:t>
            </a:r>
          </a:p>
          <a:p>
            <a:pPr lvl="1"/>
            <a:endParaRPr lang="en-US" dirty="0"/>
          </a:p>
          <a:p>
            <a:pPr lvl="1"/>
            <a:r>
              <a:rPr lang="en-US" dirty="0"/>
              <a:t>Manipulate</a:t>
            </a:r>
          </a:p>
          <a:p>
            <a:pPr lvl="1"/>
            <a:endParaRPr lang="en-US" dirty="0"/>
          </a:p>
          <a:p>
            <a:pPr lvl="1"/>
            <a:r>
              <a:rPr lang="en-US" dirty="0"/>
              <a:t>Define Data</a:t>
            </a:r>
          </a:p>
          <a:p>
            <a:pPr lvl="1"/>
            <a:endParaRPr lang="en-US" dirty="0"/>
          </a:p>
          <a:p>
            <a:pPr lvl="1"/>
            <a:r>
              <a:rPr lang="en-US" dirty="0"/>
              <a:t>Access Control</a:t>
            </a:r>
          </a:p>
          <a:p>
            <a:pPr lvl="1"/>
            <a:endParaRPr lang="en-US" dirty="0"/>
          </a:p>
          <a:p>
            <a:pPr lvl="1"/>
            <a:endParaRPr lang="en-US" dirty="0"/>
          </a:p>
          <a:p>
            <a:pPr lvl="1"/>
            <a:endParaRPr lang="en-US" dirty="0"/>
          </a:p>
          <a:p>
            <a:pPr marL="201168" lvl="1" indent="0">
              <a:buNone/>
            </a:pPr>
            <a:r>
              <a:rPr lang="en-US" dirty="0"/>
              <a:t>MSSQL uses TRANSACT-SQL.</a:t>
            </a:r>
          </a:p>
        </p:txBody>
      </p:sp>
    </p:spTree>
    <p:extLst>
      <p:ext uri="{BB962C8B-B14F-4D97-AF65-F5344CB8AC3E}">
        <p14:creationId xmlns:p14="http://schemas.microsoft.com/office/powerpoint/2010/main" val="171895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554E-CC85-45B2-83B8-5EEEEF013988}"/>
              </a:ext>
            </a:extLst>
          </p:cNvPr>
          <p:cNvSpPr>
            <a:spLocks noGrp="1"/>
          </p:cNvSpPr>
          <p:nvPr>
            <p:ph type="title"/>
          </p:nvPr>
        </p:nvSpPr>
        <p:spPr/>
        <p:txBody>
          <a:bodyPr/>
          <a:lstStyle/>
          <a:p>
            <a:r>
              <a:rPr lang="en-US" dirty="0"/>
              <a:t>Structured Query Language (SQL) Continued</a:t>
            </a:r>
          </a:p>
        </p:txBody>
      </p:sp>
      <p:sp>
        <p:nvSpPr>
          <p:cNvPr id="3" name="Content Placeholder 2">
            <a:extLst>
              <a:ext uri="{FF2B5EF4-FFF2-40B4-BE49-F238E27FC236}">
                <a16:creationId xmlns:a16="http://schemas.microsoft.com/office/drawing/2014/main" id="{CFA3B97E-13E7-455B-ACB1-2659E9E2E66F}"/>
              </a:ext>
            </a:extLst>
          </p:cNvPr>
          <p:cNvSpPr>
            <a:spLocks noGrp="1"/>
          </p:cNvSpPr>
          <p:nvPr>
            <p:ph idx="1"/>
          </p:nvPr>
        </p:nvSpPr>
        <p:spPr>
          <a:xfrm>
            <a:off x="2095943" y="2642724"/>
            <a:ext cx="4952114" cy="659141"/>
          </a:xfrm>
        </p:spPr>
        <p:txBody>
          <a:bodyPr>
            <a:normAutofit/>
          </a:bodyPr>
          <a:lstStyle/>
          <a:p>
            <a:pPr algn="ctr"/>
            <a:r>
              <a:rPr lang="en-US" sz="3600" b="1" i="1" dirty="0">
                <a:solidFill>
                  <a:schemeClr val="accent2">
                    <a:lumMod val="75000"/>
                  </a:schemeClr>
                </a:solidFill>
              </a:rPr>
              <a:t>UPPERCASE vs lowercase </a:t>
            </a:r>
          </a:p>
        </p:txBody>
      </p:sp>
      <p:sp>
        <p:nvSpPr>
          <p:cNvPr id="4" name="TextBox 3">
            <a:extLst>
              <a:ext uri="{FF2B5EF4-FFF2-40B4-BE49-F238E27FC236}">
                <a16:creationId xmlns:a16="http://schemas.microsoft.com/office/drawing/2014/main" id="{B095CB6C-F8AC-4472-A8E6-D3A66B4DBD0E}"/>
              </a:ext>
            </a:extLst>
          </p:cNvPr>
          <p:cNvSpPr txBox="1"/>
          <p:nvPr/>
        </p:nvSpPr>
        <p:spPr>
          <a:xfrm>
            <a:off x="2526152" y="4215276"/>
            <a:ext cx="4137415" cy="492443"/>
          </a:xfrm>
          <a:prstGeom prst="rect">
            <a:avLst/>
          </a:prstGeom>
          <a:noFill/>
        </p:spPr>
        <p:txBody>
          <a:bodyPr wrap="none" rtlCol="0">
            <a:spAutoFit/>
          </a:bodyPr>
          <a:lstStyle/>
          <a:p>
            <a:r>
              <a:rPr lang="en-US" sz="2600" dirty="0">
                <a:solidFill>
                  <a:srgbClr val="0066CC"/>
                </a:solidFill>
              </a:rPr>
              <a:t>CREATE TABLE </a:t>
            </a:r>
            <a:r>
              <a:rPr lang="en-US" sz="2600" dirty="0"/>
              <a:t>or </a:t>
            </a:r>
            <a:r>
              <a:rPr lang="en-US" sz="2600" dirty="0">
                <a:solidFill>
                  <a:srgbClr val="0066CC"/>
                </a:solidFill>
              </a:rPr>
              <a:t>create table</a:t>
            </a:r>
          </a:p>
        </p:txBody>
      </p:sp>
    </p:spTree>
    <p:extLst>
      <p:ext uri="{BB962C8B-B14F-4D97-AF65-F5344CB8AC3E}">
        <p14:creationId xmlns:p14="http://schemas.microsoft.com/office/powerpoint/2010/main" val="775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D20-C424-4965-9621-B43A0EAA6932}"/>
              </a:ext>
            </a:extLst>
          </p:cNvPr>
          <p:cNvSpPr>
            <a:spLocks noGrp="1"/>
          </p:cNvSpPr>
          <p:nvPr>
            <p:ph type="title"/>
          </p:nvPr>
        </p:nvSpPr>
        <p:spPr/>
        <p:txBody>
          <a:bodyPr/>
          <a:lstStyle/>
          <a:p>
            <a:r>
              <a:rPr lang="en-US" dirty="0"/>
              <a:t>Tables Continued</a:t>
            </a:r>
          </a:p>
        </p:txBody>
      </p:sp>
      <p:sp>
        <p:nvSpPr>
          <p:cNvPr id="3" name="Content Placeholder 2">
            <a:extLst>
              <a:ext uri="{FF2B5EF4-FFF2-40B4-BE49-F238E27FC236}">
                <a16:creationId xmlns:a16="http://schemas.microsoft.com/office/drawing/2014/main" id="{83EF0D53-924D-485E-9E53-DBC1D9114295}"/>
              </a:ext>
            </a:extLst>
          </p:cNvPr>
          <p:cNvSpPr>
            <a:spLocks noGrp="1"/>
          </p:cNvSpPr>
          <p:nvPr>
            <p:ph idx="1"/>
          </p:nvPr>
        </p:nvSpPr>
        <p:spPr/>
        <p:txBody>
          <a:bodyPr/>
          <a:lstStyle/>
          <a:p>
            <a:r>
              <a:rPr lang="en-US" sz="2400" b="1" dirty="0"/>
              <a:t>Common Table SQL:</a:t>
            </a:r>
          </a:p>
          <a:p>
            <a:r>
              <a:rPr lang="en-US" dirty="0">
                <a:solidFill>
                  <a:srgbClr val="0066CC"/>
                </a:solidFill>
              </a:rPr>
              <a:t>CREATE TABLE</a:t>
            </a:r>
          </a:p>
          <a:p>
            <a:r>
              <a:rPr lang="en-US" dirty="0">
                <a:solidFill>
                  <a:srgbClr val="0066CC"/>
                </a:solidFill>
              </a:rPr>
              <a:t>DROP TABLE </a:t>
            </a:r>
          </a:p>
          <a:p>
            <a:pPr lvl="1"/>
            <a:r>
              <a:rPr lang="en-US" dirty="0"/>
              <a:t>This is to delete a </a:t>
            </a:r>
            <a:r>
              <a:rPr lang="en-US" dirty="0" err="1"/>
              <a:t>db</a:t>
            </a:r>
            <a:r>
              <a:rPr lang="en-US" dirty="0"/>
              <a:t> object</a:t>
            </a:r>
          </a:p>
          <a:p>
            <a:r>
              <a:rPr lang="en-US" dirty="0">
                <a:solidFill>
                  <a:srgbClr val="0066CC"/>
                </a:solidFill>
              </a:rPr>
              <a:t>INSERT </a:t>
            </a:r>
          </a:p>
          <a:p>
            <a:r>
              <a:rPr lang="en-US" dirty="0">
                <a:solidFill>
                  <a:srgbClr val="0066CC"/>
                </a:solidFill>
              </a:rPr>
              <a:t>UPDATE</a:t>
            </a:r>
          </a:p>
          <a:p>
            <a:r>
              <a:rPr lang="en-US" dirty="0">
                <a:solidFill>
                  <a:srgbClr val="0066CC"/>
                </a:solidFill>
              </a:rPr>
              <a:t>DELETE</a:t>
            </a:r>
            <a:endParaRPr lang="en-US" dirty="0"/>
          </a:p>
        </p:txBody>
      </p:sp>
    </p:spTree>
    <p:extLst>
      <p:ext uri="{BB962C8B-B14F-4D97-AF65-F5344CB8AC3E}">
        <p14:creationId xmlns:p14="http://schemas.microsoft.com/office/powerpoint/2010/main" val="34507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C820-75DD-40CC-BE67-F6378842C974}"/>
              </a:ext>
            </a:extLst>
          </p:cNvPr>
          <p:cNvSpPr>
            <a:spLocks noGrp="1"/>
          </p:cNvSpPr>
          <p:nvPr>
            <p:ph type="title"/>
          </p:nvPr>
        </p:nvSpPr>
        <p:spPr/>
        <p:txBody>
          <a:bodyPr>
            <a:normAutofit/>
          </a:bodyPr>
          <a:lstStyle/>
          <a:p>
            <a:r>
              <a:rPr lang="en-US" dirty="0"/>
              <a:t>Tables Continued – SQL Examples</a:t>
            </a:r>
          </a:p>
        </p:txBody>
      </p:sp>
      <p:sp>
        <p:nvSpPr>
          <p:cNvPr id="3" name="Content Placeholder 2">
            <a:extLst>
              <a:ext uri="{FF2B5EF4-FFF2-40B4-BE49-F238E27FC236}">
                <a16:creationId xmlns:a16="http://schemas.microsoft.com/office/drawing/2014/main" id="{FFEAE661-7E5B-48E4-94FA-371D39C43866}"/>
              </a:ext>
            </a:extLst>
          </p:cNvPr>
          <p:cNvSpPr>
            <a:spLocks noGrp="1"/>
          </p:cNvSpPr>
          <p:nvPr>
            <p:ph idx="1"/>
          </p:nvPr>
        </p:nvSpPr>
        <p:spPr>
          <a:xfrm>
            <a:off x="925033" y="1892595"/>
            <a:ext cx="7441727" cy="3498112"/>
          </a:xfrm>
        </p:spPr>
        <p:txBody>
          <a:bodyPr>
            <a:normAutofit/>
          </a:bodyPr>
          <a:lstStyle/>
          <a:p>
            <a:pPr marL="0" lvl="0" indent="0">
              <a:buNone/>
            </a:pPr>
            <a:r>
              <a:rPr lang="en-US" sz="2400" b="1" dirty="0">
                <a:solidFill>
                  <a:schemeClr val="tx1"/>
                </a:solidFill>
              </a:rPr>
              <a:t>CREATE Table</a:t>
            </a:r>
          </a:p>
          <a:p>
            <a:pPr marL="0" lvl="0" indent="0">
              <a:buNone/>
            </a:pPr>
            <a:r>
              <a:rPr lang="en-US" sz="2400" b="1" dirty="0">
                <a:solidFill>
                  <a:schemeClr val="tx1"/>
                </a:solidFill>
              </a:rPr>
              <a:t>  </a:t>
            </a:r>
            <a:r>
              <a:rPr lang="en-US" dirty="0">
                <a:solidFill>
                  <a:srgbClr val="0066CC"/>
                </a:solidFill>
              </a:rPr>
              <a:t>CREATE TABLE </a:t>
            </a:r>
            <a:r>
              <a:rPr lang="en-US" dirty="0"/>
              <a:t>dbo.NAME (</a:t>
            </a:r>
          </a:p>
          <a:p>
            <a:pPr lvl="0"/>
            <a:r>
              <a:rPr lang="en-US" dirty="0"/>
              <a:t>    ID </a:t>
            </a:r>
            <a:r>
              <a:rPr lang="en-US" dirty="0">
                <a:solidFill>
                  <a:srgbClr val="0066CC"/>
                </a:solidFill>
              </a:rPr>
              <a:t>int</a:t>
            </a:r>
            <a:r>
              <a:rPr lang="en-US" dirty="0"/>
              <a:t> PRIMARY KEY,</a:t>
            </a:r>
          </a:p>
          <a:p>
            <a:pPr lvl="0"/>
            <a:r>
              <a:rPr lang="en-US" dirty="0"/>
              <a:t>    FIRST_NAME </a:t>
            </a:r>
            <a:r>
              <a:rPr lang="en-US" dirty="0">
                <a:solidFill>
                  <a:srgbClr val="0066CC"/>
                </a:solidFill>
              </a:rPr>
              <a:t>varchar</a:t>
            </a:r>
            <a:r>
              <a:rPr lang="en-US" dirty="0"/>
              <a:t> (50) NOT NULL,</a:t>
            </a:r>
          </a:p>
          <a:p>
            <a:pPr lvl="0"/>
            <a:r>
              <a:rPr lang="en-US" dirty="0"/>
              <a:t>    LAST_NAME </a:t>
            </a:r>
            <a:r>
              <a:rPr lang="en-US" dirty="0">
                <a:solidFill>
                  <a:srgbClr val="0066CC"/>
                </a:solidFill>
              </a:rPr>
              <a:t>varchar</a:t>
            </a:r>
            <a:r>
              <a:rPr lang="en-US" dirty="0"/>
              <a:t> (50) NOT NULL,</a:t>
            </a:r>
          </a:p>
          <a:p>
            <a:pPr lvl="0"/>
            <a:r>
              <a:rPr lang="en-US" dirty="0"/>
              <a:t>    phone </a:t>
            </a:r>
            <a:r>
              <a:rPr lang="en-US" dirty="0">
                <a:solidFill>
                  <a:srgbClr val="0066CC"/>
                </a:solidFill>
              </a:rPr>
              <a:t>varchar</a:t>
            </a:r>
            <a:r>
              <a:rPr lang="en-US" dirty="0"/>
              <a:t> (20));</a:t>
            </a:r>
          </a:p>
          <a:p>
            <a:pPr marL="0" lvl="0" indent="0">
              <a:buNone/>
            </a:pPr>
            <a:r>
              <a:rPr lang="en-US" dirty="0"/>
              <a:t>  GO</a:t>
            </a:r>
          </a:p>
          <a:p>
            <a:endParaRPr lang="en-US" dirty="0"/>
          </a:p>
        </p:txBody>
      </p:sp>
    </p:spTree>
    <p:extLst>
      <p:ext uri="{BB962C8B-B14F-4D97-AF65-F5344CB8AC3E}">
        <p14:creationId xmlns:p14="http://schemas.microsoft.com/office/powerpoint/2010/main" val="80799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D785-5362-4CA8-9581-DF2D68ECA9B2}"/>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CF8B2FC2-48D9-4F17-B41B-271C8AC26670}"/>
              </a:ext>
            </a:extLst>
          </p:cNvPr>
          <p:cNvSpPr>
            <a:spLocks noGrp="1"/>
          </p:cNvSpPr>
          <p:nvPr>
            <p:ph idx="1"/>
          </p:nvPr>
        </p:nvSpPr>
        <p:spPr>
          <a:xfrm>
            <a:off x="822959" y="1845734"/>
            <a:ext cx="7543801" cy="1583266"/>
          </a:xfrm>
        </p:spPr>
        <p:txBody>
          <a:bodyPr>
            <a:normAutofit/>
          </a:bodyPr>
          <a:lstStyle/>
          <a:p>
            <a:r>
              <a:rPr lang="en-US" sz="2400" b="1" dirty="0">
                <a:solidFill>
                  <a:schemeClr val="tx1"/>
                </a:solidFill>
              </a:rPr>
              <a:t>DROP Example</a:t>
            </a:r>
          </a:p>
          <a:p>
            <a:pPr marL="201168" lvl="1" indent="0">
              <a:buNone/>
            </a:pPr>
            <a:endParaRPr lang="en-US" dirty="0">
              <a:solidFill>
                <a:srgbClr val="0070C0"/>
              </a:solidFill>
            </a:endParaRPr>
          </a:p>
          <a:p>
            <a:pPr marL="201168" lvl="1" indent="0">
              <a:buNone/>
            </a:pPr>
            <a:r>
              <a:rPr lang="en-US" dirty="0">
                <a:solidFill>
                  <a:srgbClr val="0066CC"/>
                </a:solidFill>
              </a:rPr>
              <a:t>DROP TABLE </a:t>
            </a:r>
            <a:r>
              <a:rPr lang="en-US" dirty="0"/>
              <a:t>dbo.NAME;</a:t>
            </a:r>
          </a:p>
          <a:p>
            <a:pPr marL="201168" lvl="1" indent="0">
              <a:buNone/>
            </a:pPr>
            <a:r>
              <a:rPr lang="en-US" dirty="0"/>
              <a:t>GO</a:t>
            </a:r>
          </a:p>
        </p:txBody>
      </p:sp>
      <p:sp>
        <p:nvSpPr>
          <p:cNvPr id="4" name="Content Placeholder 2">
            <a:extLst>
              <a:ext uri="{FF2B5EF4-FFF2-40B4-BE49-F238E27FC236}">
                <a16:creationId xmlns:a16="http://schemas.microsoft.com/office/drawing/2014/main" id="{D3FBFDBF-A4FE-409E-A932-551C761B7A3C}"/>
              </a:ext>
            </a:extLst>
          </p:cNvPr>
          <p:cNvSpPr txBox="1">
            <a:spLocks/>
          </p:cNvSpPr>
          <p:nvPr/>
        </p:nvSpPr>
        <p:spPr>
          <a:xfrm>
            <a:off x="822959" y="3276874"/>
            <a:ext cx="7543801" cy="30494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23967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DEE5-16F2-4C46-B90B-42283C39B90D}"/>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294E8F89-FBDB-4190-A28E-5B4789C1CE8D}"/>
              </a:ext>
            </a:extLst>
          </p:cNvPr>
          <p:cNvSpPr>
            <a:spLocks noGrp="1"/>
          </p:cNvSpPr>
          <p:nvPr>
            <p:ph idx="1"/>
          </p:nvPr>
        </p:nvSpPr>
        <p:spPr>
          <a:xfrm>
            <a:off x="230195" y="1994590"/>
            <a:ext cx="8729330" cy="4023360"/>
          </a:xfrm>
        </p:spPr>
        <p:txBody>
          <a:bodyPr>
            <a:normAutofit fontScale="70000" lnSpcReduction="20000"/>
          </a:bodyPr>
          <a:lstStyle/>
          <a:p>
            <a:r>
              <a:rPr lang="en-US" sz="3400" b="1" dirty="0">
                <a:solidFill>
                  <a:schemeClr val="tx1"/>
                </a:solidFill>
              </a:rPr>
              <a:t>INSERT Example</a:t>
            </a:r>
          </a:p>
          <a:p>
            <a:endParaRPr lang="en-US" sz="1600" dirty="0">
              <a:solidFill>
                <a:srgbClr val="0070C0"/>
              </a:solidFill>
            </a:endParaRPr>
          </a:p>
          <a:p>
            <a:r>
              <a:rPr lang="en-US" dirty="0">
                <a:solidFill>
                  <a:srgbClr val="0066CC"/>
                </a:solidFill>
              </a:rPr>
              <a:t>INSERT INTO </a:t>
            </a:r>
            <a:r>
              <a:rPr lang="en-US" dirty="0"/>
              <a:t>dbo.NAME (ID, FIRST_NAME, LAST_NAME, PHONE) </a:t>
            </a:r>
            <a:r>
              <a:rPr lang="en-US" dirty="0">
                <a:solidFill>
                  <a:srgbClr val="0066CC"/>
                </a:solidFill>
              </a:rPr>
              <a:t>VALUES</a:t>
            </a:r>
            <a:r>
              <a:rPr lang="en-US" dirty="0"/>
              <a:t> (1, 'Jon', 'Hall', '555-111-2222');</a:t>
            </a:r>
          </a:p>
          <a:p>
            <a:r>
              <a:rPr lang="en-US" dirty="0">
                <a:solidFill>
                  <a:srgbClr val="0066CC"/>
                </a:solidFill>
              </a:rPr>
              <a:t>INSERT INTO </a:t>
            </a:r>
            <a:r>
              <a:rPr lang="en-US" dirty="0"/>
              <a:t>dbo.NAME (ID, FIRST_NAME, LAST_NAME, PHONE) </a:t>
            </a:r>
            <a:r>
              <a:rPr lang="en-US" dirty="0">
                <a:solidFill>
                  <a:srgbClr val="0066CC"/>
                </a:solidFill>
              </a:rPr>
              <a:t>VALUES</a:t>
            </a:r>
            <a:r>
              <a:rPr lang="en-US" dirty="0"/>
              <a:t> (2, 'Paul', 'Deatrick', '555-222-3333');</a:t>
            </a:r>
          </a:p>
          <a:p>
            <a:r>
              <a:rPr lang="en-US" dirty="0">
                <a:solidFill>
                  <a:srgbClr val="0066CC"/>
                </a:solidFill>
              </a:rPr>
              <a:t>INSERT INTO </a:t>
            </a:r>
            <a:r>
              <a:rPr lang="en-US" dirty="0"/>
              <a:t>dbo.NAME (ID, FIRST_NAME, LAST_NAME, PHONE) </a:t>
            </a:r>
            <a:r>
              <a:rPr lang="en-US" dirty="0">
                <a:solidFill>
                  <a:srgbClr val="0066CC"/>
                </a:solidFill>
              </a:rPr>
              <a:t>VALUES</a:t>
            </a:r>
            <a:r>
              <a:rPr lang="en-US" dirty="0"/>
              <a:t> (3, 'Lance', 'Filiatreau', '555-333-4444');</a:t>
            </a:r>
          </a:p>
          <a:p>
            <a:r>
              <a:rPr lang="en-US" dirty="0">
                <a:solidFill>
                  <a:srgbClr val="0066CC"/>
                </a:solidFill>
              </a:rPr>
              <a:t>INSERT INTO </a:t>
            </a:r>
            <a:r>
              <a:rPr lang="en-US" dirty="0"/>
              <a:t>dbo.NAME (ID, FIRST_NAME, LAST_NAME, PHONE) </a:t>
            </a:r>
            <a:r>
              <a:rPr lang="en-US" dirty="0">
                <a:solidFill>
                  <a:srgbClr val="0066CC"/>
                </a:solidFill>
              </a:rPr>
              <a:t>VALUES</a:t>
            </a:r>
            <a:r>
              <a:rPr lang="en-US" dirty="0"/>
              <a:t> (4, 'Julia', 'Gailor', '555-444-5555');</a:t>
            </a:r>
          </a:p>
          <a:p>
            <a:r>
              <a:rPr lang="en-US" dirty="0">
                <a:solidFill>
                  <a:srgbClr val="0066CC"/>
                </a:solidFill>
              </a:rPr>
              <a:t>INSERT INTO </a:t>
            </a:r>
            <a:r>
              <a:rPr lang="en-US" dirty="0"/>
              <a:t>dbo.NAME (ID, FIRST_NAME, LAST_NAME, PHONE) </a:t>
            </a:r>
            <a:r>
              <a:rPr lang="en-US" dirty="0">
                <a:solidFill>
                  <a:srgbClr val="0066CC"/>
                </a:solidFill>
              </a:rPr>
              <a:t>VALUES</a:t>
            </a:r>
            <a:r>
              <a:rPr lang="en-US" dirty="0"/>
              <a:t> (5, 'Laurel', 'Robison', '555-555-6666');</a:t>
            </a:r>
          </a:p>
          <a:p>
            <a:r>
              <a:rPr lang="en-US" dirty="0">
                <a:solidFill>
                  <a:srgbClr val="0066CC"/>
                </a:solidFill>
              </a:rPr>
              <a:t>INSERT INTO </a:t>
            </a:r>
            <a:r>
              <a:rPr lang="en-US" dirty="0"/>
              <a:t>dbo.NAME (ID, FIRST_NAME, LAST_NAME, PHONE) </a:t>
            </a:r>
            <a:r>
              <a:rPr lang="en-US" dirty="0">
                <a:solidFill>
                  <a:srgbClr val="0066CC"/>
                </a:solidFill>
              </a:rPr>
              <a:t>VALUES</a:t>
            </a:r>
            <a:r>
              <a:rPr lang="en-US" dirty="0"/>
              <a:t> (6, 'Jessica', 'Hinton', '555-666-7777');</a:t>
            </a:r>
          </a:p>
          <a:p>
            <a:r>
              <a:rPr lang="en-US" dirty="0">
                <a:solidFill>
                  <a:srgbClr val="0066CC"/>
                </a:solidFill>
              </a:rPr>
              <a:t>INSERT INTO </a:t>
            </a:r>
            <a:r>
              <a:rPr lang="en-US" dirty="0"/>
              <a:t>dbo.NAME (ID, FIRST_NAME, LAST_NAME, PHONE) </a:t>
            </a:r>
            <a:r>
              <a:rPr lang="en-US" dirty="0">
                <a:solidFill>
                  <a:srgbClr val="0066CC"/>
                </a:solidFill>
              </a:rPr>
              <a:t>VALUES</a:t>
            </a:r>
            <a:r>
              <a:rPr lang="en-US" dirty="0"/>
              <a:t> (7, 'Joelle', 'Carney', '555-777-8888');</a:t>
            </a:r>
          </a:p>
          <a:p>
            <a:r>
              <a:rPr lang="en-US" dirty="0"/>
              <a:t>GO</a:t>
            </a:r>
          </a:p>
          <a:p>
            <a:endParaRPr lang="en-US" sz="1600" dirty="0"/>
          </a:p>
        </p:txBody>
      </p:sp>
    </p:spTree>
    <p:extLst>
      <p:ext uri="{BB962C8B-B14F-4D97-AF65-F5344CB8AC3E}">
        <p14:creationId xmlns:p14="http://schemas.microsoft.com/office/powerpoint/2010/main" val="393197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3258-BCEB-4C19-BF28-CE6DA8A5BDE7}"/>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6C4ED289-BD87-4BC7-A7D2-89E38320FB40}"/>
              </a:ext>
            </a:extLst>
          </p:cNvPr>
          <p:cNvSpPr>
            <a:spLocks noGrp="1"/>
          </p:cNvSpPr>
          <p:nvPr>
            <p:ph idx="1"/>
          </p:nvPr>
        </p:nvSpPr>
        <p:spPr/>
        <p:txBody>
          <a:bodyPr/>
          <a:lstStyle/>
          <a:p>
            <a:r>
              <a:rPr lang="en-US" sz="2400" b="1" dirty="0"/>
              <a:t>Update Example</a:t>
            </a:r>
          </a:p>
          <a:p>
            <a:endParaRPr lang="en-US" sz="2400" b="1" dirty="0"/>
          </a:p>
          <a:p>
            <a:r>
              <a:rPr lang="en-US" dirty="0"/>
              <a:t>  </a:t>
            </a:r>
            <a:r>
              <a:rPr lang="en-US" dirty="0">
                <a:solidFill>
                  <a:srgbClr val="0066CC"/>
                </a:solidFill>
              </a:rPr>
              <a:t>UPDATE </a:t>
            </a:r>
            <a:r>
              <a:rPr lang="en-US" dirty="0"/>
              <a:t>dbo.NAME</a:t>
            </a:r>
          </a:p>
          <a:p>
            <a:r>
              <a:rPr lang="en-US" dirty="0"/>
              <a:t>  </a:t>
            </a:r>
            <a:r>
              <a:rPr lang="en-US" dirty="0">
                <a:solidFill>
                  <a:srgbClr val="0066CC"/>
                </a:solidFill>
              </a:rPr>
              <a:t>SET</a:t>
            </a:r>
            <a:r>
              <a:rPr lang="en-US" dirty="0"/>
              <a:t> PHONE = '555-888-9999’</a:t>
            </a:r>
          </a:p>
          <a:p>
            <a:r>
              <a:rPr lang="en-US" dirty="0"/>
              <a:t>  </a:t>
            </a:r>
            <a:r>
              <a:rPr lang="en-US" dirty="0">
                <a:solidFill>
                  <a:srgbClr val="0066CC"/>
                </a:solidFill>
              </a:rPr>
              <a:t>WHERE</a:t>
            </a:r>
            <a:r>
              <a:rPr lang="en-US" dirty="0"/>
              <a:t> ID = 1;</a:t>
            </a:r>
          </a:p>
          <a:p>
            <a:r>
              <a:rPr lang="en-US" dirty="0"/>
              <a:t>  GO</a:t>
            </a:r>
          </a:p>
        </p:txBody>
      </p:sp>
    </p:spTree>
    <p:extLst>
      <p:ext uri="{BB962C8B-B14F-4D97-AF65-F5344CB8AC3E}">
        <p14:creationId xmlns:p14="http://schemas.microsoft.com/office/powerpoint/2010/main" val="231731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14B9-8883-4EA4-8042-9EEBCD0BE32B}"/>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045A9F34-2202-403D-8F02-A171141965EC}"/>
              </a:ext>
            </a:extLst>
          </p:cNvPr>
          <p:cNvSpPr>
            <a:spLocks noGrp="1"/>
          </p:cNvSpPr>
          <p:nvPr>
            <p:ph idx="1"/>
          </p:nvPr>
        </p:nvSpPr>
        <p:spPr/>
        <p:txBody>
          <a:bodyPr/>
          <a:lstStyle/>
          <a:p>
            <a:r>
              <a:rPr lang="en-US" sz="2400" b="1" dirty="0"/>
              <a:t>DELETE Example</a:t>
            </a:r>
          </a:p>
          <a:p>
            <a:endParaRPr lang="en-US" dirty="0"/>
          </a:p>
          <a:p>
            <a:r>
              <a:rPr lang="en-US" dirty="0"/>
              <a:t>   </a:t>
            </a:r>
            <a:r>
              <a:rPr lang="en-US" dirty="0">
                <a:solidFill>
                  <a:srgbClr val="0066CC"/>
                </a:solidFill>
              </a:rPr>
              <a:t>DELETE</a:t>
            </a:r>
            <a:r>
              <a:rPr lang="en-US" dirty="0"/>
              <a:t> </a:t>
            </a:r>
            <a:r>
              <a:rPr lang="en-US" dirty="0">
                <a:solidFill>
                  <a:srgbClr val="0066CC"/>
                </a:solidFill>
              </a:rPr>
              <a:t>FROM</a:t>
            </a:r>
            <a:r>
              <a:rPr lang="en-US" dirty="0"/>
              <a:t> dbo.NAME</a:t>
            </a:r>
          </a:p>
          <a:p>
            <a:r>
              <a:rPr lang="en-US" dirty="0"/>
              <a:t>   </a:t>
            </a:r>
            <a:r>
              <a:rPr lang="en-US" dirty="0">
                <a:solidFill>
                  <a:srgbClr val="0066CC"/>
                </a:solidFill>
              </a:rPr>
              <a:t>WHERE</a:t>
            </a:r>
            <a:r>
              <a:rPr lang="en-US" dirty="0"/>
              <a:t> ID = 8;</a:t>
            </a:r>
          </a:p>
          <a:p>
            <a:r>
              <a:rPr lang="en-US" dirty="0"/>
              <a:t>   GO</a:t>
            </a:r>
          </a:p>
        </p:txBody>
      </p:sp>
    </p:spTree>
    <p:extLst>
      <p:ext uri="{BB962C8B-B14F-4D97-AF65-F5344CB8AC3E}">
        <p14:creationId xmlns:p14="http://schemas.microsoft.com/office/powerpoint/2010/main" val="283807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82D8-873C-43DD-AE31-47FB10E0E1F1}"/>
              </a:ext>
            </a:extLst>
          </p:cNvPr>
          <p:cNvSpPr>
            <a:spLocks noGrp="1"/>
          </p:cNvSpPr>
          <p:nvPr>
            <p:ph type="title"/>
          </p:nvPr>
        </p:nvSpPr>
        <p:spPr/>
        <p:txBody>
          <a:bodyPr/>
          <a:lstStyle/>
          <a:p>
            <a:pPr algn="ctr"/>
            <a:r>
              <a:rPr lang="en-US" dirty="0"/>
              <a:t>What is a Database?</a:t>
            </a:r>
          </a:p>
        </p:txBody>
      </p:sp>
      <p:sp>
        <p:nvSpPr>
          <p:cNvPr id="3" name="Content Placeholder 2">
            <a:extLst>
              <a:ext uri="{FF2B5EF4-FFF2-40B4-BE49-F238E27FC236}">
                <a16:creationId xmlns:a16="http://schemas.microsoft.com/office/drawing/2014/main" id="{273030F8-D1A7-428C-80A3-8D9E5A3F228B}"/>
              </a:ext>
            </a:extLst>
          </p:cNvPr>
          <p:cNvSpPr>
            <a:spLocks noGrp="1"/>
          </p:cNvSpPr>
          <p:nvPr>
            <p:ph idx="1"/>
          </p:nvPr>
        </p:nvSpPr>
        <p:spPr/>
        <p:txBody>
          <a:bodyPr/>
          <a:lstStyle/>
          <a:p>
            <a:pPr marL="457200" indent="-457200">
              <a:buFont typeface="+mj-lt"/>
              <a:buAutoNum type="arabicPeriod"/>
            </a:pPr>
            <a:endParaRPr lang="en-US" dirty="0"/>
          </a:p>
          <a:p>
            <a:pPr marL="457200" indent="-457200">
              <a:buFont typeface="+mj-lt"/>
              <a:buAutoNum type="arabicPeriod"/>
            </a:pPr>
            <a:r>
              <a:rPr lang="en-US" dirty="0"/>
              <a:t>Collection of structured information</a:t>
            </a:r>
          </a:p>
          <a:p>
            <a:pPr marL="457200" indent="-457200">
              <a:buFont typeface="+mj-lt"/>
              <a:buAutoNum type="arabicPeriod"/>
            </a:pPr>
            <a:r>
              <a:rPr lang="en-US" dirty="0"/>
              <a:t>Controlled by a DBMS</a:t>
            </a:r>
          </a:p>
          <a:p>
            <a:pPr marL="457200" indent="-457200">
              <a:buFont typeface="+mj-lt"/>
              <a:buAutoNum type="arabicPeriod"/>
            </a:pPr>
            <a:r>
              <a:rPr lang="en-US" dirty="0"/>
              <a:t>The data, DBMS, and associated programs are the database system</a:t>
            </a:r>
          </a:p>
        </p:txBody>
      </p:sp>
    </p:spTree>
    <p:extLst>
      <p:ext uri="{BB962C8B-B14F-4D97-AF65-F5344CB8AC3E}">
        <p14:creationId xmlns:p14="http://schemas.microsoft.com/office/powerpoint/2010/main" val="303818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A3C-52CD-4F88-B584-0FB9C24F020C}"/>
              </a:ext>
            </a:extLst>
          </p:cNvPr>
          <p:cNvSpPr>
            <a:spLocks noGrp="1"/>
          </p:cNvSpPr>
          <p:nvPr>
            <p:ph type="title"/>
          </p:nvPr>
        </p:nvSpPr>
        <p:spPr/>
        <p:txBody>
          <a:bodyPr/>
          <a:lstStyle/>
          <a:p>
            <a:r>
              <a:rPr lang="en-US" dirty="0"/>
              <a:t>Queries</a:t>
            </a:r>
          </a:p>
        </p:txBody>
      </p:sp>
      <p:sp>
        <p:nvSpPr>
          <p:cNvPr id="3" name="Content Placeholder 2">
            <a:extLst>
              <a:ext uri="{FF2B5EF4-FFF2-40B4-BE49-F238E27FC236}">
                <a16:creationId xmlns:a16="http://schemas.microsoft.com/office/drawing/2014/main" id="{04D85336-ED3A-4724-AB8E-D7969BF959C2}"/>
              </a:ext>
            </a:extLst>
          </p:cNvPr>
          <p:cNvSpPr>
            <a:spLocks noGrp="1"/>
          </p:cNvSpPr>
          <p:nvPr>
            <p:ph idx="1"/>
          </p:nvPr>
        </p:nvSpPr>
        <p:spPr>
          <a:xfrm>
            <a:off x="800099" y="2703621"/>
            <a:ext cx="7543801" cy="1450757"/>
          </a:xfrm>
        </p:spPr>
        <p:txBody>
          <a:bodyPr>
            <a:normAutofit lnSpcReduction="10000"/>
          </a:bodyPr>
          <a:lstStyle/>
          <a:p>
            <a:pPr algn="ctr"/>
            <a:r>
              <a:rPr lang="en-US" sz="3600" b="1" i="1" dirty="0">
                <a:solidFill>
                  <a:schemeClr val="accent2">
                    <a:lumMod val="75000"/>
                  </a:schemeClr>
                </a:solidFill>
              </a:rPr>
              <a:t>A request for data or information from a database table or combination of tables.</a:t>
            </a:r>
          </a:p>
        </p:txBody>
      </p:sp>
    </p:spTree>
    <p:extLst>
      <p:ext uri="{BB962C8B-B14F-4D97-AF65-F5344CB8AC3E}">
        <p14:creationId xmlns:p14="http://schemas.microsoft.com/office/powerpoint/2010/main" val="14785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53DD-F094-4015-A63D-6C76D90E245B}"/>
              </a:ext>
            </a:extLst>
          </p:cNvPr>
          <p:cNvSpPr>
            <a:spLocks noGrp="1"/>
          </p:cNvSpPr>
          <p:nvPr>
            <p:ph type="title"/>
          </p:nvPr>
        </p:nvSpPr>
        <p:spPr/>
        <p:txBody>
          <a:bodyPr/>
          <a:lstStyle/>
          <a:p>
            <a:r>
              <a:rPr lang="en-US" dirty="0"/>
              <a:t>Queries Continued</a:t>
            </a:r>
          </a:p>
        </p:txBody>
      </p:sp>
      <p:sp>
        <p:nvSpPr>
          <p:cNvPr id="3" name="Content Placeholder 2">
            <a:extLst>
              <a:ext uri="{FF2B5EF4-FFF2-40B4-BE49-F238E27FC236}">
                <a16:creationId xmlns:a16="http://schemas.microsoft.com/office/drawing/2014/main" id="{41AEBD28-5566-491B-8705-04F61920E672}"/>
              </a:ext>
            </a:extLst>
          </p:cNvPr>
          <p:cNvSpPr>
            <a:spLocks noGrp="1"/>
          </p:cNvSpPr>
          <p:nvPr>
            <p:ph idx="1"/>
          </p:nvPr>
        </p:nvSpPr>
        <p:spPr/>
        <p:txBody>
          <a:bodyPr/>
          <a:lstStyle/>
          <a:p>
            <a:r>
              <a:rPr lang="en-US" sz="2400" b="1" dirty="0"/>
              <a:t>SELECT Statement</a:t>
            </a:r>
          </a:p>
          <a:p>
            <a:pPr marL="201168" lvl="1" indent="0">
              <a:buNone/>
            </a:pPr>
            <a:endParaRPr lang="en-US" dirty="0"/>
          </a:p>
          <a:p>
            <a:pPr marL="201168" lvl="1" indent="0">
              <a:buNone/>
            </a:pPr>
            <a:r>
              <a:rPr lang="en-US" dirty="0">
                <a:solidFill>
                  <a:srgbClr val="0066CC"/>
                </a:solidFill>
              </a:rPr>
              <a:t>SELECT </a:t>
            </a:r>
            <a:r>
              <a:rPr lang="en-US" dirty="0"/>
              <a:t>*</a:t>
            </a:r>
            <a:r>
              <a:rPr lang="en-US" dirty="0">
                <a:solidFill>
                  <a:srgbClr val="0066CC"/>
                </a:solidFill>
              </a:rPr>
              <a:t> FROM </a:t>
            </a:r>
            <a:r>
              <a:rPr lang="en-US" dirty="0"/>
              <a:t>dbo.NAME;</a:t>
            </a:r>
          </a:p>
          <a:p>
            <a:pPr marL="201168" lvl="1" indent="0">
              <a:buNone/>
            </a:pPr>
            <a:r>
              <a:rPr lang="en-US" dirty="0"/>
              <a:t>GO</a:t>
            </a:r>
          </a:p>
          <a:p>
            <a:pPr marL="201168" lvl="1" indent="0">
              <a:buNone/>
            </a:pPr>
            <a:endParaRPr lang="en-US" dirty="0">
              <a:solidFill>
                <a:srgbClr val="0066CC"/>
              </a:solidFill>
            </a:endParaRPr>
          </a:p>
          <a:p>
            <a:pPr marL="201168" lvl="1" indent="0">
              <a:buNone/>
            </a:pPr>
            <a:r>
              <a:rPr lang="en-US" dirty="0">
                <a:solidFill>
                  <a:srgbClr val="0066CC"/>
                </a:solidFill>
              </a:rPr>
              <a:t>SELECT</a:t>
            </a:r>
            <a:r>
              <a:rPr lang="en-US" dirty="0"/>
              <a:t> FIRST_NAME, LAST_NAME </a:t>
            </a:r>
            <a:r>
              <a:rPr lang="en-US" dirty="0">
                <a:solidFill>
                  <a:srgbClr val="0066CC"/>
                </a:solidFill>
              </a:rPr>
              <a:t>FROM</a:t>
            </a:r>
            <a:r>
              <a:rPr lang="en-US" dirty="0"/>
              <a:t> dbo.NAME;</a:t>
            </a:r>
          </a:p>
          <a:p>
            <a:pPr marL="201168" lvl="1" indent="0">
              <a:buNone/>
            </a:pPr>
            <a:r>
              <a:rPr lang="en-US" dirty="0"/>
              <a:t>GO</a:t>
            </a:r>
          </a:p>
          <a:p>
            <a:pPr marL="201168" lvl="1" indent="0">
              <a:buNone/>
            </a:pPr>
            <a:endParaRPr lang="en-US" dirty="0"/>
          </a:p>
          <a:p>
            <a:pPr marL="201168" lvl="1" indent="0">
              <a:buNone/>
            </a:pPr>
            <a:endParaRPr lang="en-US" dirty="0"/>
          </a:p>
          <a:p>
            <a:pPr marL="201168" lvl="1" indent="0">
              <a:buNone/>
            </a:pPr>
            <a:endParaRPr lang="en-US" dirty="0">
              <a:solidFill>
                <a:schemeClr val="accent2">
                  <a:lumMod val="50000"/>
                </a:schemeClr>
              </a:solidFill>
            </a:endParaRPr>
          </a:p>
          <a:p>
            <a:pPr marL="201168" lvl="1" indent="0">
              <a:buNone/>
            </a:pPr>
            <a:r>
              <a:rPr lang="en-US" b="1" dirty="0">
                <a:solidFill>
                  <a:schemeClr val="accent2">
                    <a:lumMod val="75000"/>
                  </a:schemeClr>
                </a:solidFill>
              </a:rPr>
              <a:t>* In a SELECT statement means ALL columns within the table.</a:t>
            </a:r>
          </a:p>
        </p:txBody>
      </p:sp>
    </p:spTree>
    <p:extLst>
      <p:ext uri="{BB962C8B-B14F-4D97-AF65-F5344CB8AC3E}">
        <p14:creationId xmlns:p14="http://schemas.microsoft.com/office/powerpoint/2010/main" val="173820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639-C181-4151-8850-7CAE478D4D3C}"/>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67496105-5236-44A8-8C72-66BCEDF7FBD3}"/>
              </a:ext>
            </a:extLst>
          </p:cNvPr>
          <p:cNvSpPr>
            <a:spLocks noGrp="1"/>
          </p:cNvSpPr>
          <p:nvPr>
            <p:ph idx="1"/>
          </p:nvPr>
        </p:nvSpPr>
        <p:spPr/>
        <p:txBody>
          <a:bodyPr/>
          <a:lstStyle/>
          <a:p>
            <a:r>
              <a:rPr lang="en-US" sz="2400" b="1" dirty="0"/>
              <a:t>What is a view?</a:t>
            </a:r>
          </a:p>
          <a:p>
            <a:pPr marL="457200" indent="-457200">
              <a:buFont typeface="+mj-lt"/>
              <a:buAutoNum type="arabicPeriod"/>
            </a:pPr>
            <a:r>
              <a:rPr lang="en-US" dirty="0"/>
              <a:t>Similar to a virtual table</a:t>
            </a:r>
          </a:p>
          <a:p>
            <a:pPr marL="457200" indent="-457200">
              <a:buFont typeface="+mj-lt"/>
              <a:buAutoNum type="arabicPeriod"/>
            </a:pPr>
            <a:endParaRPr lang="en-US" dirty="0"/>
          </a:p>
          <a:p>
            <a:pPr marL="457200" indent="-457200">
              <a:buFont typeface="+mj-lt"/>
              <a:buAutoNum type="arabicPeriod"/>
            </a:pPr>
            <a:r>
              <a:rPr lang="en-US" dirty="0"/>
              <a:t>Data from 1+ tables and/or 1+ databases</a:t>
            </a:r>
          </a:p>
          <a:p>
            <a:pPr marL="457200" indent="-457200">
              <a:buFont typeface="+mj-lt"/>
              <a:buAutoNum type="arabicPeriod"/>
            </a:pPr>
            <a:endParaRPr lang="en-US" dirty="0"/>
          </a:p>
          <a:p>
            <a:pPr marL="457200" indent="-457200">
              <a:buFont typeface="+mj-lt"/>
              <a:buAutoNum type="arabicPeriod"/>
            </a:pPr>
            <a:r>
              <a:rPr lang="en-US" dirty="0"/>
              <a:t>Built on SQL queries.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07683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639-C181-4151-8850-7CAE478D4D3C}"/>
              </a:ext>
            </a:extLst>
          </p:cNvPr>
          <p:cNvSpPr>
            <a:spLocks noGrp="1"/>
          </p:cNvSpPr>
          <p:nvPr>
            <p:ph type="title"/>
          </p:nvPr>
        </p:nvSpPr>
        <p:spPr/>
        <p:txBody>
          <a:bodyPr/>
          <a:lstStyle/>
          <a:p>
            <a:r>
              <a:rPr lang="en-US" dirty="0"/>
              <a:t>Views Continued</a:t>
            </a:r>
          </a:p>
        </p:txBody>
      </p:sp>
      <p:sp>
        <p:nvSpPr>
          <p:cNvPr id="3" name="Content Placeholder 2">
            <a:extLst>
              <a:ext uri="{FF2B5EF4-FFF2-40B4-BE49-F238E27FC236}">
                <a16:creationId xmlns:a16="http://schemas.microsoft.com/office/drawing/2014/main" id="{67496105-5236-44A8-8C72-66BCEDF7FBD3}"/>
              </a:ext>
            </a:extLst>
          </p:cNvPr>
          <p:cNvSpPr>
            <a:spLocks noGrp="1"/>
          </p:cNvSpPr>
          <p:nvPr>
            <p:ph idx="1"/>
          </p:nvPr>
        </p:nvSpPr>
        <p:spPr/>
        <p:txBody>
          <a:bodyPr/>
          <a:lstStyle/>
          <a:p>
            <a:pPr marL="0" indent="0">
              <a:buNone/>
            </a:pPr>
            <a:endParaRPr lang="en-US" dirty="0"/>
          </a:p>
          <a:p>
            <a:pPr marL="457200" indent="-457200">
              <a:buFont typeface="+mj-lt"/>
              <a:buAutoNum type="arabicPeriod"/>
            </a:pPr>
            <a:endParaRPr lang="en-US" dirty="0"/>
          </a:p>
        </p:txBody>
      </p:sp>
      <p:pic>
        <p:nvPicPr>
          <p:cNvPr id="8" name="Picture 7">
            <a:extLst>
              <a:ext uri="{FF2B5EF4-FFF2-40B4-BE49-F238E27FC236}">
                <a16:creationId xmlns:a16="http://schemas.microsoft.com/office/drawing/2014/main" id="{B09EEEA8-E523-44EC-95C3-1B8CC4042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982" y="1880024"/>
            <a:ext cx="4976035" cy="4308174"/>
          </a:xfrm>
          <a:prstGeom prst="rect">
            <a:avLst/>
          </a:prstGeom>
        </p:spPr>
      </p:pic>
    </p:spTree>
    <p:extLst>
      <p:ext uri="{BB962C8B-B14F-4D97-AF65-F5344CB8AC3E}">
        <p14:creationId xmlns:p14="http://schemas.microsoft.com/office/powerpoint/2010/main" val="2019265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DB80-FD74-4DE1-954A-78DE017FAF91}"/>
              </a:ext>
            </a:extLst>
          </p:cNvPr>
          <p:cNvSpPr>
            <a:spLocks noGrp="1"/>
          </p:cNvSpPr>
          <p:nvPr>
            <p:ph type="title"/>
          </p:nvPr>
        </p:nvSpPr>
        <p:spPr/>
        <p:txBody>
          <a:bodyPr/>
          <a:lstStyle/>
          <a:p>
            <a:r>
              <a:rPr lang="en-US" dirty="0"/>
              <a:t>Views Continued – SQL	</a:t>
            </a:r>
          </a:p>
        </p:txBody>
      </p:sp>
      <p:sp>
        <p:nvSpPr>
          <p:cNvPr id="3" name="Content Placeholder 2">
            <a:extLst>
              <a:ext uri="{FF2B5EF4-FFF2-40B4-BE49-F238E27FC236}">
                <a16:creationId xmlns:a16="http://schemas.microsoft.com/office/drawing/2014/main" id="{CB581A0B-9028-44AB-A79E-3B9E3DD2B4A8}"/>
              </a:ext>
            </a:extLst>
          </p:cNvPr>
          <p:cNvSpPr>
            <a:spLocks noGrp="1"/>
          </p:cNvSpPr>
          <p:nvPr>
            <p:ph idx="1"/>
          </p:nvPr>
        </p:nvSpPr>
        <p:spPr/>
        <p:txBody>
          <a:bodyPr/>
          <a:lstStyle/>
          <a:p>
            <a:r>
              <a:rPr lang="en-US" sz="2400" b="1" dirty="0"/>
              <a:t>Common View SQL </a:t>
            </a:r>
          </a:p>
          <a:p>
            <a:pPr marL="0" indent="0">
              <a:buNone/>
            </a:pPr>
            <a:r>
              <a:rPr lang="en-US" dirty="0">
                <a:solidFill>
                  <a:srgbClr val="0066CC"/>
                </a:solidFill>
              </a:rPr>
              <a:t>  CREATE VIEW</a:t>
            </a:r>
          </a:p>
          <a:p>
            <a:pPr marL="0" indent="0">
              <a:buNone/>
            </a:pPr>
            <a:r>
              <a:rPr lang="en-US" dirty="0">
                <a:solidFill>
                  <a:srgbClr val="0066CC"/>
                </a:solidFill>
              </a:rPr>
              <a:t>  ALTER VIEW</a:t>
            </a:r>
          </a:p>
        </p:txBody>
      </p:sp>
    </p:spTree>
    <p:extLst>
      <p:ext uri="{BB962C8B-B14F-4D97-AF65-F5344CB8AC3E}">
        <p14:creationId xmlns:p14="http://schemas.microsoft.com/office/powerpoint/2010/main" val="2795669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8B2A-7F66-45DC-B8B0-96C72995D7D3}"/>
              </a:ext>
            </a:extLst>
          </p:cNvPr>
          <p:cNvSpPr>
            <a:spLocks noGrp="1"/>
          </p:cNvSpPr>
          <p:nvPr>
            <p:ph type="title"/>
          </p:nvPr>
        </p:nvSpPr>
        <p:spPr/>
        <p:txBody>
          <a:bodyPr/>
          <a:lstStyle/>
          <a:p>
            <a:r>
              <a:rPr lang="en-US" dirty="0"/>
              <a:t>Views Continued – SQL	</a:t>
            </a:r>
          </a:p>
        </p:txBody>
      </p:sp>
      <p:sp>
        <p:nvSpPr>
          <p:cNvPr id="3" name="Content Placeholder 2">
            <a:extLst>
              <a:ext uri="{FF2B5EF4-FFF2-40B4-BE49-F238E27FC236}">
                <a16:creationId xmlns:a16="http://schemas.microsoft.com/office/drawing/2014/main" id="{3133E660-CC32-48BE-B919-857A7C775A1E}"/>
              </a:ext>
            </a:extLst>
          </p:cNvPr>
          <p:cNvSpPr>
            <a:spLocks noGrp="1"/>
          </p:cNvSpPr>
          <p:nvPr>
            <p:ph idx="1"/>
          </p:nvPr>
        </p:nvSpPr>
        <p:spPr>
          <a:xfrm>
            <a:off x="822960" y="2090282"/>
            <a:ext cx="7543801" cy="3030357"/>
          </a:xfrm>
        </p:spPr>
        <p:txBody>
          <a:bodyPr>
            <a:normAutofit/>
          </a:bodyPr>
          <a:lstStyle/>
          <a:p>
            <a:pPr marL="0" indent="0">
              <a:buNone/>
            </a:pPr>
            <a:r>
              <a:rPr lang="en-US" sz="2400" b="1" dirty="0"/>
              <a:t>CREATE VIEW</a:t>
            </a:r>
          </a:p>
          <a:p>
            <a:pPr marL="0" indent="0">
              <a:buNone/>
            </a:pPr>
            <a:endParaRPr lang="en-US" sz="2400" b="1" dirty="0"/>
          </a:p>
          <a:p>
            <a:pPr marL="0" indent="0">
              <a:buNone/>
            </a:pPr>
            <a:r>
              <a:rPr lang="en-US" dirty="0"/>
              <a:t>  </a:t>
            </a:r>
            <a:r>
              <a:rPr lang="en-US" dirty="0">
                <a:solidFill>
                  <a:srgbClr val="0066CC"/>
                </a:solidFill>
              </a:rPr>
              <a:t>CREATE</a:t>
            </a:r>
            <a:r>
              <a:rPr lang="en-US" dirty="0"/>
              <a:t> </a:t>
            </a:r>
            <a:r>
              <a:rPr lang="en-US" dirty="0">
                <a:solidFill>
                  <a:srgbClr val="0066CC"/>
                </a:solidFill>
              </a:rPr>
              <a:t>VIEW</a:t>
            </a:r>
            <a:r>
              <a:rPr lang="en-US" dirty="0"/>
              <a:t> </a:t>
            </a:r>
            <a:r>
              <a:rPr lang="en-US" dirty="0" err="1"/>
              <a:t>v_FULLNAME</a:t>
            </a:r>
            <a:r>
              <a:rPr lang="en-US" dirty="0"/>
              <a:t> </a:t>
            </a:r>
            <a:r>
              <a:rPr lang="en-US" dirty="0">
                <a:solidFill>
                  <a:srgbClr val="0066CC"/>
                </a:solidFill>
              </a:rPr>
              <a:t>AS</a:t>
            </a:r>
          </a:p>
          <a:p>
            <a:r>
              <a:rPr lang="en-US" dirty="0"/>
              <a:t>  </a:t>
            </a:r>
            <a:r>
              <a:rPr lang="en-US" dirty="0">
                <a:solidFill>
                  <a:srgbClr val="0066CC"/>
                </a:solidFill>
              </a:rPr>
              <a:t>SELECT</a:t>
            </a:r>
            <a:r>
              <a:rPr lang="en-US" dirty="0"/>
              <a:t> FIRST_NAME, LAST_NAME</a:t>
            </a:r>
          </a:p>
          <a:p>
            <a:r>
              <a:rPr lang="en-US" dirty="0"/>
              <a:t>  </a:t>
            </a:r>
            <a:r>
              <a:rPr lang="en-US" dirty="0">
                <a:solidFill>
                  <a:srgbClr val="0066CC"/>
                </a:solidFill>
              </a:rPr>
              <a:t>FROM</a:t>
            </a:r>
            <a:r>
              <a:rPr lang="en-US" dirty="0"/>
              <a:t> dbo.NAME;</a:t>
            </a:r>
          </a:p>
          <a:p>
            <a:r>
              <a:rPr lang="en-US" dirty="0"/>
              <a:t>GO</a:t>
            </a:r>
          </a:p>
        </p:txBody>
      </p:sp>
    </p:spTree>
    <p:extLst>
      <p:ext uri="{BB962C8B-B14F-4D97-AF65-F5344CB8AC3E}">
        <p14:creationId xmlns:p14="http://schemas.microsoft.com/office/powerpoint/2010/main" val="304320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2B4C-91E1-4F9E-BCB3-691E51EA030B}"/>
              </a:ext>
            </a:extLst>
          </p:cNvPr>
          <p:cNvSpPr>
            <a:spLocks noGrp="1"/>
          </p:cNvSpPr>
          <p:nvPr>
            <p:ph type="title"/>
          </p:nvPr>
        </p:nvSpPr>
        <p:spPr/>
        <p:txBody>
          <a:bodyPr/>
          <a:lstStyle/>
          <a:p>
            <a:r>
              <a:rPr lang="en-US" dirty="0"/>
              <a:t>Views Continued – SQL</a:t>
            </a:r>
          </a:p>
        </p:txBody>
      </p:sp>
      <p:sp>
        <p:nvSpPr>
          <p:cNvPr id="4" name="Content Placeholder 2">
            <a:extLst>
              <a:ext uri="{FF2B5EF4-FFF2-40B4-BE49-F238E27FC236}">
                <a16:creationId xmlns:a16="http://schemas.microsoft.com/office/drawing/2014/main" id="{3AB1D510-D91C-4732-A36D-A76CA1FA362E}"/>
              </a:ext>
            </a:extLst>
          </p:cNvPr>
          <p:cNvSpPr txBox="1">
            <a:spLocks/>
          </p:cNvSpPr>
          <p:nvPr/>
        </p:nvSpPr>
        <p:spPr>
          <a:xfrm>
            <a:off x="822960" y="2069019"/>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b="1" dirty="0"/>
              <a:t>ALTER VIEW</a:t>
            </a:r>
          </a:p>
          <a:p>
            <a:pPr marL="0" indent="0">
              <a:buFont typeface="Calibri" panose="020F0502020204030204" pitchFamily="34" charset="0"/>
              <a:buNone/>
            </a:pPr>
            <a:endParaRPr lang="en-US" sz="2400" b="1" dirty="0"/>
          </a:p>
          <a:p>
            <a:pPr marL="0" indent="0">
              <a:buFont typeface="Calibri" panose="020F0502020204030204" pitchFamily="34" charset="0"/>
              <a:buNone/>
            </a:pPr>
            <a:r>
              <a:rPr lang="en-US" dirty="0"/>
              <a:t>  </a:t>
            </a:r>
            <a:r>
              <a:rPr lang="en-US" dirty="0">
                <a:solidFill>
                  <a:srgbClr val="0066CC"/>
                </a:solidFill>
              </a:rPr>
              <a:t>ALTER</a:t>
            </a:r>
            <a:r>
              <a:rPr lang="en-US" dirty="0"/>
              <a:t> </a:t>
            </a:r>
            <a:r>
              <a:rPr lang="en-US" dirty="0">
                <a:solidFill>
                  <a:srgbClr val="0066CC"/>
                </a:solidFill>
              </a:rPr>
              <a:t>VIEW</a:t>
            </a:r>
            <a:r>
              <a:rPr lang="en-US" dirty="0"/>
              <a:t> </a:t>
            </a:r>
            <a:r>
              <a:rPr lang="en-US" dirty="0" err="1"/>
              <a:t>v_FULLNAME</a:t>
            </a:r>
            <a:r>
              <a:rPr lang="en-US" dirty="0"/>
              <a:t> </a:t>
            </a:r>
            <a:r>
              <a:rPr lang="en-US" dirty="0">
                <a:solidFill>
                  <a:srgbClr val="0066CC"/>
                </a:solidFill>
              </a:rPr>
              <a:t>AS</a:t>
            </a:r>
          </a:p>
          <a:p>
            <a:r>
              <a:rPr lang="en-US" dirty="0"/>
              <a:t>  </a:t>
            </a:r>
            <a:r>
              <a:rPr lang="en-US" dirty="0">
                <a:solidFill>
                  <a:srgbClr val="0066CC"/>
                </a:solidFill>
              </a:rPr>
              <a:t>SELECT</a:t>
            </a:r>
            <a:r>
              <a:rPr lang="en-US" dirty="0"/>
              <a:t> FIRST_NAME, LAST_NAME, PHONE</a:t>
            </a:r>
          </a:p>
          <a:p>
            <a:r>
              <a:rPr lang="en-US" dirty="0"/>
              <a:t>  </a:t>
            </a:r>
            <a:r>
              <a:rPr lang="en-US" dirty="0">
                <a:solidFill>
                  <a:srgbClr val="0066CC"/>
                </a:solidFill>
              </a:rPr>
              <a:t>FROM</a:t>
            </a:r>
            <a:r>
              <a:rPr lang="en-US" dirty="0"/>
              <a:t> dbo.NAME;</a:t>
            </a:r>
          </a:p>
          <a:p>
            <a:r>
              <a:rPr lang="en-US" dirty="0"/>
              <a:t>GO</a:t>
            </a:r>
          </a:p>
        </p:txBody>
      </p:sp>
    </p:spTree>
    <p:extLst>
      <p:ext uri="{BB962C8B-B14F-4D97-AF65-F5344CB8AC3E}">
        <p14:creationId xmlns:p14="http://schemas.microsoft.com/office/powerpoint/2010/main" val="864151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3B04-7904-4D35-869E-F363D974035C}"/>
              </a:ext>
            </a:extLst>
          </p:cNvPr>
          <p:cNvSpPr>
            <a:spLocks noGrp="1"/>
          </p:cNvSpPr>
          <p:nvPr>
            <p:ph type="title"/>
          </p:nvPr>
        </p:nvSpPr>
        <p:spPr/>
        <p:txBody>
          <a:bodyPr/>
          <a:lstStyle/>
          <a:p>
            <a:r>
              <a:rPr lang="en-US" dirty="0"/>
              <a:t>Triggers</a:t>
            </a:r>
          </a:p>
        </p:txBody>
      </p:sp>
      <p:sp>
        <p:nvSpPr>
          <p:cNvPr id="3" name="Content Placeholder 2">
            <a:extLst>
              <a:ext uri="{FF2B5EF4-FFF2-40B4-BE49-F238E27FC236}">
                <a16:creationId xmlns:a16="http://schemas.microsoft.com/office/drawing/2014/main" id="{70F42BD8-6AED-436E-ABF8-DBFD9874DD03}"/>
              </a:ext>
            </a:extLst>
          </p:cNvPr>
          <p:cNvSpPr>
            <a:spLocks noGrp="1"/>
          </p:cNvSpPr>
          <p:nvPr>
            <p:ph idx="1"/>
          </p:nvPr>
        </p:nvSpPr>
        <p:spPr/>
        <p:txBody>
          <a:bodyPr/>
          <a:lstStyle/>
          <a:p>
            <a:r>
              <a:rPr lang="en-US" sz="2400" b="1" dirty="0"/>
              <a:t>Defined as:</a:t>
            </a:r>
          </a:p>
          <a:p>
            <a:pPr lvl="1"/>
            <a:r>
              <a:rPr lang="en-US" sz="2000" dirty="0"/>
              <a:t>A stored procedure that runs when an event occurs on a table or view in the database.  (INSERT, UPDATE, DELETE)</a:t>
            </a:r>
          </a:p>
          <a:p>
            <a:endParaRPr lang="en-US" dirty="0"/>
          </a:p>
          <a:p>
            <a:r>
              <a:rPr lang="en-US" sz="2400" b="1" dirty="0"/>
              <a:t> Uses:</a:t>
            </a:r>
          </a:p>
          <a:p>
            <a:pPr lvl="1"/>
            <a:r>
              <a:rPr lang="en-US" sz="2000" dirty="0"/>
              <a:t>Maintaining Integrity</a:t>
            </a:r>
          </a:p>
          <a:p>
            <a:pPr lvl="1"/>
            <a:endParaRPr lang="en-US" sz="2000" dirty="0"/>
          </a:p>
          <a:p>
            <a:pPr lvl="1"/>
            <a:r>
              <a:rPr lang="en-US" sz="2000" dirty="0"/>
              <a:t>Historical Log</a:t>
            </a:r>
          </a:p>
        </p:txBody>
      </p:sp>
    </p:spTree>
    <p:extLst>
      <p:ext uri="{BB962C8B-B14F-4D97-AF65-F5344CB8AC3E}">
        <p14:creationId xmlns:p14="http://schemas.microsoft.com/office/powerpoint/2010/main" val="1685497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F3F2-0B4A-45F9-99F1-6F529A9181E2}"/>
              </a:ext>
            </a:extLst>
          </p:cNvPr>
          <p:cNvSpPr>
            <a:spLocks noGrp="1"/>
          </p:cNvSpPr>
          <p:nvPr>
            <p:ph type="title"/>
          </p:nvPr>
        </p:nvSpPr>
        <p:spPr/>
        <p:txBody>
          <a:bodyPr/>
          <a:lstStyle/>
          <a:p>
            <a:r>
              <a:rPr lang="en-US" dirty="0"/>
              <a:t>Triggers Continued – SQL </a:t>
            </a:r>
          </a:p>
        </p:txBody>
      </p:sp>
      <p:sp>
        <p:nvSpPr>
          <p:cNvPr id="3" name="Content Placeholder 2">
            <a:extLst>
              <a:ext uri="{FF2B5EF4-FFF2-40B4-BE49-F238E27FC236}">
                <a16:creationId xmlns:a16="http://schemas.microsoft.com/office/drawing/2014/main" id="{138D47C2-1B1A-49AD-BC75-3944F1DAF35B}"/>
              </a:ext>
            </a:extLst>
          </p:cNvPr>
          <p:cNvSpPr>
            <a:spLocks noGrp="1"/>
          </p:cNvSpPr>
          <p:nvPr>
            <p:ph idx="1"/>
          </p:nvPr>
        </p:nvSpPr>
        <p:spPr>
          <a:xfrm>
            <a:off x="822959" y="1845734"/>
            <a:ext cx="7543801" cy="4023360"/>
          </a:xfrm>
        </p:spPr>
        <p:txBody>
          <a:bodyPr/>
          <a:lstStyle/>
          <a:p>
            <a:pPr marL="0" indent="0">
              <a:buNone/>
            </a:pPr>
            <a:r>
              <a:rPr lang="en-US" sz="2400" b="1" dirty="0"/>
              <a:t> Common Trigger SQL</a:t>
            </a:r>
            <a:endParaRPr lang="en-US" dirty="0">
              <a:solidFill>
                <a:srgbClr val="0066CC"/>
              </a:solidFill>
            </a:endParaRPr>
          </a:p>
          <a:p>
            <a:r>
              <a:rPr lang="en-US" dirty="0">
                <a:solidFill>
                  <a:srgbClr val="0066CC"/>
                </a:solidFill>
              </a:rPr>
              <a:t>CREATE TRIGGER</a:t>
            </a:r>
          </a:p>
          <a:p>
            <a:r>
              <a:rPr lang="en-US" dirty="0">
                <a:solidFill>
                  <a:srgbClr val="0066CC"/>
                </a:solidFill>
              </a:rPr>
              <a:t>ALTER TRIGGER</a:t>
            </a:r>
          </a:p>
        </p:txBody>
      </p:sp>
    </p:spTree>
    <p:extLst>
      <p:ext uri="{BB962C8B-B14F-4D97-AF65-F5344CB8AC3E}">
        <p14:creationId xmlns:p14="http://schemas.microsoft.com/office/powerpoint/2010/main" val="137676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0185-F695-40AA-9FD4-355123E60CBA}"/>
              </a:ext>
            </a:extLst>
          </p:cNvPr>
          <p:cNvSpPr>
            <a:spLocks noGrp="1"/>
          </p:cNvSpPr>
          <p:nvPr>
            <p:ph type="title"/>
          </p:nvPr>
        </p:nvSpPr>
        <p:spPr/>
        <p:txBody>
          <a:bodyPr/>
          <a:lstStyle/>
          <a:p>
            <a:r>
              <a:rPr lang="en-US" dirty="0"/>
              <a:t>Triggers Continued – SQL </a:t>
            </a:r>
          </a:p>
        </p:txBody>
      </p:sp>
      <p:sp>
        <p:nvSpPr>
          <p:cNvPr id="3" name="Content Placeholder 2">
            <a:extLst>
              <a:ext uri="{FF2B5EF4-FFF2-40B4-BE49-F238E27FC236}">
                <a16:creationId xmlns:a16="http://schemas.microsoft.com/office/drawing/2014/main" id="{F009C115-750F-4815-81ED-8B4AA57DA7E8}"/>
              </a:ext>
            </a:extLst>
          </p:cNvPr>
          <p:cNvSpPr>
            <a:spLocks noGrp="1"/>
          </p:cNvSpPr>
          <p:nvPr>
            <p:ph idx="1"/>
          </p:nvPr>
        </p:nvSpPr>
        <p:spPr>
          <a:xfrm>
            <a:off x="822960" y="1952059"/>
            <a:ext cx="7543801" cy="3396117"/>
          </a:xfrm>
        </p:spPr>
        <p:txBody>
          <a:bodyPr/>
          <a:lstStyle/>
          <a:p>
            <a:pPr marL="0" indent="0">
              <a:buNone/>
            </a:pPr>
            <a:r>
              <a:rPr lang="en-US" sz="2400" b="1" dirty="0"/>
              <a:t>CREATE Trigger</a:t>
            </a:r>
          </a:p>
          <a:p>
            <a:pPr marL="0" indent="0">
              <a:buNone/>
            </a:pPr>
            <a:endParaRPr lang="en-US" dirty="0"/>
          </a:p>
          <a:p>
            <a:r>
              <a:rPr lang="en-US" dirty="0">
                <a:solidFill>
                  <a:srgbClr val="0066CC"/>
                </a:solidFill>
              </a:rPr>
              <a:t>CREATE TRIGGER</a:t>
            </a:r>
            <a:r>
              <a:rPr lang="en-US" dirty="0"/>
              <a:t> </a:t>
            </a:r>
            <a:r>
              <a:rPr lang="en-US" dirty="0" err="1"/>
              <a:t>t_INSERT_DELETE_NAME</a:t>
            </a:r>
            <a:endParaRPr lang="en-US" dirty="0"/>
          </a:p>
          <a:p>
            <a:r>
              <a:rPr lang="en-US" dirty="0">
                <a:solidFill>
                  <a:srgbClr val="0066CC"/>
                </a:solidFill>
              </a:rPr>
              <a:t>  ON</a:t>
            </a:r>
            <a:r>
              <a:rPr lang="en-US" dirty="0"/>
              <a:t> dbo.NAME</a:t>
            </a:r>
          </a:p>
          <a:p>
            <a:r>
              <a:rPr lang="en-US" dirty="0">
                <a:solidFill>
                  <a:srgbClr val="0066CC"/>
                </a:solidFill>
              </a:rPr>
              <a:t>  AFTER INSERT, DELETE</a:t>
            </a:r>
          </a:p>
          <a:p>
            <a:r>
              <a:rPr lang="en-US" dirty="0">
                <a:solidFill>
                  <a:srgbClr val="0066CC"/>
                </a:solidFill>
              </a:rPr>
              <a:t>  AS</a:t>
            </a:r>
            <a:r>
              <a:rPr lang="en-US" dirty="0"/>
              <a:t> RAISERROR ('Insert or delete complete!', 16, 10);</a:t>
            </a:r>
          </a:p>
          <a:p>
            <a:r>
              <a:rPr lang="en-US" dirty="0"/>
              <a:t>GO</a:t>
            </a:r>
          </a:p>
        </p:txBody>
      </p:sp>
    </p:spTree>
    <p:extLst>
      <p:ext uri="{BB962C8B-B14F-4D97-AF65-F5344CB8AC3E}">
        <p14:creationId xmlns:p14="http://schemas.microsoft.com/office/powerpoint/2010/main" val="426773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276A-666F-497B-B3F4-99FE95534219}"/>
              </a:ext>
            </a:extLst>
          </p:cNvPr>
          <p:cNvSpPr>
            <a:spLocks noGrp="1"/>
          </p:cNvSpPr>
          <p:nvPr>
            <p:ph type="title"/>
          </p:nvPr>
        </p:nvSpPr>
        <p:spPr>
          <a:xfrm>
            <a:off x="822960" y="286603"/>
            <a:ext cx="7543800" cy="1450757"/>
          </a:xfrm>
        </p:spPr>
        <p:txBody>
          <a:bodyPr vert="horz" lIns="91440" tIns="45720" rIns="91440" bIns="45720" rtlCol="0" anchor="b">
            <a:normAutofit/>
          </a:bodyPr>
          <a:lstStyle/>
          <a:p>
            <a:r>
              <a:rPr lang="en-US" dirty="0"/>
              <a:t>Database vs Spreadsheet</a:t>
            </a:r>
          </a:p>
        </p:txBody>
      </p:sp>
      <p:pic>
        <p:nvPicPr>
          <p:cNvPr id="11" name="Picture 10">
            <a:extLst>
              <a:ext uri="{FF2B5EF4-FFF2-40B4-BE49-F238E27FC236}">
                <a16:creationId xmlns:a16="http://schemas.microsoft.com/office/drawing/2014/main" id="{0605F33D-335C-47EC-8F95-2A2756274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06" y="2122808"/>
            <a:ext cx="3632591" cy="3523612"/>
          </a:xfrm>
          <a:prstGeom prst="rect">
            <a:avLst/>
          </a:prstGeom>
        </p:spPr>
      </p:pic>
      <p:sp>
        <p:nvSpPr>
          <p:cNvPr id="18" name="Content Placeholder 2">
            <a:extLst>
              <a:ext uri="{FF2B5EF4-FFF2-40B4-BE49-F238E27FC236}">
                <a16:creationId xmlns:a16="http://schemas.microsoft.com/office/drawing/2014/main" id="{9DA9F54E-C3EB-436D-8539-23512E68A2AB}"/>
              </a:ext>
            </a:extLst>
          </p:cNvPr>
          <p:cNvSpPr>
            <a:spLocks noGrp="1"/>
          </p:cNvSpPr>
          <p:nvPr>
            <p:ph idx="1"/>
          </p:nvPr>
        </p:nvSpPr>
        <p:spPr>
          <a:xfrm>
            <a:off x="4594860" y="2901634"/>
            <a:ext cx="3632591" cy="1965960"/>
          </a:xfrm>
        </p:spPr>
        <p:txBody>
          <a:bodyPr/>
          <a:lstStyle/>
          <a:p>
            <a:pPr lvl="1"/>
            <a:r>
              <a:rPr lang="en-US" dirty="0"/>
              <a:t>Single to small user base</a:t>
            </a:r>
          </a:p>
          <a:p>
            <a:pPr lvl="1"/>
            <a:endParaRPr lang="en-US" dirty="0"/>
          </a:p>
          <a:p>
            <a:pPr lvl="1"/>
            <a:r>
              <a:rPr lang="en-US" dirty="0"/>
              <a:t>Small Data Collections</a:t>
            </a:r>
          </a:p>
          <a:p>
            <a:pPr lvl="1"/>
            <a:endParaRPr lang="en-US" dirty="0"/>
          </a:p>
          <a:p>
            <a:pPr lvl="1"/>
            <a:r>
              <a:rPr lang="en-US" dirty="0"/>
              <a:t>Not incredibly complex data</a:t>
            </a:r>
          </a:p>
        </p:txBody>
      </p:sp>
    </p:spTree>
    <p:extLst>
      <p:ext uri="{BB962C8B-B14F-4D97-AF65-F5344CB8AC3E}">
        <p14:creationId xmlns:p14="http://schemas.microsoft.com/office/powerpoint/2010/main" val="227839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0185-F695-40AA-9FD4-355123E60CBA}"/>
              </a:ext>
            </a:extLst>
          </p:cNvPr>
          <p:cNvSpPr>
            <a:spLocks noGrp="1"/>
          </p:cNvSpPr>
          <p:nvPr>
            <p:ph type="title"/>
          </p:nvPr>
        </p:nvSpPr>
        <p:spPr/>
        <p:txBody>
          <a:bodyPr/>
          <a:lstStyle/>
          <a:p>
            <a:r>
              <a:rPr lang="en-US" dirty="0"/>
              <a:t>Triggers Continued – SQL </a:t>
            </a:r>
          </a:p>
        </p:txBody>
      </p:sp>
      <p:sp>
        <p:nvSpPr>
          <p:cNvPr id="3" name="Content Placeholder 2">
            <a:extLst>
              <a:ext uri="{FF2B5EF4-FFF2-40B4-BE49-F238E27FC236}">
                <a16:creationId xmlns:a16="http://schemas.microsoft.com/office/drawing/2014/main" id="{F009C115-750F-4815-81ED-8B4AA57DA7E8}"/>
              </a:ext>
            </a:extLst>
          </p:cNvPr>
          <p:cNvSpPr>
            <a:spLocks noGrp="1"/>
          </p:cNvSpPr>
          <p:nvPr>
            <p:ph idx="1"/>
          </p:nvPr>
        </p:nvSpPr>
        <p:spPr>
          <a:xfrm>
            <a:off x="822958" y="1962692"/>
            <a:ext cx="7543801" cy="3374852"/>
          </a:xfrm>
        </p:spPr>
        <p:txBody>
          <a:bodyPr/>
          <a:lstStyle/>
          <a:p>
            <a:pPr marL="0" indent="0">
              <a:buNone/>
            </a:pPr>
            <a:r>
              <a:rPr lang="en-US" sz="2400" b="1" dirty="0"/>
              <a:t>ALTER Trigger</a:t>
            </a:r>
          </a:p>
          <a:p>
            <a:pPr marL="0" indent="0">
              <a:buNone/>
            </a:pPr>
            <a:endParaRPr lang="en-US" dirty="0"/>
          </a:p>
          <a:p>
            <a:r>
              <a:rPr lang="en-US" dirty="0">
                <a:solidFill>
                  <a:srgbClr val="0066CC"/>
                </a:solidFill>
              </a:rPr>
              <a:t>ALTER TRIGGER</a:t>
            </a:r>
            <a:r>
              <a:rPr lang="en-US" dirty="0"/>
              <a:t> </a:t>
            </a:r>
            <a:r>
              <a:rPr lang="en-US" dirty="0" err="1"/>
              <a:t>t_INSERT_DELETE_NAME</a:t>
            </a:r>
            <a:endParaRPr lang="en-US" dirty="0"/>
          </a:p>
          <a:p>
            <a:r>
              <a:rPr lang="en-US" dirty="0">
                <a:solidFill>
                  <a:srgbClr val="0066CC"/>
                </a:solidFill>
              </a:rPr>
              <a:t>  ON</a:t>
            </a:r>
            <a:r>
              <a:rPr lang="en-US" dirty="0"/>
              <a:t> dbo.NAME</a:t>
            </a:r>
          </a:p>
          <a:p>
            <a:r>
              <a:rPr lang="en-US" dirty="0">
                <a:solidFill>
                  <a:srgbClr val="0066CC"/>
                </a:solidFill>
              </a:rPr>
              <a:t>  AFTER INSERT</a:t>
            </a:r>
          </a:p>
          <a:p>
            <a:r>
              <a:rPr lang="en-US" dirty="0">
                <a:solidFill>
                  <a:srgbClr val="0066CC"/>
                </a:solidFill>
              </a:rPr>
              <a:t>  AS</a:t>
            </a:r>
            <a:r>
              <a:rPr lang="en-US" dirty="0"/>
              <a:t> RAISERROR ('Insert complete!', 16, 10);</a:t>
            </a:r>
          </a:p>
          <a:p>
            <a:r>
              <a:rPr lang="en-US" dirty="0"/>
              <a:t>GO</a:t>
            </a:r>
          </a:p>
        </p:txBody>
      </p:sp>
    </p:spTree>
    <p:extLst>
      <p:ext uri="{BB962C8B-B14F-4D97-AF65-F5344CB8AC3E}">
        <p14:creationId xmlns:p14="http://schemas.microsoft.com/office/powerpoint/2010/main" val="2337149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C18E-D74C-444D-A396-BF3BEF304929}"/>
              </a:ext>
            </a:extLst>
          </p:cNvPr>
          <p:cNvSpPr>
            <a:spLocks noGrp="1"/>
          </p:cNvSpPr>
          <p:nvPr>
            <p:ph type="title"/>
          </p:nvPr>
        </p:nvSpPr>
        <p:spPr/>
        <p:txBody>
          <a:bodyPr/>
          <a:lstStyle/>
          <a:p>
            <a:r>
              <a:rPr lang="en-US" dirty="0"/>
              <a:t>Indexes</a:t>
            </a:r>
          </a:p>
        </p:txBody>
      </p:sp>
      <p:sp>
        <p:nvSpPr>
          <p:cNvPr id="3" name="Content Placeholder 2">
            <a:extLst>
              <a:ext uri="{FF2B5EF4-FFF2-40B4-BE49-F238E27FC236}">
                <a16:creationId xmlns:a16="http://schemas.microsoft.com/office/drawing/2014/main" id="{A86930E3-BC22-42BF-98CF-4F18D50F1578}"/>
              </a:ext>
            </a:extLst>
          </p:cNvPr>
          <p:cNvSpPr>
            <a:spLocks noGrp="1"/>
          </p:cNvSpPr>
          <p:nvPr>
            <p:ph idx="1"/>
          </p:nvPr>
        </p:nvSpPr>
        <p:spPr>
          <a:xfrm>
            <a:off x="822959" y="1994324"/>
            <a:ext cx="7543801" cy="4023360"/>
          </a:xfrm>
        </p:spPr>
        <p:txBody>
          <a:bodyPr/>
          <a:lstStyle/>
          <a:p>
            <a:pPr marL="201168" lvl="1" indent="0">
              <a:buNone/>
            </a:pPr>
            <a:r>
              <a:rPr lang="en-US" sz="2000" dirty="0"/>
              <a:t>Indexes are objects that are used to quickly locate and access data within the database during a query.</a:t>
            </a:r>
          </a:p>
          <a:p>
            <a:pPr lvl="1">
              <a:buFont typeface="Courier New" panose="02070309020205020404" pitchFamily="49" charset="0"/>
              <a:buChar char="o"/>
            </a:pPr>
            <a:endParaRPr lang="en-US" sz="2000" dirty="0"/>
          </a:p>
          <a:p>
            <a:pPr marL="201168" lvl="1" indent="0">
              <a:buNone/>
            </a:pPr>
            <a:r>
              <a:rPr lang="en-US" sz="2000" dirty="0"/>
              <a:t>Look-up table created:</a:t>
            </a:r>
          </a:p>
          <a:p>
            <a:pPr marL="658368" lvl="1" indent="-457200">
              <a:buFont typeface="+mj-lt"/>
              <a:buAutoNum type="arabicPeriod"/>
            </a:pPr>
            <a:r>
              <a:rPr lang="en-US" sz="2000" dirty="0"/>
              <a:t>Column 1 is a search key</a:t>
            </a:r>
          </a:p>
          <a:p>
            <a:pPr marL="658368" lvl="1" indent="-457200">
              <a:buFont typeface="+mj-lt"/>
              <a:buAutoNum type="arabicPeriod"/>
            </a:pPr>
            <a:r>
              <a:rPr lang="en-US" sz="2000" dirty="0"/>
              <a:t>Column 2 is the data reference</a:t>
            </a:r>
          </a:p>
          <a:p>
            <a:pPr marL="0" indent="0">
              <a:buNone/>
            </a:pPr>
            <a:endParaRPr lang="en-US" dirty="0"/>
          </a:p>
        </p:txBody>
      </p:sp>
    </p:spTree>
    <p:extLst>
      <p:ext uri="{BB962C8B-B14F-4D97-AF65-F5344CB8AC3E}">
        <p14:creationId xmlns:p14="http://schemas.microsoft.com/office/powerpoint/2010/main" val="456373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EC74-D76E-4CA5-8690-741E8AD71A16}"/>
              </a:ext>
            </a:extLst>
          </p:cNvPr>
          <p:cNvSpPr>
            <a:spLocks noGrp="1"/>
          </p:cNvSpPr>
          <p:nvPr>
            <p:ph type="title"/>
          </p:nvPr>
        </p:nvSpPr>
        <p:spPr/>
        <p:txBody>
          <a:bodyPr/>
          <a:lstStyle/>
          <a:p>
            <a:r>
              <a:rPr lang="en-US" dirty="0"/>
              <a:t>Indexes Continued</a:t>
            </a:r>
          </a:p>
        </p:txBody>
      </p:sp>
      <p:sp>
        <p:nvSpPr>
          <p:cNvPr id="3" name="Content Placeholder 2">
            <a:extLst>
              <a:ext uri="{FF2B5EF4-FFF2-40B4-BE49-F238E27FC236}">
                <a16:creationId xmlns:a16="http://schemas.microsoft.com/office/drawing/2014/main" id="{1660D1A8-2230-4FAE-B4C3-6D0AD336CDF3}"/>
              </a:ext>
            </a:extLst>
          </p:cNvPr>
          <p:cNvSpPr>
            <a:spLocks noGrp="1"/>
          </p:cNvSpPr>
          <p:nvPr>
            <p:ph idx="1"/>
          </p:nvPr>
        </p:nvSpPr>
        <p:spPr>
          <a:xfrm>
            <a:off x="822959" y="1845734"/>
            <a:ext cx="7543801" cy="4360756"/>
          </a:xfrm>
        </p:spPr>
        <p:txBody>
          <a:bodyPr>
            <a:normAutofit/>
          </a:bodyPr>
          <a:lstStyle/>
          <a:p>
            <a:pPr marL="0" indent="0">
              <a:buNone/>
            </a:pPr>
            <a:r>
              <a:rPr lang="en-US" sz="2400" b="1" dirty="0"/>
              <a:t>Use when:</a:t>
            </a:r>
          </a:p>
          <a:p>
            <a:pPr lvl="1">
              <a:buFont typeface="Courier New" panose="02070309020205020404" pitchFamily="49" charset="0"/>
              <a:buChar char="o"/>
            </a:pPr>
            <a:r>
              <a:rPr lang="en-US" sz="2000" dirty="0"/>
              <a:t>Frequent retrieval of approximately 15% of a </a:t>
            </a:r>
            <a:r>
              <a:rPr lang="en-US" sz="2000" b="1" dirty="0"/>
              <a:t>large</a:t>
            </a:r>
            <a:r>
              <a:rPr lang="en-US" sz="2000" dirty="0"/>
              <a:t> table</a:t>
            </a:r>
            <a:r>
              <a:rPr lang="en-US" dirty="0"/>
              <a:t>.</a:t>
            </a:r>
          </a:p>
          <a:p>
            <a:pPr marL="201168" lvl="1" indent="0">
              <a:buNone/>
            </a:pPr>
            <a:endParaRPr lang="en-US" dirty="0"/>
          </a:p>
          <a:p>
            <a:pPr lvl="1">
              <a:buFont typeface="Courier New" panose="02070309020205020404" pitchFamily="49" charset="0"/>
              <a:buChar char="o"/>
            </a:pPr>
            <a:r>
              <a:rPr lang="en-US" sz="2000" dirty="0"/>
              <a:t>Use to perform join performance.</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Consider for use on foreign keys.</a:t>
            </a:r>
          </a:p>
          <a:p>
            <a:pPr lvl="1">
              <a:buFont typeface="Courier New" panose="02070309020205020404" pitchFamily="49" charset="0"/>
              <a:buChar char="o"/>
            </a:pPr>
            <a:endParaRPr lang="en-US" sz="2000" dirty="0"/>
          </a:p>
          <a:p>
            <a:endParaRPr lang="en-US" dirty="0"/>
          </a:p>
        </p:txBody>
      </p:sp>
    </p:spTree>
    <p:extLst>
      <p:ext uri="{BB962C8B-B14F-4D97-AF65-F5344CB8AC3E}">
        <p14:creationId xmlns:p14="http://schemas.microsoft.com/office/powerpoint/2010/main" val="1920497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EC74-D76E-4CA5-8690-741E8AD71A16}"/>
              </a:ext>
            </a:extLst>
          </p:cNvPr>
          <p:cNvSpPr>
            <a:spLocks noGrp="1"/>
          </p:cNvSpPr>
          <p:nvPr>
            <p:ph type="title"/>
          </p:nvPr>
        </p:nvSpPr>
        <p:spPr/>
        <p:txBody>
          <a:bodyPr/>
          <a:lstStyle/>
          <a:p>
            <a:r>
              <a:rPr lang="en-US" dirty="0"/>
              <a:t>Indexes Continued</a:t>
            </a:r>
          </a:p>
        </p:txBody>
      </p:sp>
      <p:sp>
        <p:nvSpPr>
          <p:cNvPr id="3" name="Content Placeholder 2">
            <a:extLst>
              <a:ext uri="{FF2B5EF4-FFF2-40B4-BE49-F238E27FC236}">
                <a16:creationId xmlns:a16="http://schemas.microsoft.com/office/drawing/2014/main" id="{1660D1A8-2230-4FAE-B4C3-6D0AD336CDF3}"/>
              </a:ext>
            </a:extLst>
          </p:cNvPr>
          <p:cNvSpPr>
            <a:spLocks noGrp="1"/>
          </p:cNvSpPr>
          <p:nvPr>
            <p:ph idx="1"/>
          </p:nvPr>
        </p:nvSpPr>
        <p:spPr>
          <a:xfrm>
            <a:off x="822959" y="1845734"/>
            <a:ext cx="7543801" cy="4360756"/>
          </a:xfrm>
        </p:spPr>
        <p:txBody>
          <a:bodyPr>
            <a:normAutofit/>
          </a:bodyPr>
          <a:lstStyle/>
          <a:p>
            <a:pPr marL="0" indent="0">
              <a:buNone/>
            </a:pPr>
            <a:r>
              <a:rPr lang="en-US" sz="2400" b="1" dirty="0"/>
              <a:t>Not to use:</a:t>
            </a:r>
          </a:p>
          <a:p>
            <a:pPr lvl="1">
              <a:buFont typeface="Courier New" panose="02070309020205020404" pitchFamily="49" charset="0"/>
              <a:buChar char="o"/>
            </a:pPr>
            <a:r>
              <a:rPr lang="en-US" sz="2000" dirty="0"/>
              <a:t>Small tables</a:t>
            </a:r>
            <a:endParaRPr lang="en-US" dirty="0"/>
          </a:p>
          <a:p>
            <a:pPr marL="201168" lvl="1" indent="0">
              <a:buNone/>
            </a:pPr>
            <a:endParaRPr lang="en-US" dirty="0"/>
          </a:p>
          <a:p>
            <a:pPr lvl="1">
              <a:buFont typeface="Courier New" panose="02070309020205020404" pitchFamily="49" charset="0"/>
              <a:buChar char="o"/>
            </a:pPr>
            <a:r>
              <a:rPr lang="en-US" sz="2000" dirty="0"/>
              <a:t>Tables that have frequent, large batch updates/inserts.</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Columns with a high number of NULL values.</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Columns that are frequently manipulated.</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Primary keys (already indexed)</a:t>
            </a:r>
          </a:p>
          <a:p>
            <a:endParaRPr lang="en-US" dirty="0"/>
          </a:p>
        </p:txBody>
      </p:sp>
    </p:spTree>
    <p:extLst>
      <p:ext uri="{BB962C8B-B14F-4D97-AF65-F5344CB8AC3E}">
        <p14:creationId xmlns:p14="http://schemas.microsoft.com/office/powerpoint/2010/main" val="3854208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6D2C-DC21-43C4-9D74-0E6601DE5746}"/>
              </a:ext>
            </a:extLst>
          </p:cNvPr>
          <p:cNvSpPr>
            <a:spLocks noGrp="1"/>
          </p:cNvSpPr>
          <p:nvPr>
            <p:ph type="title"/>
          </p:nvPr>
        </p:nvSpPr>
        <p:spPr/>
        <p:txBody>
          <a:bodyPr/>
          <a:lstStyle/>
          <a:p>
            <a:r>
              <a:rPr lang="en-US" dirty="0"/>
              <a:t>Indexes Continued – SQL	</a:t>
            </a:r>
          </a:p>
        </p:txBody>
      </p:sp>
      <p:sp>
        <p:nvSpPr>
          <p:cNvPr id="3" name="Content Placeholder 2">
            <a:extLst>
              <a:ext uri="{FF2B5EF4-FFF2-40B4-BE49-F238E27FC236}">
                <a16:creationId xmlns:a16="http://schemas.microsoft.com/office/drawing/2014/main" id="{391D66C3-52A7-42B3-8226-13E7B1853EC8}"/>
              </a:ext>
            </a:extLst>
          </p:cNvPr>
          <p:cNvSpPr>
            <a:spLocks noGrp="1"/>
          </p:cNvSpPr>
          <p:nvPr>
            <p:ph idx="1"/>
          </p:nvPr>
        </p:nvSpPr>
        <p:spPr>
          <a:xfrm>
            <a:off x="822959" y="1967022"/>
            <a:ext cx="7543801" cy="3902071"/>
          </a:xfrm>
        </p:spPr>
        <p:txBody>
          <a:bodyPr>
            <a:normAutofit/>
          </a:bodyPr>
          <a:lstStyle/>
          <a:p>
            <a:r>
              <a:rPr lang="en-US" sz="2400" b="1" dirty="0"/>
              <a:t>CREATE Index</a:t>
            </a:r>
          </a:p>
          <a:p>
            <a:endParaRPr lang="en-US" sz="2400" b="1" dirty="0"/>
          </a:p>
          <a:p>
            <a:r>
              <a:rPr lang="en-US" dirty="0">
                <a:solidFill>
                  <a:srgbClr val="0066CC"/>
                </a:solidFill>
              </a:rPr>
              <a:t>CREATE INDEX</a:t>
            </a:r>
            <a:r>
              <a:rPr lang="en-US" dirty="0"/>
              <a:t> </a:t>
            </a:r>
            <a:r>
              <a:rPr lang="en-US" dirty="0" err="1"/>
              <a:t>iFirst</a:t>
            </a:r>
            <a:r>
              <a:rPr lang="en-US" dirty="0"/>
              <a:t> </a:t>
            </a:r>
            <a:r>
              <a:rPr lang="en-US" dirty="0">
                <a:solidFill>
                  <a:srgbClr val="0066CC"/>
                </a:solidFill>
              </a:rPr>
              <a:t>ON</a:t>
            </a:r>
            <a:r>
              <a:rPr lang="en-US" dirty="0"/>
              <a:t> dbo.NAME(FIRST_NAME);</a:t>
            </a:r>
          </a:p>
          <a:p>
            <a:r>
              <a:rPr lang="en-US" dirty="0">
                <a:solidFill>
                  <a:srgbClr val="0066CC"/>
                </a:solidFill>
              </a:rPr>
              <a:t>CREATE INDEX</a:t>
            </a:r>
            <a:r>
              <a:rPr lang="en-US" dirty="0"/>
              <a:t> </a:t>
            </a:r>
            <a:r>
              <a:rPr lang="en-US" dirty="0" err="1"/>
              <a:t>iLast</a:t>
            </a:r>
            <a:r>
              <a:rPr lang="en-US" dirty="0"/>
              <a:t> </a:t>
            </a:r>
            <a:r>
              <a:rPr lang="en-US" dirty="0">
                <a:solidFill>
                  <a:srgbClr val="0066CC"/>
                </a:solidFill>
              </a:rPr>
              <a:t>ON</a:t>
            </a:r>
            <a:r>
              <a:rPr lang="en-US" dirty="0"/>
              <a:t> dbo.NAME(LAST_NAME);</a:t>
            </a:r>
          </a:p>
          <a:p>
            <a:r>
              <a:rPr lang="en-US" dirty="0"/>
              <a:t>GO</a:t>
            </a:r>
          </a:p>
        </p:txBody>
      </p:sp>
    </p:spTree>
    <p:extLst>
      <p:ext uri="{BB962C8B-B14F-4D97-AF65-F5344CB8AC3E}">
        <p14:creationId xmlns:p14="http://schemas.microsoft.com/office/powerpoint/2010/main" val="3034397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DE4C-B504-46B6-90D1-A6AAC1FBE238}"/>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B82CF403-A4FF-46DC-AFAD-203C4E00649C}"/>
              </a:ext>
            </a:extLst>
          </p:cNvPr>
          <p:cNvSpPr>
            <a:spLocks noGrp="1"/>
          </p:cNvSpPr>
          <p:nvPr>
            <p:ph idx="1"/>
          </p:nvPr>
        </p:nvSpPr>
        <p:spPr>
          <a:xfrm>
            <a:off x="822958" y="1973323"/>
            <a:ext cx="7543801" cy="993161"/>
          </a:xfrm>
        </p:spPr>
        <p:txBody>
          <a:bodyPr>
            <a:normAutofit/>
          </a:bodyPr>
          <a:lstStyle/>
          <a:p>
            <a:pPr marL="0" indent="0">
              <a:buNone/>
            </a:pPr>
            <a:r>
              <a:rPr lang="en-US" sz="2400" b="1" dirty="0"/>
              <a:t> Sequence:</a:t>
            </a:r>
          </a:p>
          <a:p>
            <a:pPr lvl="1"/>
            <a:r>
              <a:rPr lang="en-US" dirty="0"/>
              <a:t>An object that allows for user generated unique INTEGER values.</a:t>
            </a:r>
          </a:p>
        </p:txBody>
      </p:sp>
      <p:sp>
        <p:nvSpPr>
          <p:cNvPr id="6" name="Content Placeholder 2">
            <a:extLst>
              <a:ext uri="{FF2B5EF4-FFF2-40B4-BE49-F238E27FC236}">
                <a16:creationId xmlns:a16="http://schemas.microsoft.com/office/drawing/2014/main" id="{C4E7B709-5815-44F5-AEA0-34F7298E1843}"/>
              </a:ext>
            </a:extLst>
          </p:cNvPr>
          <p:cNvSpPr txBox="1">
            <a:spLocks/>
          </p:cNvSpPr>
          <p:nvPr/>
        </p:nvSpPr>
        <p:spPr>
          <a:xfrm>
            <a:off x="822958" y="3295304"/>
            <a:ext cx="7543801" cy="273335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b="1" dirty="0"/>
              <a:t> CREATE Sequence</a:t>
            </a:r>
          </a:p>
          <a:p>
            <a:pPr marL="0" indent="0">
              <a:buFont typeface="Calibri" panose="020F0502020204030204" pitchFamily="34" charset="0"/>
              <a:buNone/>
            </a:pPr>
            <a:endParaRPr lang="en-US" sz="2400" b="1" dirty="0"/>
          </a:p>
          <a:p>
            <a:pPr marL="0" indent="0">
              <a:buNone/>
            </a:pPr>
            <a:r>
              <a:rPr lang="en-US" dirty="0">
                <a:solidFill>
                  <a:srgbClr val="0066CC"/>
                </a:solidFill>
              </a:rPr>
              <a:t>   CREATE SEQUENCE </a:t>
            </a:r>
            <a:r>
              <a:rPr lang="en-US" dirty="0"/>
              <a:t>SEQ_NAME_ID </a:t>
            </a:r>
          </a:p>
          <a:p>
            <a:pPr marL="0" indent="0">
              <a:buNone/>
            </a:pPr>
            <a:r>
              <a:rPr lang="en-US" dirty="0"/>
              <a:t>	</a:t>
            </a:r>
            <a:r>
              <a:rPr lang="en-US" dirty="0">
                <a:solidFill>
                  <a:srgbClr val="0066CC"/>
                </a:solidFill>
              </a:rPr>
              <a:t>START WITH </a:t>
            </a:r>
            <a:r>
              <a:rPr lang="en-US" dirty="0"/>
              <a:t>1</a:t>
            </a:r>
          </a:p>
          <a:p>
            <a:pPr marL="0" indent="0">
              <a:buNone/>
            </a:pPr>
            <a:r>
              <a:rPr lang="en-US" dirty="0"/>
              <a:t>	</a:t>
            </a:r>
            <a:r>
              <a:rPr lang="en-US" dirty="0">
                <a:solidFill>
                  <a:srgbClr val="0066CC"/>
                </a:solidFill>
              </a:rPr>
              <a:t>INCREMENT BY </a:t>
            </a:r>
            <a:r>
              <a:rPr lang="en-US" dirty="0"/>
              <a:t>1;</a:t>
            </a:r>
          </a:p>
          <a:p>
            <a:pPr marL="0" indent="0">
              <a:buNone/>
            </a:pPr>
            <a:r>
              <a:rPr lang="en-US" dirty="0"/>
              <a:t>   GO</a:t>
            </a:r>
          </a:p>
        </p:txBody>
      </p:sp>
    </p:spTree>
    <p:extLst>
      <p:ext uri="{BB962C8B-B14F-4D97-AF65-F5344CB8AC3E}">
        <p14:creationId xmlns:p14="http://schemas.microsoft.com/office/powerpoint/2010/main" val="257862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21FA-61AC-4575-93D7-93C6C659BCFC}"/>
              </a:ext>
            </a:extLst>
          </p:cNvPr>
          <p:cNvSpPr>
            <a:spLocks noGrp="1"/>
          </p:cNvSpPr>
          <p:nvPr>
            <p:ph type="title"/>
          </p:nvPr>
        </p:nvSpPr>
        <p:spPr/>
        <p:txBody>
          <a:bodyPr/>
          <a:lstStyle/>
          <a:p>
            <a:r>
              <a:rPr lang="en-US" dirty="0"/>
              <a:t>Synonyms</a:t>
            </a:r>
          </a:p>
        </p:txBody>
      </p:sp>
      <p:sp>
        <p:nvSpPr>
          <p:cNvPr id="4" name="Content Placeholder 2">
            <a:extLst>
              <a:ext uri="{FF2B5EF4-FFF2-40B4-BE49-F238E27FC236}">
                <a16:creationId xmlns:a16="http://schemas.microsoft.com/office/drawing/2014/main" id="{84DD6D2B-665F-4785-9E60-5648AE1593BB}"/>
              </a:ext>
            </a:extLst>
          </p:cNvPr>
          <p:cNvSpPr txBox="1">
            <a:spLocks noGrp="1"/>
          </p:cNvSpPr>
          <p:nvPr>
            <p:ph idx="1"/>
          </p:nvPr>
        </p:nvSpPr>
        <p:spPr>
          <a:xfrm>
            <a:off x="822325" y="1952590"/>
            <a:ext cx="7543800" cy="10989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Synonyms:</a:t>
            </a:r>
          </a:p>
          <a:p>
            <a:pPr lvl="1"/>
            <a:r>
              <a:rPr lang="en-US" dirty="0"/>
              <a:t>An alias for other database objects.</a:t>
            </a:r>
          </a:p>
        </p:txBody>
      </p:sp>
      <p:sp>
        <p:nvSpPr>
          <p:cNvPr id="5" name="Content Placeholder 2">
            <a:extLst>
              <a:ext uri="{FF2B5EF4-FFF2-40B4-BE49-F238E27FC236}">
                <a16:creationId xmlns:a16="http://schemas.microsoft.com/office/drawing/2014/main" id="{DE15FF60-D252-4A5F-B2E2-CA9BB8C3425A}"/>
              </a:ext>
            </a:extLst>
          </p:cNvPr>
          <p:cNvSpPr txBox="1">
            <a:spLocks/>
          </p:cNvSpPr>
          <p:nvPr/>
        </p:nvSpPr>
        <p:spPr>
          <a:xfrm>
            <a:off x="822325" y="3256980"/>
            <a:ext cx="7543800" cy="176158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CREATE Synonym</a:t>
            </a:r>
          </a:p>
          <a:p>
            <a:endParaRPr lang="en-US" sz="2400" b="1" dirty="0"/>
          </a:p>
          <a:p>
            <a:r>
              <a:rPr lang="en-US" dirty="0"/>
              <a:t>  </a:t>
            </a:r>
            <a:r>
              <a:rPr lang="en-US" dirty="0">
                <a:solidFill>
                  <a:srgbClr val="0066CC"/>
                </a:solidFill>
              </a:rPr>
              <a:t>CREATE</a:t>
            </a:r>
            <a:r>
              <a:rPr lang="en-US" dirty="0"/>
              <a:t> </a:t>
            </a:r>
            <a:r>
              <a:rPr lang="en-US" dirty="0">
                <a:solidFill>
                  <a:srgbClr val="0066CC"/>
                </a:solidFill>
              </a:rPr>
              <a:t>SYNONYM</a:t>
            </a:r>
            <a:r>
              <a:rPr lang="en-US" dirty="0"/>
              <a:t> THENAMES </a:t>
            </a:r>
            <a:r>
              <a:rPr lang="en-US" dirty="0">
                <a:solidFill>
                  <a:srgbClr val="0066CC"/>
                </a:solidFill>
              </a:rPr>
              <a:t>FOR</a:t>
            </a:r>
            <a:r>
              <a:rPr lang="en-US" dirty="0"/>
              <a:t> dbo.NAME;</a:t>
            </a:r>
          </a:p>
          <a:p>
            <a:r>
              <a:rPr lang="en-US" dirty="0"/>
              <a:t>  GO</a:t>
            </a:r>
          </a:p>
        </p:txBody>
      </p:sp>
    </p:spTree>
    <p:extLst>
      <p:ext uri="{BB962C8B-B14F-4D97-AF65-F5344CB8AC3E}">
        <p14:creationId xmlns:p14="http://schemas.microsoft.com/office/powerpoint/2010/main" val="1017438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852-1F70-418F-AC87-5FBB330DC402}"/>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AD3E57FB-7B11-4DE5-AED8-E89FD8D56203}"/>
              </a:ext>
            </a:extLst>
          </p:cNvPr>
          <p:cNvSpPr>
            <a:spLocks noGrp="1"/>
          </p:cNvSpPr>
          <p:nvPr>
            <p:ph idx="1"/>
          </p:nvPr>
        </p:nvSpPr>
        <p:spPr>
          <a:xfrm>
            <a:off x="822959" y="2039697"/>
            <a:ext cx="4506423" cy="1583266"/>
          </a:xfrm>
        </p:spPr>
        <p:txBody>
          <a:bodyPr/>
          <a:lstStyle/>
          <a:p>
            <a:r>
              <a:rPr lang="en-US" sz="2400" b="1" dirty="0"/>
              <a:t>What are keys?</a:t>
            </a:r>
          </a:p>
          <a:p>
            <a:pPr>
              <a:buFont typeface="Courier New" panose="02070309020205020404" pitchFamily="49" charset="0"/>
              <a:buChar char="o"/>
            </a:pPr>
            <a:r>
              <a:rPr lang="en-US" sz="1800" dirty="0"/>
              <a:t>  Identifies a record</a:t>
            </a:r>
          </a:p>
          <a:p>
            <a:pPr>
              <a:buFont typeface="Courier New" panose="02070309020205020404" pitchFamily="49" charset="0"/>
              <a:buChar char="o"/>
            </a:pPr>
            <a:r>
              <a:rPr lang="en-US" sz="1800" dirty="0"/>
              <a:t>  Used to generate relationships</a:t>
            </a:r>
          </a:p>
          <a:p>
            <a:endParaRPr lang="en-US" dirty="0"/>
          </a:p>
        </p:txBody>
      </p:sp>
      <p:pic>
        <p:nvPicPr>
          <p:cNvPr id="5" name="Picture 4">
            <a:extLst>
              <a:ext uri="{FF2B5EF4-FFF2-40B4-BE49-F238E27FC236}">
                <a16:creationId xmlns:a16="http://schemas.microsoft.com/office/drawing/2014/main" id="{9993094F-CCF9-4577-B932-DA3D771ED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435" y="2131293"/>
            <a:ext cx="2638425" cy="3048000"/>
          </a:xfrm>
          <a:prstGeom prst="rect">
            <a:avLst/>
          </a:prstGeom>
        </p:spPr>
      </p:pic>
      <p:sp>
        <p:nvSpPr>
          <p:cNvPr id="6" name="Content Placeholder 2">
            <a:extLst>
              <a:ext uri="{FF2B5EF4-FFF2-40B4-BE49-F238E27FC236}">
                <a16:creationId xmlns:a16="http://schemas.microsoft.com/office/drawing/2014/main" id="{1EE731F8-EF31-47B3-9CB1-F322CFD509E1}"/>
              </a:ext>
            </a:extLst>
          </p:cNvPr>
          <p:cNvSpPr txBox="1">
            <a:spLocks/>
          </p:cNvSpPr>
          <p:nvPr/>
        </p:nvSpPr>
        <p:spPr>
          <a:xfrm>
            <a:off x="822958" y="3688387"/>
            <a:ext cx="4506423"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Types</a:t>
            </a:r>
          </a:p>
          <a:p>
            <a:pPr>
              <a:buFont typeface="Courier New" panose="02070309020205020404" pitchFamily="49" charset="0"/>
              <a:buChar char="o"/>
            </a:pPr>
            <a:r>
              <a:rPr lang="en-US" sz="1800" b="1" dirty="0"/>
              <a:t>  </a:t>
            </a:r>
            <a:r>
              <a:rPr lang="en-US" sz="1800" dirty="0"/>
              <a:t>Primary Key (PK)</a:t>
            </a:r>
          </a:p>
          <a:p>
            <a:pPr>
              <a:buFont typeface="Courier New" panose="02070309020205020404" pitchFamily="49" charset="0"/>
              <a:buChar char="o"/>
            </a:pPr>
            <a:r>
              <a:rPr lang="en-US" sz="1800" dirty="0"/>
              <a:t>  Foreign Key (PK)</a:t>
            </a:r>
          </a:p>
          <a:p>
            <a:endParaRPr lang="en-US" dirty="0"/>
          </a:p>
        </p:txBody>
      </p:sp>
    </p:spTree>
    <p:extLst>
      <p:ext uri="{BB962C8B-B14F-4D97-AF65-F5344CB8AC3E}">
        <p14:creationId xmlns:p14="http://schemas.microsoft.com/office/powerpoint/2010/main" val="397940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852-1F70-418F-AC87-5FBB330DC402}"/>
              </a:ext>
            </a:extLst>
          </p:cNvPr>
          <p:cNvSpPr>
            <a:spLocks noGrp="1"/>
          </p:cNvSpPr>
          <p:nvPr>
            <p:ph type="title"/>
          </p:nvPr>
        </p:nvSpPr>
        <p:spPr/>
        <p:txBody>
          <a:bodyPr/>
          <a:lstStyle/>
          <a:p>
            <a:r>
              <a:rPr lang="en-US" dirty="0"/>
              <a:t>Keys Continued</a:t>
            </a:r>
          </a:p>
        </p:txBody>
      </p:sp>
      <p:sp>
        <p:nvSpPr>
          <p:cNvPr id="3" name="Content Placeholder 2">
            <a:extLst>
              <a:ext uri="{FF2B5EF4-FFF2-40B4-BE49-F238E27FC236}">
                <a16:creationId xmlns:a16="http://schemas.microsoft.com/office/drawing/2014/main" id="{AD3E57FB-7B11-4DE5-AED8-E89FD8D56203}"/>
              </a:ext>
            </a:extLst>
          </p:cNvPr>
          <p:cNvSpPr>
            <a:spLocks noGrp="1"/>
          </p:cNvSpPr>
          <p:nvPr>
            <p:ph idx="1"/>
          </p:nvPr>
        </p:nvSpPr>
        <p:spPr>
          <a:xfrm>
            <a:off x="1035395" y="2178242"/>
            <a:ext cx="7203441" cy="3455940"/>
          </a:xfrm>
        </p:spPr>
        <p:txBody>
          <a:bodyPr>
            <a:normAutofit/>
          </a:bodyPr>
          <a:lstStyle/>
          <a:p>
            <a:r>
              <a:rPr lang="en-US" sz="2400" b="1" dirty="0"/>
              <a:t>Primary Keys</a:t>
            </a:r>
          </a:p>
          <a:p>
            <a:pPr marL="457200" indent="-457200">
              <a:buFont typeface="+mj-lt"/>
              <a:buAutoNum type="arabicPeriod"/>
            </a:pPr>
            <a:r>
              <a:rPr lang="en-US" dirty="0"/>
              <a:t>Ensures unique values within a column</a:t>
            </a:r>
          </a:p>
          <a:p>
            <a:pPr marL="457200" indent="-457200">
              <a:buFont typeface="+mj-lt"/>
              <a:buAutoNum type="arabicPeriod"/>
            </a:pPr>
            <a:r>
              <a:rPr lang="en-US" dirty="0"/>
              <a:t>Unique ID</a:t>
            </a:r>
          </a:p>
          <a:p>
            <a:pPr marL="457200" indent="-457200">
              <a:buFont typeface="+mj-lt"/>
              <a:buAutoNum type="arabicPeriod"/>
            </a:pPr>
            <a:r>
              <a:rPr lang="en-US" dirty="0"/>
              <a:t>One per table</a:t>
            </a:r>
          </a:p>
          <a:p>
            <a:pPr marL="457200" indent="-457200">
              <a:buFont typeface="+mj-lt"/>
              <a:buAutoNum type="arabicPeriod"/>
            </a:pPr>
            <a:r>
              <a:rPr lang="en-US" dirty="0"/>
              <a:t>No duplicate values</a:t>
            </a:r>
          </a:p>
          <a:p>
            <a:pPr marL="457200" indent="-457200">
              <a:buFont typeface="+mj-lt"/>
              <a:buAutoNum type="arabicPeriod"/>
            </a:pPr>
            <a:r>
              <a:rPr lang="en-US" dirty="0"/>
              <a:t>Does not allow NULL values</a:t>
            </a:r>
          </a:p>
          <a:p>
            <a:pPr marL="457200" indent="-457200">
              <a:buFont typeface="+mj-lt"/>
              <a:buAutoNum type="arabicPeriod"/>
            </a:pPr>
            <a:r>
              <a:rPr lang="en-US" dirty="0"/>
              <a:t>Cannot be deleted</a:t>
            </a:r>
          </a:p>
          <a:p>
            <a:pPr marL="0" indent="0">
              <a:buNone/>
            </a:pPr>
            <a:endParaRPr lang="en-US" dirty="0"/>
          </a:p>
        </p:txBody>
      </p:sp>
    </p:spTree>
    <p:extLst>
      <p:ext uri="{BB962C8B-B14F-4D97-AF65-F5344CB8AC3E}">
        <p14:creationId xmlns:p14="http://schemas.microsoft.com/office/powerpoint/2010/main" val="3992762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852-1F70-418F-AC87-5FBB330DC402}"/>
              </a:ext>
            </a:extLst>
          </p:cNvPr>
          <p:cNvSpPr>
            <a:spLocks noGrp="1"/>
          </p:cNvSpPr>
          <p:nvPr>
            <p:ph type="title"/>
          </p:nvPr>
        </p:nvSpPr>
        <p:spPr/>
        <p:txBody>
          <a:bodyPr/>
          <a:lstStyle/>
          <a:p>
            <a:r>
              <a:rPr lang="en-US" dirty="0"/>
              <a:t>Keys Continued</a:t>
            </a:r>
          </a:p>
        </p:txBody>
      </p:sp>
      <p:sp>
        <p:nvSpPr>
          <p:cNvPr id="3" name="Content Placeholder 2">
            <a:extLst>
              <a:ext uri="{FF2B5EF4-FFF2-40B4-BE49-F238E27FC236}">
                <a16:creationId xmlns:a16="http://schemas.microsoft.com/office/drawing/2014/main" id="{AD3E57FB-7B11-4DE5-AED8-E89FD8D56203}"/>
              </a:ext>
            </a:extLst>
          </p:cNvPr>
          <p:cNvSpPr>
            <a:spLocks noGrp="1"/>
          </p:cNvSpPr>
          <p:nvPr>
            <p:ph idx="1"/>
          </p:nvPr>
        </p:nvSpPr>
        <p:spPr>
          <a:xfrm>
            <a:off x="1035395" y="2178242"/>
            <a:ext cx="7203441" cy="3769976"/>
          </a:xfrm>
        </p:spPr>
        <p:txBody>
          <a:bodyPr/>
          <a:lstStyle/>
          <a:p>
            <a:r>
              <a:rPr lang="en-US" sz="2400" b="1" dirty="0"/>
              <a:t>Foreign Keys</a:t>
            </a:r>
          </a:p>
          <a:p>
            <a:pPr marL="457200" indent="-457200">
              <a:buFont typeface="+mj-lt"/>
              <a:buAutoNum type="arabicPeriod"/>
            </a:pPr>
            <a:r>
              <a:rPr lang="en-US" dirty="0"/>
              <a:t>Provides link between two tables.</a:t>
            </a:r>
          </a:p>
          <a:p>
            <a:pPr marL="457200" indent="-457200">
              <a:buFont typeface="+mj-lt"/>
              <a:buAutoNum type="arabicPeriod"/>
            </a:pPr>
            <a:r>
              <a:rPr lang="en-US" dirty="0"/>
              <a:t>Refers to the primary key of another table.</a:t>
            </a:r>
          </a:p>
          <a:p>
            <a:pPr marL="457200" indent="-457200">
              <a:buFont typeface="+mj-lt"/>
              <a:buAutoNum type="arabicPeriod"/>
            </a:pPr>
            <a:r>
              <a:rPr lang="en-US" dirty="0"/>
              <a:t>Multiple FKs per table</a:t>
            </a:r>
          </a:p>
          <a:p>
            <a:pPr marL="457200" indent="-457200">
              <a:buFont typeface="+mj-lt"/>
              <a:buAutoNum type="arabicPeriod"/>
            </a:pPr>
            <a:r>
              <a:rPr lang="en-US" dirty="0"/>
              <a:t>Duplicate values</a:t>
            </a:r>
          </a:p>
          <a:p>
            <a:pPr marL="457200" indent="-457200">
              <a:buFont typeface="+mj-lt"/>
              <a:buAutoNum type="arabicPeriod"/>
            </a:pPr>
            <a:r>
              <a:rPr lang="en-US" dirty="0"/>
              <a:t>NULL values allowed</a:t>
            </a:r>
          </a:p>
          <a:p>
            <a:pPr marL="457200" indent="-457200">
              <a:buFont typeface="+mj-lt"/>
              <a:buAutoNum type="arabicPeriod"/>
            </a:pPr>
            <a:r>
              <a:rPr lang="en-US" dirty="0"/>
              <a:t>Can be deleted</a:t>
            </a:r>
          </a:p>
        </p:txBody>
      </p:sp>
    </p:spTree>
    <p:extLst>
      <p:ext uri="{BB962C8B-B14F-4D97-AF65-F5344CB8AC3E}">
        <p14:creationId xmlns:p14="http://schemas.microsoft.com/office/powerpoint/2010/main" val="230649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8C8B-8B3D-4B4A-A07B-CB25188D453A}"/>
              </a:ext>
            </a:extLst>
          </p:cNvPr>
          <p:cNvSpPr>
            <a:spLocks noGrp="1"/>
          </p:cNvSpPr>
          <p:nvPr>
            <p:ph type="title"/>
          </p:nvPr>
        </p:nvSpPr>
        <p:spPr/>
        <p:txBody>
          <a:bodyPr/>
          <a:lstStyle/>
          <a:p>
            <a:r>
              <a:rPr lang="en-US" dirty="0"/>
              <a:t>Database vs Spreadsheet Continued</a:t>
            </a:r>
          </a:p>
        </p:txBody>
      </p:sp>
      <p:sp>
        <p:nvSpPr>
          <p:cNvPr id="6" name="Content Placeholder 2">
            <a:extLst>
              <a:ext uri="{FF2B5EF4-FFF2-40B4-BE49-F238E27FC236}">
                <a16:creationId xmlns:a16="http://schemas.microsoft.com/office/drawing/2014/main" id="{F80F1BF9-E8A0-4A10-8C54-3126E6F25E88}"/>
              </a:ext>
            </a:extLst>
          </p:cNvPr>
          <p:cNvSpPr>
            <a:spLocks noGrp="1"/>
          </p:cNvSpPr>
          <p:nvPr>
            <p:ph idx="1"/>
          </p:nvPr>
        </p:nvSpPr>
        <p:spPr>
          <a:xfrm>
            <a:off x="4572000" y="2851005"/>
            <a:ext cx="3632591" cy="1965960"/>
          </a:xfrm>
        </p:spPr>
        <p:txBody>
          <a:bodyPr/>
          <a:lstStyle/>
          <a:p>
            <a:pPr lvl="1"/>
            <a:r>
              <a:rPr lang="en-US" dirty="0"/>
              <a:t>Multiple Simultaneous Users</a:t>
            </a:r>
          </a:p>
          <a:p>
            <a:pPr lvl="1"/>
            <a:endParaRPr lang="en-US" dirty="0"/>
          </a:p>
          <a:p>
            <a:pPr lvl="1"/>
            <a:r>
              <a:rPr lang="en-US" dirty="0"/>
              <a:t>Large Collections of Data</a:t>
            </a:r>
          </a:p>
          <a:p>
            <a:pPr lvl="1"/>
            <a:endParaRPr lang="en-US" dirty="0"/>
          </a:p>
          <a:p>
            <a:pPr lvl="1"/>
            <a:r>
              <a:rPr lang="en-US" dirty="0"/>
              <a:t>Highly Complex Logic and Language</a:t>
            </a:r>
          </a:p>
        </p:txBody>
      </p:sp>
      <p:pic>
        <p:nvPicPr>
          <p:cNvPr id="10" name="Picture 9">
            <a:extLst>
              <a:ext uri="{FF2B5EF4-FFF2-40B4-BE49-F238E27FC236}">
                <a16:creationId xmlns:a16="http://schemas.microsoft.com/office/drawing/2014/main" id="{E87DC6C4-CE30-4333-BF20-CE2FFBA86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 y="2144423"/>
            <a:ext cx="4130040" cy="3379124"/>
          </a:xfrm>
          <a:prstGeom prst="rect">
            <a:avLst/>
          </a:prstGeom>
        </p:spPr>
      </p:pic>
    </p:spTree>
    <p:extLst>
      <p:ext uri="{BB962C8B-B14F-4D97-AF65-F5344CB8AC3E}">
        <p14:creationId xmlns:p14="http://schemas.microsoft.com/office/powerpoint/2010/main" val="2794794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42F2-D14F-474D-B44D-A37803C518CD}"/>
              </a:ext>
            </a:extLst>
          </p:cNvPr>
          <p:cNvSpPr>
            <a:spLocks noGrp="1"/>
          </p:cNvSpPr>
          <p:nvPr>
            <p:ph type="title"/>
          </p:nvPr>
        </p:nvSpPr>
        <p:spPr/>
        <p:txBody>
          <a:bodyPr/>
          <a:lstStyle/>
          <a:p>
            <a:r>
              <a:rPr lang="en-US" dirty="0"/>
              <a:t>Keys Continued</a:t>
            </a:r>
          </a:p>
        </p:txBody>
      </p:sp>
      <p:sp>
        <p:nvSpPr>
          <p:cNvPr id="3" name="Content Placeholder 2">
            <a:extLst>
              <a:ext uri="{FF2B5EF4-FFF2-40B4-BE49-F238E27FC236}">
                <a16:creationId xmlns:a16="http://schemas.microsoft.com/office/drawing/2014/main" id="{E47B853D-9DC3-4B26-A6BB-0A3FE9F78229}"/>
              </a:ext>
            </a:extLst>
          </p:cNvPr>
          <p:cNvSpPr>
            <a:spLocks noGrp="1"/>
          </p:cNvSpPr>
          <p:nvPr>
            <p:ph idx="1"/>
          </p:nvPr>
        </p:nvSpPr>
        <p:spPr/>
        <p:txBody>
          <a:bodyPr>
            <a:normAutofit lnSpcReduction="10000"/>
          </a:bodyPr>
          <a:lstStyle/>
          <a:p>
            <a:r>
              <a:rPr lang="en-US" sz="2400" b="1" dirty="0"/>
              <a:t>Primary Key Creation</a:t>
            </a:r>
          </a:p>
          <a:p>
            <a:endParaRPr lang="en-US" sz="2400" b="1" dirty="0"/>
          </a:p>
          <a:p>
            <a:r>
              <a:rPr lang="en-US" dirty="0">
                <a:solidFill>
                  <a:srgbClr val="0066CC"/>
                </a:solidFill>
              </a:rPr>
              <a:t>CREATE TABLE </a:t>
            </a:r>
            <a:r>
              <a:rPr lang="en-US" dirty="0"/>
              <a:t>dbo.NAME(</a:t>
            </a:r>
          </a:p>
          <a:p>
            <a:r>
              <a:rPr lang="en-US" dirty="0"/>
              <a:t>	</a:t>
            </a:r>
            <a:r>
              <a:rPr lang="en-US" b="1" dirty="0"/>
              <a:t>ID </a:t>
            </a:r>
            <a:r>
              <a:rPr lang="en-US" b="1" dirty="0">
                <a:solidFill>
                  <a:srgbClr val="0066CC"/>
                </a:solidFill>
              </a:rPr>
              <a:t>int PRIMARY KEY</a:t>
            </a:r>
            <a:r>
              <a:rPr lang="en-US" b="1" dirty="0"/>
              <a:t>,</a:t>
            </a:r>
          </a:p>
          <a:p>
            <a:r>
              <a:rPr lang="en-US" dirty="0"/>
              <a:t>	FIRST_NAME </a:t>
            </a:r>
            <a:r>
              <a:rPr lang="en-US" dirty="0">
                <a:solidFill>
                  <a:srgbClr val="0066CC"/>
                </a:solidFill>
              </a:rPr>
              <a:t>varchar(50) NOT NULL</a:t>
            </a:r>
            <a:r>
              <a:rPr lang="en-US" dirty="0"/>
              <a:t>,</a:t>
            </a:r>
          </a:p>
          <a:p>
            <a:r>
              <a:rPr lang="en-US" dirty="0"/>
              <a:t>	LAST_NAME </a:t>
            </a:r>
            <a:r>
              <a:rPr lang="en-US" dirty="0">
                <a:solidFill>
                  <a:srgbClr val="0066CC"/>
                </a:solidFill>
              </a:rPr>
              <a:t>varchar(50) NOT NULL</a:t>
            </a:r>
            <a:r>
              <a:rPr lang="en-US" dirty="0"/>
              <a:t>,</a:t>
            </a:r>
          </a:p>
          <a:p>
            <a:r>
              <a:rPr lang="en-US" dirty="0"/>
              <a:t>	PHONE </a:t>
            </a:r>
            <a:r>
              <a:rPr lang="en-US" dirty="0">
                <a:solidFill>
                  <a:srgbClr val="0066CC"/>
                </a:solidFill>
              </a:rPr>
              <a:t>varchar(12)</a:t>
            </a:r>
          </a:p>
          <a:p>
            <a:r>
              <a:rPr lang="en-US" dirty="0"/>
              <a:t>);</a:t>
            </a:r>
          </a:p>
          <a:p>
            <a:r>
              <a:rPr lang="en-US" dirty="0"/>
              <a:t>GO</a:t>
            </a:r>
          </a:p>
        </p:txBody>
      </p:sp>
      <p:sp>
        <p:nvSpPr>
          <p:cNvPr id="4" name="Rectangle 3">
            <a:extLst>
              <a:ext uri="{FF2B5EF4-FFF2-40B4-BE49-F238E27FC236}">
                <a16:creationId xmlns:a16="http://schemas.microsoft.com/office/drawing/2014/main" id="{A400079E-749F-40F0-8365-65066C215FC4}"/>
              </a:ext>
            </a:extLst>
          </p:cNvPr>
          <p:cNvSpPr/>
          <p:nvPr/>
        </p:nvSpPr>
        <p:spPr>
          <a:xfrm>
            <a:off x="822959" y="2762418"/>
            <a:ext cx="3217413" cy="36150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A1DC109-02C3-4EE8-92EE-833BE122156A}"/>
              </a:ext>
            </a:extLst>
          </p:cNvPr>
          <p:cNvSpPr/>
          <p:nvPr/>
        </p:nvSpPr>
        <p:spPr>
          <a:xfrm>
            <a:off x="822959" y="3493032"/>
            <a:ext cx="5060034" cy="2222204"/>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788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AEA1-6B19-4EF5-8F0F-FC2FC9507D13}"/>
              </a:ext>
            </a:extLst>
          </p:cNvPr>
          <p:cNvSpPr>
            <a:spLocks noGrp="1"/>
          </p:cNvSpPr>
          <p:nvPr>
            <p:ph type="title"/>
          </p:nvPr>
        </p:nvSpPr>
        <p:spPr/>
        <p:txBody>
          <a:bodyPr/>
          <a:lstStyle/>
          <a:p>
            <a:r>
              <a:rPr lang="en-US" dirty="0"/>
              <a:t>Keys Continued</a:t>
            </a:r>
          </a:p>
        </p:txBody>
      </p:sp>
      <p:sp>
        <p:nvSpPr>
          <p:cNvPr id="3" name="Content Placeholder 2">
            <a:extLst>
              <a:ext uri="{FF2B5EF4-FFF2-40B4-BE49-F238E27FC236}">
                <a16:creationId xmlns:a16="http://schemas.microsoft.com/office/drawing/2014/main" id="{8C9A5E6C-230E-4501-9A3B-DB4DB5208503}"/>
              </a:ext>
            </a:extLst>
          </p:cNvPr>
          <p:cNvSpPr>
            <a:spLocks noGrp="1"/>
          </p:cNvSpPr>
          <p:nvPr>
            <p:ph idx="1"/>
          </p:nvPr>
        </p:nvSpPr>
        <p:spPr/>
        <p:txBody>
          <a:bodyPr/>
          <a:lstStyle/>
          <a:p>
            <a:r>
              <a:rPr lang="en-US" sz="2400" b="1" dirty="0"/>
              <a:t>Foreign Key Creation</a:t>
            </a:r>
          </a:p>
          <a:p>
            <a:endParaRPr lang="en-US" dirty="0"/>
          </a:p>
          <a:p>
            <a:r>
              <a:rPr lang="en-US" dirty="0">
                <a:solidFill>
                  <a:srgbClr val="0066CC"/>
                </a:solidFill>
              </a:rPr>
              <a:t>ALTER TABLE </a:t>
            </a:r>
            <a:r>
              <a:rPr lang="en-US" dirty="0"/>
              <a:t>dbo.NAME</a:t>
            </a:r>
          </a:p>
          <a:p>
            <a:r>
              <a:rPr lang="en-US" dirty="0"/>
              <a:t>	</a:t>
            </a:r>
            <a:r>
              <a:rPr lang="en-US" dirty="0">
                <a:solidFill>
                  <a:srgbClr val="0066CC"/>
                </a:solidFill>
              </a:rPr>
              <a:t>ADD CONSTRAINT </a:t>
            </a:r>
            <a:r>
              <a:rPr lang="en-US" dirty="0" err="1"/>
              <a:t>fk_name_to_dis</a:t>
            </a:r>
            <a:r>
              <a:rPr lang="en-US" dirty="0"/>
              <a:t> </a:t>
            </a:r>
            <a:r>
              <a:rPr lang="en-US" dirty="0">
                <a:solidFill>
                  <a:srgbClr val="0066CC"/>
                </a:solidFill>
              </a:rPr>
              <a:t>FOREIGN KEY </a:t>
            </a:r>
            <a:r>
              <a:rPr lang="en-US" dirty="0"/>
              <a:t>(DISTRICT_ID)</a:t>
            </a:r>
          </a:p>
          <a:p>
            <a:r>
              <a:rPr lang="en-US" dirty="0"/>
              <a:t>	</a:t>
            </a:r>
            <a:r>
              <a:rPr lang="en-US" dirty="0">
                <a:solidFill>
                  <a:srgbClr val="0066CC"/>
                </a:solidFill>
              </a:rPr>
              <a:t>REFERENCES</a:t>
            </a:r>
            <a:r>
              <a:rPr lang="en-US" dirty="0"/>
              <a:t> </a:t>
            </a:r>
            <a:r>
              <a:rPr lang="en-US" dirty="0" err="1"/>
              <a:t>dbo.DISTRICTS</a:t>
            </a:r>
            <a:r>
              <a:rPr lang="en-US" dirty="0"/>
              <a:t>(ID)</a:t>
            </a:r>
          </a:p>
          <a:p>
            <a:r>
              <a:rPr lang="en-US" dirty="0"/>
              <a:t>	</a:t>
            </a:r>
            <a:r>
              <a:rPr lang="en-US" dirty="0">
                <a:solidFill>
                  <a:srgbClr val="0066CC"/>
                </a:solidFill>
              </a:rPr>
              <a:t>ON UPDATE CASCADE</a:t>
            </a:r>
          </a:p>
          <a:p>
            <a:r>
              <a:rPr lang="en-US" dirty="0"/>
              <a:t>	</a:t>
            </a:r>
            <a:r>
              <a:rPr lang="en-US" dirty="0">
                <a:solidFill>
                  <a:srgbClr val="0066CC"/>
                </a:solidFill>
              </a:rPr>
              <a:t>ON DELETE CASCADE</a:t>
            </a:r>
            <a:r>
              <a:rPr lang="en-US" dirty="0"/>
              <a:t>;</a:t>
            </a:r>
          </a:p>
          <a:p>
            <a:r>
              <a:rPr lang="en-US" dirty="0"/>
              <a:t>GO</a:t>
            </a:r>
          </a:p>
          <a:p>
            <a:endParaRPr lang="en-US" dirty="0"/>
          </a:p>
        </p:txBody>
      </p:sp>
    </p:spTree>
    <p:extLst>
      <p:ext uri="{BB962C8B-B14F-4D97-AF65-F5344CB8AC3E}">
        <p14:creationId xmlns:p14="http://schemas.microsoft.com/office/powerpoint/2010/main" val="3464111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4988-76F7-421D-99A2-D78C2176DD09}"/>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7E01B157-E806-4DA8-A64A-E449B33DB46E}"/>
              </a:ext>
            </a:extLst>
          </p:cNvPr>
          <p:cNvSpPr>
            <a:spLocks noGrp="1"/>
          </p:cNvSpPr>
          <p:nvPr>
            <p:ph idx="1"/>
          </p:nvPr>
        </p:nvSpPr>
        <p:spPr>
          <a:xfrm>
            <a:off x="800099" y="2245784"/>
            <a:ext cx="7543801" cy="3274906"/>
          </a:xfrm>
        </p:spPr>
        <p:txBody>
          <a:bodyPr>
            <a:noAutofit/>
          </a:bodyPr>
          <a:lstStyle/>
          <a:p>
            <a:pPr algn="ctr"/>
            <a:r>
              <a:rPr lang="en-US" sz="3200" i="1" dirty="0">
                <a:solidFill>
                  <a:schemeClr val="accent2">
                    <a:lumMod val="75000"/>
                  </a:schemeClr>
                </a:solidFill>
              </a:rPr>
              <a:t>Database relationships are associations between tables that are created using join statements to retrieve data. ... Both tables can have only one record on each side of the relationship. Each primary key value relates to none or only one record in the related table.</a:t>
            </a:r>
          </a:p>
        </p:txBody>
      </p:sp>
    </p:spTree>
    <p:extLst>
      <p:ext uri="{BB962C8B-B14F-4D97-AF65-F5344CB8AC3E}">
        <p14:creationId xmlns:p14="http://schemas.microsoft.com/office/powerpoint/2010/main" val="1053649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7E8A-53E3-4DE1-8A6D-E10A1BD97994}"/>
              </a:ext>
            </a:extLst>
          </p:cNvPr>
          <p:cNvSpPr>
            <a:spLocks noGrp="1"/>
          </p:cNvSpPr>
          <p:nvPr>
            <p:ph type="title"/>
          </p:nvPr>
        </p:nvSpPr>
        <p:spPr/>
        <p:txBody>
          <a:bodyPr/>
          <a:lstStyle/>
          <a:p>
            <a:r>
              <a:rPr lang="en-US" dirty="0"/>
              <a:t>Relationships Continued</a:t>
            </a:r>
          </a:p>
        </p:txBody>
      </p:sp>
      <p:sp>
        <p:nvSpPr>
          <p:cNvPr id="3" name="Content Placeholder 2">
            <a:extLst>
              <a:ext uri="{FF2B5EF4-FFF2-40B4-BE49-F238E27FC236}">
                <a16:creationId xmlns:a16="http://schemas.microsoft.com/office/drawing/2014/main" id="{83D264B4-0DAF-4D0C-A744-14B045F65663}"/>
              </a:ext>
            </a:extLst>
          </p:cNvPr>
          <p:cNvSpPr>
            <a:spLocks noGrp="1"/>
          </p:cNvSpPr>
          <p:nvPr>
            <p:ph idx="1"/>
          </p:nvPr>
        </p:nvSpPr>
        <p:spPr>
          <a:xfrm>
            <a:off x="822959" y="1845734"/>
            <a:ext cx="7543801" cy="2726266"/>
          </a:xfrm>
        </p:spPr>
        <p:txBody>
          <a:bodyPr/>
          <a:lstStyle/>
          <a:p>
            <a:r>
              <a:rPr lang="en-US" sz="2600" b="1" dirty="0"/>
              <a:t>Cardinality:</a:t>
            </a:r>
            <a:endParaRPr lang="en-US" dirty="0"/>
          </a:p>
          <a:p>
            <a:r>
              <a:rPr lang="en-US" dirty="0"/>
              <a:t>The possible number of occurrences in one entity which is associated with the number of occurrences in another. </a:t>
            </a:r>
          </a:p>
          <a:p>
            <a:endParaRPr lang="en-US" dirty="0">
              <a:solidFill>
                <a:schemeClr val="accent2">
                  <a:lumMod val="75000"/>
                </a:schemeClr>
              </a:solidFill>
            </a:endParaRPr>
          </a:p>
        </p:txBody>
      </p:sp>
    </p:spTree>
    <p:extLst>
      <p:ext uri="{BB962C8B-B14F-4D97-AF65-F5344CB8AC3E}">
        <p14:creationId xmlns:p14="http://schemas.microsoft.com/office/powerpoint/2010/main" val="1928521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D72E-0770-445E-8D71-A820DBDE351F}"/>
              </a:ext>
            </a:extLst>
          </p:cNvPr>
          <p:cNvSpPr>
            <a:spLocks noGrp="1"/>
          </p:cNvSpPr>
          <p:nvPr>
            <p:ph type="title"/>
          </p:nvPr>
        </p:nvSpPr>
        <p:spPr/>
        <p:txBody>
          <a:bodyPr/>
          <a:lstStyle/>
          <a:p>
            <a:r>
              <a:rPr lang="en-US" dirty="0"/>
              <a:t>Relationships Continued</a:t>
            </a:r>
          </a:p>
        </p:txBody>
      </p:sp>
      <p:sp>
        <p:nvSpPr>
          <p:cNvPr id="3" name="Content Placeholder 2">
            <a:extLst>
              <a:ext uri="{FF2B5EF4-FFF2-40B4-BE49-F238E27FC236}">
                <a16:creationId xmlns:a16="http://schemas.microsoft.com/office/drawing/2014/main" id="{E078700B-371C-4CC3-B169-7C63F6B95946}"/>
              </a:ext>
            </a:extLst>
          </p:cNvPr>
          <p:cNvSpPr>
            <a:spLocks noGrp="1"/>
          </p:cNvSpPr>
          <p:nvPr>
            <p:ph idx="1"/>
          </p:nvPr>
        </p:nvSpPr>
        <p:spPr/>
        <p:txBody>
          <a:bodyPr/>
          <a:lstStyle/>
          <a:p>
            <a:r>
              <a:rPr lang="en-US" sz="2400" b="1" dirty="0"/>
              <a:t>Relationship (Cardinality) Types:</a:t>
            </a:r>
          </a:p>
          <a:p>
            <a:pPr marL="457200" indent="-457200">
              <a:buFont typeface="+mj-lt"/>
              <a:buAutoNum type="arabicPeriod"/>
            </a:pPr>
            <a:r>
              <a:rPr lang="en-US" dirty="0"/>
              <a:t>One-to-One (1-1)</a:t>
            </a:r>
          </a:p>
          <a:p>
            <a:pPr marL="457200" indent="-457200">
              <a:buFont typeface="+mj-lt"/>
              <a:buAutoNum type="arabicPeriod"/>
            </a:pPr>
            <a:endParaRPr lang="en-US" dirty="0"/>
          </a:p>
          <a:p>
            <a:pPr marL="457200" indent="-457200">
              <a:buFont typeface="+mj-lt"/>
              <a:buAutoNum type="arabicPeriod"/>
            </a:pPr>
            <a:r>
              <a:rPr lang="en-US" dirty="0"/>
              <a:t>One-to-Many (1-M)</a:t>
            </a:r>
          </a:p>
          <a:p>
            <a:pPr marL="457200" indent="-457200">
              <a:buFont typeface="+mj-lt"/>
              <a:buAutoNum type="arabicPeriod"/>
            </a:pPr>
            <a:endParaRPr lang="en-US" dirty="0"/>
          </a:p>
          <a:p>
            <a:pPr marL="457200" indent="-457200">
              <a:buFont typeface="+mj-lt"/>
              <a:buAutoNum type="arabicPeriod"/>
            </a:pPr>
            <a:r>
              <a:rPr lang="en-US" dirty="0"/>
              <a:t>Many-to-Many (M-N)</a:t>
            </a:r>
          </a:p>
        </p:txBody>
      </p:sp>
    </p:spTree>
    <p:extLst>
      <p:ext uri="{BB962C8B-B14F-4D97-AF65-F5344CB8AC3E}">
        <p14:creationId xmlns:p14="http://schemas.microsoft.com/office/powerpoint/2010/main" val="2609383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One-to-One   </a:t>
            </a:r>
          </a:p>
        </p:txBody>
      </p:sp>
      <p:sp>
        <p:nvSpPr>
          <p:cNvPr id="3" name="Content Placeholder 2">
            <a:extLst>
              <a:ext uri="{FF2B5EF4-FFF2-40B4-BE49-F238E27FC236}">
                <a16:creationId xmlns:a16="http://schemas.microsoft.com/office/drawing/2014/main" id="{ACC943BF-7EAE-4779-8C14-F8FD1B35AA65}"/>
              </a:ext>
            </a:extLst>
          </p:cNvPr>
          <p:cNvSpPr>
            <a:spLocks noGrp="1"/>
          </p:cNvSpPr>
          <p:nvPr>
            <p:ph idx="1"/>
          </p:nvPr>
        </p:nvSpPr>
        <p:spPr>
          <a:xfrm>
            <a:off x="822960" y="2017184"/>
            <a:ext cx="7543801" cy="2554816"/>
          </a:xfrm>
        </p:spPr>
        <p:txBody>
          <a:bodyPr/>
          <a:lstStyle/>
          <a:p>
            <a:pPr marL="0" indent="0">
              <a:buNone/>
            </a:pPr>
            <a:r>
              <a:rPr lang="en-US" sz="2400" b="1" dirty="0"/>
              <a:t>One-to-One:</a:t>
            </a:r>
          </a:p>
          <a:p>
            <a:pPr marL="457200" indent="-457200">
              <a:buFont typeface="+mj-lt"/>
              <a:buAutoNum type="arabicPeriod"/>
            </a:pPr>
            <a:r>
              <a:rPr lang="en-US" dirty="0"/>
              <a:t>Both tables can have only one record on each side of the relationship.</a:t>
            </a:r>
          </a:p>
          <a:p>
            <a:pPr marL="457200" indent="-457200">
              <a:buFont typeface="+mj-lt"/>
              <a:buAutoNum type="arabicPeriod"/>
            </a:pPr>
            <a:r>
              <a:rPr lang="en-US" dirty="0"/>
              <a:t>Each primary key value relates to none or only one record in the related table.</a:t>
            </a:r>
          </a:p>
          <a:p>
            <a:pPr marL="457200" indent="-457200">
              <a:buFont typeface="+mj-lt"/>
              <a:buAutoNum type="arabicPeriod"/>
            </a:pPr>
            <a:r>
              <a:rPr lang="en-US" dirty="0"/>
              <a:t>Most one-to-one relationships are forced by business rules.</a:t>
            </a:r>
          </a:p>
        </p:txBody>
      </p:sp>
    </p:spTree>
    <p:extLst>
      <p:ext uri="{BB962C8B-B14F-4D97-AF65-F5344CB8AC3E}">
        <p14:creationId xmlns:p14="http://schemas.microsoft.com/office/powerpoint/2010/main" val="105058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0581-1174-4388-A068-A0BC56C68C83}"/>
              </a:ext>
            </a:extLst>
          </p:cNvPr>
          <p:cNvSpPr>
            <a:spLocks noGrp="1"/>
          </p:cNvSpPr>
          <p:nvPr>
            <p:ph type="title"/>
          </p:nvPr>
        </p:nvSpPr>
        <p:spPr/>
        <p:txBody>
          <a:bodyPr/>
          <a:lstStyle/>
          <a:p>
            <a:r>
              <a:rPr lang="en-US" dirty="0"/>
              <a:t>Relationships Continued            One-to-One </a:t>
            </a:r>
          </a:p>
        </p:txBody>
      </p:sp>
      <p:pic>
        <p:nvPicPr>
          <p:cNvPr id="9" name="Content Placeholder 8">
            <a:extLst>
              <a:ext uri="{FF2B5EF4-FFF2-40B4-BE49-F238E27FC236}">
                <a16:creationId xmlns:a16="http://schemas.microsoft.com/office/drawing/2014/main" id="{B93AA7EF-87E9-4AD9-97DB-55CF02719E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701" y="2761197"/>
            <a:ext cx="7594598" cy="2526029"/>
          </a:xfrm>
        </p:spPr>
      </p:pic>
    </p:spTree>
    <p:extLst>
      <p:ext uri="{BB962C8B-B14F-4D97-AF65-F5344CB8AC3E}">
        <p14:creationId xmlns:p14="http://schemas.microsoft.com/office/powerpoint/2010/main" val="3195264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One-to-Many</a:t>
            </a:r>
          </a:p>
        </p:txBody>
      </p:sp>
      <p:sp>
        <p:nvSpPr>
          <p:cNvPr id="3" name="Content Placeholder 2">
            <a:extLst>
              <a:ext uri="{FF2B5EF4-FFF2-40B4-BE49-F238E27FC236}">
                <a16:creationId xmlns:a16="http://schemas.microsoft.com/office/drawing/2014/main" id="{ACC943BF-7EAE-4779-8C14-F8FD1B35AA65}"/>
              </a:ext>
            </a:extLst>
          </p:cNvPr>
          <p:cNvSpPr>
            <a:spLocks noGrp="1"/>
          </p:cNvSpPr>
          <p:nvPr>
            <p:ph idx="1"/>
          </p:nvPr>
        </p:nvSpPr>
        <p:spPr>
          <a:xfrm>
            <a:off x="822960" y="2062904"/>
            <a:ext cx="7543801" cy="2554816"/>
          </a:xfrm>
        </p:spPr>
        <p:txBody>
          <a:bodyPr/>
          <a:lstStyle/>
          <a:p>
            <a:pPr marL="0" indent="0">
              <a:buNone/>
            </a:pPr>
            <a:r>
              <a:rPr lang="en-US" sz="2400" b="1" dirty="0"/>
              <a:t>One-to-Many:</a:t>
            </a:r>
          </a:p>
          <a:p>
            <a:pPr marL="457200" indent="-457200">
              <a:buFont typeface="+mj-lt"/>
              <a:buAutoNum type="arabicPeriod"/>
            </a:pPr>
            <a:r>
              <a:rPr lang="en-US" dirty="0"/>
              <a:t>The primary key table contains only one record that relates to none, one, or many records in the related table.</a:t>
            </a:r>
          </a:p>
        </p:txBody>
      </p:sp>
    </p:spTree>
    <p:extLst>
      <p:ext uri="{BB962C8B-B14F-4D97-AF65-F5344CB8AC3E}">
        <p14:creationId xmlns:p14="http://schemas.microsoft.com/office/powerpoint/2010/main" val="3528071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One-to-Many</a:t>
            </a:r>
          </a:p>
        </p:txBody>
      </p:sp>
      <p:pic>
        <p:nvPicPr>
          <p:cNvPr id="7" name="Content Placeholder 6">
            <a:extLst>
              <a:ext uri="{FF2B5EF4-FFF2-40B4-BE49-F238E27FC236}">
                <a16:creationId xmlns:a16="http://schemas.microsoft.com/office/drawing/2014/main" id="{B167D0A2-8533-44CF-B609-47BF506333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8892" y="2716453"/>
            <a:ext cx="7052080" cy="1809827"/>
          </a:xfrm>
        </p:spPr>
      </p:pic>
    </p:spTree>
    <p:extLst>
      <p:ext uri="{BB962C8B-B14F-4D97-AF65-F5344CB8AC3E}">
        <p14:creationId xmlns:p14="http://schemas.microsoft.com/office/powerpoint/2010/main" val="3464489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Many-to-Many</a:t>
            </a:r>
          </a:p>
        </p:txBody>
      </p:sp>
      <p:sp>
        <p:nvSpPr>
          <p:cNvPr id="3" name="Content Placeholder 2">
            <a:extLst>
              <a:ext uri="{FF2B5EF4-FFF2-40B4-BE49-F238E27FC236}">
                <a16:creationId xmlns:a16="http://schemas.microsoft.com/office/drawing/2014/main" id="{ACC943BF-7EAE-4779-8C14-F8FD1B35AA65}"/>
              </a:ext>
            </a:extLst>
          </p:cNvPr>
          <p:cNvSpPr>
            <a:spLocks noGrp="1"/>
          </p:cNvSpPr>
          <p:nvPr>
            <p:ph idx="1"/>
          </p:nvPr>
        </p:nvSpPr>
        <p:spPr>
          <a:xfrm>
            <a:off x="822960" y="2051474"/>
            <a:ext cx="7543801" cy="2554816"/>
          </a:xfrm>
        </p:spPr>
        <p:txBody>
          <a:bodyPr/>
          <a:lstStyle/>
          <a:p>
            <a:pPr marL="0" indent="0">
              <a:buNone/>
            </a:pPr>
            <a:r>
              <a:rPr lang="en-US" sz="2400" b="1" dirty="0"/>
              <a:t>Many-to-Many:</a:t>
            </a:r>
          </a:p>
          <a:p>
            <a:pPr marL="457200" indent="-457200">
              <a:buFont typeface="+mj-lt"/>
              <a:buAutoNum type="arabicPeriod"/>
            </a:pPr>
            <a:r>
              <a:rPr lang="en-US" dirty="0"/>
              <a:t>Each record in both tables can relate to none or any number of records in the other table.</a:t>
            </a:r>
          </a:p>
          <a:p>
            <a:pPr marL="457200" indent="-457200">
              <a:buFont typeface="+mj-lt"/>
              <a:buAutoNum type="arabicPeriod"/>
            </a:pPr>
            <a:endParaRPr lang="en-US" dirty="0"/>
          </a:p>
          <a:p>
            <a:pPr marL="0" indent="0">
              <a:buNone/>
            </a:pPr>
            <a:r>
              <a:rPr lang="en-US" b="1" dirty="0">
                <a:solidFill>
                  <a:schemeClr val="accent2">
                    <a:lumMod val="75000"/>
                  </a:schemeClr>
                </a:solidFill>
              </a:rPr>
              <a:t>NOTE:  Linking / Associate table required.</a:t>
            </a:r>
          </a:p>
        </p:txBody>
      </p:sp>
    </p:spTree>
    <p:extLst>
      <p:ext uri="{BB962C8B-B14F-4D97-AF65-F5344CB8AC3E}">
        <p14:creationId xmlns:p14="http://schemas.microsoft.com/office/powerpoint/2010/main" val="33447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6EB7-EEA7-48A1-93FC-9472CC572B0C}"/>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1A40459C-638C-4725-BE6E-2017D5497A37}"/>
              </a:ext>
            </a:extLst>
          </p:cNvPr>
          <p:cNvSpPr>
            <a:spLocks noGrp="1"/>
          </p:cNvSpPr>
          <p:nvPr>
            <p:ph idx="1"/>
          </p:nvPr>
        </p:nvSpPr>
        <p:spPr>
          <a:xfrm>
            <a:off x="822960" y="2111952"/>
            <a:ext cx="7543801" cy="1672970"/>
          </a:xfrm>
        </p:spPr>
        <p:txBody>
          <a:bodyPr/>
          <a:lstStyle/>
          <a:p>
            <a:pPr marL="544068" lvl="1" indent="-342900">
              <a:buFont typeface="+mj-lt"/>
              <a:buAutoNum type="arabicPeriod"/>
            </a:pPr>
            <a:r>
              <a:rPr lang="en-US" dirty="0"/>
              <a:t>Based on Relational Model</a:t>
            </a:r>
          </a:p>
          <a:p>
            <a:pPr marL="544068" lvl="1" indent="-342900">
              <a:buFont typeface="+mj-lt"/>
              <a:buAutoNum type="arabicPeriod"/>
            </a:pPr>
            <a:r>
              <a:rPr lang="en-US" dirty="0"/>
              <a:t>Database Objects - Tables</a:t>
            </a:r>
          </a:p>
          <a:p>
            <a:pPr marL="544068" lvl="1" indent="-342900">
              <a:buFont typeface="+mj-lt"/>
              <a:buAutoNum type="arabicPeriod"/>
            </a:pPr>
            <a:r>
              <a:rPr lang="en-US" dirty="0"/>
              <a:t>Unique IDs - Keys</a:t>
            </a:r>
          </a:p>
          <a:p>
            <a:pPr marL="544068" lvl="1" indent="-342900">
              <a:buFont typeface="+mj-lt"/>
              <a:buAutoNum type="arabicPeriod"/>
            </a:pPr>
            <a:r>
              <a:rPr lang="en-US" dirty="0"/>
              <a:t>Relationships</a:t>
            </a:r>
          </a:p>
          <a:p>
            <a:pPr marL="544068" lvl="1" indent="-342900">
              <a:buFont typeface="+mj-lt"/>
              <a:buAutoNum type="arabicPeriod"/>
            </a:pPr>
            <a:r>
              <a:rPr lang="en-US" dirty="0"/>
              <a:t>Conceptual, Logical and Physical Models</a:t>
            </a:r>
          </a:p>
        </p:txBody>
      </p:sp>
      <p:sp>
        <p:nvSpPr>
          <p:cNvPr id="5" name="TextBox 4">
            <a:extLst>
              <a:ext uri="{FF2B5EF4-FFF2-40B4-BE49-F238E27FC236}">
                <a16:creationId xmlns:a16="http://schemas.microsoft.com/office/drawing/2014/main" id="{5961FD02-D496-4993-86D2-6C9DD32826EF}"/>
              </a:ext>
            </a:extLst>
          </p:cNvPr>
          <p:cNvSpPr txBox="1"/>
          <p:nvPr/>
        </p:nvSpPr>
        <p:spPr>
          <a:xfrm>
            <a:off x="3339771" y="4953965"/>
            <a:ext cx="2464457" cy="369332"/>
          </a:xfrm>
          <a:prstGeom prst="rect">
            <a:avLst/>
          </a:prstGeom>
          <a:noFill/>
        </p:spPr>
        <p:txBody>
          <a:bodyPr wrap="none" rtlCol="0">
            <a:spAutoFit/>
          </a:bodyPr>
          <a:lstStyle/>
          <a:p>
            <a:r>
              <a:rPr lang="en-US" dirty="0">
                <a:hlinkClick r:id="rId3"/>
              </a:rPr>
              <a:t>Relational Database Info</a:t>
            </a:r>
            <a:endParaRPr lang="en-US" dirty="0"/>
          </a:p>
        </p:txBody>
      </p:sp>
    </p:spTree>
    <p:extLst>
      <p:ext uri="{BB962C8B-B14F-4D97-AF65-F5344CB8AC3E}">
        <p14:creationId xmlns:p14="http://schemas.microsoft.com/office/powerpoint/2010/main" val="1953264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Many-to-Many</a:t>
            </a:r>
          </a:p>
        </p:txBody>
      </p:sp>
      <p:pic>
        <p:nvPicPr>
          <p:cNvPr id="7" name="Content Placeholder 6">
            <a:extLst>
              <a:ext uri="{FF2B5EF4-FFF2-40B4-BE49-F238E27FC236}">
                <a16:creationId xmlns:a16="http://schemas.microsoft.com/office/drawing/2014/main" id="{2D7867C4-8BF3-45C2-A3C5-A5A9C5E479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6190" y="2652562"/>
            <a:ext cx="6751620" cy="2766082"/>
          </a:xfrm>
        </p:spPr>
      </p:pic>
    </p:spTree>
    <p:extLst>
      <p:ext uri="{BB962C8B-B14F-4D97-AF65-F5344CB8AC3E}">
        <p14:creationId xmlns:p14="http://schemas.microsoft.com/office/powerpoint/2010/main" val="3853679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B0A4-12D0-4763-92F0-E8858B65193A}"/>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24133A6D-B670-4D5D-865C-BD825FDA0719}"/>
              </a:ext>
            </a:extLst>
          </p:cNvPr>
          <p:cNvSpPr>
            <a:spLocks noGrp="1"/>
          </p:cNvSpPr>
          <p:nvPr>
            <p:ph idx="1"/>
          </p:nvPr>
        </p:nvSpPr>
        <p:spPr/>
        <p:txBody>
          <a:bodyPr>
            <a:normAutofit/>
          </a:bodyPr>
          <a:lstStyle/>
          <a:p>
            <a:pPr lvl="1"/>
            <a:endParaRPr lang="en-US" sz="2400" dirty="0"/>
          </a:p>
          <a:p>
            <a:pPr lvl="1"/>
            <a:r>
              <a:rPr lang="en-US" sz="2400" dirty="0"/>
              <a:t>Numeric</a:t>
            </a:r>
          </a:p>
          <a:p>
            <a:pPr lvl="1"/>
            <a:r>
              <a:rPr lang="en-US" sz="2400" dirty="0"/>
              <a:t>Date and Time</a:t>
            </a:r>
          </a:p>
          <a:p>
            <a:pPr lvl="1"/>
            <a:r>
              <a:rPr lang="en-US" sz="2400" dirty="0"/>
              <a:t>Character Strings</a:t>
            </a:r>
          </a:p>
          <a:p>
            <a:pPr lvl="1"/>
            <a:r>
              <a:rPr lang="en-US" sz="2400" dirty="0"/>
              <a:t>NULL vs Empty String</a:t>
            </a:r>
          </a:p>
        </p:txBody>
      </p:sp>
    </p:spTree>
    <p:extLst>
      <p:ext uri="{BB962C8B-B14F-4D97-AF65-F5344CB8AC3E}">
        <p14:creationId xmlns:p14="http://schemas.microsoft.com/office/powerpoint/2010/main" val="2306071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C7F-8BF1-4CB6-806E-4A4179D5A022}"/>
              </a:ext>
            </a:extLst>
          </p:cNvPr>
          <p:cNvSpPr>
            <a:spLocks noGrp="1"/>
          </p:cNvSpPr>
          <p:nvPr>
            <p:ph type="title"/>
          </p:nvPr>
        </p:nvSpPr>
        <p:spPr/>
        <p:txBody>
          <a:bodyPr/>
          <a:lstStyle/>
          <a:p>
            <a:r>
              <a:rPr lang="en-US" dirty="0"/>
              <a:t>Data Types – Numeric</a:t>
            </a:r>
          </a:p>
        </p:txBody>
      </p:sp>
      <p:sp>
        <p:nvSpPr>
          <p:cNvPr id="3" name="Content Placeholder 2">
            <a:extLst>
              <a:ext uri="{FF2B5EF4-FFF2-40B4-BE49-F238E27FC236}">
                <a16:creationId xmlns:a16="http://schemas.microsoft.com/office/drawing/2014/main" id="{D0D292B0-9F04-4720-ADDC-8865AA74898A}"/>
              </a:ext>
            </a:extLst>
          </p:cNvPr>
          <p:cNvSpPr>
            <a:spLocks noGrp="1"/>
          </p:cNvSpPr>
          <p:nvPr>
            <p:ph idx="1"/>
          </p:nvPr>
        </p:nvSpPr>
        <p:spPr/>
        <p:txBody>
          <a:bodyPr/>
          <a:lstStyle/>
          <a:p>
            <a:r>
              <a:rPr lang="en-US" sz="2400" b="1" dirty="0"/>
              <a:t>Exact Numeric</a:t>
            </a:r>
          </a:p>
          <a:p>
            <a:pPr lvl="1"/>
            <a:r>
              <a:rPr lang="en-US" dirty="0"/>
              <a:t>Integer Types (</a:t>
            </a:r>
            <a:r>
              <a:rPr lang="en-US" dirty="0" err="1"/>
              <a:t>bigint</a:t>
            </a:r>
            <a:r>
              <a:rPr lang="en-US" dirty="0"/>
              <a:t>, int, </a:t>
            </a:r>
            <a:r>
              <a:rPr lang="en-US" dirty="0" err="1"/>
              <a:t>smallint</a:t>
            </a:r>
            <a:r>
              <a:rPr lang="en-US" dirty="0"/>
              <a:t>, </a:t>
            </a:r>
            <a:r>
              <a:rPr lang="en-US" dirty="0" err="1"/>
              <a:t>tinyint</a:t>
            </a:r>
            <a:r>
              <a:rPr lang="en-US" dirty="0"/>
              <a:t>)</a:t>
            </a:r>
          </a:p>
          <a:p>
            <a:pPr lvl="1"/>
            <a:r>
              <a:rPr lang="en-US" dirty="0"/>
              <a:t>decimal or numeric</a:t>
            </a:r>
          </a:p>
          <a:p>
            <a:pPr lvl="1"/>
            <a:r>
              <a:rPr lang="en-US" dirty="0"/>
              <a:t>bit</a:t>
            </a:r>
          </a:p>
          <a:p>
            <a:pPr lvl="1"/>
            <a:r>
              <a:rPr lang="en-US" dirty="0"/>
              <a:t>Money Types (money and </a:t>
            </a:r>
            <a:r>
              <a:rPr lang="en-US" dirty="0" err="1"/>
              <a:t>smallmoney</a:t>
            </a:r>
            <a:r>
              <a:rPr lang="en-US" dirty="0"/>
              <a:t>)</a:t>
            </a:r>
          </a:p>
          <a:p>
            <a:pPr lvl="2"/>
            <a:r>
              <a:rPr lang="en-US" dirty="0"/>
              <a:t>Not relevant to this project, but wanted to make mention</a:t>
            </a:r>
          </a:p>
          <a:p>
            <a:pPr marL="201168" lvl="1" indent="0">
              <a:buNone/>
            </a:pPr>
            <a:endParaRPr lang="en-US" dirty="0"/>
          </a:p>
          <a:p>
            <a:pPr marL="201168" lvl="1" indent="0">
              <a:buNone/>
            </a:pPr>
            <a:r>
              <a:rPr lang="en-US" dirty="0"/>
              <a:t>	</a:t>
            </a:r>
          </a:p>
          <a:p>
            <a:pPr marL="201168" lvl="1" indent="0">
              <a:buNone/>
            </a:pPr>
            <a:r>
              <a:rPr lang="en-US" sz="2400" b="1" dirty="0"/>
              <a:t>Approximate Numeric</a:t>
            </a:r>
          </a:p>
          <a:p>
            <a:pPr lvl="1"/>
            <a:r>
              <a:rPr lang="en-US" dirty="0"/>
              <a:t>float and real</a:t>
            </a:r>
          </a:p>
        </p:txBody>
      </p:sp>
    </p:spTree>
    <p:extLst>
      <p:ext uri="{BB962C8B-B14F-4D97-AF65-F5344CB8AC3E}">
        <p14:creationId xmlns:p14="http://schemas.microsoft.com/office/powerpoint/2010/main" val="64491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B1FA-7C52-423C-8B0F-CDCE0A5133BA}"/>
              </a:ext>
            </a:extLst>
          </p:cNvPr>
          <p:cNvSpPr>
            <a:spLocks noGrp="1"/>
          </p:cNvSpPr>
          <p:nvPr>
            <p:ph type="title"/>
          </p:nvPr>
        </p:nvSpPr>
        <p:spPr/>
        <p:txBody>
          <a:bodyPr/>
          <a:lstStyle/>
          <a:p>
            <a:r>
              <a:rPr lang="en-US" dirty="0"/>
              <a:t>Data Type – Numeric </a:t>
            </a:r>
            <a:br>
              <a:rPr lang="en-US" dirty="0"/>
            </a:br>
            <a:r>
              <a:rPr lang="en-US" dirty="0"/>
              <a:t>Exact Types</a:t>
            </a:r>
          </a:p>
        </p:txBody>
      </p:sp>
      <p:sp>
        <p:nvSpPr>
          <p:cNvPr id="3" name="Content Placeholder 2">
            <a:extLst>
              <a:ext uri="{FF2B5EF4-FFF2-40B4-BE49-F238E27FC236}">
                <a16:creationId xmlns:a16="http://schemas.microsoft.com/office/drawing/2014/main" id="{6F6E41DF-C135-44D9-B5A0-2A1FDC407F6B}"/>
              </a:ext>
            </a:extLst>
          </p:cNvPr>
          <p:cNvSpPr>
            <a:spLocks noGrp="1"/>
          </p:cNvSpPr>
          <p:nvPr>
            <p:ph idx="1"/>
          </p:nvPr>
        </p:nvSpPr>
        <p:spPr>
          <a:xfrm>
            <a:off x="822959" y="1845733"/>
            <a:ext cx="7543801" cy="4368635"/>
          </a:xfrm>
        </p:spPr>
        <p:txBody>
          <a:bodyPr>
            <a:normAutofit fontScale="92500" lnSpcReduction="10000"/>
          </a:bodyPr>
          <a:lstStyle/>
          <a:p>
            <a:r>
              <a:rPr lang="en-US" sz="3200" dirty="0"/>
              <a:t>Integer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int data type is the primary integer data type.</a:t>
            </a:r>
          </a:p>
        </p:txBody>
      </p:sp>
      <p:graphicFrame>
        <p:nvGraphicFramePr>
          <p:cNvPr id="4" name="Table 4">
            <a:extLst>
              <a:ext uri="{FF2B5EF4-FFF2-40B4-BE49-F238E27FC236}">
                <a16:creationId xmlns:a16="http://schemas.microsoft.com/office/drawing/2014/main" id="{ADD08A49-2F33-42D9-81DA-B5603685B675}"/>
              </a:ext>
            </a:extLst>
          </p:cNvPr>
          <p:cNvGraphicFramePr>
            <a:graphicFrameLocks noGrp="1"/>
          </p:cNvGraphicFramePr>
          <p:nvPr/>
        </p:nvGraphicFramePr>
        <p:xfrm>
          <a:off x="1004211" y="2697207"/>
          <a:ext cx="7344793" cy="2460720"/>
        </p:xfrm>
        <a:graphic>
          <a:graphicData uri="http://schemas.openxmlformats.org/drawingml/2006/table">
            <a:tbl>
              <a:tblPr firstRow="1" bandRow="1">
                <a:tableStyleId>{5C22544A-7EE6-4342-B048-85BDC9FD1C3A}</a:tableStyleId>
              </a:tblPr>
              <a:tblGrid>
                <a:gridCol w="1747061">
                  <a:extLst>
                    <a:ext uri="{9D8B030D-6E8A-4147-A177-3AD203B41FA5}">
                      <a16:colId xmlns:a16="http://schemas.microsoft.com/office/drawing/2014/main" val="880199546"/>
                    </a:ext>
                  </a:extLst>
                </a:gridCol>
                <a:gridCol w="3842913">
                  <a:extLst>
                    <a:ext uri="{9D8B030D-6E8A-4147-A177-3AD203B41FA5}">
                      <a16:colId xmlns:a16="http://schemas.microsoft.com/office/drawing/2014/main" val="3965556654"/>
                    </a:ext>
                  </a:extLst>
                </a:gridCol>
                <a:gridCol w="1754819">
                  <a:extLst>
                    <a:ext uri="{9D8B030D-6E8A-4147-A177-3AD203B41FA5}">
                      <a16:colId xmlns:a16="http://schemas.microsoft.com/office/drawing/2014/main" val="795624707"/>
                    </a:ext>
                  </a:extLst>
                </a:gridCol>
              </a:tblGrid>
              <a:tr h="492144">
                <a:tc>
                  <a:txBody>
                    <a:bodyPr/>
                    <a:lstStyle/>
                    <a:p>
                      <a:r>
                        <a:rPr lang="en-US" dirty="0"/>
                        <a:t>Type</a:t>
                      </a:r>
                    </a:p>
                  </a:txBody>
                  <a:tcPr/>
                </a:tc>
                <a:tc>
                  <a:txBody>
                    <a:bodyPr/>
                    <a:lstStyle/>
                    <a:p>
                      <a:r>
                        <a:rPr lang="en-US" dirty="0"/>
                        <a:t>Range</a:t>
                      </a:r>
                    </a:p>
                  </a:txBody>
                  <a:tcPr/>
                </a:tc>
                <a:tc>
                  <a:txBody>
                    <a:bodyPr/>
                    <a:lstStyle/>
                    <a:p>
                      <a:r>
                        <a:rPr lang="en-US" dirty="0"/>
                        <a:t>Storage</a:t>
                      </a:r>
                    </a:p>
                  </a:txBody>
                  <a:tcPr/>
                </a:tc>
                <a:extLst>
                  <a:ext uri="{0D108BD9-81ED-4DB2-BD59-A6C34878D82A}">
                    <a16:rowId xmlns:a16="http://schemas.microsoft.com/office/drawing/2014/main" val="2332712670"/>
                  </a:ext>
                </a:extLst>
              </a:tr>
              <a:tr h="492144">
                <a:tc>
                  <a:txBody>
                    <a:bodyPr/>
                    <a:lstStyle/>
                    <a:p>
                      <a:r>
                        <a:rPr lang="en-US" dirty="0" err="1"/>
                        <a:t>bigint</a:t>
                      </a:r>
                      <a:endParaRPr lang="en-US" dirty="0"/>
                    </a:p>
                  </a:txBody>
                  <a:tcPr/>
                </a:tc>
                <a:tc>
                  <a:txBody>
                    <a:bodyPr/>
                    <a:lstStyle/>
                    <a:p>
                      <a:r>
                        <a:rPr lang="en-US" dirty="0"/>
                        <a:t>-2^63 to 2^63</a:t>
                      </a:r>
                    </a:p>
                  </a:txBody>
                  <a:tcPr/>
                </a:tc>
                <a:tc>
                  <a:txBody>
                    <a:bodyPr/>
                    <a:lstStyle/>
                    <a:p>
                      <a:r>
                        <a:rPr lang="en-US" dirty="0"/>
                        <a:t>8 bytes</a:t>
                      </a:r>
                    </a:p>
                  </a:txBody>
                  <a:tcPr/>
                </a:tc>
                <a:extLst>
                  <a:ext uri="{0D108BD9-81ED-4DB2-BD59-A6C34878D82A}">
                    <a16:rowId xmlns:a16="http://schemas.microsoft.com/office/drawing/2014/main" val="1333612251"/>
                  </a:ext>
                </a:extLst>
              </a:tr>
              <a:tr h="492144">
                <a:tc>
                  <a:txBody>
                    <a:bodyPr/>
                    <a:lstStyle/>
                    <a:p>
                      <a:r>
                        <a:rPr lang="en-US" dirty="0"/>
                        <a:t>int</a:t>
                      </a:r>
                    </a:p>
                  </a:txBody>
                  <a:tcPr/>
                </a:tc>
                <a:tc>
                  <a:txBody>
                    <a:bodyPr/>
                    <a:lstStyle/>
                    <a:p>
                      <a:r>
                        <a:rPr lang="en-US" dirty="0"/>
                        <a:t>-2,147,483,684 to 2,147,483,647</a:t>
                      </a:r>
                    </a:p>
                  </a:txBody>
                  <a:tcPr/>
                </a:tc>
                <a:tc>
                  <a:txBody>
                    <a:bodyPr/>
                    <a:lstStyle/>
                    <a:p>
                      <a:r>
                        <a:rPr lang="en-US" dirty="0"/>
                        <a:t>4 bytes</a:t>
                      </a:r>
                    </a:p>
                  </a:txBody>
                  <a:tcPr/>
                </a:tc>
                <a:extLst>
                  <a:ext uri="{0D108BD9-81ED-4DB2-BD59-A6C34878D82A}">
                    <a16:rowId xmlns:a16="http://schemas.microsoft.com/office/drawing/2014/main" val="390707228"/>
                  </a:ext>
                </a:extLst>
              </a:tr>
              <a:tr h="492144">
                <a:tc>
                  <a:txBody>
                    <a:bodyPr/>
                    <a:lstStyle/>
                    <a:p>
                      <a:r>
                        <a:rPr lang="en-US" dirty="0" err="1"/>
                        <a:t>smallint</a:t>
                      </a:r>
                      <a:endParaRPr lang="en-US" dirty="0"/>
                    </a:p>
                  </a:txBody>
                  <a:tcPr/>
                </a:tc>
                <a:tc>
                  <a:txBody>
                    <a:bodyPr/>
                    <a:lstStyle/>
                    <a:p>
                      <a:r>
                        <a:rPr lang="en-US" dirty="0"/>
                        <a:t>-32,768 to 32,767</a:t>
                      </a:r>
                    </a:p>
                  </a:txBody>
                  <a:tcPr/>
                </a:tc>
                <a:tc>
                  <a:txBody>
                    <a:bodyPr/>
                    <a:lstStyle/>
                    <a:p>
                      <a:r>
                        <a:rPr lang="en-US" dirty="0"/>
                        <a:t>2 bytes</a:t>
                      </a:r>
                    </a:p>
                  </a:txBody>
                  <a:tcPr/>
                </a:tc>
                <a:extLst>
                  <a:ext uri="{0D108BD9-81ED-4DB2-BD59-A6C34878D82A}">
                    <a16:rowId xmlns:a16="http://schemas.microsoft.com/office/drawing/2014/main" val="3338800648"/>
                  </a:ext>
                </a:extLst>
              </a:tr>
              <a:tr h="492144">
                <a:tc>
                  <a:txBody>
                    <a:bodyPr/>
                    <a:lstStyle/>
                    <a:p>
                      <a:r>
                        <a:rPr lang="en-US" dirty="0" err="1"/>
                        <a:t>tinyint</a:t>
                      </a:r>
                      <a:endParaRPr lang="en-US" dirty="0"/>
                    </a:p>
                  </a:txBody>
                  <a:tcPr/>
                </a:tc>
                <a:tc>
                  <a:txBody>
                    <a:bodyPr/>
                    <a:lstStyle/>
                    <a:p>
                      <a:r>
                        <a:rPr lang="en-US" dirty="0"/>
                        <a:t>0 to 255</a:t>
                      </a:r>
                    </a:p>
                  </a:txBody>
                  <a:tcPr/>
                </a:tc>
                <a:tc>
                  <a:txBody>
                    <a:bodyPr/>
                    <a:lstStyle/>
                    <a:p>
                      <a:r>
                        <a:rPr lang="en-US" dirty="0"/>
                        <a:t>1 byte</a:t>
                      </a:r>
                    </a:p>
                  </a:txBody>
                  <a:tcPr/>
                </a:tc>
                <a:extLst>
                  <a:ext uri="{0D108BD9-81ED-4DB2-BD59-A6C34878D82A}">
                    <a16:rowId xmlns:a16="http://schemas.microsoft.com/office/drawing/2014/main" val="2837507914"/>
                  </a:ext>
                </a:extLst>
              </a:tr>
            </a:tbl>
          </a:graphicData>
        </a:graphic>
      </p:graphicFrame>
    </p:spTree>
    <p:extLst>
      <p:ext uri="{BB962C8B-B14F-4D97-AF65-F5344CB8AC3E}">
        <p14:creationId xmlns:p14="http://schemas.microsoft.com/office/powerpoint/2010/main" val="580683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3365-2D5D-4C84-9277-1B07EFB5A12F}"/>
              </a:ext>
            </a:extLst>
          </p:cNvPr>
          <p:cNvSpPr>
            <a:spLocks noGrp="1"/>
          </p:cNvSpPr>
          <p:nvPr>
            <p:ph type="title"/>
          </p:nvPr>
        </p:nvSpPr>
        <p:spPr/>
        <p:txBody>
          <a:bodyPr/>
          <a:lstStyle/>
          <a:p>
            <a:r>
              <a:rPr lang="en-US" dirty="0"/>
              <a:t>Data Type – Numeric</a:t>
            </a:r>
            <a:br>
              <a:rPr lang="en-US" dirty="0"/>
            </a:br>
            <a:r>
              <a:rPr lang="en-US" dirty="0"/>
              <a:t>Exact Types Continued</a:t>
            </a:r>
          </a:p>
        </p:txBody>
      </p:sp>
      <p:sp>
        <p:nvSpPr>
          <p:cNvPr id="3" name="Content Placeholder 2">
            <a:extLst>
              <a:ext uri="{FF2B5EF4-FFF2-40B4-BE49-F238E27FC236}">
                <a16:creationId xmlns:a16="http://schemas.microsoft.com/office/drawing/2014/main" id="{27353007-5A05-4408-82C2-C987D20B42B8}"/>
              </a:ext>
            </a:extLst>
          </p:cNvPr>
          <p:cNvSpPr>
            <a:spLocks noGrp="1"/>
          </p:cNvSpPr>
          <p:nvPr>
            <p:ph idx="1"/>
          </p:nvPr>
        </p:nvSpPr>
        <p:spPr>
          <a:xfrm>
            <a:off x="822959" y="2032986"/>
            <a:ext cx="7543801" cy="4110362"/>
          </a:xfrm>
        </p:spPr>
        <p:txBody>
          <a:bodyPr>
            <a:normAutofit/>
          </a:bodyPr>
          <a:lstStyle/>
          <a:p>
            <a:pPr marL="0" indent="0">
              <a:buNone/>
            </a:pPr>
            <a:r>
              <a:rPr lang="en-US" sz="1600" dirty="0">
                <a:solidFill>
                  <a:srgbClr val="0066CC"/>
                </a:solidFill>
              </a:rPr>
              <a:t>CREATE TABLE</a:t>
            </a:r>
            <a:r>
              <a:rPr lang="en-US" sz="1600" dirty="0">
                <a:solidFill>
                  <a:srgbClr val="0070C0"/>
                </a:solidFill>
              </a:rPr>
              <a:t> </a:t>
            </a:r>
            <a:r>
              <a:rPr lang="en-US" sz="1600" dirty="0" err="1"/>
              <a:t>dbo.MyTable</a:t>
            </a:r>
            <a:r>
              <a:rPr lang="en-US" sz="1600" dirty="0"/>
              <a:t>  </a:t>
            </a:r>
          </a:p>
          <a:p>
            <a:pPr marL="201168" lvl="1" indent="0">
              <a:buNone/>
            </a:pPr>
            <a:r>
              <a:rPr lang="en-US" sz="1600" dirty="0"/>
              <a:t>(  </a:t>
            </a:r>
            <a:r>
              <a:rPr lang="en-US" sz="1600" dirty="0" err="1"/>
              <a:t>MyBigIntColumn</a:t>
            </a:r>
            <a:r>
              <a:rPr lang="en-US" sz="1600" dirty="0"/>
              <a:t> </a:t>
            </a:r>
            <a:r>
              <a:rPr lang="en-US" sz="1600" dirty="0" err="1">
                <a:solidFill>
                  <a:srgbClr val="0066CC"/>
                </a:solidFill>
              </a:rPr>
              <a:t>bigint</a:t>
            </a:r>
            <a:r>
              <a:rPr lang="en-US" sz="1600" dirty="0"/>
              <a:t>  </a:t>
            </a:r>
          </a:p>
          <a:p>
            <a:r>
              <a:rPr lang="en-US" sz="1600" dirty="0"/>
              <a:t>    ,</a:t>
            </a:r>
            <a:r>
              <a:rPr lang="en-US" sz="1600" dirty="0" err="1"/>
              <a:t>MyIntColumn</a:t>
            </a:r>
            <a:r>
              <a:rPr lang="en-US" sz="1600" dirty="0"/>
              <a:t>  </a:t>
            </a:r>
            <a:r>
              <a:rPr lang="en-US" sz="1600" dirty="0">
                <a:solidFill>
                  <a:srgbClr val="0066CC"/>
                </a:solidFill>
              </a:rPr>
              <a:t>int</a:t>
            </a:r>
          </a:p>
          <a:p>
            <a:r>
              <a:rPr lang="en-US" sz="1600" dirty="0"/>
              <a:t>    ,</a:t>
            </a:r>
            <a:r>
              <a:rPr lang="en-US" sz="1600" dirty="0" err="1"/>
              <a:t>MySmallIntColumn</a:t>
            </a:r>
            <a:r>
              <a:rPr lang="en-US" sz="1600" dirty="0"/>
              <a:t> </a:t>
            </a:r>
            <a:r>
              <a:rPr lang="en-US" sz="1600" dirty="0" err="1">
                <a:solidFill>
                  <a:srgbClr val="0066CC"/>
                </a:solidFill>
              </a:rPr>
              <a:t>smallint</a:t>
            </a:r>
            <a:endParaRPr lang="en-US" sz="1600" dirty="0">
              <a:solidFill>
                <a:srgbClr val="0066CC"/>
              </a:solidFill>
            </a:endParaRPr>
          </a:p>
          <a:p>
            <a:r>
              <a:rPr lang="en-US" sz="1600" dirty="0"/>
              <a:t>    ,</a:t>
            </a:r>
            <a:r>
              <a:rPr lang="en-US" sz="1600" dirty="0" err="1"/>
              <a:t>MyTinyIntColumn</a:t>
            </a:r>
            <a:r>
              <a:rPr lang="en-US" sz="1600" dirty="0"/>
              <a:t> </a:t>
            </a:r>
            <a:r>
              <a:rPr lang="en-US" sz="1600" dirty="0" err="1">
                <a:solidFill>
                  <a:srgbClr val="0066CC"/>
                </a:solidFill>
              </a:rPr>
              <a:t>tinyint</a:t>
            </a:r>
            <a:r>
              <a:rPr lang="en-US" sz="1600" dirty="0"/>
              <a:t>);  </a:t>
            </a:r>
          </a:p>
          <a:p>
            <a:r>
              <a:rPr lang="en-US" sz="1600" dirty="0"/>
              <a:t> GO  </a:t>
            </a:r>
          </a:p>
          <a:p>
            <a:endParaRPr lang="en-US" sz="1600" dirty="0">
              <a:solidFill>
                <a:srgbClr val="0066CC"/>
              </a:solidFill>
            </a:endParaRPr>
          </a:p>
          <a:p>
            <a:endParaRPr lang="en-US" sz="1600" dirty="0">
              <a:solidFill>
                <a:srgbClr val="0066CC"/>
              </a:solidFill>
            </a:endParaRPr>
          </a:p>
          <a:p>
            <a:r>
              <a:rPr lang="en-US" sz="1600" dirty="0">
                <a:solidFill>
                  <a:srgbClr val="0066CC"/>
                </a:solidFill>
              </a:rPr>
              <a:t>INSERT INTO</a:t>
            </a:r>
            <a:r>
              <a:rPr lang="en-US" sz="1600" dirty="0">
                <a:solidFill>
                  <a:srgbClr val="0070C0"/>
                </a:solidFill>
              </a:rPr>
              <a:t> </a:t>
            </a:r>
            <a:r>
              <a:rPr lang="en-US" sz="1600" dirty="0" err="1"/>
              <a:t>dbo.MyTable</a:t>
            </a:r>
            <a:r>
              <a:rPr lang="en-US" sz="1600" dirty="0"/>
              <a:t> </a:t>
            </a:r>
            <a:r>
              <a:rPr lang="en-US" sz="1600" dirty="0">
                <a:solidFill>
                  <a:srgbClr val="0066CC"/>
                </a:solidFill>
              </a:rPr>
              <a:t>VALUES</a:t>
            </a:r>
            <a:r>
              <a:rPr lang="en-US" sz="1600" dirty="0"/>
              <a:t> (9223372036854775807,  2147483647,  32767, 255);  </a:t>
            </a:r>
          </a:p>
          <a:p>
            <a:r>
              <a:rPr lang="en-US" sz="1600" dirty="0"/>
              <a:t> GO  </a:t>
            </a:r>
          </a:p>
        </p:txBody>
      </p:sp>
    </p:spTree>
    <p:extLst>
      <p:ext uri="{BB962C8B-B14F-4D97-AF65-F5344CB8AC3E}">
        <p14:creationId xmlns:p14="http://schemas.microsoft.com/office/powerpoint/2010/main" val="2265312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93AD-2899-45D7-8E9E-3B91AC405592}"/>
              </a:ext>
            </a:extLst>
          </p:cNvPr>
          <p:cNvSpPr>
            <a:spLocks noGrp="1"/>
          </p:cNvSpPr>
          <p:nvPr>
            <p:ph type="title"/>
          </p:nvPr>
        </p:nvSpPr>
        <p:spPr/>
        <p:txBody>
          <a:bodyPr/>
          <a:lstStyle/>
          <a:p>
            <a:r>
              <a:rPr lang="en-US" dirty="0"/>
              <a:t>Data Type – Numeric</a:t>
            </a:r>
            <a:br>
              <a:rPr lang="en-US" dirty="0"/>
            </a:br>
            <a:r>
              <a:rPr lang="en-US" dirty="0"/>
              <a:t>Exact Types Continued</a:t>
            </a:r>
          </a:p>
        </p:txBody>
      </p:sp>
      <p:sp>
        <p:nvSpPr>
          <p:cNvPr id="3" name="Content Placeholder 2">
            <a:extLst>
              <a:ext uri="{FF2B5EF4-FFF2-40B4-BE49-F238E27FC236}">
                <a16:creationId xmlns:a16="http://schemas.microsoft.com/office/drawing/2014/main" id="{ACB97366-CBD1-4241-89C5-F498AFC70E60}"/>
              </a:ext>
            </a:extLst>
          </p:cNvPr>
          <p:cNvSpPr>
            <a:spLocks noGrp="1"/>
          </p:cNvSpPr>
          <p:nvPr>
            <p:ph idx="1"/>
          </p:nvPr>
        </p:nvSpPr>
        <p:spPr>
          <a:xfrm>
            <a:off x="292963" y="1845734"/>
            <a:ext cx="8744505" cy="4023360"/>
          </a:xfrm>
        </p:spPr>
        <p:txBody>
          <a:bodyPr/>
          <a:lstStyle/>
          <a:p>
            <a:endParaRPr lang="en-US" sz="1800" dirty="0"/>
          </a:p>
          <a:p>
            <a:r>
              <a:rPr lang="en-US" sz="1800" dirty="0" err="1"/>
              <a:t>MyBigIntColumn</a:t>
            </a:r>
            <a:r>
              <a:rPr lang="en-US" sz="1800" dirty="0"/>
              <a:t>                       </a:t>
            </a:r>
            <a:r>
              <a:rPr lang="en-US" sz="1800" dirty="0" err="1"/>
              <a:t>MyIntColumn</a:t>
            </a:r>
            <a:r>
              <a:rPr lang="en-US" sz="1800" dirty="0"/>
              <a:t>     </a:t>
            </a:r>
            <a:r>
              <a:rPr lang="en-US" sz="1800" dirty="0" err="1"/>
              <a:t>MySmallIntColumn</a:t>
            </a:r>
            <a:r>
              <a:rPr lang="en-US" sz="1800" dirty="0"/>
              <a:t>    </a:t>
            </a:r>
            <a:r>
              <a:rPr lang="en-US" sz="1800" dirty="0" err="1"/>
              <a:t>MyTinyIntColumn</a:t>
            </a:r>
            <a:r>
              <a:rPr lang="en-US" sz="1800" dirty="0"/>
              <a:t>  </a:t>
            </a:r>
          </a:p>
          <a:p>
            <a:r>
              <a:rPr lang="en-US" dirty="0"/>
              <a:t>-------------------------------      ----------------    -----------------------    ----------------------  </a:t>
            </a:r>
          </a:p>
          <a:p>
            <a:r>
              <a:rPr lang="en-US" dirty="0"/>
              <a:t>9223372036854775807     2147483647     32767                       255  </a:t>
            </a:r>
          </a:p>
          <a:p>
            <a:r>
              <a:rPr lang="en-US" dirty="0"/>
              <a:t>  </a:t>
            </a:r>
          </a:p>
        </p:txBody>
      </p:sp>
    </p:spTree>
    <p:extLst>
      <p:ext uri="{BB962C8B-B14F-4D97-AF65-F5344CB8AC3E}">
        <p14:creationId xmlns:p14="http://schemas.microsoft.com/office/powerpoint/2010/main" val="2547662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5C74-7E17-4668-8BA5-3B0086C9EC4A}"/>
              </a:ext>
            </a:extLst>
          </p:cNvPr>
          <p:cNvSpPr>
            <a:spLocks noGrp="1"/>
          </p:cNvSpPr>
          <p:nvPr>
            <p:ph type="title"/>
          </p:nvPr>
        </p:nvSpPr>
        <p:spPr/>
        <p:txBody>
          <a:bodyPr/>
          <a:lstStyle/>
          <a:p>
            <a:r>
              <a:rPr lang="en-US" dirty="0"/>
              <a:t>Data Type – Numeric</a:t>
            </a:r>
            <a:br>
              <a:rPr lang="en-US" dirty="0"/>
            </a:br>
            <a:r>
              <a:rPr lang="en-US" dirty="0"/>
              <a:t>Exact Types Continued</a:t>
            </a:r>
          </a:p>
        </p:txBody>
      </p:sp>
      <p:sp>
        <p:nvSpPr>
          <p:cNvPr id="3" name="Content Placeholder 2">
            <a:extLst>
              <a:ext uri="{FF2B5EF4-FFF2-40B4-BE49-F238E27FC236}">
                <a16:creationId xmlns:a16="http://schemas.microsoft.com/office/drawing/2014/main" id="{E2D028FF-3BDB-4BAC-90B6-007C7D7D0C2A}"/>
              </a:ext>
            </a:extLst>
          </p:cNvPr>
          <p:cNvSpPr>
            <a:spLocks noGrp="1"/>
          </p:cNvSpPr>
          <p:nvPr>
            <p:ph idx="1"/>
          </p:nvPr>
        </p:nvSpPr>
        <p:spPr/>
        <p:txBody>
          <a:bodyPr/>
          <a:lstStyle/>
          <a:p>
            <a:r>
              <a:rPr lang="en-US" sz="2400" b="1" dirty="0"/>
              <a:t>decimal and numeric</a:t>
            </a:r>
          </a:p>
          <a:p>
            <a:pPr lvl="1"/>
            <a:r>
              <a:rPr lang="en-US" dirty="0"/>
              <a:t>Functionally identical</a:t>
            </a:r>
          </a:p>
          <a:p>
            <a:pPr lvl="1"/>
            <a:r>
              <a:rPr lang="en-US" dirty="0"/>
              <a:t>-10^38+1 to 10^38-1</a:t>
            </a:r>
          </a:p>
          <a:p>
            <a:pPr marL="201168" lvl="1" indent="0">
              <a:buNone/>
            </a:pPr>
            <a:endParaRPr lang="en-US" dirty="0"/>
          </a:p>
          <a:p>
            <a:pPr marL="201168" lvl="1" indent="0">
              <a:buNone/>
            </a:pPr>
            <a:r>
              <a:rPr lang="en-US" b="1" dirty="0"/>
              <a:t>Precision (p) vs Scale (s)</a:t>
            </a:r>
          </a:p>
          <a:p>
            <a:pPr marL="201168" lvl="1" indent="0">
              <a:buNone/>
            </a:pPr>
            <a:endParaRPr lang="en-US" b="1" dirty="0"/>
          </a:p>
          <a:p>
            <a:pPr marL="201168" lvl="1" indent="0">
              <a:buNone/>
            </a:pPr>
            <a:r>
              <a:rPr lang="en-US" b="1" dirty="0"/>
              <a:t>SQL Statement Arguments</a:t>
            </a:r>
            <a:endParaRPr lang="en-US" dirty="0"/>
          </a:p>
          <a:p>
            <a:pPr marL="201168" lvl="1" indent="0">
              <a:buNone/>
            </a:pPr>
            <a:r>
              <a:rPr lang="en-US" i="1" dirty="0"/>
              <a:t>decimal(</a:t>
            </a:r>
            <a:r>
              <a:rPr lang="en-US" i="1" dirty="0" err="1"/>
              <a:t>p,s</a:t>
            </a:r>
            <a:r>
              <a:rPr lang="en-US" i="1" dirty="0"/>
              <a:t>)          numeric(</a:t>
            </a:r>
            <a:r>
              <a:rPr lang="en-US" i="1" dirty="0" err="1"/>
              <a:t>p,s</a:t>
            </a:r>
            <a:r>
              <a:rPr lang="en-US" i="1" dirty="0"/>
              <a:t>)</a:t>
            </a:r>
          </a:p>
        </p:txBody>
      </p:sp>
    </p:spTree>
    <p:extLst>
      <p:ext uri="{BB962C8B-B14F-4D97-AF65-F5344CB8AC3E}">
        <p14:creationId xmlns:p14="http://schemas.microsoft.com/office/powerpoint/2010/main" val="339674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A0F2-E7D6-44A7-A787-C91ABC20EBEA}"/>
              </a:ext>
            </a:extLst>
          </p:cNvPr>
          <p:cNvSpPr>
            <a:spLocks noGrp="1"/>
          </p:cNvSpPr>
          <p:nvPr>
            <p:ph type="title"/>
          </p:nvPr>
        </p:nvSpPr>
        <p:spPr/>
        <p:txBody>
          <a:bodyPr/>
          <a:lstStyle/>
          <a:p>
            <a:r>
              <a:rPr lang="en-US" dirty="0"/>
              <a:t>Data Type – Numeric</a:t>
            </a:r>
            <a:br>
              <a:rPr lang="en-US" dirty="0"/>
            </a:br>
            <a:r>
              <a:rPr lang="en-US" dirty="0"/>
              <a:t>Exact Types Continued</a:t>
            </a:r>
          </a:p>
        </p:txBody>
      </p:sp>
      <p:sp>
        <p:nvSpPr>
          <p:cNvPr id="3" name="Content Placeholder 2">
            <a:extLst>
              <a:ext uri="{FF2B5EF4-FFF2-40B4-BE49-F238E27FC236}">
                <a16:creationId xmlns:a16="http://schemas.microsoft.com/office/drawing/2014/main" id="{BA39F56D-4B96-4315-A65F-2F0B17FFBE21}"/>
              </a:ext>
            </a:extLst>
          </p:cNvPr>
          <p:cNvSpPr>
            <a:spLocks noGrp="1"/>
          </p:cNvSpPr>
          <p:nvPr>
            <p:ph idx="1"/>
          </p:nvPr>
        </p:nvSpPr>
        <p:spPr>
          <a:xfrm>
            <a:off x="822959" y="1845733"/>
            <a:ext cx="7543801" cy="3933629"/>
          </a:xfrm>
        </p:spPr>
        <p:txBody>
          <a:bodyPr>
            <a:noAutofit/>
          </a:bodyPr>
          <a:lstStyle/>
          <a:p>
            <a:pPr marL="0" indent="0">
              <a:lnSpc>
                <a:spcPct val="100000"/>
              </a:lnSpc>
              <a:buNone/>
            </a:pPr>
            <a:r>
              <a:rPr lang="en-US" sz="1800" dirty="0">
                <a:solidFill>
                  <a:srgbClr val="0066CC"/>
                </a:solidFill>
              </a:rPr>
              <a:t>CREATE TABLE</a:t>
            </a:r>
            <a:r>
              <a:rPr lang="en-US" sz="1800" dirty="0">
                <a:solidFill>
                  <a:srgbClr val="0070C0"/>
                </a:solidFill>
              </a:rPr>
              <a:t> </a:t>
            </a:r>
            <a:r>
              <a:rPr lang="en-US" sz="1800" dirty="0" err="1"/>
              <a:t>dbo.MyTable</a:t>
            </a:r>
            <a:r>
              <a:rPr lang="en-US" sz="1800" dirty="0"/>
              <a:t>  </a:t>
            </a:r>
          </a:p>
          <a:p>
            <a:pPr>
              <a:lnSpc>
                <a:spcPct val="100000"/>
              </a:lnSpc>
            </a:pPr>
            <a:r>
              <a:rPr lang="en-US" sz="1800" dirty="0"/>
              <a:t>( </a:t>
            </a:r>
            <a:r>
              <a:rPr lang="en-US" sz="1800" dirty="0" err="1"/>
              <a:t>MyDecimalColumn</a:t>
            </a:r>
            <a:r>
              <a:rPr lang="en-US" sz="1800" dirty="0"/>
              <a:t> </a:t>
            </a:r>
            <a:r>
              <a:rPr lang="en-US" sz="1800" dirty="0">
                <a:solidFill>
                  <a:srgbClr val="0066CC"/>
                </a:solidFill>
              </a:rPr>
              <a:t>decimal</a:t>
            </a:r>
            <a:r>
              <a:rPr lang="en-US" sz="1800" dirty="0"/>
              <a:t>(5,2),  </a:t>
            </a:r>
          </a:p>
          <a:p>
            <a:pPr>
              <a:lnSpc>
                <a:spcPct val="100000"/>
              </a:lnSpc>
            </a:pPr>
            <a:r>
              <a:rPr lang="en-US" sz="1800" dirty="0"/>
              <a:t>  </a:t>
            </a:r>
            <a:r>
              <a:rPr lang="en-US" sz="1800" dirty="0" err="1"/>
              <a:t>MyNumericColumn</a:t>
            </a:r>
            <a:r>
              <a:rPr lang="en-US" sz="1800" dirty="0"/>
              <a:t> </a:t>
            </a:r>
            <a:r>
              <a:rPr lang="en-US" sz="1800" dirty="0">
                <a:solidFill>
                  <a:srgbClr val="0066CC"/>
                </a:solidFill>
              </a:rPr>
              <a:t>numeric</a:t>
            </a:r>
            <a:r>
              <a:rPr lang="en-US" sz="1800" dirty="0"/>
              <a:t>(10,5));  </a:t>
            </a:r>
          </a:p>
          <a:p>
            <a:pPr>
              <a:lnSpc>
                <a:spcPct val="100000"/>
              </a:lnSpc>
            </a:pPr>
            <a:r>
              <a:rPr lang="en-US" sz="1800" dirty="0"/>
              <a:t>  GO  </a:t>
            </a:r>
          </a:p>
          <a:p>
            <a:pPr>
              <a:lnSpc>
                <a:spcPct val="100000"/>
              </a:lnSpc>
            </a:pPr>
            <a:endParaRPr lang="en-US" sz="1800" dirty="0"/>
          </a:p>
          <a:p>
            <a:pPr>
              <a:lnSpc>
                <a:spcPct val="100000"/>
              </a:lnSpc>
            </a:pPr>
            <a:endParaRPr lang="en-US" sz="1800" dirty="0"/>
          </a:p>
          <a:p>
            <a:pPr>
              <a:lnSpc>
                <a:spcPct val="100000"/>
              </a:lnSpc>
            </a:pPr>
            <a:r>
              <a:rPr lang="en-US" sz="1800" dirty="0">
                <a:solidFill>
                  <a:srgbClr val="0066CC"/>
                </a:solidFill>
              </a:rPr>
              <a:t>INSERT INTO</a:t>
            </a:r>
            <a:r>
              <a:rPr lang="en-US" sz="1800" dirty="0">
                <a:solidFill>
                  <a:srgbClr val="0070C0"/>
                </a:solidFill>
              </a:rPr>
              <a:t> </a:t>
            </a:r>
            <a:r>
              <a:rPr lang="en-US" sz="1800" dirty="0" err="1"/>
              <a:t>dbo.MyTable</a:t>
            </a:r>
            <a:r>
              <a:rPr lang="en-US" sz="1800" dirty="0"/>
              <a:t> </a:t>
            </a:r>
            <a:r>
              <a:rPr lang="en-US" sz="1800" dirty="0">
                <a:solidFill>
                  <a:srgbClr val="0066CC"/>
                </a:solidFill>
              </a:rPr>
              <a:t>VALUES</a:t>
            </a:r>
            <a:r>
              <a:rPr lang="en-US" sz="1800" dirty="0"/>
              <a:t> (123, 12345.12);  </a:t>
            </a:r>
          </a:p>
          <a:p>
            <a:pPr>
              <a:lnSpc>
                <a:spcPct val="100000"/>
              </a:lnSpc>
            </a:pPr>
            <a:r>
              <a:rPr lang="en-US" sz="1800" dirty="0"/>
              <a:t>GO  </a:t>
            </a:r>
          </a:p>
        </p:txBody>
      </p:sp>
    </p:spTree>
    <p:extLst>
      <p:ext uri="{BB962C8B-B14F-4D97-AF65-F5344CB8AC3E}">
        <p14:creationId xmlns:p14="http://schemas.microsoft.com/office/powerpoint/2010/main" val="867647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45AB-77F1-4CAB-A824-90DF19619ADA}"/>
              </a:ext>
            </a:extLst>
          </p:cNvPr>
          <p:cNvSpPr>
            <a:spLocks noGrp="1"/>
          </p:cNvSpPr>
          <p:nvPr>
            <p:ph type="title"/>
          </p:nvPr>
        </p:nvSpPr>
        <p:spPr/>
        <p:txBody>
          <a:bodyPr/>
          <a:lstStyle/>
          <a:p>
            <a:r>
              <a:rPr lang="en-US" dirty="0"/>
              <a:t>Data Type – Numeric Exact Types Continued</a:t>
            </a:r>
          </a:p>
        </p:txBody>
      </p:sp>
      <p:sp>
        <p:nvSpPr>
          <p:cNvPr id="3" name="Content Placeholder 2">
            <a:extLst>
              <a:ext uri="{FF2B5EF4-FFF2-40B4-BE49-F238E27FC236}">
                <a16:creationId xmlns:a16="http://schemas.microsoft.com/office/drawing/2014/main" id="{E73CE38B-BA34-4E95-A983-E80BB1ACDCD7}"/>
              </a:ext>
            </a:extLst>
          </p:cNvPr>
          <p:cNvSpPr>
            <a:spLocks noGrp="1"/>
          </p:cNvSpPr>
          <p:nvPr>
            <p:ph idx="1"/>
          </p:nvPr>
        </p:nvSpPr>
        <p:spPr>
          <a:xfrm>
            <a:off x="1393128" y="1916755"/>
            <a:ext cx="6403464" cy="4023360"/>
          </a:xfrm>
        </p:spPr>
        <p:txBody>
          <a:bodyPr/>
          <a:lstStyle/>
          <a:p>
            <a:endParaRPr lang="en-US" dirty="0"/>
          </a:p>
          <a:p>
            <a:endParaRPr lang="en-US" dirty="0"/>
          </a:p>
          <a:p>
            <a:r>
              <a:rPr lang="en-US" dirty="0" err="1"/>
              <a:t>MyDecimalColumn</a:t>
            </a:r>
            <a:r>
              <a:rPr lang="en-US" dirty="0"/>
              <a:t>                     </a:t>
            </a:r>
            <a:r>
              <a:rPr lang="en-US" dirty="0" err="1"/>
              <a:t>MyNumericColumn</a:t>
            </a:r>
            <a:r>
              <a:rPr lang="en-US" dirty="0"/>
              <a:t>  </a:t>
            </a:r>
          </a:p>
          <a:p>
            <a:r>
              <a:rPr lang="en-US" dirty="0"/>
              <a:t>-------------------------------             -------------------------------  </a:t>
            </a:r>
          </a:p>
          <a:p>
            <a:r>
              <a:rPr lang="en-US" dirty="0"/>
              <a:t>123.00                                           12345.12000  </a:t>
            </a:r>
          </a:p>
          <a:p>
            <a:r>
              <a:rPr lang="en-US" dirty="0"/>
              <a:t>  </a:t>
            </a:r>
          </a:p>
        </p:txBody>
      </p:sp>
    </p:spTree>
    <p:extLst>
      <p:ext uri="{BB962C8B-B14F-4D97-AF65-F5344CB8AC3E}">
        <p14:creationId xmlns:p14="http://schemas.microsoft.com/office/powerpoint/2010/main" val="3477362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60C-3F21-482E-BCED-4A679235023D}"/>
              </a:ext>
            </a:extLst>
          </p:cNvPr>
          <p:cNvSpPr>
            <a:spLocks noGrp="1"/>
          </p:cNvSpPr>
          <p:nvPr>
            <p:ph type="title"/>
          </p:nvPr>
        </p:nvSpPr>
        <p:spPr/>
        <p:txBody>
          <a:bodyPr/>
          <a:lstStyle/>
          <a:p>
            <a:r>
              <a:rPr lang="en-US" dirty="0"/>
              <a:t>Data Type – Numeric Exact Types Continued</a:t>
            </a:r>
          </a:p>
        </p:txBody>
      </p:sp>
      <p:sp>
        <p:nvSpPr>
          <p:cNvPr id="3" name="Content Placeholder 2">
            <a:extLst>
              <a:ext uri="{FF2B5EF4-FFF2-40B4-BE49-F238E27FC236}">
                <a16:creationId xmlns:a16="http://schemas.microsoft.com/office/drawing/2014/main" id="{786D0E7F-41E6-4B6E-BD8C-B08F53DC79BA}"/>
              </a:ext>
            </a:extLst>
          </p:cNvPr>
          <p:cNvSpPr>
            <a:spLocks noGrp="1"/>
          </p:cNvSpPr>
          <p:nvPr>
            <p:ph idx="1"/>
          </p:nvPr>
        </p:nvSpPr>
        <p:spPr>
          <a:xfrm>
            <a:off x="822959" y="1845733"/>
            <a:ext cx="7543801" cy="4306491"/>
          </a:xfrm>
        </p:spPr>
        <p:txBody>
          <a:bodyPr>
            <a:normAutofit/>
          </a:bodyPr>
          <a:lstStyle/>
          <a:p>
            <a:r>
              <a:rPr lang="en-US" sz="2800" dirty="0"/>
              <a:t>bit</a:t>
            </a:r>
          </a:p>
          <a:p>
            <a:endParaRPr lang="en-US" dirty="0"/>
          </a:p>
          <a:p>
            <a:pPr lvl="1"/>
            <a:r>
              <a:rPr lang="en-US" dirty="0"/>
              <a:t>Can be a value of 1, 0, or NULL</a:t>
            </a:r>
          </a:p>
          <a:p>
            <a:pPr lvl="1"/>
            <a:r>
              <a:rPr lang="en-US" dirty="0"/>
              <a:t>This will be used as a Boolean value (T/F, Y/N, </a:t>
            </a:r>
            <a:r>
              <a:rPr lang="en-US" dirty="0" err="1"/>
              <a:t>etc</a:t>
            </a:r>
            <a:r>
              <a:rPr lang="en-US" dirty="0"/>
              <a:t>)</a:t>
            </a:r>
          </a:p>
          <a:p>
            <a:pPr lvl="1"/>
            <a:r>
              <a:rPr lang="en-US" dirty="0"/>
              <a:t>The 1,0 values can reflect whichever Boolean value.</a:t>
            </a:r>
          </a:p>
          <a:p>
            <a:pPr lvl="1"/>
            <a:endParaRPr lang="en-US" dirty="0"/>
          </a:p>
        </p:txBody>
      </p:sp>
    </p:spTree>
    <p:extLst>
      <p:ext uri="{BB962C8B-B14F-4D97-AF65-F5344CB8AC3E}">
        <p14:creationId xmlns:p14="http://schemas.microsoft.com/office/powerpoint/2010/main" val="92624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3797-0866-409B-9F99-E11D2C823015}"/>
              </a:ext>
            </a:extLst>
          </p:cNvPr>
          <p:cNvSpPr>
            <a:spLocks noGrp="1"/>
          </p:cNvSpPr>
          <p:nvPr>
            <p:ph type="title"/>
          </p:nvPr>
        </p:nvSpPr>
        <p:spPr/>
        <p:txBody>
          <a:bodyPr/>
          <a:lstStyle/>
          <a:p>
            <a:r>
              <a:rPr lang="en-US" dirty="0"/>
              <a:t>Database Schema</a:t>
            </a:r>
          </a:p>
        </p:txBody>
      </p:sp>
      <p:sp>
        <p:nvSpPr>
          <p:cNvPr id="3" name="Content Placeholder 2">
            <a:extLst>
              <a:ext uri="{FF2B5EF4-FFF2-40B4-BE49-F238E27FC236}">
                <a16:creationId xmlns:a16="http://schemas.microsoft.com/office/drawing/2014/main" id="{A54295B7-285D-4A9E-90B6-7525D97FD49D}"/>
              </a:ext>
            </a:extLst>
          </p:cNvPr>
          <p:cNvSpPr>
            <a:spLocks noGrp="1"/>
          </p:cNvSpPr>
          <p:nvPr>
            <p:ph idx="1"/>
          </p:nvPr>
        </p:nvSpPr>
        <p:spPr/>
        <p:txBody>
          <a:bodyPr/>
          <a:lstStyle/>
          <a:p>
            <a:r>
              <a:rPr lang="en-US" sz="2400" b="1" dirty="0"/>
              <a:t>What is a schema?</a:t>
            </a:r>
          </a:p>
          <a:p>
            <a:pPr lvl="1"/>
            <a:r>
              <a:rPr lang="en-US" sz="2000" dirty="0"/>
              <a:t>Collection of database objects associated with a username that is a schema owner.</a:t>
            </a:r>
          </a:p>
          <a:p>
            <a:endParaRPr lang="en-US" dirty="0"/>
          </a:p>
          <a:p>
            <a:r>
              <a:rPr lang="en-US" dirty="0" err="1"/>
              <a:t>dbo</a:t>
            </a:r>
            <a:r>
              <a:rPr lang="en-US" dirty="0"/>
              <a:t> – default schema within MSSQL</a:t>
            </a:r>
          </a:p>
        </p:txBody>
      </p:sp>
    </p:spTree>
    <p:extLst>
      <p:ext uri="{BB962C8B-B14F-4D97-AF65-F5344CB8AC3E}">
        <p14:creationId xmlns:p14="http://schemas.microsoft.com/office/powerpoint/2010/main" val="1461007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10-3D31-4791-B6AB-8E540DD65F4B}"/>
              </a:ext>
            </a:extLst>
          </p:cNvPr>
          <p:cNvSpPr>
            <a:spLocks noGrp="1"/>
          </p:cNvSpPr>
          <p:nvPr>
            <p:ph type="title"/>
          </p:nvPr>
        </p:nvSpPr>
        <p:spPr/>
        <p:txBody>
          <a:bodyPr/>
          <a:lstStyle/>
          <a:p>
            <a:r>
              <a:rPr lang="en-US" dirty="0"/>
              <a:t>Data Type – Numeric Exact Types Continued</a:t>
            </a:r>
          </a:p>
        </p:txBody>
      </p:sp>
      <p:sp>
        <p:nvSpPr>
          <p:cNvPr id="3" name="Content Placeholder 2">
            <a:extLst>
              <a:ext uri="{FF2B5EF4-FFF2-40B4-BE49-F238E27FC236}">
                <a16:creationId xmlns:a16="http://schemas.microsoft.com/office/drawing/2014/main" id="{1F35EEB0-7DA3-4BFF-90D2-F07197E1D6DC}"/>
              </a:ext>
            </a:extLst>
          </p:cNvPr>
          <p:cNvSpPr>
            <a:spLocks noGrp="1"/>
          </p:cNvSpPr>
          <p:nvPr>
            <p:ph idx="1"/>
          </p:nvPr>
        </p:nvSpPr>
        <p:spPr/>
        <p:txBody>
          <a:bodyPr>
            <a:normAutofit lnSpcReduction="10000"/>
          </a:bodyPr>
          <a:lstStyle/>
          <a:p>
            <a:pPr marL="201168" lvl="1" indent="0">
              <a:buNone/>
            </a:pPr>
            <a:endParaRPr lang="en-US" dirty="0">
              <a:solidFill>
                <a:srgbClr val="0066CC"/>
              </a:solidFill>
            </a:endParaRPr>
          </a:p>
          <a:p>
            <a:pPr marL="201168" lvl="1" indent="0">
              <a:buNone/>
            </a:pPr>
            <a:r>
              <a:rPr lang="en-US" dirty="0">
                <a:solidFill>
                  <a:srgbClr val="0066CC"/>
                </a:solidFill>
              </a:rPr>
              <a:t>CREATE TABLE </a:t>
            </a:r>
            <a:r>
              <a:rPr lang="en-US" dirty="0" err="1"/>
              <a:t>dbo.MyTable</a:t>
            </a:r>
            <a:r>
              <a:rPr lang="en-US" dirty="0"/>
              <a:t>( </a:t>
            </a:r>
          </a:p>
          <a:p>
            <a:pPr marL="201168" lvl="1" indent="0">
              <a:buNone/>
            </a:pPr>
            <a:r>
              <a:rPr lang="en-US" dirty="0"/>
              <a:t>	</a:t>
            </a:r>
            <a:r>
              <a:rPr lang="en-US" dirty="0" err="1"/>
              <a:t>bit_col</a:t>
            </a:r>
            <a:r>
              <a:rPr lang="en-US" dirty="0"/>
              <a:t> </a:t>
            </a:r>
            <a:r>
              <a:rPr lang="en-US" dirty="0">
                <a:solidFill>
                  <a:srgbClr val="0070C0"/>
                </a:solidFill>
              </a:rPr>
              <a:t>bit</a:t>
            </a:r>
            <a:r>
              <a:rPr lang="en-US" dirty="0"/>
              <a:t> );</a:t>
            </a:r>
          </a:p>
          <a:p>
            <a:pPr marL="201168" lvl="1" indent="0">
              <a:buNone/>
            </a:pPr>
            <a:endParaRPr lang="en-US" dirty="0"/>
          </a:p>
          <a:p>
            <a:pPr marL="201168" lvl="1" indent="0">
              <a:buNone/>
            </a:pPr>
            <a:r>
              <a:rPr lang="en-US" dirty="0">
                <a:solidFill>
                  <a:srgbClr val="0066CC"/>
                </a:solidFill>
              </a:rPr>
              <a:t>INSERT INTO </a:t>
            </a:r>
            <a:r>
              <a:rPr lang="en-US" dirty="0" err="1"/>
              <a:t>dbo.MyTable</a:t>
            </a:r>
            <a:r>
              <a:rPr lang="en-US" dirty="0"/>
              <a:t>(</a:t>
            </a:r>
            <a:r>
              <a:rPr lang="en-US" dirty="0" err="1"/>
              <a:t>bit_col</a:t>
            </a:r>
            <a:r>
              <a:rPr lang="en-US" dirty="0"/>
              <a:t>) </a:t>
            </a:r>
            <a:r>
              <a:rPr lang="en-US" dirty="0">
                <a:solidFill>
                  <a:srgbClr val="0066CC"/>
                </a:solidFill>
              </a:rPr>
              <a:t>VALUES</a:t>
            </a:r>
            <a:r>
              <a:rPr lang="en-US" dirty="0"/>
              <a:t>(1);</a:t>
            </a:r>
          </a:p>
          <a:p>
            <a:pPr marL="201168" lvl="1" indent="0">
              <a:buNone/>
            </a:pPr>
            <a:endParaRPr lang="en-US" dirty="0"/>
          </a:p>
          <a:p>
            <a:pPr marL="201168" lvl="1" indent="0">
              <a:buNone/>
            </a:pPr>
            <a:endParaRPr lang="en-US" dirty="0"/>
          </a:p>
          <a:p>
            <a:pPr marL="201168" lvl="1" indent="0" algn="ctr">
              <a:buNone/>
            </a:pPr>
            <a:endParaRPr lang="en-US" dirty="0"/>
          </a:p>
          <a:p>
            <a:pPr marL="201168" lvl="1" indent="0" algn="ctr">
              <a:buNone/>
            </a:pPr>
            <a:endParaRPr lang="en-US" dirty="0"/>
          </a:p>
          <a:p>
            <a:pPr marL="201168" lvl="1" indent="0">
              <a:buNone/>
            </a:pPr>
            <a:r>
              <a:rPr lang="en-US" sz="2000" dirty="0" err="1"/>
              <a:t>bit_col</a:t>
            </a:r>
            <a:r>
              <a:rPr lang="en-US" sz="2000" dirty="0"/>
              <a:t> </a:t>
            </a:r>
          </a:p>
          <a:p>
            <a:pPr marL="201168" lvl="1" indent="0">
              <a:buNone/>
            </a:pPr>
            <a:r>
              <a:rPr lang="en-US" sz="2000" dirty="0"/>
              <a:t>--------- </a:t>
            </a:r>
          </a:p>
          <a:p>
            <a:pPr marL="201168" lvl="1" indent="0">
              <a:buNone/>
            </a:pPr>
            <a:r>
              <a:rPr lang="en-US" sz="2000" dirty="0"/>
              <a:t>1 </a:t>
            </a:r>
          </a:p>
          <a:p>
            <a:endParaRPr lang="en-US" dirty="0"/>
          </a:p>
        </p:txBody>
      </p:sp>
    </p:spTree>
    <p:extLst>
      <p:ext uri="{BB962C8B-B14F-4D97-AF65-F5344CB8AC3E}">
        <p14:creationId xmlns:p14="http://schemas.microsoft.com/office/powerpoint/2010/main" val="81291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11E-8B6D-48F0-B5CA-0B50484595F5}"/>
              </a:ext>
            </a:extLst>
          </p:cNvPr>
          <p:cNvSpPr>
            <a:spLocks noGrp="1"/>
          </p:cNvSpPr>
          <p:nvPr>
            <p:ph type="title"/>
          </p:nvPr>
        </p:nvSpPr>
        <p:spPr/>
        <p:txBody>
          <a:bodyPr/>
          <a:lstStyle/>
          <a:p>
            <a:r>
              <a:rPr lang="en-US" dirty="0"/>
              <a:t>Data Type – Numeric </a:t>
            </a:r>
            <a:br>
              <a:rPr lang="en-US" dirty="0"/>
            </a:br>
            <a:r>
              <a:rPr lang="en-US" dirty="0"/>
              <a:t>Approximate Types</a:t>
            </a:r>
          </a:p>
        </p:txBody>
      </p:sp>
      <p:sp>
        <p:nvSpPr>
          <p:cNvPr id="3" name="Content Placeholder 2">
            <a:extLst>
              <a:ext uri="{FF2B5EF4-FFF2-40B4-BE49-F238E27FC236}">
                <a16:creationId xmlns:a16="http://schemas.microsoft.com/office/drawing/2014/main" id="{03F91182-D526-4DFB-9AC7-695BB6464268}"/>
              </a:ext>
            </a:extLst>
          </p:cNvPr>
          <p:cNvSpPr>
            <a:spLocks noGrp="1"/>
          </p:cNvSpPr>
          <p:nvPr>
            <p:ph idx="1"/>
          </p:nvPr>
        </p:nvSpPr>
        <p:spPr>
          <a:xfrm>
            <a:off x="822959" y="1845734"/>
            <a:ext cx="7543801" cy="3274906"/>
          </a:xfrm>
        </p:spPr>
        <p:txBody>
          <a:bodyPr>
            <a:normAutofit/>
          </a:bodyPr>
          <a:lstStyle/>
          <a:p>
            <a:pPr marL="0" indent="0">
              <a:buNone/>
            </a:pPr>
            <a:r>
              <a:rPr lang="en-US" sz="2400" b="1" dirty="0"/>
              <a:t>float and real data types</a:t>
            </a:r>
          </a:p>
          <a:p>
            <a:pPr lvl="1"/>
            <a:r>
              <a:rPr lang="en-US" dirty="0"/>
              <a:t>Floating point data.</a:t>
            </a:r>
          </a:p>
          <a:p>
            <a:pPr lvl="1"/>
            <a:r>
              <a:rPr lang="en-US" dirty="0" err="1"/>
              <a:t>Approx</a:t>
            </a:r>
            <a:r>
              <a:rPr lang="en-US" dirty="0"/>
              <a:t> data in which all values cannot be accurately represented.</a:t>
            </a:r>
          </a:p>
          <a:p>
            <a:pPr lvl="1"/>
            <a:r>
              <a:rPr lang="en-US" dirty="0"/>
              <a:t>Best to use when there can be a margin of error.</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r>
              <a:rPr lang="en-US" dirty="0"/>
              <a:t>real = float(24)</a:t>
            </a:r>
          </a:p>
          <a:p>
            <a:pPr marL="0" indent="0">
              <a:buNone/>
            </a:pPr>
            <a:endParaRPr lang="en-US" dirty="0"/>
          </a:p>
        </p:txBody>
      </p:sp>
    </p:spTree>
    <p:extLst>
      <p:ext uri="{BB962C8B-B14F-4D97-AF65-F5344CB8AC3E}">
        <p14:creationId xmlns:p14="http://schemas.microsoft.com/office/powerpoint/2010/main" val="754870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11E-8B6D-48F0-B5CA-0B50484595F5}"/>
              </a:ext>
            </a:extLst>
          </p:cNvPr>
          <p:cNvSpPr>
            <a:spLocks noGrp="1"/>
          </p:cNvSpPr>
          <p:nvPr>
            <p:ph type="title"/>
          </p:nvPr>
        </p:nvSpPr>
        <p:spPr/>
        <p:txBody>
          <a:bodyPr/>
          <a:lstStyle/>
          <a:p>
            <a:r>
              <a:rPr lang="en-US" dirty="0"/>
              <a:t>Data Type – Numeric </a:t>
            </a:r>
            <a:br>
              <a:rPr lang="en-US" dirty="0"/>
            </a:br>
            <a:r>
              <a:rPr lang="en-US" dirty="0"/>
              <a:t>Approximate Types</a:t>
            </a:r>
          </a:p>
        </p:txBody>
      </p:sp>
      <p:graphicFrame>
        <p:nvGraphicFramePr>
          <p:cNvPr id="5" name="Table 5">
            <a:extLst>
              <a:ext uri="{FF2B5EF4-FFF2-40B4-BE49-F238E27FC236}">
                <a16:creationId xmlns:a16="http://schemas.microsoft.com/office/drawing/2014/main" id="{C8A783DE-06AC-49DA-B142-BB05619D4994}"/>
              </a:ext>
            </a:extLst>
          </p:cNvPr>
          <p:cNvGraphicFramePr>
            <a:graphicFrameLocks noGrp="1"/>
          </p:cNvGraphicFramePr>
          <p:nvPr>
            <p:extLst>
              <p:ext uri="{D42A27DB-BD31-4B8C-83A1-F6EECF244321}">
                <p14:modId xmlns:p14="http://schemas.microsoft.com/office/powerpoint/2010/main" val="333218944"/>
              </p:ext>
            </p:extLst>
          </p:nvPr>
        </p:nvGraphicFramePr>
        <p:xfrm>
          <a:off x="687376" y="2331720"/>
          <a:ext cx="7769247" cy="2194560"/>
        </p:xfrm>
        <a:graphic>
          <a:graphicData uri="http://schemas.openxmlformats.org/drawingml/2006/table">
            <a:tbl>
              <a:tblPr firstRow="1" bandRow="1">
                <a:tableStyleId>{5C22544A-7EE6-4342-B048-85BDC9FD1C3A}</a:tableStyleId>
              </a:tblPr>
              <a:tblGrid>
                <a:gridCol w="2589749">
                  <a:extLst>
                    <a:ext uri="{9D8B030D-6E8A-4147-A177-3AD203B41FA5}">
                      <a16:colId xmlns:a16="http://schemas.microsoft.com/office/drawing/2014/main" val="4025742190"/>
                    </a:ext>
                  </a:extLst>
                </a:gridCol>
                <a:gridCol w="2589749">
                  <a:extLst>
                    <a:ext uri="{9D8B030D-6E8A-4147-A177-3AD203B41FA5}">
                      <a16:colId xmlns:a16="http://schemas.microsoft.com/office/drawing/2014/main" val="3688933737"/>
                    </a:ext>
                  </a:extLst>
                </a:gridCol>
                <a:gridCol w="2589749">
                  <a:extLst>
                    <a:ext uri="{9D8B030D-6E8A-4147-A177-3AD203B41FA5}">
                      <a16:colId xmlns:a16="http://schemas.microsoft.com/office/drawing/2014/main" val="1904762949"/>
                    </a:ext>
                  </a:extLst>
                </a:gridCol>
              </a:tblGrid>
              <a:tr h="362608">
                <a:tc>
                  <a:txBody>
                    <a:bodyPr/>
                    <a:lstStyle/>
                    <a:p>
                      <a:r>
                        <a:rPr lang="en-US" dirty="0"/>
                        <a:t>Data Type</a:t>
                      </a:r>
                    </a:p>
                  </a:txBody>
                  <a:tcPr/>
                </a:tc>
                <a:tc>
                  <a:txBody>
                    <a:bodyPr/>
                    <a:lstStyle/>
                    <a:p>
                      <a:r>
                        <a:rPr lang="en-US" dirty="0"/>
                        <a:t>Range</a:t>
                      </a:r>
                    </a:p>
                  </a:txBody>
                  <a:tcPr/>
                </a:tc>
                <a:tc>
                  <a:txBody>
                    <a:bodyPr/>
                    <a:lstStyle/>
                    <a:p>
                      <a:r>
                        <a:rPr lang="en-US" dirty="0"/>
                        <a:t>Storage</a:t>
                      </a:r>
                    </a:p>
                  </a:txBody>
                  <a:tcPr/>
                </a:tc>
                <a:extLst>
                  <a:ext uri="{0D108BD9-81ED-4DB2-BD59-A6C34878D82A}">
                    <a16:rowId xmlns:a16="http://schemas.microsoft.com/office/drawing/2014/main" val="885889005"/>
                  </a:ext>
                </a:extLst>
              </a:tr>
              <a:tr h="572814">
                <a:tc>
                  <a:txBody>
                    <a:bodyPr/>
                    <a:lstStyle/>
                    <a:p>
                      <a:r>
                        <a:rPr lang="en-US" dirty="0"/>
                        <a:t>float</a:t>
                      </a:r>
                    </a:p>
                  </a:txBody>
                  <a:tcPr/>
                </a:tc>
                <a:tc>
                  <a:txBody>
                    <a:bodyPr/>
                    <a:lstStyle/>
                    <a:p>
                      <a:r>
                        <a:rPr lang="en-US" sz="1800" b="0" i="0" kern="1200" dirty="0">
                          <a:solidFill>
                            <a:schemeClr val="dk1"/>
                          </a:solidFill>
                          <a:effectLst/>
                          <a:latin typeface="+mn-lt"/>
                          <a:ea typeface="+mn-ea"/>
                          <a:cs typeface="+mn-cs"/>
                        </a:rPr>
                        <a:t>- 1.79E+308 to -2.23E-308, 0 and 2.23E-308 to 1.79E+308</a:t>
                      </a:r>
                      <a:endParaRPr lang="en-US" dirty="0"/>
                    </a:p>
                  </a:txBody>
                  <a:tcPr/>
                </a:tc>
                <a:tc>
                  <a:txBody>
                    <a:bodyPr/>
                    <a:lstStyle/>
                    <a:p>
                      <a:r>
                        <a:rPr lang="en-US" i="1" dirty="0"/>
                        <a:t>n</a:t>
                      </a:r>
                      <a:r>
                        <a:rPr lang="en-US" dirty="0"/>
                        <a:t> 1-24     4 bytes</a:t>
                      </a:r>
                    </a:p>
                    <a:p>
                      <a:r>
                        <a:rPr lang="en-US" i="1" dirty="0"/>
                        <a:t>n </a:t>
                      </a:r>
                      <a:r>
                        <a:rPr lang="en-US" i="0" dirty="0"/>
                        <a:t>25-53   8 bytes</a:t>
                      </a:r>
                    </a:p>
                  </a:txBody>
                  <a:tcPr/>
                </a:tc>
                <a:extLst>
                  <a:ext uri="{0D108BD9-81ED-4DB2-BD59-A6C34878D82A}">
                    <a16:rowId xmlns:a16="http://schemas.microsoft.com/office/drawing/2014/main" val="2503326410"/>
                  </a:ext>
                </a:extLst>
              </a:tr>
              <a:tr h="572814">
                <a:tc>
                  <a:txBody>
                    <a:bodyPr/>
                    <a:lstStyle/>
                    <a:p>
                      <a:r>
                        <a:rPr lang="en-US" dirty="0"/>
                        <a:t>real</a:t>
                      </a:r>
                    </a:p>
                  </a:txBody>
                  <a:tcPr/>
                </a:tc>
                <a:tc>
                  <a:txBody>
                    <a:bodyPr/>
                    <a:lstStyle/>
                    <a:p>
                      <a:r>
                        <a:rPr lang="en-US" sz="1800" b="0" i="0" kern="1200" dirty="0">
                          <a:solidFill>
                            <a:schemeClr val="dk1"/>
                          </a:solidFill>
                          <a:effectLst/>
                          <a:latin typeface="+mn-lt"/>
                          <a:ea typeface="+mn-ea"/>
                          <a:cs typeface="+mn-cs"/>
                        </a:rPr>
                        <a:t>- 3.40E + 38 to -1.18E - 38, 0 and 1.18E - 38 to 3.40E + 38</a:t>
                      </a:r>
                      <a:endParaRPr lang="en-US" dirty="0"/>
                    </a:p>
                  </a:txBody>
                  <a:tcPr/>
                </a:tc>
                <a:tc>
                  <a:txBody>
                    <a:bodyPr/>
                    <a:lstStyle/>
                    <a:p>
                      <a:r>
                        <a:rPr lang="en-US" dirty="0"/>
                        <a:t>4 bytes</a:t>
                      </a:r>
                    </a:p>
                  </a:txBody>
                  <a:tcPr/>
                </a:tc>
                <a:extLst>
                  <a:ext uri="{0D108BD9-81ED-4DB2-BD59-A6C34878D82A}">
                    <a16:rowId xmlns:a16="http://schemas.microsoft.com/office/drawing/2014/main" val="3004591283"/>
                  </a:ext>
                </a:extLst>
              </a:tr>
            </a:tbl>
          </a:graphicData>
        </a:graphic>
      </p:graphicFrame>
      <p:sp>
        <p:nvSpPr>
          <p:cNvPr id="6" name="TextBox 5">
            <a:extLst>
              <a:ext uri="{FF2B5EF4-FFF2-40B4-BE49-F238E27FC236}">
                <a16:creationId xmlns:a16="http://schemas.microsoft.com/office/drawing/2014/main" id="{00680CF3-0EA8-4018-9D65-A8176BFF1DA0}"/>
              </a:ext>
            </a:extLst>
          </p:cNvPr>
          <p:cNvSpPr txBox="1"/>
          <p:nvPr/>
        </p:nvSpPr>
        <p:spPr>
          <a:xfrm>
            <a:off x="2948150" y="5120639"/>
            <a:ext cx="3247698" cy="707886"/>
          </a:xfrm>
          <a:prstGeom prst="rect">
            <a:avLst/>
          </a:prstGeom>
          <a:noFill/>
        </p:spPr>
        <p:txBody>
          <a:bodyPr wrap="square" rtlCol="0">
            <a:spAutoFit/>
          </a:bodyPr>
          <a:lstStyle/>
          <a:p>
            <a:pPr algn="ctr"/>
            <a:r>
              <a:rPr lang="en-US" sz="2000" b="1" dirty="0"/>
              <a:t>Single Precision       n 1-24</a:t>
            </a:r>
          </a:p>
          <a:p>
            <a:pPr algn="ctr"/>
            <a:r>
              <a:rPr lang="en-US" sz="2000" b="1" dirty="0"/>
              <a:t>Double Precision     n 25-53</a:t>
            </a:r>
          </a:p>
        </p:txBody>
      </p:sp>
    </p:spTree>
    <p:extLst>
      <p:ext uri="{BB962C8B-B14F-4D97-AF65-F5344CB8AC3E}">
        <p14:creationId xmlns:p14="http://schemas.microsoft.com/office/powerpoint/2010/main" val="1224510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11E-8B6D-48F0-B5CA-0B50484595F5}"/>
              </a:ext>
            </a:extLst>
          </p:cNvPr>
          <p:cNvSpPr>
            <a:spLocks noGrp="1"/>
          </p:cNvSpPr>
          <p:nvPr>
            <p:ph type="title"/>
          </p:nvPr>
        </p:nvSpPr>
        <p:spPr/>
        <p:txBody>
          <a:bodyPr/>
          <a:lstStyle/>
          <a:p>
            <a:r>
              <a:rPr lang="en-US" dirty="0"/>
              <a:t>Data Type – Numeric </a:t>
            </a:r>
            <a:br>
              <a:rPr lang="en-US" dirty="0"/>
            </a:br>
            <a:r>
              <a:rPr lang="en-US" dirty="0"/>
              <a:t>Approximate Types</a:t>
            </a:r>
          </a:p>
        </p:txBody>
      </p:sp>
      <p:graphicFrame>
        <p:nvGraphicFramePr>
          <p:cNvPr id="4" name="Table 3">
            <a:extLst>
              <a:ext uri="{FF2B5EF4-FFF2-40B4-BE49-F238E27FC236}">
                <a16:creationId xmlns:a16="http://schemas.microsoft.com/office/drawing/2014/main" id="{82C6F3B8-B238-462D-9D02-51B41969303C}"/>
              </a:ext>
            </a:extLst>
          </p:cNvPr>
          <p:cNvGraphicFramePr>
            <a:graphicFrameLocks noGrp="1"/>
          </p:cNvGraphicFramePr>
          <p:nvPr>
            <p:extLst>
              <p:ext uri="{D42A27DB-BD31-4B8C-83A1-F6EECF244321}">
                <p14:modId xmlns:p14="http://schemas.microsoft.com/office/powerpoint/2010/main" val="319349480"/>
              </p:ext>
            </p:extLst>
          </p:nvPr>
        </p:nvGraphicFramePr>
        <p:xfrm>
          <a:off x="1115779" y="2697480"/>
          <a:ext cx="6579790" cy="1463040"/>
        </p:xfrm>
        <a:graphic>
          <a:graphicData uri="http://schemas.openxmlformats.org/drawingml/2006/table">
            <a:tbl>
              <a:tblPr/>
              <a:tblGrid>
                <a:gridCol w="239950">
                  <a:extLst>
                    <a:ext uri="{9D8B030D-6E8A-4147-A177-3AD203B41FA5}">
                      <a16:colId xmlns:a16="http://schemas.microsoft.com/office/drawing/2014/main" val="225887742"/>
                    </a:ext>
                  </a:extLst>
                </a:gridCol>
                <a:gridCol w="6339840">
                  <a:extLst>
                    <a:ext uri="{9D8B030D-6E8A-4147-A177-3AD203B41FA5}">
                      <a16:colId xmlns:a16="http://schemas.microsoft.com/office/drawing/2014/main" val="807814867"/>
                    </a:ext>
                  </a:extLst>
                </a:gridCol>
              </a:tblGrid>
              <a:tr h="0">
                <a:tc>
                  <a:txBody>
                    <a:bodyPr/>
                    <a:lstStyle/>
                    <a:p>
                      <a:pPr algn="ctr" fontAlgn="t" latinLnBrk="0"/>
                      <a:r>
                        <a:rPr lang="en-US">
                          <a:solidFill>
                            <a:srgbClr val="5499DE"/>
                          </a:solidFill>
                          <a:effectLst/>
                          <a:latin typeface="inherit"/>
                        </a:rPr>
                        <a:t>1</a:t>
                      </a:r>
                    </a:p>
                    <a:p>
                      <a:pPr algn="ctr" fontAlgn="t" latinLnBrk="0"/>
                      <a:r>
                        <a:rPr lang="en-US">
                          <a:solidFill>
                            <a:srgbClr val="5499DE"/>
                          </a:solidFill>
                          <a:effectLst/>
                          <a:latin typeface="inherit"/>
                        </a:rPr>
                        <a:t>2</a:t>
                      </a:r>
                    </a:p>
                    <a:p>
                      <a:pPr algn="ctr" fontAlgn="t" latinLnBrk="0"/>
                      <a:r>
                        <a:rPr lang="en-US">
                          <a:solidFill>
                            <a:srgbClr val="5499DE"/>
                          </a:solidFill>
                          <a:effectLst/>
                          <a:latin typeface="inherit"/>
                        </a:rPr>
                        <a:t>3</a:t>
                      </a:r>
                    </a:p>
                    <a:p>
                      <a:pPr algn="ctr" fontAlgn="t" latinLnBrk="0"/>
                      <a:r>
                        <a:rPr lang="en-US">
                          <a:solidFill>
                            <a:srgbClr val="5499DE"/>
                          </a:solidFill>
                          <a:effectLst/>
                          <a:latin typeface="inherit"/>
                        </a:rPr>
                        <a:t>4</a:t>
                      </a:r>
                    </a:p>
                    <a:p>
                      <a:pPr algn="ctr" fontAlgn="t" latinLnBrk="0"/>
                      <a:r>
                        <a:rPr lang="en-US">
                          <a:solidFill>
                            <a:srgbClr val="5499DE"/>
                          </a:solidFill>
                          <a:effectLst/>
                          <a:latin typeface="inherit"/>
                        </a:rPr>
                        <a:t>5</a:t>
                      </a:r>
                    </a:p>
                  </a:txBody>
                  <a:tcPr>
                    <a:lnL>
                      <a:noFill/>
                    </a:lnL>
                    <a:lnR>
                      <a:noFill/>
                    </a:lnR>
                    <a:lnT>
                      <a:noFill/>
                    </a:lnT>
                    <a:lnB>
                      <a:noFill/>
                    </a:lnB>
                    <a:solidFill>
                      <a:srgbClr val="DFEFFF"/>
                    </a:solidFill>
                  </a:tcPr>
                </a:tc>
                <a:tc>
                  <a:txBody>
                    <a:bodyPr/>
                    <a:lstStyle/>
                    <a:p>
                      <a:pPr algn="l" fontAlgn="t" latinLnBrk="1"/>
                      <a:r>
                        <a:rPr lang="en-US" dirty="0">
                          <a:solidFill>
                            <a:srgbClr val="0000FF"/>
                          </a:solidFill>
                          <a:effectLst/>
                          <a:latin typeface="inherit"/>
                        </a:rPr>
                        <a:t>DECLARE</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8080"/>
                          </a:solidFill>
                          <a:effectLst/>
                          <a:latin typeface="inherit"/>
                        </a:rPr>
                        <a:t>dividend</a:t>
                      </a:r>
                      <a:r>
                        <a:rPr lang="en-US" dirty="0">
                          <a:solidFill>
                            <a:srgbClr val="006FE0"/>
                          </a:solidFill>
                          <a:effectLst/>
                          <a:latin typeface="inherit"/>
                        </a:rPr>
                        <a:t> </a:t>
                      </a:r>
                      <a:r>
                        <a:rPr lang="en-US" dirty="0">
                          <a:solidFill>
                            <a:srgbClr val="0000FF"/>
                          </a:solidFill>
                          <a:effectLst/>
                          <a:latin typeface="inherit"/>
                        </a:rPr>
                        <a:t>REAL</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1</a:t>
                      </a:r>
                    </a:p>
                    <a:p>
                      <a:pPr algn="l" fontAlgn="t" latinLnBrk="1"/>
                      <a:r>
                        <a:rPr lang="en-US" dirty="0">
                          <a:solidFill>
                            <a:srgbClr val="0000FF"/>
                          </a:solidFill>
                          <a:effectLst/>
                          <a:latin typeface="inherit"/>
                        </a:rPr>
                        <a:t>DECLARE</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8080"/>
                          </a:solidFill>
                          <a:effectLst/>
                          <a:latin typeface="inherit"/>
                        </a:rPr>
                        <a:t>divisor</a:t>
                      </a:r>
                      <a:r>
                        <a:rPr lang="en-US" dirty="0">
                          <a:solidFill>
                            <a:srgbClr val="006FE0"/>
                          </a:solidFill>
                          <a:effectLst/>
                          <a:latin typeface="inherit"/>
                        </a:rPr>
                        <a:t> </a:t>
                      </a:r>
                      <a:r>
                        <a:rPr lang="en-US" dirty="0">
                          <a:solidFill>
                            <a:srgbClr val="0000FF"/>
                          </a:solidFill>
                          <a:effectLst/>
                          <a:latin typeface="inherit"/>
                        </a:rPr>
                        <a:t>REAL</a:t>
                      </a:r>
                      <a:r>
                        <a:rPr lang="en-US" dirty="0">
                          <a:solidFill>
                            <a:srgbClr val="006FE0"/>
                          </a:solidFill>
                          <a:effectLst/>
                          <a:latin typeface="inherit"/>
                        </a:rPr>
                        <a:t> </a:t>
                      </a:r>
                      <a:r>
                        <a:rPr lang="en-US" dirty="0">
                          <a:solidFill>
                            <a:srgbClr val="000000"/>
                          </a:solidFill>
                          <a:effectLst/>
                          <a:latin typeface="inherit"/>
                        </a:rPr>
                        <a:t>=3</a:t>
                      </a:r>
                    </a:p>
                    <a:p>
                      <a:pPr algn="l" fontAlgn="t" latinLnBrk="1"/>
                      <a:r>
                        <a:rPr lang="en-US" dirty="0">
                          <a:solidFill>
                            <a:srgbClr val="0000FF"/>
                          </a:solidFill>
                          <a:effectLst/>
                          <a:latin typeface="inherit"/>
                        </a:rPr>
                        <a:t>SELECT</a:t>
                      </a:r>
                      <a:r>
                        <a:rPr lang="en-US" dirty="0">
                          <a:solidFill>
                            <a:srgbClr val="006FE0"/>
                          </a:solidFill>
                          <a:effectLst/>
                          <a:latin typeface="inherit"/>
                        </a:rPr>
                        <a:t> </a:t>
                      </a:r>
                      <a:r>
                        <a:rPr lang="en-US" dirty="0">
                          <a:solidFill>
                            <a:srgbClr val="FF00FF"/>
                          </a:solidFill>
                          <a:effectLst/>
                          <a:latin typeface="inherit"/>
                        </a:rPr>
                        <a:t>Str</a:t>
                      </a:r>
                      <a:r>
                        <a:rPr lang="en-US" dirty="0">
                          <a:solidFill>
                            <a:srgbClr val="333333"/>
                          </a:solidFill>
                          <a:effectLst/>
                          <a:latin typeface="inherit"/>
                        </a:rPr>
                        <a:t>(@</a:t>
                      </a:r>
                      <a:r>
                        <a:rPr lang="en-US" dirty="0">
                          <a:solidFill>
                            <a:srgbClr val="008080"/>
                          </a:solidFill>
                          <a:effectLst/>
                          <a:latin typeface="inherit"/>
                        </a:rPr>
                        <a:t>dividend</a:t>
                      </a:r>
                      <a:r>
                        <a:rPr lang="en-US" dirty="0">
                          <a:solidFill>
                            <a:srgbClr val="006FE0"/>
                          </a:solidFill>
                          <a:effectLst/>
                          <a:latin typeface="inherit"/>
                        </a:rPr>
                        <a:t> </a:t>
                      </a:r>
                      <a:r>
                        <a:rPr lang="en-US" dirty="0">
                          <a:solidFill>
                            <a:srgbClr val="000000"/>
                          </a:solidFill>
                          <a:effectLst/>
                          <a:latin typeface="inherit"/>
                        </a:rPr>
                        <a:t>/</a:t>
                      </a:r>
                      <a:r>
                        <a:rPr lang="en-US" dirty="0">
                          <a:solidFill>
                            <a:srgbClr val="333333"/>
                          </a:solidFill>
                          <a:effectLst/>
                          <a:latin typeface="inherit"/>
                        </a:rPr>
                        <a:t>@</a:t>
                      </a:r>
                      <a:r>
                        <a:rPr lang="en-US" dirty="0">
                          <a:solidFill>
                            <a:srgbClr val="008080"/>
                          </a:solidFill>
                          <a:effectLst/>
                          <a:latin typeface="inherit"/>
                        </a:rPr>
                        <a:t>divisor</a:t>
                      </a:r>
                      <a:r>
                        <a:rPr lang="en-US" dirty="0">
                          <a:solidFill>
                            <a:srgbClr val="333333"/>
                          </a:solidFill>
                          <a:effectLst/>
                          <a:latin typeface="inherit"/>
                        </a:rPr>
                        <a:t>,</a:t>
                      </a:r>
                      <a:r>
                        <a:rPr lang="en-US" dirty="0">
                          <a:solidFill>
                            <a:srgbClr val="000000"/>
                          </a:solidFill>
                          <a:effectLst/>
                          <a:latin typeface="inherit"/>
                        </a:rPr>
                        <a:t>20</a:t>
                      </a:r>
                      <a:r>
                        <a:rPr lang="en-US" dirty="0">
                          <a:solidFill>
                            <a:srgbClr val="333333"/>
                          </a:solidFill>
                          <a:effectLst/>
                          <a:latin typeface="inherit"/>
                        </a:rPr>
                        <a:t>,</a:t>
                      </a:r>
                      <a:r>
                        <a:rPr lang="en-US" dirty="0">
                          <a:solidFill>
                            <a:srgbClr val="000000"/>
                          </a:solidFill>
                          <a:effectLst/>
                          <a:latin typeface="inherit"/>
                        </a:rPr>
                        <a:t>16</a:t>
                      </a:r>
                      <a:r>
                        <a:rPr lang="en-US" dirty="0">
                          <a:solidFill>
                            <a:srgbClr val="333333"/>
                          </a:solidFill>
                          <a:effectLst/>
                          <a:latin typeface="inherit"/>
                        </a:rPr>
                        <a:t>)</a:t>
                      </a:r>
                      <a:r>
                        <a:rPr lang="en-US" dirty="0">
                          <a:solidFill>
                            <a:srgbClr val="006FE0"/>
                          </a:solidFill>
                          <a:effectLst/>
                          <a:latin typeface="inherit"/>
                        </a:rPr>
                        <a:t> </a:t>
                      </a:r>
                      <a:r>
                        <a:rPr lang="en-US" dirty="0">
                          <a:solidFill>
                            <a:srgbClr val="0000FF"/>
                          </a:solidFill>
                          <a:effectLst/>
                          <a:latin typeface="inherit"/>
                        </a:rPr>
                        <a:t>as</a:t>
                      </a:r>
                      <a:r>
                        <a:rPr lang="en-US" dirty="0">
                          <a:solidFill>
                            <a:srgbClr val="006FE0"/>
                          </a:solidFill>
                          <a:effectLst/>
                          <a:latin typeface="inherit"/>
                        </a:rPr>
                        <a:t> </a:t>
                      </a:r>
                      <a:r>
                        <a:rPr lang="en-US" dirty="0">
                          <a:solidFill>
                            <a:srgbClr val="008080"/>
                          </a:solidFill>
                          <a:effectLst/>
                          <a:latin typeface="inherit"/>
                        </a:rPr>
                        <a:t>quotient</a:t>
                      </a:r>
                      <a:r>
                        <a:rPr lang="en-US" dirty="0">
                          <a:solidFill>
                            <a:srgbClr val="006FE0"/>
                          </a:solidFill>
                          <a:effectLst/>
                          <a:latin typeface="inherit"/>
                        </a:rPr>
                        <a:t>  </a:t>
                      </a:r>
                      <a:endParaRPr lang="en-US" dirty="0">
                        <a:solidFill>
                          <a:srgbClr val="000000"/>
                        </a:solidFill>
                        <a:effectLst/>
                        <a:latin typeface="inherit"/>
                      </a:endParaRPr>
                    </a:p>
                    <a:p>
                      <a:pPr algn="l" fontAlgn="t" latinLnBrk="1"/>
                      <a:r>
                        <a:rPr lang="en-US" dirty="0">
                          <a:solidFill>
                            <a:srgbClr val="008000"/>
                          </a:solidFill>
                          <a:effectLst/>
                          <a:latin typeface="inherit"/>
                        </a:rPr>
                        <a:t>--produces  0.3333333432674408</a:t>
                      </a:r>
                      <a:endParaRPr lang="en-US" dirty="0">
                        <a:solidFill>
                          <a:srgbClr val="000000"/>
                        </a:solidFill>
                        <a:effectLst/>
                        <a:latin typeface="inherit"/>
                      </a:endParaRPr>
                    </a:p>
                    <a:p>
                      <a:pPr algn="l" fontAlgn="t" latinLnBrk="1"/>
                      <a:r>
                        <a:rPr lang="en-US" dirty="0">
                          <a:solidFill>
                            <a:srgbClr val="008000"/>
                          </a:solidFill>
                          <a:effectLst/>
                          <a:latin typeface="inherit"/>
                        </a:rPr>
                        <a:t>--should be 0.3333333333333333</a:t>
                      </a:r>
                      <a:endParaRPr lang="en-US"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a16="http://schemas.microsoft.com/office/drawing/2014/main" val="3361176811"/>
                  </a:ext>
                </a:extLst>
              </a:tr>
            </a:tbl>
          </a:graphicData>
        </a:graphic>
      </p:graphicFrame>
    </p:spTree>
    <p:extLst>
      <p:ext uri="{BB962C8B-B14F-4D97-AF65-F5344CB8AC3E}">
        <p14:creationId xmlns:p14="http://schemas.microsoft.com/office/powerpoint/2010/main" val="3896377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C7F-8BF1-4CB6-806E-4A4179D5A022}"/>
              </a:ext>
            </a:extLst>
          </p:cNvPr>
          <p:cNvSpPr>
            <a:spLocks noGrp="1"/>
          </p:cNvSpPr>
          <p:nvPr>
            <p:ph type="title"/>
          </p:nvPr>
        </p:nvSpPr>
        <p:spPr/>
        <p:txBody>
          <a:bodyPr/>
          <a:lstStyle/>
          <a:p>
            <a:r>
              <a:rPr lang="en-US" dirty="0"/>
              <a:t>Data Types – Date</a:t>
            </a:r>
          </a:p>
        </p:txBody>
      </p:sp>
      <p:sp>
        <p:nvSpPr>
          <p:cNvPr id="3" name="Content Placeholder 2">
            <a:extLst>
              <a:ext uri="{FF2B5EF4-FFF2-40B4-BE49-F238E27FC236}">
                <a16:creationId xmlns:a16="http://schemas.microsoft.com/office/drawing/2014/main" id="{D0D292B0-9F04-4720-ADDC-8865AA74898A}"/>
              </a:ext>
            </a:extLst>
          </p:cNvPr>
          <p:cNvSpPr>
            <a:spLocks noGrp="1"/>
          </p:cNvSpPr>
          <p:nvPr>
            <p:ph idx="1"/>
          </p:nvPr>
        </p:nvSpPr>
        <p:spPr>
          <a:xfrm>
            <a:off x="822960" y="2032430"/>
            <a:ext cx="7543801" cy="3274906"/>
          </a:xfrm>
        </p:spPr>
        <p:txBody>
          <a:bodyPr>
            <a:normAutofit/>
          </a:bodyPr>
          <a:lstStyle/>
          <a:p>
            <a:pPr>
              <a:buFont typeface="Courier New" panose="02070309020205020404" pitchFamily="49" charset="0"/>
              <a:buChar char="o"/>
            </a:pPr>
            <a:r>
              <a:rPr lang="en-US" sz="2400" dirty="0"/>
              <a:t>  date </a:t>
            </a:r>
          </a:p>
          <a:p>
            <a:pPr>
              <a:buFont typeface="Courier New" panose="02070309020205020404" pitchFamily="49" charset="0"/>
              <a:buChar char="o"/>
            </a:pPr>
            <a:r>
              <a:rPr lang="en-US" sz="2400" dirty="0"/>
              <a:t>  time</a:t>
            </a:r>
          </a:p>
          <a:p>
            <a:pPr>
              <a:buFont typeface="Courier New" panose="02070309020205020404" pitchFamily="49" charset="0"/>
              <a:buChar char="o"/>
            </a:pPr>
            <a:r>
              <a:rPr lang="en-US" sz="2400" dirty="0"/>
              <a:t>  datetime</a:t>
            </a:r>
          </a:p>
          <a:p>
            <a:pPr>
              <a:buFont typeface="Courier New" panose="02070309020205020404" pitchFamily="49" charset="0"/>
              <a:buChar char="o"/>
            </a:pPr>
            <a:r>
              <a:rPr lang="en-US" sz="2400" dirty="0"/>
              <a:t>  datetime2</a:t>
            </a:r>
          </a:p>
          <a:p>
            <a:pPr>
              <a:buFont typeface="Courier New" panose="02070309020205020404" pitchFamily="49" charset="0"/>
              <a:buChar char="o"/>
            </a:pPr>
            <a:r>
              <a:rPr lang="en-US" sz="2400" dirty="0"/>
              <a:t>  </a:t>
            </a:r>
            <a:r>
              <a:rPr lang="en-US" sz="2400" dirty="0" err="1"/>
              <a:t>datetimeoffset</a:t>
            </a:r>
            <a:endParaRPr lang="en-US" sz="2400" dirty="0"/>
          </a:p>
          <a:p>
            <a:pPr>
              <a:buFont typeface="Courier New" panose="02070309020205020404" pitchFamily="49" charset="0"/>
              <a:buChar char="o"/>
            </a:pPr>
            <a:r>
              <a:rPr lang="en-US" sz="2400" dirty="0"/>
              <a:t>  </a:t>
            </a:r>
            <a:r>
              <a:rPr lang="en-US" sz="2400" dirty="0" err="1"/>
              <a:t>smalldatetime</a:t>
            </a:r>
            <a:endParaRPr lang="en-US" sz="2400" dirty="0"/>
          </a:p>
        </p:txBody>
      </p:sp>
    </p:spTree>
    <p:extLst>
      <p:ext uri="{BB962C8B-B14F-4D97-AF65-F5344CB8AC3E}">
        <p14:creationId xmlns:p14="http://schemas.microsoft.com/office/powerpoint/2010/main" val="2436439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BF4E-72CC-4A60-8E2D-8AF11CAB6A78}"/>
              </a:ext>
            </a:extLst>
          </p:cNvPr>
          <p:cNvSpPr>
            <a:spLocks noGrp="1"/>
          </p:cNvSpPr>
          <p:nvPr>
            <p:ph type="title"/>
          </p:nvPr>
        </p:nvSpPr>
        <p:spPr/>
        <p:txBody>
          <a:bodyPr/>
          <a:lstStyle/>
          <a:p>
            <a:r>
              <a:rPr lang="en-US" dirty="0"/>
              <a:t>Data Types – Date Continued</a:t>
            </a:r>
          </a:p>
        </p:txBody>
      </p:sp>
      <p:sp>
        <p:nvSpPr>
          <p:cNvPr id="3" name="Content Placeholder 2">
            <a:extLst>
              <a:ext uri="{FF2B5EF4-FFF2-40B4-BE49-F238E27FC236}">
                <a16:creationId xmlns:a16="http://schemas.microsoft.com/office/drawing/2014/main" id="{AB14EE38-FB5A-4E1B-8381-6A4D60FF43D2}"/>
              </a:ext>
            </a:extLst>
          </p:cNvPr>
          <p:cNvSpPr>
            <a:spLocks noGrp="1"/>
          </p:cNvSpPr>
          <p:nvPr>
            <p:ph idx="1"/>
          </p:nvPr>
        </p:nvSpPr>
        <p:spPr>
          <a:xfrm>
            <a:off x="822959" y="1845734"/>
            <a:ext cx="7543801" cy="1785233"/>
          </a:xfrm>
        </p:spPr>
        <p:txBody>
          <a:bodyPr/>
          <a:lstStyle/>
          <a:p>
            <a:r>
              <a:rPr lang="en-US" sz="2400" b="1" dirty="0"/>
              <a:t>date</a:t>
            </a:r>
          </a:p>
          <a:p>
            <a:pPr lvl="1"/>
            <a:r>
              <a:rPr lang="en-US" dirty="0"/>
              <a:t>Default: 1900-01-01</a:t>
            </a:r>
          </a:p>
          <a:p>
            <a:pPr lvl="1"/>
            <a:r>
              <a:rPr lang="en-US" dirty="0"/>
              <a:t>Range: January 1, 1 CE through December 31, 9999 CE</a:t>
            </a:r>
          </a:p>
          <a:p>
            <a:pPr lvl="1"/>
            <a:r>
              <a:rPr lang="en-US" dirty="0"/>
              <a:t>Syntax:  date</a:t>
            </a:r>
            <a:r>
              <a:rPr lang="en-US" i="1" dirty="0"/>
              <a:t> </a:t>
            </a:r>
          </a:p>
          <a:p>
            <a:pPr marL="201168" lvl="1" indent="0">
              <a:buNone/>
            </a:pPr>
            <a:endParaRPr lang="en-US" dirty="0"/>
          </a:p>
        </p:txBody>
      </p:sp>
      <p:sp>
        <p:nvSpPr>
          <p:cNvPr id="4" name="Content Placeholder 2">
            <a:extLst>
              <a:ext uri="{FF2B5EF4-FFF2-40B4-BE49-F238E27FC236}">
                <a16:creationId xmlns:a16="http://schemas.microsoft.com/office/drawing/2014/main" id="{FE9B4618-C6F7-4812-BA6F-8A788CB345BE}"/>
              </a:ext>
            </a:extLst>
          </p:cNvPr>
          <p:cNvSpPr txBox="1">
            <a:spLocks/>
          </p:cNvSpPr>
          <p:nvPr/>
        </p:nvSpPr>
        <p:spPr>
          <a:xfrm>
            <a:off x="822959" y="3914231"/>
            <a:ext cx="7543801" cy="20301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time</a:t>
            </a:r>
          </a:p>
          <a:p>
            <a:pPr lvl="1"/>
            <a:r>
              <a:rPr lang="en-US" dirty="0"/>
              <a:t>Default: 00:00:00</a:t>
            </a:r>
          </a:p>
          <a:p>
            <a:pPr lvl="1"/>
            <a:r>
              <a:rPr lang="en-US" dirty="0"/>
              <a:t>Range: 00:00:00.0000000 through 23:59:59.9999999</a:t>
            </a:r>
          </a:p>
          <a:p>
            <a:pPr lvl="1"/>
            <a:r>
              <a:rPr lang="en-US" dirty="0"/>
              <a:t>Syntax: time(fractional seconds) </a:t>
            </a:r>
          </a:p>
          <a:p>
            <a:pPr marL="201168" lvl="1" indent="0">
              <a:buFont typeface="Calibri" pitchFamily="34" charset="0"/>
              <a:buNone/>
            </a:pPr>
            <a:endParaRPr lang="en-US" dirty="0"/>
          </a:p>
        </p:txBody>
      </p:sp>
    </p:spTree>
    <p:extLst>
      <p:ext uri="{BB962C8B-B14F-4D97-AF65-F5344CB8AC3E}">
        <p14:creationId xmlns:p14="http://schemas.microsoft.com/office/powerpoint/2010/main" val="2683508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514-E3A1-4D08-976D-0268B29D143D}"/>
              </a:ext>
            </a:extLst>
          </p:cNvPr>
          <p:cNvSpPr>
            <a:spLocks noGrp="1"/>
          </p:cNvSpPr>
          <p:nvPr>
            <p:ph type="title"/>
          </p:nvPr>
        </p:nvSpPr>
        <p:spPr/>
        <p:txBody>
          <a:bodyPr/>
          <a:lstStyle/>
          <a:p>
            <a:r>
              <a:rPr lang="en-US" dirty="0"/>
              <a:t>Data Types – Date Continued</a:t>
            </a:r>
          </a:p>
        </p:txBody>
      </p:sp>
      <p:sp>
        <p:nvSpPr>
          <p:cNvPr id="3" name="Content Placeholder 2">
            <a:extLst>
              <a:ext uri="{FF2B5EF4-FFF2-40B4-BE49-F238E27FC236}">
                <a16:creationId xmlns:a16="http://schemas.microsoft.com/office/drawing/2014/main" id="{40EE17DD-C9CB-4FB4-B677-F8BABA417FA4}"/>
              </a:ext>
            </a:extLst>
          </p:cNvPr>
          <p:cNvSpPr>
            <a:spLocks noGrp="1"/>
          </p:cNvSpPr>
          <p:nvPr>
            <p:ph idx="1"/>
          </p:nvPr>
        </p:nvSpPr>
        <p:spPr>
          <a:xfrm>
            <a:off x="822959" y="1845734"/>
            <a:ext cx="7543801" cy="1767478"/>
          </a:xfrm>
        </p:spPr>
        <p:txBody>
          <a:bodyPr/>
          <a:lstStyle/>
          <a:p>
            <a:r>
              <a:rPr lang="en-US" sz="2400" b="1" dirty="0"/>
              <a:t>datetime</a:t>
            </a:r>
          </a:p>
          <a:p>
            <a:pPr lvl="1"/>
            <a:r>
              <a:rPr lang="en-US" dirty="0"/>
              <a:t>Default: 1900-01-01 00:00:00</a:t>
            </a:r>
          </a:p>
          <a:p>
            <a:pPr lvl="1"/>
            <a:r>
              <a:rPr lang="en-US" dirty="0"/>
              <a:t>Date Range: January 1, 1753, through December 31, 9999</a:t>
            </a:r>
          </a:p>
          <a:p>
            <a:pPr lvl="1"/>
            <a:r>
              <a:rPr lang="en-US" dirty="0"/>
              <a:t>Time Range: 00:00:00 through 23:59:59.997</a:t>
            </a:r>
          </a:p>
          <a:p>
            <a:pPr lvl="1"/>
            <a:r>
              <a:rPr lang="en-US" dirty="0"/>
              <a:t>Syntax: </a:t>
            </a:r>
            <a:r>
              <a:rPr lang="en-US" i="1" dirty="0"/>
              <a:t>datetime</a:t>
            </a:r>
          </a:p>
        </p:txBody>
      </p:sp>
      <p:sp>
        <p:nvSpPr>
          <p:cNvPr id="4" name="Content Placeholder 2">
            <a:extLst>
              <a:ext uri="{FF2B5EF4-FFF2-40B4-BE49-F238E27FC236}">
                <a16:creationId xmlns:a16="http://schemas.microsoft.com/office/drawing/2014/main" id="{B0FE529F-38AF-4B64-9823-C35645889E0D}"/>
              </a:ext>
            </a:extLst>
          </p:cNvPr>
          <p:cNvSpPr txBox="1">
            <a:spLocks/>
          </p:cNvSpPr>
          <p:nvPr/>
        </p:nvSpPr>
        <p:spPr>
          <a:xfrm>
            <a:off x="822959" y="3871322"/>
            <a:ext cx="7543801" cy="176747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datetime2</a:t>
            </a:r>
          </a:p>
          <a:p>
            <a:pPr lvl="1"/>
            <a:r>
              <a:rPr lang="en-US" dirty="0"/>
              <a:t>Default: 1900-01-01 00:00:00</a:t>
            </a:r>
          </a:p>
          <a:p>
            <a:pPr lvl="1"/>
            <a:r>
              <a:rPr lang="en-US" dirty="0"/>
              <a:t>Date Range: January 1,1 CE through December 31, 9999 CE</a:t>
            </a:r>
          </a:p>
          <a:p>
            <a:pPr lvl="1"/>
            <a:r>
              <a:rPr lang="en-US" dirty="0"/>
              <a:t>Time Range: 00:00:00 through 23:59:59.9999999</a:t>
            </a:r>
          </a:p>
          <a:p>
            <a:pPr lvl="1"/>
            <a:r>
              <a:rPr lang="en-US" dirty="0"/>
              <a:t>Syntax: </a:t>
            </a:r>
            <a:r>
              <a:rPr lang="en-US" i="1" dirty="0"/>
              <a:t>datetime2 (fraction seconds precision)</a:t>
            </a:r>
          </a:p>
        </p:txBody>
      </p:sp>
    </p:spTree>
    <p:extLst>
      <p:ext uri="{BB962C8B-B14F-4D97-AF65-F5344CB8AC3E}">
        <p14:creationId xmlns:p14="http://schemas.microsoft.com/office/powerpoint/2010/main" val="2465465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514-E3A1-4D08-976D-0268B29D143D}"/>
              </a:ext>
            </a:extLst>
          </p:cNvPr>
          <p:cNvSpPr>
            <a:spLocks noGrp="1"/>
          </p:cNvSpPr>
          <p:nvPr>
            <p:ph type="title"/>
          </p:nvPr>
        </p:nvSpPr>
        <p:spPr/>
        <p:txBody>
          <a:bodyPr/>
          <a:lstStyle/>
          <a:p>
            <a:r>
              <a:rPr lang="en-US" dirty="0"/>
              <a:t>Data Types – Date Continued</a:t>
            </a:r>
          </a:p>
        </p:txBody>
      </p:sp>
      <p:sp>
        <p:nvSpPr>
          <p:cNvPr id="3" name="Content Placeholder 2">
            <a:extLst>
              <a:ext uri="{FF2B5EF4-FFF2-40B4-BE49-F238E27FC236}">
                <a16:creationId xmlns:a16="http://schemas.microsoft.com/office/drawing/2014/main" id="{40EE17DD-C9CB-4FB4-B677-F8BABA417FA4}"/>
              </a:ext>
            </a:extLst>
          </p:cNvPr>
          <p:cNvSpPr>
            <a:spLocks noGrp="1"/>
          </p:cNvSpPr>
          <p:nvPr>
            <p:ph idx="1"/>
          </p:nvPr>
        </p:nvSpPr>
        <p:spPr>
          <a:xfrm>
            <a:off x="822959" y="1845734"/>
            <a:ext cx="7543801" cy="1767478"/>
          </a:xfrm>
        </p:spPr>
        <p:txBody>
          <a:bodyPr/>
          <a:lstStyle/>
          <a:p>
            <a:r>
              <a:rPr lang="en-US" sz="2400" b="1" dirty="0" err="1"/>
              <a:t>datetimeoffset</a:t>
            </a:r>
            <a:endParaRPr lang="en-US" sz="2400" b="1" dirty="0"/>
          </a:p>
          <a:p>
            <a:pPr lvl="1"/>
            <a:r>
              <a:rPr lang="en-US" dirty="0"/>
              <a:t>Default: 1900-01-01 00:00:00 00:00</a:t>
            </a:r>
          </a:p>
          <a:p>
            <a:pPr lvl="1"/>
            <a:r>
              <a:rPr lang="en-US" dirty="0"/>
              <a:t>Date Range: January 1,1 CE through December 31, 9999 CE</a:t>
            </a:r>
          </a:p>
          <a:p>
            <a:pPr lvl="1"/>
            <a:r>
              <a:rPr lang="en-US" dirty="0"/>
              <a:t>Time Range: 00:00:00 through 23:59:59.9999999</a:t>
            </a:r>
          </a:p>
          <a:p>
            <a:pPr lvl="1"/>
            <a:r>
              <a:rPr lang="en-US" dirty="0"/>
              <a:t>Syntax: </a:t>
            </a:r>
            <a:r>
              <a:rPr lang="en-US" i="1" dirty="0" err="1"/>
              <a:t>datetimeoffset</a:t>
            </a:r>
            <a:r>
              <a:rPr lang="en-US" i="1" dirty="0"/>
              <a:t> (fractional seconds precision)</a:t>
            </a:r>
          </a:p>
        </p:txBody>
      </p:sp>
      <p:sp>
        <p:nvSpPr>
          <p:cNvPr id="4" name="Content Placeholder 2">
            <a:extLst>
              <a:ext uri="{FF2B5EF4-FFF2-40B4-BE49-F238E27FC236}">
                <a16:creationId xmlns:a16="http://schemas.microsoft.com/office/drawing/2014/main" id="{B0FE529F-38AF-4B64-9823-C35645889E0D}"/>
              </a:ext>
            </a:extLst>
          </p:cNvPr>
          <p:cNvSpPr txBox="1">
            <a:spLocks/>
          </p:cNvSpPr>
          <p:nvPr/>
        </p:nvSpPr>
        <p:spPr>
          <a:xfrm>
            <a:off x="822959" y="3871322"/>
            <a:ext cx="7543801" cy="176747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err="1"/>
              <a:t>smalldatetime</a:t>
            </a:r>
            <a:endParaRPr lang="en-US" sz="2400" b="1" dirty="0"/>
          </a:p>
          <a:p>
            <a:pPr lvl="1"/>
            <a:r>
              <a:rPr lang="en-US" dirty="0"/>
              <a:t>Default: 1900-01-01 00:00:00</a:t>
            </a:r>
          </a:p>
          <a:p>
            <a:pPr lvl="1"/>
            <a:r>
              <a:rPr lang="en-US" dirty="0"/>
              <a:t>Date Range: January 1, 1900, through June 6, 2079</a:t>
            </a:r>
          </a:p>
          <a:p>
            <a:pPr lvl="1"/>
            <a:r>
              <a:rPr lang="en-US" dirty="0"/>
              <a:t>Time Range: 00:00:00 through 23:59:59</a:t>
            </a:r>
          </a:p>
          <a:p>
            <a:pPr lvl="1"/>
            <a:r>
              <a:rPr lang="en-US" dirty="0"/>
              <a:t>Syntax: </a:t>
            </a:r>
            <a:r>
              <a:rPr lang="en-US" i="1" dirty="0" err="1"/>
              <a:t>smalldatetime</a:t>
            </a:r>
            <a:endParaRPr lang="en-US" i="1" dirty="0"/>
          </a:p>
        </p:txBody>
      </p:sp>
    </p:spTree>
    <p:extLst>
      <p:ext uri="{BB962C8B-B14F-4D97-AF65-F5344CB8AC3E}">
        <p14:creationId xmlns:p14="http://schemas.microsoft.com/office/powerpoint/2010/main" val="3709930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7CEF-EFFF-4CA8-95EC-9805866B3B73}"/>
              </a:ext>
            </a:extLst>
          </p:cNvPr>
          <p:cNvSpPr>
            <a:spLocks noGrp="1"/>
          </p:cNvSpPr>
          <p:nvPr>
            <p:ph type="title"/>
          </p:nvPr>
        </p:nvSpPr>
        <p:spPr/>
        <p:txBody>
          <a:bodyPr/>
          <a:lstStyle/>
          <a:p>
            <a:r>
              <a:rPr lang="en-US" dirty="0"/>
              <a:t>Data Types – Character Strings</a:t>
            </a:r>
          </a:p>
        </p:txBody>
      </p:sp>
      <p:sp>
        <p:nvSpPr>
          <p:cNvPr id="3" name="Content Placeholder 2">
            <a:extLst>
              <a:ext uri="{FF2B5EF4-FFF2-40B4-BE49-F238E27FC236}">
                <a16:creationId xmlns:a16="http://schemas.microsoft.com/office/drawing/2014/main" id="{393C9CD9-97C2-4207-BFB6-47BD651F285B}"/>
              </a:ext>
            </a:extLst>
          </p:cNvPr>
          <p:cNvSpPr>
            <a:spLocks noGrp="1"/>
          </p:cNvSpPr>
          <p:nvPr>
            <p:ph idx="1"/>
          </p:nvPr>
        </p:nvSpPr>
        <p:spPr>
          <a:xfrm>
            <a:off x="822959" y="1845734"/>
            <a:ext cx="7543801" cy="1253066"/>
          </a:xfrm>
        </p:spPr>
        <p:txBody>
          <a:bodyPr/>
          <a:lstStyle/>
          <a:p>
            <a:r>
              <a:rPr lang="en-US" sz="2400" b="1" dirty="0"/>
              <a:t>Fixed Length:</a:t>
            </a:r>
          </a:p>
          <a:p>
            <a:pPr lvl="1"/>
            <a:r>
              <a:rPr lang="en-US" dirty="0"/>
              <a:t>char</a:t>
            </a:r>
          </a:p>
          <a:p>
            <a:pPr lvl="1"/>
            <a:r>
              <a:rPr lang="en-US" dirty="0" err="1"/>
              <a:t>nchar</a:t>
            </a:r>
            <a:endParaRPr lang="en-US" dirty="0"/>
          </a:p>
          <a:p>
            <a:pPr lvl="1"/>
            <a:endParaRPr lang="en-US" dirty="0"/>
          </a:p>
          <a:p>
            <a:pPr lvl="1"/>
            <a:endParaRPr lang="en-US" dirty="0"/>
          </a:p>
        </p:txBody>
      </p:sp>
      <p:sp>
        <p:nvSpPr>
          <p:cNvPr id="4" name="Content Placeholder 2">
            <a:extLst>
              <a:ext uri="{FF2B5EF4-FFF2-40B4-BE49-F238E27FC236}">
                <a16:creationId xmlns:a16="http://schemas.microsoft.com/office/drawing/2014/main" id="{B882DDF6-C91B-4247-9ADC-D168588C8E0C}"/>
              </a:ext>
            </a:extLst>
          </p:cNvPr>
          <p:cNvSpPr txBox="1">
            <a:spLocks/>
          </p:cNvSpPr>
          <p:nvPr/>
        </p:nvSpPr>
        <p:spPr>
          <a:xfrm>
            <a:off x="822959" y="3458634"/>
            <a:ext cx="7543801" cy="12530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Variable Length:</a:t>
            </a:r>
          </a:p>
          <a:p>
            <a:pPr lvl="1"/>
            <a:r>
              <a:rPr lang="en-US" dirty="0"/>
              <a:t>varchar</a:t>
            </a:r>
          </a:p>
          <a:p>
            <a:pPr lvl="1"/>
            <a:r>
              <a:rPr lang="en-US" dirty="0" err="1"/>
              <a:t>nvarchar</a:t>
            </a:r>
            <a:endParaRPr lang="en-US" dirty="0"/>
          </a:p>
          <a:p>
            <a:pPr lvl="1"/>
            <a:endParaRPr lang="en-US" dirty="0"/>
          </a:p>
          <a:p>
            <a:pPr lvl="1"/>
            <a:endParaRPr lang="en-US" dirty="0"/>
          </a:p>
        </p:txBody>
      </p:sp>
    </p:spTree>
    <p:extLst>
      <p:ext uri="{BB962C8B-B14F-4D97-AF65-F5344CB8AC3E}">
        <p14:creationId xmlns:p14="http://schemas.microsoft.com/office/powerpoint/2010/main" val="40127888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E14-7A18-49BE-AF81-5F78C9D446AD}"/>
              </a:ext>
            </a:extLst>
          </p:cNvPr>
          <p:cNvSpPr>
            <a:spLocks noGrp="1"/>
          </p:cNvSpPr>
          <p:nvPr>
            <p:ph type="title"/>
          </p:nvPr>
        </p:nvSpPr>
        <p:spPr/>
        <p:txBody>
          <a:bodyPr/>
          <a:lstStyle/>
          <a:p>
            <a:r>
              <a:rPr lang="en-US" dirty="0"/>
              <a:t>Data Types – Character Strings Continued</a:t>
            </a:r>
          </a:p>
        </p:txBody>
      </p:sp>
      <p:sp>
        <p:nvSpPr>
          <p:cNvPr id="3" name="Content Placeholder 2">
            <a:extLst>
              <a:ext uri="{FF2B5EF4-FFF2-40B4-BE49-F238E27FC236}">
                <a16:creationId xmlns:a16="http://schemas.microsoft.com/office/drawing/2014/main" id="{275F9BBD-F402-41FE-84B5-0C692BC882A7}"/>
              </a:ext>
            </a:extLst>
          </p:cNvPr>
          <p:cNvSpPr>
            <a:spLocks noGrp="1"/>
          </p:cNvSpPr>
          <p:nvPr>
            <p:ph idx="1"/>
          </p:nvPr>
        </p:nvSpPr>
        <p:spPr>
          <a:xfrm>
            <a:off x="822959" y="1845734"/>
            <a:ext cx="7543801" cy="1964266"/>
          </a:xfrm>
        </p:spPr>
        <p:txBody>
          <a:bodyPr>
            <a:normAutofit/>
          </a:bodyPr>
          <a:lstStyle/>
          <a:p>
            <a:r>
              <a:rPr lang="en-US" sz="2600" b="1" u="sng" dirty="0"/>
              <a:t>Fixed Length Character Strings</a:t>
            </a:r>
          </a:p>
          <a:p>
            <a:r>
              <a:rPr lang="en-US" sz="2400" b="1" dirty="0"/>
              <a:t>char:</a:t>
            </a:r>
          </a:p>
          <a:p>
            <a:pPr lvl="1"/>
            <a:r>
              <a:rPr lang="en-US" dirty="0"/>
              <a:t>Syntax: char(n)</a:t>
            </a:r>
          </a:p>
          <a:p>
            <a:pPr lvl="1"/>
            <a:r>
              <a:rPr lang="en-US" dirty="0"/>
              <a:t>n = 0 through 8000</a:t>
            </a:r>
          </a:p>
          <a:p>
            <a:pPr lvl="1"/>
            <a:r>
              <a:rPr lang="en-US" dirty="0"/>
              <a:t>Storage = n bytes</a:t>
            </a:r>
          </a:p>
          <a:p>
            <a:pPr lvl="1"/>
            <a:endParaRPr lang="en-US" dirty="0"/>
          </a:p>
          <a:p>
            <a:pPr lvl="1"/>
            <a:endParaRPr lang="en-US" dirty="0"/>
          </a:p>
          <a:p>
            <a:pPr lvl="1"/>
            <a:endParaRPr lang="en-US" dirty="0"/>
          </a:p>
        </p:txBody>
      </p:sp>
      <p:sp>
        <p:nvSpPr>
          <p:cNvPr id="4" name="Content Placeholder 2">
            <a:extLst>
              <a:ext uri="{FF2B5EF4-FFF2-40B4-BE49-F238E27FC236}">
                <a16:creationId xmlns:a16="http://schemas.microsoft.com/office/drawing/2014/main" id="{9F4757BC-2D06-4090-AE88-4232CBD276C2}"/>
              </a:ext>
            </a:extLst>
          </p:cNvPr>
          <p:cNvSpPr txBox="1">
            <a:spLocks/>
          </p:cNvSpPr>
          <p:nvPr/>
        </p:nvSpPr>
        <p:spPr>
          <a:xfrm>
            <a:off x="822959" y="3981873"/>
            <a:ext cx="7543801" cy="1862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err="1"/>
              <a:t>nchar</a:t>
            </a:r>
            <a:r>
              <a:rPr lang="en-US" sz="2400" b="1" dirty="0"/>
              <a:t>:</a:t>
            </a:r>
          </a:p>
          <a:p>
            <a:pPr lvl="1"/>
            <a:r>
              <a:rPr lang="en-US" dirty="0"/>
              <a:t>Syntax: </a:t>
            </a:r>
            <a:r>
              <a:rPr lang="en-US" dirty="0" err="1"/>
              <a:t>nchar</a:t>
            </a:r>
            <a:r>
              <a:rPr lang="en-US" dirty="0"/>
              <a:t>(n)</a:t>
            </a:r>
          </a:p>
          <a:p>
            <a:pPr lvl="1"/>
            <a:r>
              <a:rPr lang="en-US" dirty="0"/>
              <a:t>n = 0 through 4000</a:t>
            </a:r>
          </a:p>
          <a:p>
            <a:pPr lvl="1"/>
            <a:r>
              <a:rPr lang="en-US" dirty="0"/>
              <a:t>Storage: n * 2 bytes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2757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97BF-5E69-4939-B816-B50DE3E8B6FF}"/>
              </a:ext>
            </a:extLst>
          </p:cNvPr>
          <p:cNvSpPr>
            <a:spLocks noGrp="1"/>
          </p:cNvSpPr>
          <p:nvPr>
            <p:ph type="title"/>
          </p:nvPr>
        </p:nvSpPr>
        <p:spPr/>
        <p:txBody>
          <a:bodyPr/>
          <a:lstStyle/>
          <a:p>
            <a:r>
              <a:rPr lang="en-US" dirty="0"/>
              <a:t>Database Objects</a:t>
            </a:r>
          </a:p>
        </p:txBody>
      </p:sp>
      <p:sp>
        <p:nvSpPr>
          <p:cNvPr id="3" name="Content Placeholder 2">
            <a:extLst>
              <a:ext uri="{FF2B5EF4-FFF2-40B4-BE49-F238E27FC236}">
                <a16:creationId xmlns:a16="http://schemas.microsoft.com/office/drawing/2014/main" id="{D9903EC6-4AED-4E68-85A1-2A01806A768A}"/>
              </a:ext>
            </a:extLst>
          </p:cNvPr>
          <p:cNvSpPr>
            <a:spLocks noGrp="1"/>
          </p:cNvSpPr>
          <p:nvPr>
            <p:ph idx="1"/>
          </p:nvPr>
        </p:nvSpPr>
        <p:spPr>
          <a:xfrm>
            <a:off x="822960" y="2877550"/>
            <a:ext cx="7543801" cy="1450758"/>
          </a:xfrm>
        </p:spPr>
        <p:txBody>
          <a:bodyPr>
            <a:normAutofit/>
          </a:bodyPr>
          <a:lstStyle/>
          <a:p>
            <a:pPr marL="0" indent="0" algn="ctr">
              <a:buNone/>
            </a:pPr>
            <a:r>
              <a:rPr lang="en-US" sz="3600" b="1" i="1" dirty="0">
                <a:solidFill>
                  <a:schemeClr val="accent2">
                    <a:lumMod val="75000"/>
                  </a:schemeClr>
                </a:solidFill>
              </a:rPr>
              <a:t>A relational database data structure used to either store or reference data.</a:t>
            </a:r>
          </a:p>
          <a:p>
            <a:endParaRPr lang="en-US" sz="2400" b="1" dirty="0"/>
          </a:p>
        </p:txBody>
      </p:sp>
    </p:spTree>
    <p:extLst>
      <p:ext uri="{BB962C8B-B14F-4D97-AF65-F5344CB8AC3E}">
        <p14:creationId xmlns:p14="http://schemas.microsoft.com/office/powerpoint/2010/main" val="34765408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9FBB-AB19-43AD-8182-34394120AA88}"/>
              </a:ext>
            </a:extLst>
          </p:cNvPr>
          <p:cNvSpPr>
            <a:spLocks noGrp="1"/>
          </p:cNvSpPr>
          <p:nvPr>
            <p:ph type="title"/>
          </p:nvPr>
        </p:nvSpPr>
        <p:spPr/>
        <p:txBody>
          <a:bodyPr/>
          <a:lstStyle/>
          <a:p>
            <a:r>
              <a:rPr lang="en-US" dirty="0"/>
              <a:t>Data Types – Character Strings Continued</a:t>
            </a:r>
          </a:p>
        </p:txBody>
      </p:sp>
      <p:sp>
        <p:nvSpPr>
          <p:cNvPr id="4" name="Content Placeholder 2">
            <a:extLst>
              <a:ext uri="{FF2B5EF4-FFF2-40B4-BE49-F238E27FC236}">
                <a16:creationId xmlns:a16="http://schemas.microsoft.com/office/drawing/2014/main" id="{340BCE93-4961-4889-BF6B-465E3829F54C}"/>
              </a:ext>
            </a:extLst>
          </p:cNvPr>
          <p:cNvSpPr txBox="1">
            <a:spLocks/>
          </p:cNvSpPr>
          <p:nvPr/>
        </p:nvSpPr>
        <p:spPr>
          <a:xfrm>
            <a:off x="822959" y="1845734"/>
            <a:ext cx="7543801" cy="2319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b="1" u="sng" dirty="0"/>
              <a:t>Variable Length Character Strings</a:t>
            </a:r>
          </a:p>
          <a:p>
            <a:r>
              <a:rPr lang="en-US" sz="2400" b="1" dirty="0"/>
              <a:t>varchar:</a:t>
            </a:r>
          </a:p>
          <a:p>
            <a:pPr lvl="1"/>
            <a:r>
              <a:rPr lang="en-US" dirty="0"/>
              <a:t>Syntax: varchar(n) OR varchar(max)</a:t>
            </a:r>
          </a:p>
          <a:p>
            <a:pPr lvl="1"/>
            <a:r>
              <a:rPr lang="en-US" dirty="0"/>
              <a:t>n = 0 through 8000</a:t>
            </a:r>
          </a:p>
          <a:p>
            <a:pPr lvl="1"/>
            <a:r>
              <a:rPr lang="en-US" dirty="0"/>
              <a:t>max = 2 GB</a:t>
            </a:r>
          </a:p>
          <a:p>
            <a:pPr lvl="1"/>
            <a:r>
              <a:rPr lang="en-US" dirty="0"/>
              <a:t>Storage = actual data length + 2 bytes</a:t>
            </a:r>
          </a:p>
          <a:p>
            <a:pPr lvl="1"/>
            <a:endParaRPr lang="en-US" dirty="0"/>
          </a:p>
          <a:p>
            <a:pPr lvl="1"/>
            <a:endParaRPr lang="en-US" dirty="0"/>
          </a:p>
          <a:p>
            <a:pPr lvl="1"/>
            <a:endParaRPr lang="en-US" dirty="0"/>
          </a:p>
        </p:txBody>
      </p:sp>
      <p:sp>
        <p:nvSpPr>
          <p:cNvPr id="5" name="Content Placeholder 2">
            <a:extLst>
              <a:ext uri="{FF2B5EF4-FFF2-40B4-BE49-F238E27FC236}">
                <a16:creationId xmlns:a16="http://schemas.microsoft.com/office/drawing/2014/main" id="{0FB6F81F-B8F0-4F7E-850B-96DBB5A24E69}"/>
              </a:ext>
            </a:extLst>
          </p:cNvPr>
          <p:cNvSpPr txBox="1">
            <a:spLocks/>
          </p:cNvSpPr>
          <p:nvPr/>
        </p:nvSpPr>
        <p:spPr>
          <a:xfrm>
            <a:off x="822959" y="4312073"/>
            <a:ext cx="7543801" cy="19007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err="1"/>
              <a:t>nvarchar</a:t>
            </a:r>
            <a:r>
              <a:rPr lang="en-US" sz="2400" b="1" dirty="0"/>
              <a:t>:</a:t>
            </a:r>
          </a:p>
          <a:p>
            <a:pPr lvl="1"/>
            <a:r>
              <a:rPr lang="en-US" dirty="0"/>
              <a:t>Syntax: </a:t>
            </a:r>
            <a:r>
              <a:rPr lang="en-US" dirty="0" err="1"/>
              <a:t>nvarchar</a:t>
            </a:r>
            <a:r>
              <a:rPr lang="en-US" dirty="0"/>
              <a:t>(n) OR </a:t>
            </a:r>
            <a:r>
              <a:rPr lang="en-US" dirty="0" err="1"/>
              <a:t>nvarchar</a:t>
            </a:r>
            <a:r>
              <a:rPr lang="en-US" dirty="0"/>
              <a:t>(max)</a:t>
            </a:r>
          </a:p>
          <a:p>
            <a:pPr lvl="1"/>
            <a:r>
              <a:rPr lang="en-US" dirty="0"/>
              <a:t>n = 0 through 4000</a:t>
            </a:r>
          </a:p>
          <a:p>
            <a:pPr lvl="1"/>
            <a:r>
              <a:rPr lang="en-US" dirty="0"/>
              <a:t>max = 2 GB</a:t>
            </a:r>
          </a:p>
          <a:p>
            <a:pPr lvl="1"/>
            <a:r>
              <a:rPr lang="en-US" dirty="0"/>
              <a:t>Storage = (actual data length + 2) * 2 bytes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236822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5B1F-891C-4802-ADF7-A234CA7600B8}"/>
              </a:ext>
            </a:extLst>
          </p:cNvPr>
          <p:cNvSpPr>
            <a:spLocks noGrp="1"/>
          </p:cNvSpPr>
          <p:nvPr>
            <p:ph type="title"/>
          </p:nvPr>
        </p:nvSpPr>
        <p:spPr/>
        <p:txBody>
          <a:bodyPr/>
          <a:lstStyle/>
          <a:p>
            <a:r>
              <a:rPr lang="en-US" dirty="0"/>
              <a:t>Data Types – Character Strings Continued</a:t>
            </a:r>
          </a:p>
        </p:txBody>
      </p:sp>
      <p:sp>
        <p:nvSpPr>
          <p:cNvPr id="3" name="Content Placeholder 2">
            <a:extLst>
              <a:ext uri="{FF2B5EF4-FFF2-40B4-BE49-F238E27FC236}">
                <a16:creationId xmlns:a16="http://schemas.microsoft.com/office/drawing/2014/main" id="{BEC135A5-E529-4491-9BF5-3701FE8F865C}"/>
              </a:ext>
            </a:extLst>
          </p:cNvPr>
          <p:cNvSpPr>
            <a:spLocks noGrp="1"/>
          </p:cNvSpPr>
          <p:nvPr>
            <p:ph idx="1"/>
          </p:nvPr>
        </p:nvSpPr>
        <p:spPr>
          <a:xfrm>
            <a:off x="822959" y="1947334"/>
            <a:ext cx="7543801" cy="859366"/>
          </a:xfrm>
        </p:spPr>
        <p:txBody>
          <a:bodyPr/>
          <a:lstStyle/>
          <a:p>
            <a:r>
              <a:rPr lang="en-US" sz="2400" b="1" dirty="0"/>
              <a:t>Use char or </a:t>
            </a:r>
            <a:r>
              <a:rPr lang="en-US" sz="2400" b="1" dirty="0" err="1"/>
              <a:t>nchar</a:t>
            </a:r>
            <a:r>
              <a:rPr lang="en-US" sz="2400" b="1" dirty="0"/>
              <a:t>:</a:t>
            </a:r>
          </a:p>
          <a:p>
            <a:pPr lvl="1"/>
            <a:r>
              <a:rPr lang="en-US" dirty="0"/>
              <a:t>when the data entries are consistent size.</a:t>
            </a:r>
          </a:p>
          <a:p>
            <a:pPr lvl="1"/>
            <a:endParaRPr lang="en-US" dirty="0"/>
          </a:p>
        </p:txBody>
      </p:sp>
      <p:sp>
        <p:nvSpPr>
          <p:cNvPr id="6" name="Content Placeholder 2">
            <a:extLst>
              <a:ext uri="{FF2B5EF4-FFF2-40B4-BE49-F238E27FC236}">
                <a16:creationId xmlns:a16="http://schemas.microsoft.com/office/drawing/2014/main" id="{8666BDE2-59E4-49E4-8293-D334ABEDB4EE}"/>
              </a:ext>
            </a:extLst>
          </p:cNvPr>
          <p:cNvSpPr txBox="1">
            <a:spLocks/>
          </p:cNvSpPr>
          <p:nvPr/>
        </p:nvSpPr>
        <p:spPr>
          <a:xfrm>
            <a:off x="822959" y="3183469"/>
            <a:ext cx="7543801" cy="859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Use varchar(n) or </a:t>
            </a:r>
            <a:r>
              <a:rPr lang="en-US" sz="2400" b="1" dirty="0" err="1"/>
              <a:t>nvarchar</a:t>
            </a:r>
            <a:r>
              <a:rPr lang="en-US" sz="2400" b="1" dirty="0"/>
              <a:t>(n):</a:t>
            </a:r>
          </a:p>
          <a:p>
            <a:pPr lvl="1"/>
            <a:r>
              <a:rPr lang="en-US" dirty="0"/>
              <a:t>when the data entries vary in size.</a:t>
            </a:r>
          </a:p>
          <a:p>
            <a:pPr lvl="1"/>
            <a:endParaRPr lang="en-US" dirty="0"/>
          </a:p>
        </p:txBody>
      </p:sp>
    </p:spTree>
    <p:extLst>
      <p:ext uri="{BB962C8B-B14F-4D97-AF65-F5344CB8AC3E}">
        <p14:creationId xmlns:p14="http://schemas.microsoft.com/office/powerpoint/2010/main" val="1178715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80C3-AC6C-4144-A77B-93744D06D6F4}"/>
              </a:ext>
            </a:extLst>
          </p:cNvPr>
          <p:cNvSpPr>
            <a:spLocks noGrp="1"/>
          </p:cNvSpPr>
          <p:nvPr>
            <p:ph type="title"/>
          </p:nvPr>
        </p:nvSpPr>
        <p:spPr/>
        <p:txBody>
          <a:bodyPr/>
          <a:lstStyle/>
          <a:p>
            <a:r>
              <a:rPr lang="en-US" dirty="0"/>
              <a:t>Data Types – Character Strings Continued</a:t>
            </a:r>
          </a:p>
        </p:txBody>
      </p:sp>
      <p:sp>
        <p:nvSpPr>
          <p:cNvPr id="3" name="Content Placeholder 2">
            <a:extLst>
              <a:ext uri="{FF2B5EF4-FFF2-40B4-BE49-F238E27FC236}">
                <a16:creationId xmlns:a16="http://schemas.microsoft.com/office/drawing/2014/main" id="{ABB10E2C-8C7D-44FB-AF72-91EF7B0257FE}"/>
              </a:ext>
            </a:extLst>
          </p:cNvPr>
          <p:cNvSpPr>
            <a:spLocks noGrp="1"/>
          </p:cNvSpPr>
          <p:nvPr>
            <p:ph idx="1"/>
          </p:nvPr>
        </p:nvSpPr>
        <p:spPr>
          <a:xfrm>
            <a:off x="822960" y="2142914"/>
            <a:ext cx="3897632" cy="1465579"/>
          </a:xfrm>
        </p:spPr>
        <p:txBody>
          <a:bodyPr/>
          <a:lstStyle/>
          <a:p>
            <a:r>
              <a:rPr lang="en-US" sz="2400" b="1" dirty="0"/>
              <a:t>Unicode Character Strings </a:t>
            </a:r>
          </a:p>
          <a:p>
            <a:pPr lvl="1"/>
            <a:r>
              <a:rPr lang="en-US" dirty="0" err="1"/>
              <a:t>nchar</a:t>
            </a:r>
            <a:r>
              <a:rPr lang="en-US" dirty="0"/>
              <a:t> and </a:t>
            </a:r>
            <a:r>
              <a:rPr lang="en-US" dirty="0" err="1"/>
              <a:t>nvarchar</a:t>
            </a:r>
            <a:endParaRPr lang="en-US" dirty="0"/>
          </a:p>
          <a:p>
            <a:pPr lvl="1"/>
            <a:r>
              <a:rPr lang="en-US" dirty="0"/>
              <a:t>String size in byte-pairs</a:t>
            </a:r>
          </a:p>
          <a:p>
            <a:pPr lvl="1"/>
            <a:r>
              <a:rPr lang="en-US" dirty="0"/>
              <a:t>Encoding differences</a:t>
            </a:r>
          </a:p>
        </p:txBody>
      </p:sp>
      <p:pic>
        <p:nvPicPr>
          <p:cNvPr id="5" name="Picture 4">
            <a:extLst>
              <a:ext uri="{FF2B5EF4-FFF2-40B4-BE49-F238E27FC236}">
                <a16:creationId xmlns:a16="http://schemas.microsoft.com/office/drawing/2014/main" id="{CCDAED42-8501-44BB-9C4E-2476C20E6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708" y="2142914"/>
            <a:ext cx="2503891" cy="2822786"/>
          </a:xfrm>
          <a:prstGeom prst="rect">
            <a:avLst/>
          </a:prstGeom>
        </p:spPr>
      </p:pic>
      <p:sp>
        <p:nvSpPr>
          <p:cNvPr id="6" name="TextBox 5">
            <a:extLst>
              <a:ext uri="{FF2B5EF4-FFF2-40B4-BE49-F238E27FC236}">
                <a16:creationId xmlns:a16="http://schemas.microsoft.com/office/drawing/2014/main" id="{86836193-BF13-4412-AC3F-F731BCC8597F}"/>
              </a:ext>
            </a:extLst>
          </p:cNvPr>
          <p:cNvSpPr txBox="1"/>
          <p:nvPr/>
        </p:nvSpPr>
        <p:spPr>
          <a:xfrm>
            <a:off x="3210184" y="5778500"/>
            <a:ext cx="2723631" cy="369332"/>
          </a:xfrm>
          <a:prstGeom prst="rect">
            <a:avLst/>
          </a:prstGeom>
          <a:noFill/>
        </p:spPr>
        <p:txBody>
          <a:bodyPr wrap="none" rtlCol="0">
            <a:spAutoFit/>
          </a:bodyPr>
          <a:lstStyle/>
          <a:p>
            <a:r>
              <a:rPr lang="en-US" dirty="0">
                <a:hlinkClick r:id="rId4"/>
              </a:rPr>
              <a:t>https://home.unicode.org/</a:t>
            </a:r>
            <a:endParaRPr lang="en-US" dirty="0"/>
          </a:p>
        </p:txBody>
      </p:sp>
    </p:spTree>
    <p:extLst>
      <p:ext uri="{BB962C8B-B14F-4D97-AF65-F5344CB8AC3E}">
        <p14:creationId xmlns:p14="http://schemas.microsoft.com/office/powerpoint/2010/main" val="1670808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FDE-1A79-4B16-9929-39A404A828FF}"/>
              </a:ext>
            </a:extLst>
          </p:cNvPr>
          <p:cNvSpPr>
            <a:spLocks noGrp="1"/>
          </p:cNvSpPr>
          <p:nvPr>
            <p:ph type="title"/>
          </p:nvPr>
        </p:nvSpPr>
        <p:spPr/>
        <p:txBody>
          <a:bodyPr/>
          <a:lstStyle/>
          <a:p>
            <a:r>
              <a:rPr lang="en-US" dirty="0"/>
              <a:t>Data Types – NULL vs Empty String</a:t>
            </a:r>
          </a:p>
        </p:txBody>
      </p:sp>
      <p:sp>
        <p:nvSpPr>
          <p:cNvPr id="3" name="Content Placeholder 2">
            <a:extLst>
              <a:ext uri="{FF2B5EF4-FFF2-40B4-BE49-F238E27FC236}">
                <a16:creationId xmlns:a16="http://schemas.microsoft.com/office/drawing/2014/main" id="{8AEF0252-CC0C-4CB6-93D6-320B1E2DF43E}"/>
              </a:ext>
            </a:extLst>
          </p:cNvPr>
          <p:cNvSpPr>
            <a:spLocks noGrp="1"/>
          </p:cNvSpPr>
          <p:nvPr>
            <p:ph idx="1"/>
          </p:nvPr>
        </p:nvSpPr>
        <p:spPr>
          <a:xfrm>
            <a:off x="822960" y="1973055"/>
            <a:ext cx="7543801" cy="816443"/>
          </a:xfrm>
        </p:spPr>
        <p:txBody>
          <a:bodyPr/>
          <a:lstStyle/>
          <a:p>
            <a:r>
              <a:rPr lang="en-US" sz="2400" b="1" dirty="0"/>
              <a:t>NULL:  </a:t>
            </a:r>
          </a:p>
          <a:p>
            <a:pPr lvl="1"/>
            <a:r>
              <a:rPr lang="en-US" dirty="0"/>
              <a:t>Refers to nothing or the absence of value.</a:t>
            </a:r>
          </a:p>
          <a:p>
            <a:pPr lvl="1"/>
            <a:endParaRPr lang="en-US" dirty="0"/>
          </a:p>
        </p:txBody>
      </p:sp>
      <p:sp>
        <p:nvSpPr>
          <p:cNvPr id="4" name="Content Placeholder 2">
            <a:extLst>
              <a:ext uri="{FF2B5EF4-FFF2-40B4-BE49-F238E27FC236}">
                <a16:creationId xmlns:a16="http://schemas.microsoft.com/office/drawing/2014/main" id="{D6D67B38-0061-493D-994E-D0C3C19DA803}"/>
              </a:ext>
            </a:extLst>
          </p:cNvPr>
          <p:cNvSpPr txBox="1">
            <a:spLocks/>
          </p:cNvSpPr>
          <p:nvPr/>
        </p:nvSpPr>
        <p:spPr>
          <a:xfrm>
            <a:off x="800099" y="3020778"/>
            <a:ext cx="7543801" cy="8164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Empty String:  </a:t>
            </a:r>
          </a:p>
          <a:p>
            <a:pPr lvl="1"/>
            <a:r>
              <a:rPr lang="en-US" dirty="0"/>
              <a:t>Refers to a unique string with value of zero length.</a:t>
            </a:r>
          </a:p>
          <a:p>
            <a:pPr lvl="1"/>
            <a:endParaRPr lang="en-US" dirty="0"/>
          </a:p>
        </p:txBody>
      </p:sp>
    </p:spTree>
    <p:extLst>
      <p:ext uri="{BB962C8B-B14F-4D97-AF65-F5344CB8AC3E}">
        <p14:creationId xmlns:p14="http://schemas.microsoft.com/office/powerpoint/2010/main" val="3365087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38EE-544A-4A3F-9CB1-3C15F2B939DA}"/>
              </a:ext>
            </a:extLst>
          </p:cNvPr>
          <p:cNvSpPr>
            <a:spLocks noGrp="1"/>
          </p:cNvSpPr>
          <p:nvPr>
            <p:ph type="title"/>
          </p:nvPr>
        </p:nvSpPr>
        <p:spPr/>
        <p:txBody>
          <a:bodyPr/>
          <a:lstStyle/>
          <a:p>
            <a:r>
              <a:rPr lang="en-US" dirty="0"/>
              <a:t>Entity Relationship Diagram (ERD)</a:t>
            </a:r>
          </a:p>
        </p:txBody>
      </p:sp>
      <p:sp>
        <p:nvSpPr>
          <p:cNvPr id="3" name="Content Placeholder 2">
            <a:extLst>
              <a:ext uri="{FF2B5EF4-FFF2-40B4-BE49-F238E27FC236}">
                <a16:creationId xmlns:a16="http://schemas.microsoft.com/office/drawing/2014/main" id="{2D82F820-285C-4F3C-AE01-92DC327A5762}"/>
              </a:ext>
            </a:extLst>
          </p:cNvPr>
          <p:cNvSpPr>
            <a:spLocks noGrp="1"/>
          </p:cNvSpPr>
          <p:nvPr>
            <p:ph idx="1"/>
          </p:nvPr>
        </p:nvSpPr>
        <p:spPr>
          <a:xfrm>
            <a:off x="822960" y="2462954"/>
            <a:ext cx="7543801" cy="2543386"/>
          </a:xfrm>
        </p:spPr>
        <p:txBody>
          <a:bodyPr>
            <a:normAutofit lnSpcReduction="10000"/>
          </a:bodyPr>
          <a:lstStyle/>
          <a:p>
            <a:pPr algn="ctr"/>
            <a:r>
              <a:rPr lang="en-US" sz="3600" i="1" dirty="0">
                <a:solidFill>
                  <a:schemeClr val="accent2">
                    <a:lumMod val="75000"/>
                  </a:schemeClr>
                </a:solidFill>
              </a:rPr>
              <a:t>An entity-relationship diagram (ERD) is a data modeling technique that graphically illustrates an information system’s entities and the relationships between those entities.</a:t>
            </a:r>
          </a:p>
        </p:txBody>
      </p:sp>
    </p:spTree>
    <p:extLst>
      <p:ext uri="{BB962C8B-B14F-4D97-AF65-F5344CB8AC3E}">
        <p14:creationId xmlns:p14="http://schemas.microsoft.com/office/powerpoint/2010/main" val="11048439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75AD-9407-47AA-A55B-E05088A986B3}"/>
              </a:ext>
            </a:extLst>
          </p:cNvPr>
          <p:cNvSpPr>
            <a:spLocks noGrp="1"/>
          </p:cNvSpPr>
          <p:nvPr>
            <p:ph type="title"/>
          </p:nvPr>
        </p:nvSpPr>
        <p:spPr/>
        <p:txBody>
          <a:bodyPr/>
          <a:lstStyle/>
          <a:p>
            <a:r>
              <a:rPr lang="en-US" dirty="0"/>
              <a:t>Entity Relationship Diagram (ERD) Continued</a:t>
            </a:r>
          </a:p>
        </p:txBody>
      </p:sp>
      <p:pic>
        <p:nvPicPr>
          <p:cNvPr id="9" name="Content Placeholder 8">
            <a:extLst>
              <a:ext uri="{FF2B5EF4-FFF2-40B4-BE49-F238E27FC236}">
                <a16:creationId xmlns:a16="http://schemas.microsoft.com/office/drawing/2014/main" id="{DCA134CD-7834-4A6C-A1C9-14CE6A5BC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820" y="1846263"/>
            <a:ext cx="3376360" cy="4350898"/>
          </a:xfrm>
        </p:spPr>
      </p:pic>
    </p:spTree>
    <p:extLst>
      <p:ext uri="{BB962C8B-B14F-4D97-AF65-F5344CB8AC3E}">
        <p14:creationId xmlns:p14="http://schemas.microsoft.com/office/powerpoint/2010/main" val="1649862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5A0F-5DAF-4ECB-8B91-A7A70E7CBAB8}"/>
              </a:ext>
            </a:extLst>
          </p:cNvPr>
          <p:cNvSpPr>
            <a:spLocks noGrp="1"/>
          </p:cNvSpPr>
          <p:nvPr>
            <p:ph type="title"/>
          </p:nvPr>
        </p:nvSpPr>
        <p:spPr/>
        <p:txBody>
          <a:bodyPr/>
          <a:lstStyle/>
          <a:p>
            <a:r>
              <a:rPr lang="en-US" dirty="0"/>
              <a:t>Entity Relationship Diagram (ERD) Continued</a:t>
            </a:r>
          </a:p>
        </p:txBody>
      </p:sp>
      <p:sp>
        <p:nvSpPr>
          <p:cNvPr id="3" name="Content Placeholder 2">
            <a:extLst>
              <a:ext uri="{FF2B5EF4-FFF2-40B4-BE49-F238E27FC236}">
                <a16:creationId xmlns:a16="http://schemas.microsoft.com/office/drawing/2014/main" id="{232FBAA1-BCE9-40C4-BEDC-7CC718EB88F2}"/>
              </a:ext>
            </a:extLst>
          </p:cNvPr>
          <p:cNvSpPr>
            <a:spLocks noGrp="1"/>
          </p:cNvSpPr>
          <p:nvPr>
            <p:ph idx="1"/>
          </p:nvPr>
        </p:nvSpPr>
        <p:spPr>
          <a:xfrm>
            <a:off x="915733" y="2051918"/>
            <a:ext cx="4171172" cy="3332056"/>
          </a:xfrm>
        </p:spPr>
        <p:txBody>
          <a:bodyPr>
            <a:normAutofit fontScale="92500" lnSpcReduction="20000"/>
          </a:bodyPr>
          <a:lstStyle/>
          <a:p>
            <a:r>
              <a:rPr lang="en-US" sz="2600" b="1" u="sng" dirty="0"/>
              <a:t>Basic Components:</a:t>
            </a:r>
          </a:p>
          <a:p>
            <a:pPr marL="457200" indent="-457200">
              <a:buFont typeface="+mj-lt"/>
              <a:buAutoNum type="arabicPeriod"/>
            </a:pPr>
            <a:r>
              <a:rPr lang="en-US" sz="2400" dirty="0"/>
              <a:t>Entities / Tables</a:t>
            </a:r>
          </a:p>
          <a:p>
            <a:pPr marL="457200" indent="-457200">
              <a:buFont typeface="+mj-lt"/>
              <a:buAutoNum type="arabicPeriod"/>
            </a:pPr>
            <a:endParaRPr lang="en-US" sz="2400" dirty="0"/>
          </a:p>
          <a:p>
            <a:pPr marL="457200" indent="-457200">
              <a:buFont typeface="+mj-lt"/>
              <a:buAutoNum type="arabicPeriod"/>
            </a:pPr>
            <a:r>
              <a:rPr lang="en-US" sz="2400" dirty="0"/>
              <a:t>Keys (Primary and Foreign)</a:t>
            </a:r>
          </a:p>
          <a:p>
            <a:pPr marL="457200" indent="-457200">
              <a:buFont typeface="+mj-lt"/>
              <a:buAutoNum type="arabicPeriod"/>
            </a:pPr>
            <a:endParaRPr lang="en-US" sz="2400" dirty="0"/>
          </a:p>
          <a:p>
            <a:pPr marL="457200" indent="-457200">
              <a:buFont typeface="+mj-lt"/>
              <a:buAutoNum type="arabicPeriod"/>
            </a:pPr>
            <a:r>
              <a:rPr lang="en-US" sz="2400" dirty="0"/>
              <a:t>Relationships</a:t>
            </a:r>
          </a:p>
          <a:p>
            <a:pPr marL="457200" indent="-457200">
              <a:buFont typeface="+mj-lt"/>
              <a:buAutoNum type="arabicPeriod"/>
            </a:pPr>
            <a:endParaRPr lang="en-US" sz="2400" dirty="0"/>
          </a:p>
          <a:p>
            <a:pPr marL="457200" indent="-457200">
              <a:buFont typeface="+mj-lt"/>
              <a:buAutoNum type="arabicPeriod"/>
            </a:pPr>
            <a:r>
              <a:rPr lang="en-US" sz="2400" dirty="0"/>
              <a:t>Attributes / Columns</a:t>
            </a:r>
          </a:p>
        </p:txBody>
      </p:sp>
    </p:spTree>
    <p:extLst>
      <p:ext uri="{BB962C8B-B14F-4D97-AF65-F5344CB8AC3E}">
        <p14:creationId xmlns:p14="http://schemas.microsoft.com/office/powerpoint/2010/main" val="2852105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Entity Relationship Diagram (ERD) Continued - Cardinality</a:t>
            </a:r>
          </a:p>
        </p:txBody>
      </p:sp>
      <p:pic>
        <p:nvPicPr>
          <p:cNvPr id="18" name="Content Placeholder 17">
            <a:extLst>
              <a:ext uri="{FF2B5EF4-FFF2-40B4-BE49-F238E27FC236}">
                <a16:creationId xmlns:a16="http://schemas.microsoft.com/office/drawing/2014/main" id="{9AF585BE-E663-4480-92A1-55646D8E1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720" y="2715349"/>
            <a:ext cx="6569009" cy="2888230"/>
          </a:xfrm>
        </p:spPr>
      </p:pic>
      <p:sp>
        <p:nvSpPr>
          <p:cNvPr id="19" name="TextBox 18">
            <a:extLst>
              <a:ext uri="{FF2B5EF4-FFF2-40B4-BE49-F238E27FC236}">
                <a16:creationId xmlns:a16="http://schemas.microsoft.com/office/drawing/2014/main" id="{BC102AA0-6174-42BA-9825-3CB99AAA70F0}"/>
              </a:ext>
            </a:extLst>
          </p:cNvPr>
          <p:cNvSpPr txBox="1"/>
          <p:nvPr/>
        </p:nvSpPr>
        <p:spPr>
          <a:xfrm>
            <a:off x="5939162" y="3027284"/>
            <a:ext cx="421910" cy="307777"/>
          </a:xfrm>
          <a:prstGeom prst="rect">
            <a:avLst/>
          </a:prstGeom>
          <a:solidFill>
            <a:schemeClr val="bg1"/>
          </a:solidFill>
        </p:spPr>
        <p:txBody>
          <a:bodyPr wrap="none" rtlCol="0">
            <a:spAutoFit/>
          </a:bodyPr>
          <a:lstStyle/>
          <a:p>
            <a:r>
              <a:rPr lang="en-US" sz="1400" dirty="0"/>
              <a:t>1-1</a:t>
            </a:r>
          </a:p>
        </p:txBody>
      </p:sp>
      <p:sp>
        <p:nvSpPr>
          <p:cNvPr id="20" name="TextBox 19">
            <a:extLst>
              <a:ext uri="{FF2B5EF4-FFF2-40B4-BE49-F238E27FC236}">
                <a16:creationId xmlns:a16="http://schemas.microsoft.com/office/drawing/2014/main" id="{3259367E-AD9E-4A00-ADF3-3FC1B95FC525}"/>
              </a:ext>
            </a:extLst>
          </p:cNvPr>
          <p:cNvSpPr txBox="1"/>
          <p:nvPr/>
        </p:nvSpPr>
        <p:spPr>
          <a:xfrm>
            <a:off x="5939162" y="3990485"/>
            <a:ext cx="484428" cy="307777"/>
          </a:xfrm>
          <a:prstGeom prst="rect">
            <a:avLst/>
          </a:prstGeom>
          <a:solidFill>
            <a:schemeClr val="bg1"/>
          </a:solidFill>
        </p:spPr>
        <p:txBody>
          <a:bodyPr wrap="none" rtlCol="0">
            <a:spAutoFit/>
          </a:bodyPr>
          <a:lstStyle/>
          <a:p>
            <a:r>
              <a:rPr lang="en-US" sz="1400" dirty="0"/>
              <a:t>1-M</a:t>
            </a:r>
          </a:p>
        </p:txBody>
      </p:sp>
      <p:sp>
        <p:nvSpPr>
          <p:cNvPr id="21" name="TextBox 20">
            <a:extLst>
              <a:ext uri="{FF2B5EF4-FFF2-40B4-BE49-F238E27FC236}">
                <a16:creationId xmlns:a16="http://schemas.microsoft.com/office/drawing/2014/main" id="{A616DA6E-9A9A-4EFD-84CB-A859D8A195C9}"/>
              </a:ext>
            </a:extLst>
          </p:cNvPr>
          <p:cNvSpPr txBox="1"/>
          <p:nvPr/>
        </p:nvSpPr>
        <p:spPr>
          <a:xfrm>
            <a:off x="5939162" y="4972913"/>
            <a:ext cx="508473" cy="307777"/>
          </a:xfrm>
          <a:prstGeom prst="rect">
            <a:avLst/>
          </a:prstGeom>
          <a:solidFill>
            <a:schemeClr val="bg1"/>
          </a:solidFill>
        </p:spPr>
        <p:txBody>
          <a:bodyPr wrap="none" rtlCol="0">
            <a:spAutoFit/>
          </a:bodyPr>
          <a:lstStyle/>
          <a:p>
            <a:r>
              <a:rPr lang="en-US" sz="1400" dirty="0"/>
              <a:t>M-N</a:t>
            </a:r>
          </a:p>
        </p:txBody>
      </p:sp>
      <p:sp>
        <p:nvSpPr>
          <p:cNvPr id="22" name="TextBox 21">
            <a:extLst>
              <a:ext uri="{FF2B5EF4-FFF2-40B4-BE49-F238E27FC236}">
                <a16:creationId xmlns:a16="http://schemas.microsoft.com/office/drawing/2014/main" id="{8A05029D-31C7-4E63-A82D-F38902C877B9}"/>
              </a:ext>
            </a:extLst>
          </p:cNvPr>
          <p:cNvSpPr txBox="1"/>
          <p:nvPr/>
        </p:nvSpPr>
        <p:spPr>
          <a:xfrm>
            <a:off x="936858" y="1970843"/>
            <a:ext cx="4566378" cy="461665"/>
          </a:xfrm>
          <a:prstGeom prst="rect">
            <a:avLst/>
          </a:prstGeom>
          <a:noFill/>
        </p:spPr>
        <p:txBody>
          <a:bodyPr wrap="none" rtlCol="0">
            <a:spAutoFit/>
          </a:bodyPr>
          <a:lstStyle/>
          <a:p>
            <a:r>
              <a:rPr lang="en-US" sz="2400" b="1" dirty="0"/>
              <a:t>Crows Feet Notation (Mandatory):</a:t>
            </a:r>
          </a:p>
        </p:txBody>
      </p:sp>
    </p:spTree>
    <p:extLst>
      <p:ext uri="{BB962C8B-B14F-4D97-AF65-F5344CB8AC3E}">
        <p14:creationId xmlns:p14="http://schemas.microsoft.com/office/powerpoint/2010/main" val="4171269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Entity Relationship Diagram (ERD) Continued - Cardinality</a:t>
            </a:r>
          </a:p>
        </p:txBody>
      </p:sp>
      <p:sp>
        <p:nvSpPr>
          <p:cNvPr id="22" name="TextBox 21">
            <a:extLst>
              <a:ext uri="{FF2B5EF4-FFF2-40B4-BE49-F238E27FC236}">
                <a16:creationId xmlns:a16="http://schemas.microsoft.com/office/drawing/2014/main" id="{8A05029D-31C7-4E63-A82D-F38902C877B9}"/>
              </a:ext>
            </a:extLst>
          </p:cNvPr>
          <p:cNvSpPr txBox="1"/>
          <p:nvPr/>
        </p:nvSpPr>
        <p:spPr>
          <a:xfrm>
            <a:off x="936858" y="1970843"/>
            <a:ext cx="4252318" cy="461665"/>
          </a:xfrm>
          <a:prstGeom prst="rect">
            <a:avLst/>
          </a:prstGeom>
          <a:noFill/>
        </p:spPr>
        <p:txBody>
          <a:bodyPr wrap="none" rtlCol="0">
            <a:spAutoFit/>
          </a:bodyPr>
          <a:lstStyle/>
          <a:p>
            <a:r>
              <a:rPr lang="en-US" sz="2400" b="1" dirty="0"/>
              <a:t>Crows Feet Notation (Optional):</a:t>
            </a:r>
          </a:p>
        </p:txBody>
      </p:sp>
      <p:pic>
        <p:nvPicPr>
          <p:cNvPr id="6" name="Content Placeholder 5">
            <a:extLst>
              <a:ext uri="{FF2B5EF4-FFF2-40B4-BE49-F238E27FC236}">
                <a16:creationId xmlns:a16="http://schemas.microsoft.com/office/drawing/2014/main" id="{C2C1393E-A801-4B74-A48F-33C199A70F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4599" y="2950325"/>
            <a:ext cx="6934801" cy="2583404"/>
          </a:xfrm>
        </p:spPr>
      </p:pic>
      <p:sp>
        <p:nvSpPr>
          <p:cNvPr id="19" name="TextBox 18">
            <a:extLst>
              <a:ext uri="{FF2B5EF4-FFF2-40B4-BE49-F238E27FC236}">
                <a16:creationId xmlns:a16="http://schemas.microsoft.com/office/drawing/2014/main" id="{BC102AA0-6174-42BA-9825-3CB99AAA70F0}"/>
              </a:ext>
            </a:extLst>
          </p:cNvPr>
          <p:cNvSpPr txBox="1"/>
          <p:nvPr/>
        </p:nvSpPr>
        <p:spPr>
          <a:xfrm>
            <a:off x="5526319" y="3080548"/>
            <a:ext cx="421910" cy="307777"/>
          </a:xfrm>
          <a:prstGeom prst="rect">
            <a:avLst/>
          </a:prstGeom>
          <a:solidFill>
            <a:schemeClr val="bg1"/>
          </a:solidFill>
        </p:spPr>
        <p:txBody>
          <a:bodyPr wrap="none" rtlCol="0">
            <a:spAutoFit/>
          </a:bodyPr>
          <a:lstStyle/>
          <a:p>
            <a:r>
              <a:rPr lang="en-US" sz="1400" dirty="0"/>
              <a:t>1-1</a:t>
            </a:r>
          </a:p>
        </p:txBody>
      </p:sp>
      <p:sp>
        <p:nvSpPr>
          <p:cNvPr id="20" name="TextBox 19">
            <a:extLst>
              <a:ext uri="{FF2B5EF4-FFF2-40B4-BE49-F238E27FC236}">
                <a16:creationId xmlns:a16="http://schemas.microsoft.com/office/drawing/2014/main" id="{3259367E-AD9E-4A00-ADF3-3FC1B95FC525}"/>
              </a:ext>
            </a:extLst>
          </p:cNvPr>
          <p:cNvSpPr txBox="1"/>
          <p:nvPr/>
        </p:nvSpPr>
        <p:spPr>
          <a:xfrm>
            <a:off x="5526319" y="4043749"/>
            <a:ext cx="484428" cy="307777"/>
          </a:xfrm>
          <a:prstGeom prst="rect">
            <a:avLst/>
          </a:prstGeom>
          <a:solidFill>
            <a:schemeClr val="bg1"/>
          </a:solidFill>
        </p:spPr>
        <p:txBody>
          <a:bodyPr wrap="none" rtlCol="0">
            <a:spAutoFit/>
          </a:bodyPr>
          <a:lstStyle/>
          <a:p>
            <a:r>
              <a:rPr lang="en-US" sz="1400" dirty="0"/>
              <a:t>1-M</a:t>
            </a:r>
          </a:p>
        </p:txBody>
      </p:sp>
      <p:sp>
        <p:nvSpPr>
          <p:cNvPr id="21" name="TextBox 20">
            <a:extLst>
              <a:ext uri="{FF2B5EF4-FFF2-40B4-BE49-F238E27FC236}">
                <a16:creationId xmlns:a16="http://schemas.microsoft.com/office/drawing/2014/main" id="{A616DA6E-9A9A-4EFD-84CB-A859D8A195C9}"/>
              </a:ext>
            </a:extLst>
          </p:cNvPr>
          <p:cNvSpPr txBox="1"/>
          <p:nvPr/>
        </p:nvSpPr>
        <p:spPr>
          <a:xfrm>
            <a:off x="5526319" y="5026177"/>
            <a:ext cx="508473" cy="307777"/>
          </a:xfrm>
          <a:prstGeom prst="rect">
            <a:avLst/>
          </a:prstGeom>
          <a:solidFill>
            <a:schemeClr val="bg1"/>
          </a:solidFill>
        </p:spPr>
        <p:txBody>
          <a:bodyPr wrap="none" rtlCol="0">
            <a:spAutoFit/>
          </a:bodyPr>
          <a:lstStyle/>
          <a:p>
            <a:r>
              <a:rPr lang="en-US" sz="1400" dirty="0"/>
              <a:t>M-N</a:t>
            </a:r>
          </a:p>
        </p:txBody>
      </p:sp>
    </p:spTree>
    <p:extLst>
      <p:ext uri="{BB962C8B-B14F-4D97-AF65-F5344CB8AC3E}">
        <p14:creationId xmlns:p14="http://schemas.microsoft.com/office/powerpoint/2010/main" val="1830105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Entity Relationship Diagram (ERD) Continued</a:t>
            </a:r>
          </a:p>
        </p:txBody>
      </p:sp>
      <p:sp>
        <p:nvSpPr>
          <p:cNvPr id="4" name="Content Placeholder 3">
            <a:extLst>
              <a:ext uri="{FF2B5EF4-FFF2-40B4-BE49-F238E27FC236}">
                <a16:creationId xmlns:a16="http://schemas.microsoft.com/office/drawing/2014/main" id="{E1B80571-FBD6-4BB7-AEEA-63E2FA0EF946}"/>
              </a:ext>
            </a:extLst>
          </p:cNvPr>
          <p:cNvSpPr>
            <a:spLocks noGrp="1"/>
          </p:cNvSpPr>
          <p:nvPr>
            <p:ph idx="1"/>
          </p:nvPr>
        </p:nvSpPr>
        <p:spPr/>
        <p:txBody>
          <a:bodyPr/>
          <a:lstStyle/>
          <a:p>
            <a:r>
              <a:rPr lang="en-US" dirty="0">
                <a:hlinkClick r:id="rId2"/>
              </a:rPr>
              <a:t>app.diagrams.net</a:t>
            </a:r>
            <a:endParaRPr lang="en-US" dirty="0"/>
          </a:p>
        </p:txBody>
      </p:sp>
      <p:pic>
        <p:nvPicPr>
          <p:cNvPr id="7" name="Picture 6">
            <a:extLst>
              <a:ext uri="{FF2B5EF4-FFF2-40B4-BE49-F238E27FC236}">
                <a16:creationId xmlns:a16="http://schemas.microsoft.com/office/drawing/2014/main" id="{D1D49B94-0D22-4A5A-A63A-99006067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932" y="2282155"/>
            <a:ext cx="6790135" cy="3695312"/>
          </a:xfrm>
          <a:prstGeom prst="rect">
            <a:avLst/>
          </a:prstGeom>
          <a:ln>
            <a:solidFill>
              <a:schemeClr val="accent2">
                <a:alpha val="40000"/>
              </a:schemeClr>
            </a:solidFill>
          </a:ln>
        </p:spPr>
      </p:pic>
    </p:spTree>
    <p:extLst>
      <p:ext uri="{BB962C8B-B14F-4D97-AF65-F5344CB8AC3E}">
        <p14:creationId xmlns:p14="http://schemas.microsoft.com/office/powerpoint/2010/main" val="38598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B2BE-630B-4E13-BDDB-3594152BA5A0}"/>
              </a:ext>
            </a:extLst>
          </p:cNvPr>
          <p:cNvSpPr>
            <a:spLocks noGrp="1"/>
          </p:cNvSpPr>
          <p:nvPr>
            <p:ph type="title"/>
          </p:nvPr>
        </p:nvSpPr>
        <p:spPr/>
        <p:txBody>
          <a:bodyPr/>
          <a:lstStyle/>
          <a:p>
            <a:r>
              <a:rPr lang="en-US" dirty="0"/>
              <a:t>Database Objects - Continued</a:t>
            </a:r>
          </a:p>
        </p:txBody>
      </p:sp>
      <p:sp>
        <p:nvSpPr>
          <p:cNvPr id="3" name="Content Placeholder 2">
            <a:extLst>
              <a:ext uri="{FF2B5EF4-FFF2-40B4-BE49-F238E27FC236}">
                <a16:creationId xmlns:a16="http://schemas.microsoft.com/office/drawing/2014/main" id="{D1E16C30-7A12-4438-895F-548D6CC12CD0}"/>
              </a:ext>
            </a:extLst>
          </p:cNvPr>
          <p:cNvSpPr>
            <a:spLocks noGrp="1"/>
          </p:cNvSpPr>
          <p:nvPr>
            <p:ph idx="1"/>
          </p:nvPr>
        </p:nvSpPr>
        <p:spPr>
          <a:xfrm>
            <a:off x="1027145" y="2094308"/>
            <a:ext cx="6181523" cy="4023360"/>
          </a:xfrm>
        </p:spPr>
        <p:txBody>
          <a:bodyPr/>
          <a:lstStyle/>
          <a:p>
            <a:pPr marL="0" indent="0">
              <a:buNone/>
            </a:pPr>
            <a:r>
              <a:rPr lang="en-US" sz="2400" b="1" dirty="0"/>
              <a:t>Common DB Objects:</a:t>
            </a:r>
          </a:p>
          <a:p>
            <a:pPr marL="457200" indent="-457200">
              <a:buFont typeface="+mj-lt"/>
              <a:buAutoNum type="arabicPeriod"/>
            </a:pPr>
            <a:r>
              <a:rPr lang="en-US" dirty="0"/>
              <a:t>Tables</a:t>
            </a:r>
          </a:p>
          <a:p>
            <a:pPr marL="457200" indent="-457200">
              <a:buFont typeface="+mj-lt"/>
              <a:buAutoNum type="arabicPeriod"/>
            </a:pPr>
            <a:r>
              <a:rPr lang="en-US" dirty="0"/>
              <a:t>Views</a:t>
            </a:r>
          </a:p>
          <a:p>
            <a:pPr marL="457200" indent="-457200">
              <a:buFont typeface="+mj-lt"/>
              <a:buAutoNum type="arabicPeriod"/>
            </a:pPr>
            <a:r>
              <a:rPr lang="en-US" dirty="0"/>
              <a:t>Triggers</a:t>
            </a:r>
          </a:p>
          <a:p>
            <a:pPr marL="457200" indent="-457200">
              <a:buFont typeface="+mj-lt"/>
              <a:buAutoNum type="arabicPeriod"/>
            </a:pPr>
            <a:r>
              <a:rPr lang="en-US" dirty="0"/>
              <a:t>Indexes</a:t>
            </a:r>
          </a:p>
          <a:p>
            <a:pPr marL="457200" indent="-457200">
              <a:buFont typeface="+mj-lt"/>
              <a:buAutoNum type="arabicPeriod"/>
            </a:pPr>
            <a:r>
              <a:rPr lang="en-US" dirty="0"/>
              <a:t>Sequences</a:t>
            </a:r>
          </a:p>
          <a:p>
            <a:pPr marL="457200" indent="-457200">
              <a:buFont typeface="+mj-lt"/>
              <a:buAutoNum type="arabicPeriod"/>
            </a:pPr>
            <a:r>
              <a:rPr lang="en-US" dirty="0"/>
              <a:t>Synonyms</a:t>
            </a:r>
          </a:p>
          <a:p>
            <a:endParaRPr lang="en-US" dirty="0"/>
          </a:p>
        </p:txBody>
      </p:sp>
    </p:spTree>
    <p:extLst>
      <p:ext uri="{BB962C8B-B14F-4D97-AF65-F5344CB8AC3E}">
        <p14:creationId xmlns:p14="http://schemas.microsoft.com/office/powerpoint/2010/main" val="1554363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32E-9000-4CBD-803C-25ED1DD86EAA}"/>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FD0EA6ED-B505-41D4-8293-B6AB60A8C3BA}"/>
              </a:ext>
            </a:extLst>
          </p:cNvPr>
          <p:cNvSpPr>
            <a:spLocks noGrp="1"/>
          </p:cNvSpPr>
          <p:nvPr>
            <p:ph idx="1"/>
          </p:nvPr>
        </p:nvSpPr>
        <p:spPr>
          <a:xfrm>
            <a:off x="822959" y="1845733"/>
            <a:ext cx="3280411" cy="4293809"/>
          </a:xfrm>
        </p:spPr>
        <p:txBody>
          <a:bodyPr>
            <a:normAutofit/>
          </a:bodyPr>
          <a:lstStyle/>
          <a:p>
            <a:pPr marL="457200" indent="-457200">
              <a:buFont typeface="+mj-lt"/>
              <a:buAutoNum type="arabicPeriod"/>
            </a:pPr>
            <a:endParaRPr lang="en-US" dirty="0"/>
          </a:p>
          <a:p>
            <a:pPr marL="457200" indent="-457200">
              <a:buFont typeface="+mj-lt"/>
              <a:buAutoNum type="arabicPeriod"/>
            </a:pPr>
            <a:r>
              <a:rPr lang="en-US" dirty="0"/>
              <a:t>Requirements Gathering</a:t>
            </a:r>
          </a:p>
          <a:p>
            <a:pPr marL="457200" indent="-457200">
              <a:buFont typeface="+mj-lt"/>
              <a:buAutoNum type="arabicPeriod"/>
            </a:pPr>
            <a:r>
              <a:rPr lang="en-US" dirty="0"/>
              <a:t>Conceptual Design</a:t>
            </a:r>
          </a:p>
          <a:p>
            <a:pPr marL="457200" indent="-457200">
              <a:buFont typeface="+mj-lt"/>
              <a:buAutoNum type="arabicPeriod"/>
            </a:pPr>
            <a:r>
              <a:rPr lang="en-US" dirty="0"/>
              <a:t>Logical Design</a:t>
            </a:r>
          </a:p>
          <a:p>
            <a:pPr marL="457200" indent="-457200">
              <a:buFont typeface="+mj-lt"/>
              <a:buAutoNum type="arabicPeriod"/>
            </a:pPr>
            <a:r>
              <a:rPr lang="en-US" dirty="0"/>
              <a:t>Physical Design</a:t>
            </a:r>
          </a:p>
        </p:txBody>
      </p:sp>
      <p:pic>
        <p:nvPicPr>
          <p:cNvPr id="5" name="Picture 4">
            <a:extLst>
              <a:ext uri="{FF2B5EF4-FFF2-40B4-BE49-F238E27FC236}">
                <a16:creationId xmlns:a16="http://schemas.microsoft.com/office/drawing/2014/main" id="{3E4339A5-FD1C-4C4C-9B92-3C279B4EE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57" y="1948095"/>
            <a:ext cx="4089083" cy="4089083"/>
          </a:xfrm>
          <a:prstGeom prst="rect">
            <a:avLst/>
          </a:prstGeom>
        </p:spPr>
      </p:pic>
    </p:spTree>
    <p:extLst>
      <p:ext uri="{BB962C8B-B14F-4D97-AF65-F5344CB8AC3E}">
        <p14:creationId xmlns:p14="http://schemas.microsoft.com/office/powerpoint/2010/main" val="12186408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3AF1E7-5C05-480D-A719-82963A2A0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390" y="4158445"/>
            <a:ext cx="2106484" cy="1926441"/>
          </a:xfrm>
          <a:prstGeom prst="rect">
            <a:avLst/>
          </a:prstGeom>
        </p:spPr>
      </p:pic>
      <p:pic>
        <p:nvPicPr>
          <p:cNvPr id="11" name="Picture 10">
            <a:extLst>
              <a:ext uri="{FF2B5EF4-FFF2-40B4-BE49-F238E27FC236}">
                <a16:creationId xmlns:a16="http://schemas.microsoft.com/office/drawing/2014/main" id="{E934F9E5-2A33-41A2-93B6-0C52EA3F9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73" y="1964331"/>
            <a:ext cx="1799049" cy="3754893"/>
          </a:xfrm>
          <a:prstGeom prst="rect">
            <a:avLst/>
          </a:prstGeom>
        </p:spPr>
      </p:pic>
      <p:sp>
        <p:nvSpPr>
          <p:cNvPr id="2" name="Title 1">
            <a:extLst>
              <a:ext uri="{FF2B5EF4-FFF2-40B4-BE49-F238E27FC236}">
                <a16:creationId xmlns:a16="http://schemas.microsoft.com/office/drawing/2014/main" id="{3477B1CA-9E77-41AD-AB34-5D1DAA16EFE2}"/>
              </a:ext>
            </a:extLst>
          </p:cNvPr>
          <p:cNvSpPr>
            <a:spLocks noGrp="1"/>
          </p:cNvSpPr>
          <p:nvPr>
            <p:ph type="title"/>
          </p:nvPr>
        </p:nvSpPr>
        <p:spPr/>
        <p:txBody>
          <a:bodyPr/>
          <a:lstStyle/>
          <a:p>
            <a:r>
              <a:rPr lang="en-US" dirty="0"/>
              <a:t>Design Process – Step 1   Requirements Gathering</a:t>
            </a:r>
          </a:p>
        </p:txBody>
      </p:sp>
      <p:sp>
        <p:nvSpPr>
          <p:cNvPr id="7" name="Content Placeholder 6">
            <a:extLst>
              <a:ext uri="{FF2B5EF4-FFF2-40B4-BE49-F238E27FC236}">
                <a16:creationId xmlns:a16="http://schemas.microsoft.com/office/drawing/2014/main" id="{3016F344-8A36-41C7-A904-CC6DBFE10F45}"/>
              </a:ext>
            </a:extLst>
          </p:cNvPr>
          <p:cNvSpPr>
            <a:spLocks noGrp="1"/>
          </p:cNvSpPr>
          <p:nvPr>
            <p:ph idx="1"/>
          </p:nvPr>
        </p:nvSpPr>
        <p:spPr>
          <a:xfrm>
            <a:off x="2808457" y="2696630"/>
            <a:ext cx="3357407" cy="2290294"/>
          </a:xfrm>
        </p:spPr>
        <p:txBody>
          <a:bodyPr/>
          <a:lstStyle/>
          <a:p>
            <a:pPr marL="457200" indent="-457200">
              <a:buFont typeface="+mj-lt"/>
              <a:buAutoNum type="arabicPeriod"/>
            </a:pPr>
            <a:r>
              <a:rPr lang="en-US" dirty="0"/>
              <a:t>Needed and Feasible</a:t>
            </a:r>
          </a:p>
          <a:p>
            <a:pPr marL="457200" indent="-457200">
              <a:buFont typeface="+mj-lt"/>
              <a:buAutoNum type="arabicPeriod"/>
            </a:pPr>
            <a:r>
              <a:rPr lang="en-US" dirty="0"/>
              <a:t>Requirements</a:t>
            </a:r>
          </a:p>
          <a:p>
            <a:pPr marL="457200" indent="-457200">
              <a:buFont typeface="+mj-lt"/>
              <a:buAutoNum type="arabicPeriod"/>
            </a:pPr>
            <a:r>
              <a:rPr lang="en-US" dirty="0"/>
              <a:t>Group Requirements</a:t>
            </a:r>
          </a:p>
          <a:p>
            <a:pPr marL="457200" indent="-457200">
              <a:buFont typeface="+mj-lt"/>
              <a:buAutoNum type="arabicPeriod"/>
            </a:pPr>
            <a:r>
              <a:rPr lang="en-US" dirty="0"/>
              <a:t>Confirm data requirements</a:t>
            </a:r>
          </a:p>
          <a:p>
            <a:pPr marL="457200" indent="-457200">
              <a:buFont typeface="+mj-lt"/>
              <a:buAutoNum type="arabicPeriod"/>
            </a:pPr>
            <a:endParaRPr lang="en-US" dirty="0"/>
          </a:p>
        </p:txBody>
      </p:sp>
      <p:pic>
        <p:nvPicPr>
          <p:cNvPr id="9" name="Picture 8">
            <a:extLst>
              <a:ext uri="{FF2B5EF4-FFF2-40B4-BE49-F238E27FC236}">
                <a16:creationId xmlns:a16="http://schemas.microsoft.com/office/drawing/2014/main" id="{9D5381BE-95B9-4C68-A956-611881C002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6999" y="1964331"/>
            <a:ext cx="1973251" cy="2220631"/>
          </a:xfrm>
          <a:prstGeom prst="rect">
            <a:avLst/>
          </a:prstGeom>
        </p:spPr>
      </p:pic>
    </p:spTree>
    <p:extLst>
      <p:ext uri="{BB962C8B-B14F-4D97-AF65-F5344CB8AC3E}">
        <p14:creationId xmlns:p14="http://schemas.microsoft.com/office/powerpoint/2010/main" val="2461696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2              Conceptual Design</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p:txBody>
          <a:bodyPr/>
          <a:lstStyle/>
          <a:p>
            <a:r>
              <a:rPr lang="en-US" sz="2400" b="1" dirty="0"/>
              <a:t>Conceptual Diagram / Model:</a:t>
            </a:r>
          </a:p>
          <a:p>
            <a:endParaRPr lang="en-US" sz="2400" b="1" dirty="0"/>
          </a:p>
          <a:p>
            <a:pPr marL="457200" indent="-457200">
              <a:buFont typeface="+mj-lt"/>
              <a:buAutoNum type="arabicPeriod"/>
            </a:pPr>
            <a:r>
              <a:rPr lang="en-US" dirty="0"/>
              <a:t>Models business objects that should exist in a system and the relationships between them.</a:t>
            </a:r>
          </a:p>
          <a:p>
            <a:pPr marL="457200" indent="-457200">
              <a:buFont typeface="+mj-lt"/>
              <a:buAutoNum type="arabicPeriod"/>
            </a:pPr>
            <a:endParaRPr lang="en-US" dirty="0"/>
          </a:p>
          <a:p>
            <a:pPr marL="457200" indent="-457200">
              <a:buFont typeface="+mj-lt"/>
              <a:buAutoNum type="arabicPeriod"/>
            </a:pPr>
            <a:r>
              <a:rPr lang="en-US" dirty="0"/>
              <a:t>Highest Level</a:t>
            </a:r>
          </a:p>
          <a:p>
            <a:pPr marL="457200" indent="-457200">
              <a:buFont typeface="+mj-lt"/>
              <a:buAutoNum type="arabicPeriod"/>
            </a:pPr>
            <a:endParaRPr lang="en-US" dirty="0"/>
          </a:p>
          <a:p>
            <a:pPr marL="457200" indent="-457200">
              <a:buFont typeface="+mj-lt"/>
              <a:buAutoNum type="arabicPeriod"/>
            </a:pPr>
            <a:r>
              <a:rPr lang="en-US" dirty="0"/>
              <a:t>DB System independent</a:t>
            </a:r>
          </a:p>
          <a:p>
            <a:pPr marL="0" indent="0">
              <a:buNone/>
            </a:pPr>
            <a:endParaRPr lang="en-US" dirty="0"/>
          </a:p>
        </p:txBody>
      </p:sp>
    </p:spTree>
    <p:extLst>
      <p:ext uri="{BB962C8B-B14F-4D97-AF65-F5344CB8AC3E}">
        <p14:creationId xmlns:p14="http://schemas.microsoft.com/office/powerpoint/2010/main" val="627995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2              Conceptual Design Continued</a:t>
            </a:r>
          </a:p>
        </p:txBody>
      </p:sp>
      <p:pic>
        <p:nvPicPr>
          <p:cNvPr id="5" name="Content Placeholder 4">
            <a:extLst>
              <a:ext uri="{FF2B5EF4-FFF2-40B4-BE49-F238E27FC236}">
                <a16:creationId xmlns:a16="http://schemas.microsoft.com/office/drawing/2014/main" id="{954F0AD9-5C34-432A-9934-B1E4CA8A9C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7654" y="2777490"/>
            <a:ext cx="6348691" cy="2434590"/>
          </a:xfrm>
        </p:spPr>
      </p:pic>
      <p:sp>
        <p:nvSpPr>
          <p:cNvPr id="4" name="TextBox 3">
            <a:extLst>
              <a:ext uri="{FF2B5EF4-FFF2-40B4-BE49-F238E27FC236}">
                <a16:creationId xmlns:a16="http://schemas.microsoft.com/office/drawing/2014/main" id="{A67CB9FE-1B8D-4CDC-A231-A9129B124787}"/>
              </a:ext>
            </a:extLst>
          </p:cNvPr>
          <p:cNvSpPr txBox="1"/>
          <p:nvPr/>
        </p:nvSpPr>
        <p:spPr>
          <a:xfrm>
            <a:off x="822960" y="1971874"/>
            <a:ext cx="2286000" cy="461665"/>
          </a:xfrm>
          <a:prstGeom prst="rect">
            <a:avLst/>
          </a:prstGeom>
          <a:noFill/>
        </p:spPr>
        <p:txBody>
          <a:bodyPr wrap="square" rtlCol="0">
            <a:spAutoFit/>
          </a:bodyPr>
          <a:lstStyle/>
          <a:p>
            <a:r>
              <a:rPr lang="en-US" sz="2400" b="1" dirty="0"/>
              <a:t>ERD Example:</a:t>
            </a:r>
          </a:p>
        </p:txBody>
      </p:sp>
    </p:spTree>
    <p:extLst>
      <p:ext uri="{BB962C8B-B14F-4D97-AF65-F5344CB8AC3E}">
        <p14:creationId xmlns:p14="http://schemas.microsoft.com/office/powerpoint/2010/main" val="6152126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3              Logical Design</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a:xfrm>
            <a:off x="822959" y="1845734"/>
            <a:ext cx="7543801" cy="4475056"/>
          </a:xfrm>
        </p:spPr>
        <p:txBody>
          <a:bodyPr>
            <a:normAutofit/>
          </a:bodyPr>
          <a:lstStyle/>
          <a:p>
            <a:r>
              <a:rPr lang="en-US" sz="2400" b="1" dirty="0"/>
              <a:t>Logical Diagram / Model:</a:t>
            </a:r>
          </a:p>
          <a:p>
            <a:endParaRPr lang="en-US" sz="2400" b="1" dirty="0"/>
          </a:p>
          <a:p>
            <a:pPr marL="457200" indent="-457200">
              <a:buFont typeface="+mj-lt"/>
              <a:buAutoNum type="arabicPeriod"/>
            </a:pPr>
            <a:r>
              <a:rPr lang="en-US" dirty="0"/>
              <a:t>Detailed version of the Conceptual diagram/model.</a:t>
            </a:r>
          </a:p>
          <a:p>
            <a:pPr marL="457200" indent="-457200">
              <a:buFont typeface="+mj-lt"/>
              <a:buAutoNum type="arabicPeriod"/>
            </a:pPr>
            <a:endParaRPr lang="en-US" dirty="0"/>
          </a:p>
          <a:p>
            <a:pPr marL="457200" indent="-457200">
              <a:buFont typeface="+mj-lt"/>
              <a:buAutoNum type="arabicPeriod"/>
            </a:pPr>
            <a:r>
              <a:rPr lang="en-US" dirty="0"/>
              <a:t>Entity attribution added.</a:t>
            </a:r>
          </a:p>
          <a:p>
            <a:pPr marL="457200" indent="-457200">
              <a:buFont typeface="+mj-lt"/>
              <a:buAutoNum type="arabicPeriod"/>
            </a:pPr>
            <a:endParaRPr lang="en-US" dirty="0"/>
          </a:p>
          <a:p>
            <a:pPr marL="457200" indent="-457200">
              <a:buFont typeface="+mj-lt"/>
              <a:buAutoNum type="arabicPeriod"/>
            </a:pPr>
            <a:r>
              <a:rPr lang="en-US" dirty="0"/>
              <a:t>Relationships better defined.</a:t>
            </a:r>
          </a:p>
          <a:p>
            <a:pPr marL="457200" indent="-457200">
              <a:buFont typeface="+mj-lt"/>
              <a:buAutoNum type="arabicPeriod"/>
            </a:pPr>
            <a:endParaRPr lang="en-US" dirty="0"/>
          </a:p>
        </p:txBody>
      </p:sp>
    </p:spTree>
    <p:extLst>
      <p:ext uri="{BB962C8B-B14F-4D97-AF65-F5344CB8AC3E}">
        <p14:creationId xmlns:p14="http://schemas.microsoft.com/office/powerpoint/2010/main" val="31012862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3              Logical Design Continued</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a:xfrm>
            <a:off x="822959" y="1845734"/>
            <a:ext cx="7543801" cy="4475056"/>
          </a:xfrm>
        </p:spPr>
        <p:txBody>
          <a:bodyPr>
            <a:normAutofit/>
          </a:bodyPr>
          <a:lstStyle/>
          <a:p>
            <a:r>
              <a:rPr lang="en-US" sz="2400" b="1" dirty="0"/>
              <a:t>Logical Diagram / Model:</a:t>
            </a:r>
          </a:p>
          <a:p>
            <a:endParaRPr lang="en-US" dirty="0"/>
          </a:p>
          <a:p>
            <a:pPr marL="457200" indent="-457200">
              <a:buFont typeface="+mj-lt"/>
              <a:buAutoNum type="arabicPeriod" startAt="4"/>
            </a:pPr>
            <a:r>
              <a:rPr lang="en-US" dirty="0"/>
              <a:t>DB System independent.</a:t>
            </a:r>
          </a:p>
          <a:p>
            <a:pPr marL="457200" indent="-457200">
              <a:buFont typeface="+mj-lt"/>
              <a:buAutoNum type="arabicPeriod" startAt="4"/>
            </a:pPr>
            <a:endParaRPr lang="en-US" dirty="0"/>
          </a:p>
          <a:p>
            <a:pPr marL="457200" indent="-457200">
              <a:buFont typeface="+mj-lt"/>
              <a:buAutoNum type="arabicPeriod" startAt="4"/>
            </a:pPr>
            <a:r>
              <a:rPr lang="en-US" sz="2600" b="1" dirty="0">
                <a:solidFill>
                  <a:srgbClr val="FF0000"/>
                </a:solidFill>
              </a:rPr>
              <a:t>Normalization</a:t>
            </a:r>
            <a:r>
              <a:rPr lang="en-US" dirty="0"/>
              <a:t> </a:t>
            </a:r>
          </a:p>
        </p:txBody>
      </p:sp>
    </p:spTree>
    <p:extLst>
      <p:ext uri="{BB962C8B-B14F-4D97-AF65-F5344CB8AC3E}">
        <p14:creationId xmlns:p14="http://schemas.microsoft.com/office/powerpoint/2010/main" val="30356962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3              Logical Design Continued</a:t>
            </a:r>
          </a:p>
        </p:txBody>
      </p:sp>
      <p:pic>
        <p:nvPicPr>
          <p:cNvPr id="5" name="Content Placeholder 4">
            <a:extLst>
              <a:ext uri="{FF2B5EF4-FFF2-40B4-BE49-F238E27FC236}">
                <a16:creationId xmlns:a16="http://schemas.microsoft.com/office/drawing/2014/main" id="{AA550B56-3450-46A6-BF59-009167C09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775" y="2668052"/>
            <a:ext cx="7900450" cy="2548889"/>
          </a:xfrm>
        </p:spPr>
      </p:pic>
      <p:sp>
        <p:nvSpPr>
          <p:cNvPr id="3" name="TextBox 2">
            <a:extLst>
              <a:ext uri="{FF2B5EF4-FFF2-40B4-BE49-F238E27FC236}">
                <a16:creationId xmlns:a16="http://schemas.microsoft.com/office/drawing/2014/main" id="{00489C1F-00F6-46A3-BB01-FBF843184CDE}"/>
              </a:ext>
            </a:extLst>
          </p:cNvPr>
          <p:cNvSpPr txBox="1"/>
          <p:nvPr/>
        </p:nvSpPr>
        <p:spPr>
          <a:xfrm>
            <a:off x="822960" y="1971874"/>
            <a:ext cx="2286000" cy="461665"/>
          </a:xfrm>
          <a:prstGeom prst="rect">
            <a:avLst/>
          </a:prstGeom>
          <a:noFill/>
        </p:spPr>
        <p:txBody>
          <a:bodyPr wrap="square" rtlCol="0">
            <a:spAutoFit/>
          </a:bodyPr>
          <a:lstStyle/>
          <a:p>
            <a:r>
              <a:rPr lang="en-US" sz="2400" b="1" dirty="0"/>
              <a:t>ERD Example:</a:t>
            </a:r>
          </a:p>
        </p:txBody>
      </p:sp>
    </p:spTree>
    <p:extLst>
      <p:ext uri="{BB962C8B-B14F-4D97-AF65-F5344CB8AC3E}">
        <p14:creationId xmlns:p14="http://schemas.microsoft.com/office/powerpoint/2010/main" val="4182720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0137-4A34-4E9C-9FA5-89EF341896CC}"/>
              </a:ext>
            </a:extLst>
          </p:cNvPr>
          <p:cNvSpPr>
            <a:spLocks noGrp="1"/>
          </p:cNvSpPr>
          <p:nvPr>
            <p:ph type="title"/>
          </p:nvPr>
        </p:nvSpPr>
        <p:spPr/>
        <p:txBody>
          <a:bodyPr/>
          <a:lstStyle/>
          <a:p>
            <a:r>
              <a:rPr lang="en-US" dirty="0"/>
              <a:t>Design Process – Step 3 Normalization</a:t>
            </a:r>
          </a:p>
        </p:txBody>
      </p:sp>
      <p:sp>
        <p:nvSpPr>
          <p:cNvPr id="3" name="Content Placeholder 2">
            <a:extLst>
              <a:ext uri="{FF2B5EF4-FFF2-40B4-BE49-F238E27FC236}">
                <a16:creationId xmlns:a16="http://schemas.microsoft.com/office/drawing/2014/main" id="{983D08DE-E00F-4ABD-8E72-7184854D4CBE}"/>
              </a:ext>
            </a:extLst>
          </p:cNvPr>
          <p:cNvSpPr>
            <a:spLocks noGrp="1"/>
          </p:cNvSpPr>
          <p:nvPr>
            <p:ph idx="1"/>
          </p:nvPr>
        </p:nvSpPr>
        <p:spPr>
          <a:xfrm>
            <a:off x="800099" y="2394374"/>
            <a:ext cx="7543801" cy="2589106"/>
          </a:xfrm>
        </p:spPr>
        <p:txBody>
          <a:bodyPr>
            <a:normAutofit/>
          </a:bodyPr>
          <a:lstStyle/>
          <a:p>
            <a:endParaRPr lang="en-US" dirty="0"/>
          </a:p>
          <a:p>
            <a:pPr algn="ctr"/>
            <a:r>
              <a:rPr lang="en-US" sz="3600" i="1" dirty="0">
                <a:solidFill>
                  <a:schemeClr val="accent2">
                    <a:lumMod val="75000"/>
                  </a:schemeClr>
                </a:solidFill>
              </a:rPr>
              <a:t>A database technique that attempts to eliminate redundant data and to ensure that the data is stored logically.</a:t>
            </a:r>
          </a:p>
        </p:txBody>
      </p:sp>
    </p:spTree>
    <p:extLst>
      <p:ext uri="{BB962C8B-B14F-4D97-AF65-F5344CB8AC3E}">
        <p14:creationId xmlns:p14="http://schemas.microsoft.com/office/powerpoint/2010/main" val="3273538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908E-8EA3-4CA6-8957-951BE8DA4A0C}"/>
              </a:ext>
            </a:extLst>
          </p:cNvPr>
          <p:cNvSpPr>
            <a:spLocks noGrp="1"/>
          </p:cNvSpPr>
          <p:nvPr>
            <p:ph type="title"/>
          </p:nvPr>
        </p:nvSpPr>
        <p:spPr/>
        <p:txBody>
          <a:bodyPr/>
          <a:lstStyle/>
          <a:p>
            <a:r>
              <a:rPr lang="en-US" dirty="0"/>
              <a:t>Design Process – Step 3 Normalization Continued</a:t>
            </a:r>
          </a:p>
        </p:txBody>
      </p:sp>
      <p:sp>
        <p:nvSpPr>
          <p:cNvPr id="3" name="Content Placeholder 2">
            <a:extLst>
              <a:ext uri="{FF2B5EF4-FFF2-40B4-BE49-F238E27FC236}">
                <a16:creationId xmlns:a16="http://schemas.microsoft.com/office/drawing/2014/main" id="{FA3D2593-5BD5-4191-8A72-91D71DDC6712}"/>
              </a:ext>
            </a:extLst>
          </p:cNvPr>
          <p:cNvSpPr>
            <a:spLocks noGrp="1"/>
          </p:cNvSpPr>
          <p:nvPr>
            <p:ph idx="1"/>
          </p:nvPr>
        </p:nvSpPr>
        <p:spPr/>
        <p:txBody>
          <a:bodyPr/>
          <a:lstStyle/>
          <a:p>
            <a:pPr marL="0" indent="0">
              <a:buNone/>
            </a:pPr>
            <a:r>
              <a:rPr lang="en-US" sz="2400" b="1" dirty="0"/>
              <a:t>Non-Normalized Anomalies:</a:t>
            </a:r>
          </a:p>
          <a:p>
            <a:pPr marL="457200" indent="-457200">
              <a:buFont typeface="+mj-lt"/>
              <a:buAutoNum type="arabicPeriod"/>
            </a:pPr>
            <a:r>
              <a:rPr lang="en-US" dirty="0"/>
              <a:t>Insertion Anomaly</a:t>
            </a:r>
          </a:p>
          <a:p>
            <a:pPr marL="457200" indent="-457200">
              <a:buFont typeface="+mj-lt"/>
              <a:buAutoNum type="arabicPeriod"/>
            </a:pPr>
            <a:endParaRPr lang="en-US" dirty="0"/>
          </a:p>
          <a:p>
            <a:pPr marL="457200" indent="-457200">
              <a:buFont typeface="+mj-lt"/>
              <a:buAutoNum type="arabicPeriod"/>
            </a:pPr>
            <a:r>
              <a:rPr lang="en-US" dirty="0"/>
              <a:t>Update Anomaly</a:t>
            </a:r>
          </a:p>
          <a:p>
            <a:pPr marL="457200" indent="-457200">
              <a:buFont typeface="+mj-lt"/>
              <a:buAutoNum type="arabicPeriod"/>
            </a:pPr>
            <a:endParaRPr lang="en-US" dirty="0"/>
          </a:p>
          <a:p>
            <a:pPr marL="457200" indent="-457200">
              <a:buFont typeface="+mj-lt"/>
              <a:buAutoNum type="arabicPeriod"/>
            </a:pPr>
            <a:r>
              <a:rPr lang="en-US" dirty="0"/>
              <a:t>Deletion Anomaly</a:t>
            </a:r>
          </a:p>
        </p:txBody>
      </p:sp>
    </p:spTree>
    <p:extLst>
      <p:ext uri="{BB962C8B-B14F-4D97-AF65-F5344CB8AC3E}">
        <p14:creationId xmlns:p14="http://schemas.microsoft.com/office/powerpoint/2010/main" val="93577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A44E-F0F3-4948-8970-B5E7EC9ACF98}"/>
              </a:ext>
            </a:extLst>
          </p:cNvPr>
          <p:cNvSpPr>
            <a:spLocks noGrp="1"/>
          </p:cNvSpPr>
          <p:nvPr>
            <p:ph type="title"/>
          </p:nvPr>
        </p:nvSpPr>
        <p:spPr/>
        <p:txBody>
          <a:bodyPr/>
          <a:lstStyle/>
          <a:p>
            <a:r>
              <a:rPr lang="en-US" dirty="0"/>
              <a:t>Design Process – Step 3 Normalization Continued</a:t>
            </a:r>
          </a:p>
        </p:txBody>
      </p:sp>
      <p:graphicFrame>
        <p:nvGraphicFramePr>
          <p:cNvPr id="5" name="Table 5">
            <a:extLst>
              <a:ext uri="{FF2B5EF4-FFF2-40B4-BE49-F238E27FC236}">
                <a16:creationId xmlns:a16="http://schemas.microsoft.com/office/drawing/2014/main" id="{AC934370-3FCE-4868-BEF1-C47AEC6BBF9E}"/>
              </a:ext>
            </a:extLst>
          </p:cNvPr>
          <p:cNvGraphicFramePr>
            <a:graphicFrameLocks noGrp="1"/>
          </p:cNvGraphicFramePr>
          <p:nvPr>
            <p:ph idx="1"/>
          </p:nvPr>
        </p:nvGraphicFramePr>
        <p:xfrm>
          <a:off x="822960" y="2617470"/>
          <a:ext cx="7543800" cy="2402523"/>
        </p:xfrm>
        <a:graphic>
          <a:graphicData uri="http://schemas.openxmlformats.org/drawingml/2006/table">
            <a:tbl>
              <a:tblPr firstRow="1" bandRow="1">
                <a:tableStyleId>{5C22544A-7EE6-4342-B048-85BDC9FD1C3A}</a:tableStyleId>
              </a:tblPr>
              <a:tblGrid>
                <a:gridCol w="1508760">
                  <a:extLst>
                    <a:ext uri="{9D8B030D-6E8A-4147-A177-3AD203B41FA5}">
                      <a16:colId xmlns:a16="http://schemas.microsoft.com/office/drawing/2014/main" val="4233326244"/>
                    </a:ext>
                  </a:extLst>
                </a:gridCol>
                <a:gridCol w="1805940">
                  <a:extLst>
                    <a:ext uri="{9D8B030D-6E8A-4147-A177-3AD203B41FA5}">
                      <a16:colId xmlns:a16="http://schemas.microsoft.com/office/drawing/2014/main" val="1573883749"/>
                    </a:ext>
                  </a:extLst>
                </a:gridCol>
                <a:gridCol w="1863090">
                  <a:extLst>
                    <a:ext uri="{9D8B030D-6E8A-4147-A177-3AD203B41FA5}">
                      <a16:colId xmlns:a16="http://schemas.microsoft.com/office/drawing/2014/main" val="434622108"/>
                    </a:ext>
                  </a:extLst>
                </a:gridCol>
                <a:gridCol w="2366010">
                  <a:extLst>
                    <a:ext uri="{9D8B030D-6E8A-4147-A177-3AD203B41FA5}">
                      <a16:colId xmlns:a16="http://schemas.microsoft.com/office/drawing/2014/main" val="1434008963"/>
                    </a:ext>
                  </a:extLst>
                </a:gridCol>
              </a:tblGrid>
              <a:tr h="548323">
                <a:tc>
                  <a:txBody>
                    <a:bodyPr/>
                    <a:lstStyle/>
                    <a:p>
                      <a:r>
                        <a:rPr lang="en-US" dirty="0" err="1"/>
                        <a:t>Employee_ID</a:t>
                      </a:r>
                      <a:endParaRPr lang="en-US" dirty="0"/>
                    </a:p>
                  </a:txBody>
                  <a:tcPr/>
                </a:tc>
                <a:tc>
                  <a:txBody>
                    <a:bodyPr/>
                    <a:lstStyle/>
                    <a:p>
                      <a:r>
                        <a:rPr lang="en-US" dirty="0"/>
                        <a:t>Name</a:t>
                      </a:r>
                    </a:p>
                  </a:txBody>
                  <a:tcPr/>
                </a:tc>
                <a:tc>
                  <a:txBody>
                    <a:bodyPr/>
                    <a:lstStyle/>
                    <a:p>
                      <a:r>
                        <a:rPr lang="en-US" dirty="0"/>
                        <a:t>Department</a:t>
                      </a:r>
                    </a:p>
                  </a:txBody>
                  <a:tcPr/>
                </a:tc>
                <a:tc>
                  <a:txBody>
                    <a:bodyPr/>
                    <a:lstStyle/>
                    <a:p>
                      <a:r>
                        <a:rPr lang="en-US" dirty="0" err="1"/>
                        <a:t>Student_Group</a:t>
                      </a:r>
                      <a:endParaRPr lang="en-US" dirty="0"/>
                    </a:p>
                  </a:txBody>
                  <a:tcPr/>
                </a:tc>
                <a:extLst>
                  <a:ext uri="{0D108BD9-81ED-4DB2-BD59-A6C34878D82A}">
                    <a16:rowId xmlns:a16="http://schemas.microsoft.com/office/drawing/2014/main" val="1063404894"/>
                  </a:ext>
                </a:extLst>
              </a:tr>
              <a:tr h="370840">
                <a:tc>
                  <a:txBody>
                    <a:bodyPr/>
                    <a:lstStyle/>
                    <a:p>
                      <a:r>
                        <a:rPr lang="en-US" dirty="0"/>
                        <a:t>123</a:t>
                      </a:r>
                    </a:p>
                  </a:txBody>
                  <a:tcPr/>
                </a:tc>
                <a:tc>
                  <a:txBody>
                    <a:bodyPr/>
                    <a:lstStyle/>
                    <a:p>
                      <a:r>
                        <a:rPr lang="en-US" dirty="0"/>
                        <a:t>J. Longfellow</a:t>
                      </a:r>
                    </a:p>
                  </a:txBody>
                  <a:tcPr/>
                </a:tc>
                <a:tc>
                  <a:txBody>
                    <a:bodyPr/>
                    <a:lstStyle/>
                    <a:p>
                      <a:r>
                        <a:rPr lang="en-US" dirty="0"/>
                        <a:t>Accounting</a:t>
                      </a:r>
                    </a:p>
                  </a:txBody>
                  <a:tcPr/>
                </a:tc>
                <a:tc>
                  <a:txBody>
                    <a:bodyPr/>
                    <a:lstStyle/>
                    <a:p>
                      <a:r>
                        <a:rPr lang="en-US" dirty="0"/>
                        <a:t>Beta Alpha Psi</a:t>
                      </a:r>
                    </a:p>
                  </a:txBody>
                  <a:tcPr/>
                </a:tc>
                <a:extLst>
                  <a:ext uri="{0D108BD9-81ED-4DB2-BD59-A6C34878D82A}">
                    <a16:rowId xmlns:a16="http://schemas.microsoft.com/office/drawing/2014/main" val="1536867283"/>
                  </a:ext>
                </a:extLst>
              </a:tr>
              <a:tr h="370840">
                <a:tc>
                  <a:txBody>
                    <a:bodyPr/>
                    <a:lstStyle/>
                    <a:p>
                      <a:r>
                        <a:rPr lang="en-US" dirty="0"/>
                        <a:t>234</a:t>
                      </a:r>
                    </a:p>
                  </a:txBody>
                  <a:tcPr/>
                </a:tc>
                <a:tc>
                  <a:txBody>
                    <a:bodyPr/>
                    <a:lstStyle/>
                    <a:p>
                      <a:r>
                        <a:rPr lang="en-US" dirty="0"/>
                        <a:t>B. </a:t>
                      </a:r>
                      <a:r>
                        <a:rPr lang="en-US" dirty="0" err="1"/>
                        <a:t>Rech</a:t>
                      </a:r>
                      <a:endParaRPr lang="en-US" dirty="0"/>
                    </a:p>
                  </a:txBody>
                  <a:tcPr/>
                </a:tc>
                <a:tc>
                  <a:txBody>
                    <a:bodyPr/>
                    <a:lstStyle/>
                    <a:p>
                      <a:r>
                        <a:rPr lang="en-US" dirty="0"/>
                        <a:t>Marketing</a:t>
                      </a:r>
                    </a:p>
                  </a:txBody>
                  <a:tcPr/>
                </a:tc>
                <a:tc>
                  <a:txBody>
                    <a:bodyPr/>
                    <a:lstStyle/>
                    <a:p>
                      <a:r>
                        <a:rPr lang="en-US" dirty="0"/>
                        <a:t>Marketing Club</a:t>
                      </a:r>
                    </a:p>
                  </a:txBody>
                  <a:tcPr/>
                </a:tc>
                <a:extLst>
                  <a:ext uri="{0D108BD9-81ED-4DB2-BD59-A6C34878D82A}">
                    <a16:rowId xmlns:a16="http://schemas.microsoft.com/office/drawing/2014/main" val="2096007651"/>
                  </a:ext>
                </a:extLst>
              </a:tr>
              <a:tr h="370840">
                <a:tc>
                  <a:txBody>
                    <a:bodyPr/>
                    <a:lstStyle/>
                    <a:p>
                      <a:r>
                        <a:rPr lang="en-US" dirty="0"/>
                        <a:t>234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a:t>
                      </a:r>
                      <a:r>
                        <a:rPr lang="en-US" dirty="0" err="1"/>
                        <a:t>Rech</a:t>
                      </a:r>
                      <a:endParaRPr lang="en-US" dirty="0"/>
                    </a:p>
                  </a:txBody>
                  <a:tcPr/>
                </a:tc>
                <a:tc>
                  <a:txBody>
                    <a:bodyPr/>
                    <a:lstStyle/>
                    <a:p>
                      <a:r>
                        <a:rPr lang="en-US" dirty="0"/>
                        <a:t>Marketing</a:t>
                      </a:r>
                    </a:p>
                  </a:txBody>
                  <a:tcPr/>
                </a:tc>
                <a:tc>
                  <a:txBody>
                    <a:bodyPr/>
                    <a:lstStyle/>
                    <a:p>
                      <a:r>
                        <a:rPr lang="en-US" dirty="0"/>
                        <a:t>Management Club</a:t>
                      </a:r>
                    </a:p>
                  </a:txBody>
                  <a:tcPr/>
                </a:tc>
                <a:extLst>
                  <a:ext uri="{0D108BD9-81ED-4DB2-BD59-A6C34878D82A}">
                    <a16:rowId xmlns:a16="http://schemas.microsoft.com/office/drawing/2014/main" val="623784339"/>
                  </a:ext>
                </a:extLst>
              </a:tr>
              <a:tr h="370840">
                <a:tc>
                  <a:txBody>
                    <a:bodyPr/>
                    <a:lstStyle/>
                    <a:p>
                      <a:r>
                        <a:rPr lang="en-US" dirty="0"/>
                        <a:t>456</a:t>
                      </a:r>
                    </a:p>
                  </a:txBody>
                  <a:tcPr/>
                </a:tc>
                <a:tc>
                  <a:txBody>
                    <a:bodyPr/>
                    <a:lstStyle/>
                    <a:p>
                      <a:r>
                        <a:rPr lang="en-US" dirty="0"/>
                        <a:t>A. </a:t>
                      </a:r>
                      <a:r>
                        <a:rPr lang="en-US" dirty="0" err="1"/>
                        <a:t>Bruchs</a:t>
                      </a:r>
                      <a:endParaRPr lang="en-US" dirty="0"/>
                    </a:p>
                  </a:txBody>
                  <a:tcPr/>
                </a:tc>
                <a:tc>
                  <a:txBody>
                    <a:bodyPr/>
                    <a:lstStyle/>
                    <a:p>
                      <a:r>
                        <a:rPr lang="en-US" dirty="0"/>
                        <a:t>CIS</a:t>
                      </a:r>
                    </a:p>
                  </a:txBody>
                  <a:tcPr/>
                </a:tc>
                <a:tc>
                  <a:txBody>
                    <a:bodyPr/>
                    <a:lstStyle/>
                    <a:p>
                      <a:r>
                        <a:rPr lang="en-US" dirty="0"/>
                        <a:t>Technology Org.</a:t>
                      </a:r>
                    </a:p>
                  </a:txBody>
                  <a:tcPr/>
                </a:tc>
                <a:extLst>
                  <a:ext uri="{0D108BD9-81ED-4DB2-BD59-A6C34878D82A}">
                    <a16:rowId xmlns:a16="http://schemas.microsoft.com/office/drawing/2014/main" val="2973435313"/>
                  </a:ext>
                </a:extLst>
              </a:tr>
              <a:tr h="370840">
                <a:tc>
                  <a:txBody>
                    <a:bodyPr/>
                    <a:lstStyle/>
                    <a:p>
                      <a:r>
                        <a:rPr lang="en-US" dirty="0"/>
                        <a:t>456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Bruchs</a:t>
                      </a:r>
                      <a:endParaRPr lang="en-US" dirty="0"/>
                    </a:p>
                  </a:txBody>
                  <a:tcPr/>
                </a:tc>
                <a:tc>
                  <a:txBody>
                    <a:bodyPr/>
                    <a:lstStyle/>
                    <a:p>
                      <a:r>
                        <a:rPr lang="en-US" dirty="0"/>
                        <a:t>CIS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Beta Alpha Psi</a:t>
                      </a:r>
                    </a:p>
                  </a:txBody>
                  <a:tcPr/>
                </a:tc>
                <a:extLst>
                  <a:ext uri="{0D108BD9-81ED-4DB2-BD59-A6C34878D82A}">
                    <a16:rowId xmlns:a16="http://schemas.microsoft.com/office/drawing/2014/main" val="981719452"/>
                  </a:ext>
                </a:extLst>
              </a:tr>
            </a:tbl>
          </a:graphicData>
        </a:graphic>
      </p:graphicFrame>
    </p:spTree>
    <p:extLst>
      <p:ext uri="{BB962C8B-B14F-4D97-AF65-F5344CB8AC3E}">
        <p14:creationId xmlns:p14="http://schemas.microsoft.com/office/powerpoint/2010/main" val="335619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65A2-5006-415D-8549-6826588EB9AD}"/>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0C8BAEBF-C5B5-4204-8C03-D2C911BBCB81}"/>
              </a:ext>
            </a:extLst>
          </p:cNvPr>
          <p:cNvSpPr>
            <a:spLocks noGrp="1"/>
          </p:cNvSpPr>
          <p:nvPr>
            <p:ph idx="1"/>
          </p:nvPr>
        </p:nvSpPr>
        <p:spPr>
          <a:xfrm>
            <a:off x="822960" y="2030929"/>
            <a:ext cx="7543801" cy="4023360"/>
          </a:xfrm>
        </p:spPr>
        <p:txBody>
          <a:bodyPr/>
          <a:lstStyle/>
          <a:p>
            <a:r>
              <a:rPr lang="en-US" sz="2400" b="1" dirty="0"/>
              <a:t>Elements of a Relational DB table:</a:t>
            </a:r>
          </a:p>
          <a:p>
            <a:pPr marL="457200" indent="-457200">
              <a:buFont typeface="+mj-lt"/>
              <a:buAutoNum type="arabicPeriod"/>
            </a:pPr>
            <a:r>
              <a:rPr lang="en-US" dirty="0"/>
              <a:t>Named vertical columns</a:t>
            </a:r>
          </a:p>
          <a:p>
            <a:pPr marL="457200" indent="-457200">
              <a:buFont typeface="+mj-lt"/>
              <a:buAutoNum type="arabicPeriod"/>
            </a:pPr>
            <a:r>
              <a:rPr lang="en-US" dirty="0"/>
              <a:t>Horizontal rows</a:t>
            </a:r>
          </a:p>
          <a:p>
            <a:pPr marL="457200" indent="-457200">
              <a:buFont typeface="+mj-lt"/>
              <a:buAutoNum type="arabicPeriod"/>
            </a:pPr>
            <a:r>
              <a:rPr lang="en-US" dirty="0"/>
              <a:t>Cell</a:t>
            </a:r>
          </a:p>
          <a:p>
            <a:pPr marL="457200" indent="-457200">
              <a:buFont typeface="+mj-lt"/>
              <a:buAutoNum type="arabicPeriod"/>
            </a:pPr>
            <a:r>
              <a:rPr lang="en-US" dirty="0"/>
              <a:t>Primary Key column</a:t>
            </a:r>
          </a:p>
          <a:p>
            <a:pPr marL="0" indent="0">
              <a:buNone/>
            </a:pPr>
            <a:endParaRPr lang="en-US" dirty="0"/>
          </a:p>
          <a:p>
            <a:pPr marL="0" indent="0">
              <a:buNone/>
            </a:pPr>
            <a:r>
              <a:rPr lang="en-US" sz="2200" b="1" dirty="0">
                <a:solidFill>
                  <a:srgbClr val="FF0000"/>
                </a:solidFill>
              </a:rPr>
              <a:t>Think Spreadsheet!</a:t>
            </a:r>
          </a:p>
        </p:txBody>
      </p:sp>
      <p:pic>
        <p:nvPicPr>
          <p:cNvPr id="7" name="Picture 6">
            <a:extLst>
              <a:ext uri="{FF2B5EF4-FFF2-40B4-BE49-F238E27FC236}">
                <a16:creationId xmlns:a16="http://schemas.microsoft.com/office/drawing/2014/main" id="{120BA63F-9DF2-4216-8B44-358A2EC04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945" y="2900582"/>
            <a:ext cx="3253815" cy="2924134"/>
          </a:xfrm>
          <a:prstGeom prst="rect">
            <a:avLst/>
          </a:prstGeom>
        </p:spPr>
      </p:pic>
    </p:spTree>
    <p:extLst>
      <p:ext uri="{BB962C8B-B14F-4D97-AF65-F5344CB8AC3E}">
        <p14:creationId xmlns:p14="http://schemas.microsoft.com/office/powerpoint/2010/main" val="8206512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632-5E1A-49DE-862F-460AB7D25C0C}"/>
              </a:ext>
            </a:extLst>
          </p:cNvPr>
          <p:cNvSpPr>
            <a:spLocks noGrp="1"/>
          </p:cNvSpPr>
          <p:nvPr>
            <p:ph type="title"/>
          </p:nvPr>
        </p:nvSpPr>
        <p:spPr/>
        <p:txBody>
          <a:bodyPr/>
          <a:lstStyle/>
          <a:p>
            <a:r>
              <a:rPr lang="en-US" dirty="0"/>
              <a:t>Design Process – Step 3 Normalization Continued</a:t>
            </a:r>
          </a:p>
        </p:txBody>
      </p:sp>
      <p:sp>
        <p:nvSpPr>
          <p:cNvPr id="3" name="Content Placeholder 2">
            <a:extLst>
              <a:ext uri="{FF2B5EF4-FFF2-40B4-BE49-F238E27FC236}">
                <a16:creationId xmlns:a16="http://schemas.microsoft.com/office/drawing/2014/main" id="{B7E1FF4D-40CA-493A-B17D-32E08063548E}"/>
              </a:ext>
            </a:extLst>
          </p:cNvPr>
          <p:cNvSpPr>
            <a:spLocks noGrp="1"/>
          </p:cNvSpPr>
          <p:nvPr>
            <p:ph idx="1"/>
          </p:nvPr>
        </p:nvSpPr>
        <p:spPr/>
        <p:txBody>
          <a:bodyPr>
            <a:normAutofit/>
          </a:bodyPr>
          <a:lstStyle/>
          <a:p>
            <a:pPr marL="457200" indent="-457200">
              <a:buFont typeface="+mj-lt"/>
              <a:buAutoNum type="arabicPeriod"/>
            </a:pPr>
            <a:endParaRPr lang="en-US" sz="2400" dirty="0"/>
          </a:p>
          <a:p>
            <a:pPr marL="457200" indent="-457200">
              <a:buFont typeface="+mj-lt"/>
              <a:buAutoNum type="arabicPeriod"/>
            </a:pPr>
            <a:r>
              <a:rPr lang="en-US" sz="2400" b="1" dirty="0"/>
              <a:t>First Normal Form</a:t>
            </a:r>
          </a:p>
          <a:p>
            <a:pPr marL="457200" indent="-457200">
              <a:buFont typeface="+mj-lt"/>
              <a:buAutoNum type="arabicPeriod"/>
            </a:pPr>
            <a:r>
              <a:rPr lang="en-US" sz="2400" b="1" dirty="0"/>
              <a:t>Second Normal Form</a:t>
            </a:r>
          </a:p>
          <a:p>
            <a:pPr marL="457200" indent="-457200">
              <a:buFont typeface="+mj-lt"/>
              <a:buAutoNum type="arabicPeriod"/>
            </a:pPr>
            <a:r>
              <a:rPr lang="en-US" sz="2400" b="1" dirty="0"/>
              <a:t>Third Normal Form</a:t>
            </a:r>
          </a:p>
          <a:p>
            <a:pPr marL="457200" indent="-457200">
              <a:buFont typeface="+mj-lt"/>
              <a:buAutoNum type="arabicPeriod"/>
            </a:pPr>
            <a:r>
              <a:rPr lang="en-US" sz="2400" dirty="0"/>
              <a:t>Forth Normal Form or Boyce Codd Normal Form</a:t>
            </a:r>
          </a:p>
          <a:p>
            <a:pPr marL="457200" indent="-457200">
              <a:buFont typeface="+mj-lt"/>
              <a:buAutoNum type="arabicPeriod"/>
            </a:pPr>
            <a:r>
              <a:rPr lang="en-US" sz="2400" dirty="0"/>
              <a:t>Fifth Normal Form</a:t>
            </a:r>
          </a:p>
        </p:txBody>
      </p:sp>
    </p:spTree>
    <p:extLst>
      <p:ext uri="{BB962C8B-B14F-4D97-AF65-F5344CB8AC3E}">
        <p14:creationId xmlns:p14="http://schemas.microsoft.com/office/powerpoint/2010/main" val="5997806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3896-43D2-4B50-8143-925F31F0F1C4}"/>
              </a:ext>
            </a:extLst>
          </p:cNvPr>
          <p:cNvSpPr>
            <a:spLocks noGrp="1"/>
          </p:cNvSpPr>
          <p:nvPr>
            <p:ph type="title"/>
          </p:nvPr>
        </p:nvSpPr>
        <p:spPr/>
        <p:txBody>
          <a:bodyPr/>
          <a:lstStyle/>
          <a:p>
            <a:r>
              <a:rPr lang="en-US" dirty="0"/>
              <a:t>Design Process – Step 3 Normalization Continued</a:t>
            </a:r>
          </a:p>
        </p:txBody>
      </p:sp>
      <p:graphicFrame>
        <p:nvGraphicFramePr>
          <p:cNvPr id="4" name="Table 4">
            <a:extLst>
              <a:ext uri="{FF2B5EF4-FFF2-40B4-BE49-F238E27FC236}">
                <a16:creationId xmlns:a16="http://schemas.microsoft.com/office/drawing/2014/main" id="{4A48EEE5-CD1F-4A50-B825-A4E1353528EB}"/>
              </a:ext>
            </a:extLst>
          </p:cNvPr>
          <p:cNvGraphicFramePr>
            <a:graphicFrameLocks noGrp="1"/>
          </p:cNvGraphicFramePr>
          <p:nvPr>
            <p:ph idx="1"/>
          </p:nvPr>
        </p:nvGraphicFramePr>
        <p:xfrm>
          <a:off x="534620" y="2704098"/>
          <a:ext cx="8120479" cy="2291080"/>
        </p:xfrm>
        <a:graphic>
          <a:graphicData uri="http://schemas.openxmlformats.org/drawingml/2006/table">
            <a:tbl>
              <a:tblPr firstRow="1" bandRow="1">
                <a:tableStyleId>{5C22544A-7EE6-4342-B048-85BDC9FD1C3A}</a:tableStyleId>
              </a:tblPr>
              <a:tblGrid>
                <a:gridCol w="1268887">
                  <a:extLst>
                    <a:ext uri="{9D8B030D-6E8A-4147-A177-3AD203B41FA5}">
                      <a16:colId xmlns:a16="http://schemas.microsoft.com/office/drawing/2014/main" val="916314809"/>
                    </a:ext>
                  </a:extLst>
                </a:gridCol>
                <a:gridCol w="1277654">
                  <a:extLst>
                    <a:ext uri="{9D8B030D-6E8A-4147-A177-3AD203B41FA5}">
                      <a16:colId xmlns:a16="http://schemas.microsoft.com/office/drawing/2014/main" val="157000442"/>
                    </a:ext>
                  </a:extLst>
                </a:gridCol>
                <a:gridCol w="1766170">
                  <a:extLst>
                    <a:ext uri="{9D8B030D-6E8A-4147-A177-3AD203B41FA5}">
                      <a16:colId xmlns:a16="http://schemas.microsoft.com/office/drawing/2014/main" val="3321525543"/>
                    </a:ext>
                  </a:extLst>
                </a:gridCol>
                <a:gridCol w="1478071">
                  <a:extLst>
                    <a:ext uri="{9D8B030D-6E8A-4147-A177-3AD203B41FA5}">
                      <a16:colId xmlns:a16="http://schemas.microsoft.com/office/drawing/2014/main" val="3699587963"/>
                    </a:ext>
                  </a:extLst>
                </a:gridCol>
                <a:gridCol w="1415923">
                  <a:extLst>
                    <a:ext uri="{9D8B030D-6E8A-4147-A177-3AD203B41FA5}">
                      <a16:colId xmlns:a16="http://schemas.microsoft.com/office/drawing/2014/main" val="2489486890"/>
                    </a:ext>
                  </a:extLst>
                </a:gridCol>
                <a:gridCol w="913774">
                  <a:extLst>
                    <a:ext uri="{9D8B030D-6E8A-4147-A177-3AD203B41FA5}">
                      <a16:colId xmlns:a16="http://schemas.microsoft.com/office/drawing/2014/main" val="431093264"/>
                    </a:ext>
                  </a:extLst>
                </a:gridCol>
              </a:tblGrid>
              <a:tr h="37084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Subject</a:t>
                      </a:r>
                    </a:p>
                  </a:txBody>
                  <a:tcPr/>
                </a:tc>
                <a:tc>
                  <a:txBody>
                    <a:bodyPr/>
                    <a:lstStyle/>
                    <a:p>
                      <a:r>
                        <a:rPr lang="en-US" dirty="0"/>
                        <a:t>Instructor</a:t>
                      </a:r>
                    </a:p>
                  </a:txBody>
                  <a:tcPr/>
                </a:tc>
                <a:tc>
                  <a:txBody>
                    <a:bodyPr/>
                    <a:lstStyle/>
                    <a:p>
                      <a:r>
                        <a:rPr lang="en-US" dirty="0"/>
                        <a:t>Period</a:t>
                      </a:r>
                    </a:p>
                  </a:txBody>
                  <a:tcPr/>
                </a:tc>
                <a:tc>
                  <a:txBody>
                    <a:bodyPr/>
                    <a:lstStyle/>
                    <a:p>
                      <a:r>
                        <a:rPr lang="en-US" dirty="0" err="1"/>
                        <a:t>C_Rank</a:t>
                      </a:r>
                      <a:endParaRPr lang="en-US" dirty="0"/>
                    </a:p>
                  </a:txBody>
                  <a:tcPr/>
                </a:tc>
                <a:extLst>
                  <a:ext uri="{0D108BD9-81ED-4DB2-BD59-A6C34878D82A}">
                    <a16:rowId xmlns:a16="http://schemas.microsoft.com/office/drawing/2014/main" val="4119662383"/>
                  </a:ext>
                </a:extLst>
              </a:tr>
              <a:tr h="370840">
                <a:tc>
                  <a:txBody>
                    <a:bodyPr/>
                    <a:lstStyle/>
                    <a:p>
                      <a:r>
                        <a:rPr lang="en-US" dirty="0"/>
                        <a:t>1</a:t>
                      </a:r>
                    </a:p>
                  </a:txBody>
                  <a:tcPr/>
                </a:tc>
                <a:tc>
                  <a:txBody>
                    <a:bodyPr/>
                    <a:lstStyle/>
                    <a:p>
                      <a:r>
                        <a:rPr lang="en-US" dirty="0"/>
                        <a:t>S. Spencer</a:t>
                      </a:r>
                    </a:p>
                  </a:txBody>
                  <a:tcPr/>
                </a:tc>
                <a:tc>
                  <a:txBody>
                    <a:bodyPr/>
                    <a:lstStyle/>
                    <a:p>
                      <a:r>
                        <a:rPr lang="en-US" dirty="0"/>
                        <a:t>Communication, Psychology</a:t>
                      </a:r>
                    </a:p>
                  </a:txBody>
                  <a:tcPr/>
                </a:tc>
                <a:tc>
                  <a:txBody>
                    <a:bodyPr/>
                    <a:lstStyle/>
                    <a:p>
                      <a:r>
                        <a:rPr lang="en-US" dirty="0"/>
                        <a:t>C. Lassiter, H. Spencer</a:t>
                      </a:r>
                    </a:p>
                  </a:txBody>
                  <a:tcPr/>
                </a:tc>
                <a:tc>
                  <a:txBody>
                    <a:bodyPr/>
                    <a:lstStyle/>
                    <a:p>
                      <a:r>
                        <a:rPr lang="en-US" dirty="0"/>
                        <a:t>First, Third</a:t>
                      </a:r>
                    </a:p>
                  </a:txBody>
                  <a:tcPr/>
                </a:tc>
                <a:tc>
                  <a:txBody>
                    <a:bodyPr/>
                    <a:lstStyle/>
                    <a:p>
                      <a:r>
                        <a:rPr lang="en-US" dirty="0"/>
                        <a:t>First</a:t>
                      </a:r>
                    </a:p>
                  </a:txBody>
                  <a:tcPr/>
                </a:tc>
                <a:extLst>
                  <a:ext uri="{0D108BD9-81ED-4DB2-BD59-A6C34878D82A}">
                    <a16:rowId xmlns:a16="http://schemas.microsoft.com/office/drawing/2014/main" val="1203528412"/>
                  </a:ext>
                </a:extLst>
              </a:tr>
              <a:tr h="37084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Communication, Pharmacology</a:t>
                      </a:r>
                    </a:p>
                  </a:txBody>
                  <a:tcPr/>
                </a:tc>
                <a:tc>
                  <a:txBody>
                    <a:bodyPr/>
                    <a:lstStyle/>
                    <a:p>
                      <a:r>
                        <a:rPr lang="en-US" dirty="0"/>
                        <a:t>C. Lassiter, B. McNab</a:t>
                      </a:r>
                    </a:p>
                  </a:txBody>
                  <a:tcPr/>
                </a:tc>
                <a:tc>
                  <a:txBody>
                    <a:bodyPr/>
                    <a:lstStyle/>
                    <a:p>
                      <a:r>
                        <a:rPr lang="en-US" dirty="0"/>
                        <a:t>First, Second</a:t>
                      </a:r>
                    </a:p>
                  </a:txBody>
                  <a:tcPr/>
                </a:tc>
                <a:tc>
                  <a:txBody>
                    <a:bodyPr/>
                    <a:lstStyle/>
                    <a:p>
                      <a:r>
                        <a:rPr lang="en-US" dirty="0"/>
                        <a:t>Second</a:t>
                      </a:r>
                    </a:p>
                  </a:txBody>
                  <a:tcPr/>
                </a:tc>
                <a:extLst>
                  <a:ext uri="{0D108BD9-81ED-4DB2-BD59-A6C34878D82A}">
                    <a16:rowId xmlns:a16="http://schemas.microsoft.com/office/drawing/2014/main" val="1135272456"/>
                  </a:ext>
                </a:extLst>
              </a:tr>
              <a:tr h="370840">
                <a:tc>
                  <a:txBody>
                    <a:bodyPr/>
                    <a:lstStyle/>
                    <a:p>
                      <a:r>
                        <a:rPr lang="en-US" dirty="0"/>
                        <a:t>3</a:t>
                      </a:r>
                    </a:p>
                  </a:txBody>
                  <a:tcPr/>
                </a:tc>
                <a:tc>
                  <a:txBody>
                    <a:bodyPr/>
                    <a:lstStyle/>
                    <a:p>
                      <a:r>
                        <a:rPr lang="en-US" dirty="0"/>
                        <a:t>J. O’Hara</a:t>
                      </a:r>
                    </a:p>
                  </a:txBody>
                  <a:tcPr/>
                </a:tc>
                <a:tc>
                  <a:txBody>
                    <a:bodyPr/>
                    <a:lstStyle/>
                    <a:p>
                      <a:r>
                        <a:rPr lang="en-US" dirty="0"/>
                        <a:t>Communication, Criminal Justice</a:t>
                      </a:r>
                    </a:p>
                  </a:txBody>
                  <a:tcPr/>
                </a:tc>
                <a:tc>
                  <a:txBody>
                    <a:bodyPr/>
                    <a:lstStyle/>
                    <a:p>
                      <a:r>
                        <a:rPr lang="en-US" dirty="0"/>
                        <a:t>C. Lassiter, K. Vick</a:t>
                      </a:r>
                    </a:p>
                  </a:txBody>
                  <a:tcPr/>
                </a:tc>
                <a:tc>
                  <a:txBody>
                    <a:bodyPr/>
                    <a:lstStyle/>
                    <a:p>
                      <a:r>
                        <a:rPr lang="en-US" dirty="0"/>
                        <a:t>First, Fourth</a:t>
                      </a:r>
                    </a:p>
                  </a:txBody>
                  <a:tcPr/>
                </a:tc>
                <a:tc>
                  <a:txBody>
                    <a:bodyPr/>
                    <a:lstStyle/>
                    <a:p>
                      <a:r>
                        <a:rPr lang="en-US" dirty="0"/>
                        <a:t>Third</a:t>
                      </a:r>
                    </a:p>
                  </a:txBody>
                  <a:tcPr/>
                </a:tc>
                <a:extLst>
                  <a:ext uri="{0D108BD9-81ED-4DB2-BD59-A6C34878D82A}">
                    <a16:rowId xmlns:a16="http://schemas.microsoft.com/office/drawing/2014/main" val="1760194845"/>
                  </a:ext>
                </a:extLst>
              </a:tr>
            </a:tbl>
          </a:graphicData>
        </a:graphic>
      </p:graphicFrame>
    </p:spTree>
    <p:extLst>
      <p:ext uri="{BB962C8B-B14F-4D97-AF65-F5344CB8AC3E}">
        <p14:creationId xmlns:p14="http://schemas.microsoft.com/office/powerpoint/2010/main" val="11655136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690E-39F0-444C-8A06-1450A7ED2CD8}"/>
              </a:ext>
            </a:extLst>
          </p:cNvPr>
          <p:cNvSpPr>
            <a:spLocks noGrp="1"/>
          </p:cNvSpPr>
          <p:nvPr>
            <p:ph type="title"/>
          </p:nvPr>
        </p:nvSpPr>
        <p:spPr/>
        <p:txBody>
          <a:bodyPr/>
          <a:lstStyle/>
          <a:p>
            <a:r>
              <a:rPr lang="en-US" dirty="0"/>
              <a:t>Design Process – Step 3 </a:t>
            </a:r>
            <a:r>
              <a:rPr lang="en-US" dirty="0" err="1"/>
              <a:t>Con’t</a:t>
            </a:r>
            <a:r>
              <a:rPr lang="en-US" dirty="0"/>
              <a:t> First Normal Rule</a:t>
            </a:r>
          </a:p>
        </p:txBody>
      </p:sp>
      <p:sp>
        <p:nvSpPr>
          <p:cNvPr id="3" name="Content Placeholder 2">
            <a:extLst>
              <a:ext uri="{FF2B5EF4-FFF2-40B4-BE49-F238E27FC236}">
                <a16:creationId xmlns:a16="http://schemas.microsoft.com/office/drawing/2014/main" id="{69C90415-21DF-4967-994B-D14C7A0C3F1A}"/>
              </a:ext>
            </a:extLst>
          </p:cNvPr>
          <p:cNvSpPr>
            <a:spLocks noGrp="1"/>
          </p:cNvSpPr>
          <p:nvPr>
            <p:ph idx="1"/>
          </p:nvPr>
        </p:nvSpPr>
        <p:spPr/>
        <p:txBody>
          <a:bodyPr>
            <a:normAutofit/>
          </a:bodyPr>
          <a:lstStyle/>
          <a:p>
            <a:pPr marL="457200" indent="-457200">
              <a:buFont typeface="+mj-lt"/>
              <a:buAutoNum type="arabicPeriod"/>
            </a:pPr>
            <a:endParaRPr lang="en-US" sz="2400" dirty="0"/>
          </a:p>
          <a:p>
            <a:pPr marL="457200" indent="-457200">
              <a:buFont typeface="+mj-lt"/>
              <a:buAutoNum type="arabicPeriod"/>
            </a:pPr>
            <a:r>
              <a:rPr lang="en-US" sz="2400" dirty="0"/>
              <a:t>Single Valued Attributes</a:t>
            </a:r>
          </a:p>
          <a:p>
            <a:pPr marL="457200" indent="-457200">
              <a:buFont typeface="+mj-lt"/>
              <a:buAutoNum type="arabicPeriod"/>
            </a:pPr>
            <a:r>
              <a:rPr lang="en-US" sz="2400" dirty="0"/>
              <a:t>Attribute Domains should not change</a:t>
            </a:r>
          </a:p>
          <a:p>
            <a:pPr marL="457200" indent="-457200">
              <a:buFont typeface="+mj-lt"/>
              <a:buAutoNum type="arabicPeriod"/>
            </a:pPr>
            <a:r>
              <a:rPr lang="en-US" sz="2400" dirty="0"/>
              <a:t>Unique Attribute / Column names</a:t>
            </a:r>
          </a:p>
          <a:p>
            <a:pPr marL="457200" indent="-457200">
              <a:buFont typeface="+mj-lt"/>
              <a:buAutoNum type="arabicPeriod"/>
            </a:pPr>
            <a:r>
              <a:rPr lang="en-US" sz="2400" dirty="0"/>
              <a:t>Order doesn’t matter</a:t>
            </a:r>
          </a:p>
        </p:txBody>
      </p:sp>
    </p:spTree>
    <p:extLst>
      <p:ext uri="{BB962C8B-B14F-4D97-AF65-F5344CB8AC3E}">
        <p14:creationId xmlns:p14="http://schemas.microsoft.com/office/powerpoint/2010/main" val="32894697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E184-FC3A-4DA7-B55C-2CEB62916421}"/>
              </a:ext>
            </a:extLst>
          </p:cNvPr>
          <p:cNvSpPr>
            <a:spLocks noGrp="1"/>
          </p:cNvSpPr>
          <p:nvPr>
            <p:ph type="title"/>
          </p:nvPr>
        </p:nvSpPr>
        <p:spPr/>
        <p:txBody>
          <a:bodyPr/>
          <a:lstStyle/>
          <a:p>
            <a:r>
              <a:rPr lang="en-US" dirty="0"/>
              <a:t>Design Process – Step 3 </a:t>
            </a:r>
            <a:r>
              <a:rPr lang="en-US" dirty="0" err="1"/>
              <a:t>Con’t</a:t>
            </a:r>
            <a:r>
              <a:rPr lang="en-US" dirty="0"/>
              <a:t> First Normal Rule</a:t>
            </a:r>
          </a:p>
        </p:txBody>
      </p:sp>
      <p:graphicFrame>
        <p:nvGraphicFramePr>
          <p:cNvPr id="8" name="Table 8">
            <a:extLst>
              <a:ext uri="{FF2B5EF4-FFF2-40B4-BE49-F238E27FC236}">
                <a16:creationId xmlns:a16="http://schemas.microsoft.com/office/drawing/2014/main" id="{B7C204B7-839B-49A2-8F8B-6DB94EEEE668}"/>
              </a:ext>
            </a:extLst>
          </p:cNvPr>
          <p:cNvGraphicFramePr>
            <a:graphicFrameLocks noGrp="1"/>
          </p:cNvGraphicFramePr>
          <p:nvPr>
            <p:ph idx="1"/>
          </p:nvPr>
        </p:nvGraphicFramePr>
        <p:xfrm>
          <a:off x="800100" y="2524760"/>
          <a:ext cx="7543800" cy="2595880"/>
        </p:xfrm>
        <a:graphic>
          <a:graphicData uri="http://schemas.openxmlformats.org/drawingml/2006/table">
            <a:tbl>
              <a:tblPr firstRow="1" bandRow="1">
                <a:tableStyleId>{5C22544A-7EE6-4342-B048-85BDC9FD1C3A}</a:tableStyleId>
              </a:tblPr>
              <a:tblGrid>
                <a:gridCol w="1288759">
                  <a:extLst>
                    <a:ext uri="{9D8B030D-6E8A-4147-A177-3AD203B41FA5}">
                      <a16:colId xmlns:a16="http://schemas.microsoft.com/office/drawing/2014/main" val="2958662130"/>
                    </a:ext>
                  </a:extLst>
                </a:gridCol>
                <a:gridCol w="1149291">
                  <a:extLst>
                    <a:ext uri="{9D8B030D-6E8A-4147-A177-3AD203B41FA5}">
                      <a16:colId xmlns:a16="http://schemas.microsoft.com/office/drawing/2014/main" val="793341796"/>
                    </a:ext>
                  </a:extLst>
                </a:gridCol>
                <a:gridCol w="1770078">
                  <a:extLst>
                    <a:ext uri="{9D8B030D-6E8A-4147-A177-3AD203B41FA5}">
                      <a16:colId xmlns:a16="http://schemas.microsoft.com/office/drawing/2014/main" val="3577978428"/>
                    </a:ext>
                  </a:extLst>
                </a:gridCol>
                <a:gridCol w="1375794">
                  <a:extLst>
                    <a:ext uri="{9D8B030D-6E8A-4147-A177-3AD203B41FA5}">
                      <a16:colId xmlns:a16="http://schemas.microsoft.com/office/drawing/2014/main" val="169671433"/>
                    </a:ext>
                  </a:extLst>
                </a:gridCol>
                <a:gridCol w="993808">
                  <a:extLst>
                    <a:ext uri="{9D8B030D-6E8A-4147-A177-3AD203B41FA5}">
                      <a16:colId xmlns:a16="http://schemas.microsoft.com/office/drawing/2014/main" val="690115705"/>
                    </a:ext>
                  </a:extLst>
                </a:gridCol>
                <a:gridCol w="966070">
                  <a:extLst>
                    <a:ext uri="{9D8B030D-6E8A-4147-A177-3AD203B41FA5}">
                      <a16:colId xmlns:a16="http://schemas.microsoft.com/office/drawing/2014/main" val="672009665"/>
                    </a:ext>
                  </a:extLst>
                </a:gridCol>
              </a:tblGrid>
              <a:tr h="37084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Subject</a:t>
                      </a:r>
                    </a:p>
                  </a:txBody>
                  <a:tcPr/>
                </a:tc>
                <a:tc>
                  <a:txBody>
                    <a:bodyPr/>
                    <a:lstStyle/>
                    <a:p>
                      <a:r>
                        <a:rPr lang="en-US" dirty="0"/>
                        <a:t>Instructor</a:t>
                      </a:r>
                    </a:p>
                  </a:txBody>
                  <a:tcPr/>
                </a:tc>
                <a:tc>
                  <a:txBody>
                    <a:bodyPr/>
                    <a:lstStyle/>
                    <a:p>
                      <a:r>
                        <a:rPr lang="en-US" dirty="0"/>
                        <a:t>Period</a:t>
                      </a:r>
                    </a:p>
                  </a:txBody>
                  <a:tcPr/>
                </a:tc>
                <a:tc>
                  <a:txBody>
                    <a:bodyPr/>
                    <a:lstStyle/>
                    <a:p>
                      <a:r>
                        <a:rPr lang="en-US" dirty="0" err="1"/>
                        <a:t>C_Rank</a:t>
                      </a:r>
                      <a:endParaRPr lang="en-US" dirty="0"/>
                    </a:p>
                  </a:txBody>
                  <a:tcPr/>
                </a:tc>
                <a:extLst>
                  <a:ext uri="{0D108BD9-81ED-4DB2-BD59-A6C34878D82A}">
                    <a16:rowId xmlns:a16="http://schemas.microsoft.com/office/drawing/2014/main" val="1340410219"/>
                  </a:ext>
                </a:extLst>
              </a:tr>
              <a:tr h="370840">
                <a:tc>
                  <a:txBody>
                    <a:bodyPr/>
                    <a:lstStyle/>
                    <a:p>
                      <a:r>
                        <a:rPr lang="en-US" dirty="0"/>
                        <a:t>1</a:t>
                      </a:r>
                    </a:p>
                  </a:txBody>
                  <a:tcPr/>
                </a:tc>
                <a:tc>
                  <a:txBody>
                    <a:bodyPr/>
                    <a:lstStyle/>
                    <a:p>
                      <a:r>
                        <a:rPr lang="en-US" dirty="0"/>
                        <a:t>S. Spencer</a:t>
                      </a:r>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tc>
                  <a:txBody>
                    <a:bodyPr/>
                    <a:lstStyle/>
                    <a:p>
                      <a:r>
                        <a:rPr lang="en-US" dirty="0"/>
                        <a:t>First</a:t>
                      </a:r>
                    </a:p>
                  </a:txBody>
                  <a:tcPr/>
                </a:tc>
                <a:extLst>
                  <a:ext uri="{0D108BD9-81ED-4DB2-BD59-A6C34878D82A}">
                    <a16:rowId xmlns:a16="http://schemas.microsoft.com/office/drawing/2014/main" val="4236062328"/>
                  </a:ext>
                </a:extLst>
              </a:tr>
              <a:tr h="370840">
                <a:tc>
                  <a:txBody>
                    <a:bodyPr/>
                    <a:lstStyle/>
                    <a:p>
                      <a:r>
                        <a:rPr lang="en-US" dirty="0"/>
                        <a:t>1</a:t>
                      </a:r>
                    </a:p>
                  </a:txBody>
                  <a:tcPr/>
                </a:tc>
                <a:tc>
                  <a:txBody>
                    <a:bodyPr/>
                    <a:lstStyle/>
                    <a:p>
                      <a:r>
                        <a:rPr lang="en-US" dirty="0"/>
                        <a:t>S. Spencer</a:t>
                      </a:r>
                    </a:p>
                  </a:txBody>
                  <a:tcPr/>
                </a:tc>
                <a:tc>
                  <a:txBody>
                    <a:bodyPr/>
                    <a:lstStyle/>
                    <a:p>
                      <a:r>
                        <a:rPr lang="en-US" dirty="0"/>
                        <a:t>Psychology</a:t>
                      </a:r>
                    </a:p>
                  </a:txBody>
                  <a:tcPr/>
                </a:tc>
                <a:tc>
                  <a:txBody>
                    <a:bodyPr/>
                    <a:lstStyle/>
                    <a:p>
                      <a:r>
                        <a:rPr lang="en-US" dirty="0"/>
                        <a:t>H. Spencer</a:t>
                      </a:r>
                    </a:p>
                  </a:txBody>
                  <a:tcPr/>
                </a:tc>
                <a:tc>
                  <a:txBody>
                    <a:bodyPr/>
                    <a:lstStyle/>
                    <a:p>
                      <a:r>
                        <a:rPr lang="en-US" dirty="0"/>
                        <a:t>Third</a:t>
                      </a:r>
                    </a:p>
                  </a:txBody>
                  <a:tcPr/>
                </a:tc>
                <a:tc>
                  <a:txBody>
                    <a:bodyPr/>
                    <a:lstStyle/>
                    <a:p>
                      <a:r>
                        <a:rPr lang="en-US" dirty="0"/>
                        <a:t>First</a:t>
                      </a:r>
                    </a:p>
                  </a:txBody>
                  <a:tcPr/>
                </a:tc>
                <a:extLst>
                  <a:ext uri="{0D108BD9-81ED-4DB2-BD59-A6C34878D82A}">
                    <a16:rowId xmlns:a16="http://schemas.microsoft.com/office/drawing/2014/main" val="3680466593"/>
                  </a:ext>
                </a:extLst>
              </a:tr>
              <a:tr h="37084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tc>
                  <a:txBody>
                    <a:bodyPr/>
                    <a:lstStyle/>
                    <a:p>
                      <a:r>
                        <a:rPr lang="en-US" dirty="0"/>
                        <a:t>Second</a:t>
                      </a:r>
                    </a:p>
                  </a:txBody>
                  <a:tcPr/>
                </a:tc>
                <a:extLst>
                  <a:ext uri="{0D108BD9-81ED-4DB2-BD59-A6C34878D82A}">
                    <a16:rowId xmlns:a16="http://schemas.microsoft.com/office/drawing/2014/main" val="1055005867"/>
                  </a:ext>
                </a:extLst>
              </a:tr>
              <a:tr h="37084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Pharmacology</a:t>
                      </a:r>
                    </a:p>
                  </a:txBody>
                  <a:tcPr/>
                </a:tc>
                <a:tc>
                  <a:txBody>
                    <a:bodyPr/>
                    <a:lstStyle/>
                    <a:p>
                      <a:r>
                        <a:rPr lang="en-US" dirty="0"/>
                        <a:t>B. McNab</a:t>
                      </a:r>
                    </a:p>
                  </a:txBody>
                  <a:tcPr/>
                </a:tc>
                <a:tc>
                  <a:txBody>
                    <a:bodyPr/>
                    <a:lstStyle/>
                    <a:p>
                      <a:r>
                        <a:rPr lang="en-US" dirty="0"/>
                        <a:t>Second</a:t>
                      </a:r>
                    </a:p>
                  </a:txBody>
                  <a:tcPr/>
                </a:tc>
                <a:tc>
                  <a:txBody>
                    <a:bodyPr/>
                    <a:lstStyle/>
                    <a:p>
                      <a:r>
                        <a:rPr lang="en-US" dirty="0"/>
                        <a:t>Second</a:t>
                      </a:r>
                    </a:p>
                  </a:txBody>
                  <a:tcPr/>
                </a:tc>
                <a:extLst>
                  <a:ext uri="{0D108BD9-81ED-4DB2-BD59-A6C34878D82A}">
                    <a16:rowId xmlns:a16="http://schemas.microsoft.com/office/drawing/2014/main" val="269978899"/>
                  </a:ext>
                </a:extLst>
              </a:tr>
              <a:tr h="370840">
                <a:tc>
                  <a:txBody>
                    <a:bodyPr/>
                    <a:lstStyle/>
                    <a:p>
                      <a:r>
                        <a:rPr lang="en-US" dirty="0"/>
                        <a:t>3</a:t>
                      </a:r>
                    </a:p>
                  </a:txBody>
                  <a:tcPr/>
                </a:tc>
                <a:tc>
                  <a:txBody>
                    <a:bodyPr/>
                    <a:lstStyle/>
                    <a:p>
                      <a:r>
                        <a:rPr lang="en-US" dirty="0"/>
                        <a:t>J. O’Hara</a:t>
                      </a:r>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tc>
                  <a:txBody>
                    <a:bodyPr/>
                    <a:lstStyle/>
                    <a:p>
                      <a:r>
                        <a:rPr lang="en-US" dirty="0"/>
                        <a:t>Third</a:t>
                      </a:r>
                    </a:p>
                  </a:txBody>
                  <a:tcPr/>
                </a:tc>
                <a:extLst>
                  <a:ext uri="{0D108BD9-81ED-4DB2-BD59-A6C34878D82A}">
                    <a16:rowId xmlns:a16="http://schemas.microsoft.com/office/drawing/2014/main" val="2788098226"/>
                  </a:ext>
                </a:extLst>
              </a:tr>
              <a:tr h="370840">
                <a:tc>
                  <a:txBody>
                    <a:bodyPr/>
                    <a:lstStyle/>
                    <a:p>
                      <a:r>
                        <a:rPr lang="en-US" dirty="0"/>
                        <a:t>3</a:t>
                      </a:r>
                    </a:p>
                  </a:txBody>
                  <a:tcPr/>
                </a:tc>
                <a:tc>
                  <a:txBody>
                    <a:bodyPr/>
                    <a:lstStyle/>
                    <a:p>
                      <a:r>
                        <a:rPr lang="en-US" dirty="0"/>
                        <a:t>J. O’Hara</a:t>
                      </a:r>
                    </a:p>
                  </a:txBody>
                  <a:tcPr/>
                </a:tc>
                <a:tc>
                  <a:txBody>
                    <a:bodyPr/>
                    <a:lstStyle/>
                    <a:p>
                      <a:r>
                        <a:rPr lang="en-US" dirty="0"/>
                        <a:t>Criminal Justice</a:t>
                      </a:r>
                    </a:p>
                  </a:txBody>
                  <a:tcPr/>
                </a:tc>
                <a:tc>
                  <a:txBody>
                    <a:bodyPr/>
                    <a:lstStyle/>
                    <a:p>
                      <a:r>
                        <a:rPr lang="en-US" dirty="0"/>
                        <a:t>K. Vick</a:t>
                      </a:r>
                    </a:p>
                  </a:txBody>
                  <a:tcPr/>
                </a:tc>
                <a:tc>
                  <a:txBody>
                    <a:bodyPr/>
                    <a:lstStyle/>
                    <a:p>
                      <a:r>
                        <a:rPr lang="en-US" dirty="0"/>
                        <a:t>Fourth</a:t>
                      </a:r>
                    </a:p>
                  </a:txBody>
                  <a:tcPr/>
                </a:tc>
                <a:tc>
                  <a:txBody>
                    <a:bodyPr/>
                    <a:lstStyle/>
                    <a:p>
                      <a:r>
                        <a:rPr lang="en-US" dirty="0"/>
                        <a:t>Third</a:t>
                      </a:r>
                    </a:p>
                  </a:txBody>
                  <a:tcPr/>
                </a:tc>
                <a:extLst>
                  <a:ext uri="{0D108BD9-81ED-4DB2-BD59-A6C34878D82A}">
                    <a16:rowId xmlns:a16="http://schemas.microsoft.com/office/drawing/2014/main" val="2728815506"/>
                  </a:ext>
                </a:extLst>
              </a:tr>
            </a:tbl>
          </a:graphicData>
        </a:graphic>
      </p:graphicFrame>
    </p:spTree>
    <p:extLst>
      <p:ext uri="{BB962C8B-B14F-4D97-AF65-F5344CB8AC3E}">
        <p14:creationId xmlns:p14="http://schemas.microsoft.com/office/powerpoint/2010/main" val="14837810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690E-39F0-444C-8A06-1450A7ED2CD8}"/>
              </a:ext>
            </a:extLst>
          </p:cNvPr>
          <p:cNvSpPr>
            <a:spLocks noGrp="1"/>
          </p:cNvSpPr>
          <p:nvPr>
            <p:ph type="title"/>
          </p:nvPr>
        </p:nvSpPr>
        <p:spPr/>
        <p:txBody>
          <a:bodyPr>
            <a:normAutofit/>
          </a:bodyPr>
          <a:lstStyle/>
          <a:p>
            <a:r>
              <a:rPr lang="en-US" dirty="0"/>
              <a:t>Design Process – Step 3 </a:t>
            </a:r>
            <a:r>
              <a:rPr lang="en-US" dirty="0" err="1"/>
              <a:t>Con’t</a:t>
            </a:r>
            <a:r>
              <a:rPr lang="en-US" dirty="0"/>
              <a:t> Second Normal Rule</a:t>
            </a:r>
          </a:p>
        </p:txBody>
      </p:sp>
      <p:sp>
        <p:nvSpPr>
          <p:cNvPr id="3" name="Content Placeholder 2">
            <a:extLst>
              <a:ext uri="{FF2B5EF4-FFF2-40B4-BE49-F238E27FC236}">
                <a16:creationId xmlns:a16="http://schemas.microsoft.com/office/drawing/2014/main" id="{69C90415-21DF-4967-994B-D14C7A0C3F1A}"/>
              </a:ext>
            </a:extLst>
          </p:cNvPr>
          <p:cNvSpPr>
            <a:spLocks noGrp="1"/>
          </p:cNvSpPr>
          <p:nvPr>
            <p:ph idx="1"/>
          </p:nvPr>
        </p:nvSpPr>
        <p:spPr/>
        <p:txBody>
          <a:bodyPr/>
          <a:lstStyle/>
          <a:p>
            <a:pPr marL="0" indent="0">
              <a:buNone/>
            </a:pPr>
            <a:endParaRPr lang="en-US" sz="2400" dirty="0"/>
          </a:p>
          <a:p>
            <a:pPr marL="457200" indent="-457200">
              <a:buFont typeface="+mj-lt"/>
              <a:buAutoNum type="arabicPeriod"/>
            </a:pPr>
            <a:r>
              <a:rPr lang="en-US" sz="2400" dirty="0"/>
              <a:t>Follows 1NF</a:t>
            </a:r>
          </a:p>
          <a:p>
            <a:pPr marL="457200" indent="-457200">
              <a:buFont typeface="+mj-lt"/>
              <a:buAutoNum type="arabicPeriod"/>
            </a:pPr>
            <a:r>
              <a:rPr lang="en-US" sz="2400" dirty="0"/>
              <a:t>Create separate tables for sets of values that apply to multiple records.</a:t>
            </a:r>
          </a:p>
          <a:p>
            <a:pPr marL="457200" indent="-457200">
              <a:buFont typeface="+mj-lt"/>
              <a:buAutoNum type="arabicPeriod"/>
            </a:pPr>
            <a:r>
              <a:rPr lang="en-US" sz="2400" dirty="0"/>
              <a:t>Relate these tables with a foreign key.</a:t>
            </a:r>
          </a:p>
        </p:txBody>
      </p:sp>
    </p:spTree>
    <p:extLst>
      <p:ext uri="{BB962C8B-B14F-4D97-AF65-F5344CB8AC3E}">
        <p14:creationId xmlns:p14="http://schemas.microsoft.com/office/powerpoint/2010/main" val="579132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9BCD-3CD0-4C00-B498-AD95FA55B384}"/>
              </a:ext>
            </a:extLst>
          </p:cNvPr>
          <p:cNvSpPr>
            <a:spLocks noGrp="1"/>
          </p:cNvSpPr>
          <p:nvPr>
            <p:ph type="title"/>
          </p:nvPr>
        </p:nvSpPr>
        <p:spPr/>
        <p:txBody>
          <a:bodyPr/>
          <a:lstStyle/>
          <a:p>
            <a:r>
              <a:rPr lang="en-US" dirty="0"/>
              <a:t>Design Process – Step 3 </a:t>
            </a:r>
            <a:r>
              <a:rPr lang="en-US" dirty="0" err="1"/>
              <a:t>Con’t</a:t>
            </a:r>
            <a:r>
              <a:rPr lang="en-US" dirty="0"/>
              <a:t> Second Normal Rule</a:t>
            </a:r>
          </a:p>
        </p:txBody>
      </p:sp>
      <p:graphicFrame>
        <p:nvGraphicFramePr>
          <p:cNvPr id="20" name="Table 20">
            <a:extLst>
              <a:ext uri="{FF2B5EF4-FFF2-40B4-BE49-F238E27FC236}">
                <a16:creationId xmlns:a16="http://schemas.microsoft.com/office/drawing/2014/main" id="{DA7F5550-88D6-4E50-9D53-C41268807B78}"/>
              </a:ext>
            </a:extLst>
          </p:cNvPr>
          <p:cNvGraphicFramePr>
            <a:graphicFrameLocks noGrp="1"/>
          </p:cNvGraphicFramePr>
          <p:nvPr/>
        </p:nvGraphicFramePr>
        <p:xfrm>
          <a:off x="324479" y="4100742"/>
          <a:ext cx="5907645" cy="1854200"/>
        </p:xfrm>
        <a:graphic>
          <a:graphicData uri="http://schemas.openxmlformats.org/drawingml/2006/table">
            <a:tbl>
              <a:tblPr firstRow="1" bandRow="1">
                <a:tableStyleId>{5C22544A-7EE6-4342-B048-85BDC9FD1C3A}</a:tableStyleId>
              </a:tblPr>
              <a:tblGrid>
                <a:gridCol w="1255746">
                  <a:extLst>
                    <a:ext uri="{9D8B030D-6E8A-4147-A177-3AD203B41FA5}">
                      <a16:colId xmlns:a16="http://schemas.microsoft.com/office/drawing/2014/main" val="1739287180"/>
                    </a:ext>
                  </a:extLst>
                </a:gridCol>
                <a:gridCol w="1882066">
                  <a:extLst>
                    <a:ext uri="{9D8B030D-6E8A-4147-A177-3AD203B41FA5}">
                      <a16:colId xmlns:a16="http://schemas.microsoft.com/office/drawing/2014/main" val="3738245751"/>
                    </a:ext>
                  </a:extLst>
                </a:gridCol>
                <a:gridCol w="1292922">
                  <a:extLst>
                    <a:ext uri="{9D8B030D-6E8A-4147-A177-3AD203B41FA5}">
                      <a16:colId xmlns:a16="http://schemas.microsoft.com/office/drawing/2014/main" val="3578453337"/>
                    </a:ext>
                  </a:extLst>
                </a:gridCol>
                <a:gridCol w="1476911">
                  <a:extLst>
                    <a:ext uri="{9D8B030D-6E8A-4147-A177-3AD203B41FA5}">
                      <a16:colId xmlns:a16="http://schemas.microsoft.com/office/drawing/2014/main" val="857674776"/>
                    </a:ext>
                  </a:extLst>
                </a:gridCol>
              </a:tblGrid>
              <a:tr h="370840">
                <a:tc>
                  <a:txBody>
                    <a:bodyPr/>
                    <a:lstStyle/>
                    <a:p>
                      <a:r>
                        <a:rPr lang="en-US" dirty="0" err="1"/>
                        <a:t>Subject_ID</a:t>
                      </a:r>
                      <a:endParaRPr lang="en-US" dirty="0"/>
                    </a:p>
                  </a:txBody>
                  <a:tcPr/>
                </a:tc>
                <a:tc>
                  <a:txBody>
                    <a:bodyPr/>
                    <a:lstStyle/>
                    <a:p>
                      <a:r>
                        <a:rPr lang="en-US" dirty="0"/>
                        <a:t>Subject</a:t>
                      </a:r>
                    </a:p>
                  </a:txBody>
                  <a:tcPr/>
                </a:tc>
                <a:tc>
                  <a:txBody>
                    <a:bodyPr/>
                    <a:lstStyle/>
                    <a:p>
                      <a:r>
                        <a:rPr lang="en-US" dirty="0"/>
                        <a:t>Instructor</a:t>
                      </a:r>
                    </a:p>
                  </a:txBody>
                  <a:tcPr/>
                </a:tc>
                <a:tc>
                  <a:txBody>
                    <a:bodyPr/>
                    <a:lstStyle/>
                    <a:p>
                      <a:r>
                        <a:rPr lang="en-US" dirty="0"/>
                        <a:t>Period</a:t>
                      </a:r>
                    </a:p>
                  </a:txBody>
                  <a:tcPr/>
                </a:tc>
                <a:extLst>
                  <a:ext uri="{0D108BD9-81ED-4DB2-BD59-A6C34878D82A}">
                    <a16:rowId xmlns:a16="http://schemas.microsoft.com/office/drawing/2014/main" val="4084045382"/>
                  </a:ext>
                </a:extLst>
              </a:tr>
              <a:tr h="370840">
                <a:tc>
                  <a:txBody>
                    <a:bodyPr/>
                    <a:lstStyle/>
                    <a:p>
                      <a:r>
                        <a:rPr lang="en-US" dirty="0"/>
                        <a:t>1</a:t>
                      </a:r>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extLst>
                  <a:ext uri="{0D108BD9-81ED-4DB2-BD59-A6C34878D82A}">
                    <a16:rowId xmlns:a16="http://schemas.microsoft.com/office/drawing/2014/main" val="417128692"/>
                  </a:ext>
                </a:extLst>
              </a:tr>
              <a:tr h="370840">
                <a:tc>
                  <a:txBody>
                    <a:bodyPr/>
                    <a:lstStyle/>
                    <a:p>
                      <a:r>
                        <a:rPr lang="en-US" dirty="0"/>
                        <a:t>2</a:t>
                      </a:r>
                    </a:p>
                  </a:txBody>
                  <a:tcPr/>
                </a:tc>
                <a:tc>
                  <a:txBody>
                    <a:bodyPr/>
                    <a:lstStyle/>
                    <a:p>
                      <a:r>
                        <a:rPr lang="en-US" dirty="0"/>
                        <a:t>Psychology</a:t>
                      </a:r>
                    </a:p>
                  </a:txBody>
                  <a:tcPr/>
                </a:tc>
                <a:tc>
                  <a:txBody>
                    <a:bodyPr/>
                    <a:lstStyle/>
                    <a:p>
                      <a:r>
                        <a:rPr lang="en-US" dirty="0"/>
                        <a:t>H. Spencer</a:t>
                      </a:r>
                    </a:p>
                  </a:txBody>
                  <a:tcPr/>
                </a:tc>
                <a:tc>
                  <a:txBody>
                    <a:bodyPr/>
                    <a:lstStyle/>
                    <a:p>
                      <a:r>
                        <a:rPr lang="en-US" dirty="0"/>
                        <a:t>Third</a:t>
                      </a:r>
                    </a:p>
                  </a:txBody>
                  <a:tcPr/>
                </a:tc>
                <a:extLst>
                  <a:ext uri="{0D108BD9-81ED-4DB2-BD59-A6C34878D82A}">
                    <a16:rowId xmlns:a16="http://schemas.microsoft.com/office/drawing/2014/main" val="637319063"/>
                  </a:ext>
                </a:extLst>
              </a:tr>
              <a:tr h="370840">
                <a:tc>
                  <a:txBody>
                    <a:bodyPr/>
                    <a:lstStyle/>
                    <a:p>
                      <a:r>
                        <a:rPr lang="en-US" dirty="0"/>
                        <a:t>3</a:t>
                      </a:r>
                    </a:p>
                  </a:txBody>
                  <a:tcPr/>
                </a:tc>
                <a:tc>
                  <a:txBody>
                    <a:bodyPr/>
                    <a:lstStyle/>
                    <a:p>
                      <a:r>
                        <a:rPr lang="en-US" dirty="0"/>
                        <a:t>Pharmacology</a:t>
                      </a:r>
                    </a:p>
                  </a:txBody>
                  <a:tcPr/>
                </a:tc>
                <a:tc>
                  <a:txBody>
                    <a:bodyPr/>
                    <a:lstStyle/>
                    <a:p>
                      <a:r>
                        <a:rPr lang="en-US" dirty="0"/>
                        <a:t>B. McNab</a:t>
                      </a:r>
                    </a:p>
                  </a:txBody>
                  <a:tcPr/>
                </a:tc>
                <a:tc>
                  <a:txBody>
                    <a:bodyPr/>
                    <a:lstStyle/>
                    <a:p>
                      <a:r>
                        <a:rPr lang="en-US" dirty="0"/>
                        <a:t>Second</a:t>
                      </a:r>
                    </a:p>
                  </a:txBody>
                  <a:tcPr/>
                </a:tc>
                <a:extLst>
                  <a:ext uri="{0D108BD9-81ED-4DB2-BD59-A6C34878D82A}">
                    <a16:rowId xmlns:a16="http://schemas.microsoft.com/office/drawing/2014/main" val="17074702"/>
                  </a:ext>
                </a:extLst>
              </a:tr>
              <a:tr h="370840">
                <a:tc>
                  <a:txBody>
                    <a:bodyPr/>
                    <a:lstStyle/>
                    <a:p>
                      <a:r>
                        <a:rPr lang="en-US" dirty="0"/>
                        <a:t>4</a:t>
                      </a:r>
                    </a:p>
                  </a:txBody>
                  <a:tcPr/>
                </a:tc>
                <a:tc>
                  <a:txBody>
                    <a:bodyPr/>
                    <a:lstStyle/>
                    <a:p>
                      <a:r>
                        <a:rPr lang="en-US" dirty="0"/>
                        <a:t>Criminal Justice</a:t>
                      </a:r>
                    </a:p>
                  </a:txBody>
                  <a:tcPr/>
                </a:tc>
                <a:tc>
                  <a:txBody>
                    <a:bodyPr/>
                    <a:lstStyle/>
                    <a:p>
                      <a:r>
                        <a:rPr lang="en-US" dirty="0"/>
                        <a:t>K. Vick</a:t>
                      </a:r>
                    </a:p>
                  </a:txBody>
                  <a:tcPr/>
                </a:tc>
                <a:tc>
                  <a:txBody>
                    <a:bodyPr/>
                    <a:lstStyle/>
                    <a:p>
                      <a:r>
                        <a:rPr lang="en-US" dirty="0"/>
                        <a:t>Fourth</a:t>
                      </a:r>
                    </a:p>
                  </a:txBody>
                  <a:tcPr/>
                </a:tc>
                <a:extLst>
                  <a:ext uri="{0D108BD9-81ED-4DB2-BD59-A6C34878D82A}">
                    <a16:rowId xmlns:a16="http://schemas.microsoft.com/office/drawing/2014/main" val="1983033260"/>
                  </a:ext>
                </a:extLst>
              </a:tr>
            </a:tbl>
          </a:graphicData>
        </a:graphic>
      </p:graphicFrame>
      <p:sp>
        <p:nvSpPr>
          <p:cNvPr id="24" name="TextBox 23">
            <a:extLst>
              <a:ext uri="{FF2B5EF4-FFF2-40B4-BE49-F238E27FC236}">
                <a16:creationId xmlns:a16="http://schemas.microsoft.com/office/drawing/2014/main" id="{5413FE2C-BE16-4E72-A1A5-86C5A76996FB}"/>
              </a:ext>
            </a:extLst>
          </p:cNvPr>
          <p:cNvSpPr txBox="1"/>
          <p:nvPr/>
        </p:nvSpPr>
        <p:spPr>
          <a:xfrm>
            <a:off x="1728121" y="3504670"/>
            <a:ext cx="3064813" cy="400110"/>
          </a:xfrm>
          <a:prstGeom prst="rect">
            <a:avLst/>
          </a:prstGeom>
          <a:noFill/>
        </p:spPr>
        <p:txBody>
          <a:bodyPr wrap="none" rtlCol="0">
            <a:spAutoFit/>
          </a:bodyPr>
          <a:lstStyle/>
          <a:p>
            <a:r>
              <a:rPr lang="en-US" sz="2000" b="1" dirty="0">
                <a:solidFill>
                  <a:schemeClr val="bg2">
                    <a:lumMod val="50000"/>
                  </a:schemeClr>
                </a:solidFill>
              </a:rPr>
              <a:t>This is a M-N relationship.  </a:t>
            </a:r>
          </a:p>
        </p:txBody>
      </p:sp>
      <p:graphicFrame>
        <p:nvGraphicFramePr>
          <p:cNvPr id="14" name="Table 14">
            <a:extLst>
              <a:ext uri="{FF2B5EF4-FFF2-40B4-BE49-F238E27FC236}">
                <a16:creationId xmlns:a16="http://schemas.microsoft.com/office/drawing/2014/main" id="{34B0EB67-439D-49C0-B46B-03CF2ED909F2}"/>
              </a:ext>
            </a:extLst>
          </p:cNvPr>
          <p:cNvGraphicFramePr>
            <a:graphicFrameLocks noGrp="1"/>
          </p:cNvGraphicFramePr>
          <p:nvPr>
            <p:ph idx="1"/>
          </p:nvPr>
        </p:nvGraphicFramePr>
        <p:xfrm>
          <a:off x="777242" y="1845668"/>
          <a:ext cx="4540482" cy="1463040"/>
        </p:xfrm>
        <a:graphic>
          <a:graphicData uri="http://schemas.openxmlformats.org/drawingml/2006/table">
            <a:tbl>
              <a:tblPr firstRow="1" bandRow="1">
                <a:tableStyleId>{5C22544A-7EE6-4342-B048-85BDC9FD1C3A}</a:tableStyleId>
              </a:tblPr>
              <a:tblGrid>
                <a:gridCol w="1513790">
                  <a:extLst>
                    <a:ext uri="{9D8B030D-6E8A-4147-A177-3AD203B41FA5}">
                      <a16:colId xmlns:a16="http://schemas.microsoft.com/office/drawing/2014/main" val="844785131"/>
                    </a:ext>
                  </a:extLst>
                </a:gridCol>
                <a:gridCol w="1506683">
                  <a:extLst>
                    <a:ext uri="{9D8B030D-6E8A-4147-A177-3AD203B41FA5}">
                      <a16:colId xmlns:a16="http://schemas.microsoft.com/office/drawing/2014/main" val="1192506282"/>
                    </a:ext>
                  </a:extLst>
                </a:gridCol>
                <a:gridCol w="1520009">
                  <a:extLst>
                    <a:ext uri="{9D8B030D-6E8A-4147-A177-3AD203B41FA5}">
                      <a16:colId xmlns:a16="http://schemas.microsoft.com/office/drawing/2014/main" val="1692210158"/>
                    </a:ext>
                  </a:extLst>
                </a:gridCol>
              </a:tblGrid>
              <a:tr h="24913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Rank</a:t>
                      </a:r>
                    </a:p>
                  </a:txBody>
                  <a:tcPr/>
                </a:tc>
                <a:extLst>
                  <a:ext uri="{0D108BD9-81ED-4DB2-BD59-A6C34878D82A}">
                    <a16:rowId xmlns:a16="http://schemas.microsoft.com/office/drawing/2014/main" val="3471516332"/>
                  </a:ext>
                </a:extLst>
              </a:tr>
              <a:tr h="249130">
                <a:tc>
                  <a:txBody>
                    <a:bodyPr/>
                    <a:lstStyle/>
                    <a:p>
                      <a:r>
                        <a:rPr lang="en-US" dirty="0"/>
                        <a:t>1</a:t>
                      </a:r>
                    </a:p>
                  </a:txBody>
                  <a:tcPr/>
                </a:tc>
                <a:tc>
                  <a:txBody>
                    <a:bodyPr/>
                    <a:lstStyle/>
                    <a:p>
                      <a:r>
                        <a:rPr lang="en-US" dirty="0"/>
                        <a:t>S. Spencer</a:t>
                      </a:r>
                    </a:p>
                  </a:txBody>
                  <a:tcPr/>
                </a:tc>
                <a:tc>
                  <a:txBody>
                    <a:bodyPr/>
                    <a:lstStyle/>
                    <a:p>
                      <a:r>
                        <a:rPr lang="en-US" dirty="0"/>
                        <a:t>First</a:t>
                      </a:r>
                    </a:p>
                  </a:txBody>
                  <a:tcPr/>
                </a:tc>
                <a:extLst>
                  <a:ext uri="{0D108BD9-81ED-4DB2-BD59-A6C34878D82A}">
                    <a16:rowId xmlns:a16="http://schemas.microsoft.com/office/drawing/2014/main" val="4051717300"/>
                  </a:ext>
                </a:extLst>
              </a:tr>
              <a:tr h="24913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Second</a:t>
                      </a:r>
                    </a:p>
                  </a:txBody>
                  <a:tcPr/>
                </a:tc>
                <a:extLst>
                  <a:ext uri="{0D108BD9-81ED-4DB2-BD59-A6C34878D82A}">
                    <a16:rowId xmlns:a16="http://schemas.microsoft.com/office/drawing/2014/main" val="2372990241"/>
                  </a:ext>
                </a:extLst>
              </a:tr>
              <a:tr h="249130">
                <a:tc>
                  <a:txBody>
                    <a:bodyPr/>
                    <a:lstStyle/>
                    <a:p>
                      <a:r>
                        <a:rPr lang="en-US" dirty="0"/>
                        <a:t>3</a:t>
                      </a:r>
                    </a:p>
                  </a:txBody>
                  <a:tcPr/>
                </a:tc>
                <a:tc>
                  <a:txBody>
                    <a:bodyPr/>
                    <a:lstStyle/>
                    <a:p>
                      <a:r>
                        <a:rPr lang="en-US" dirty="0"/>
                        <a:t>J. O’Hara</a:t>
                      </a:r>
                    </a:p>
                  </a:txBody>
                  <a:tcPr/>
                </a:tc>
                <a:tc>
                  <a:txBody>
                    <a:bodyPr/>
                    <a:lstStyle/>
                    <a:p>
                      <a:r>
                        <a:rPr lang="en-US" dirty="0"/>
                        <a:t>Third</a:t>
                      </a:r>
                    </a:p>
                  </a:txBody>
                  <a:tcPr/>
                </a:tc>
                <a:extLst>
                  <a:ext uri="{0D108BD9-81ED-4DB2-BD59-A6C34878D82A}">
                    <a16:rowId xmlns:a16="http://schemas.microsoft.com/office/drawing/2014/main" val="4033976663"/>
                  </a:ext>
                </a:extLst>
              </a:tr>
            </a:tbl>
          </a:graphicData>
        </a:graphic>
      </p:graphicFrame>
      <p:graphicFrame>
        <p:nvGraphicFramePr>
          <p:cNvPr id="25" name="Table 25">
            <a:extLst>
              <a:ext uri="{FF2B5EF4-FFF2-40B4-BE49-F238E27FC236}">
                <a16:creationId xmlns:a16="http://schemas.microsoft.com/office/drawing/2014/main" id="{ADA94B7F-B9CF-443B-B75B-7388EE5D9DB3}"/>
              </a:ext>
            </a:extLst>
          </p:cNvPr>
          <p:cNvGraphicFramePr>
            <a:graphicFrameLocks noGrp="1"/>
          </p:cNvGraphicFramePr>
          <p:nvPr/>
        </p:nvGraphicFramePr>
        <p:xfrm>
          <a:off x="6418556" y="2577188"/>
          <a:ext cx="2586362" cy="2595880"/>
        </p:xfrm>
        <a:graphic>
          <a:graphicData uri="http://schemas.openxmlformats.org/drawingml/2006/table">
            <a:tbl>
              <a:tblPr firstRow="1" bandRow="1">
                <a:tableStyleId>{5C22544A-7EE6-4342-B048-85BDC9FD1C3A}</a:tableStyleId>
              </a:tblPr>
              <a:tblGrid>
                <a:gridCol w="1293181">
                  <a:extLst>
                    <a:ext uri="{9D8B030D-6E8A-4147-A177-3AD203B41FA5}">
                      <a16:colId xmlns:a16="http://schemas.microsoft.com/office/drawing/2014/main" val="840566177"/>
                    </a:ext>
                  </a:extLst>
                </a:gridCol>
                <a:gridCol w="1293181">
                  <a:extLst>
                    <a:ext uri="{9D8B030D-6E8A-4147-A177-3AD203B41FA5}">
                      <a16:colId xmlns:a16="http://schemas.microsoft.com/office/drawing/2014/main" val="1583720405"/>
                    </a:ext>
                  </a:extLst>
                </a:gridCol>
              </a:tblGrid>
              <a:tr h="370840">
                <a:tc>
                  <a:txBody>
                    <a:bodyPr/>
                    <a:lstStyle/>
                    <a:p>
                      <a:r>
                        <a:rPr lang="en-US" dirty="0" err="1"/>
                        <a:t>Student_ID</a:t>
                      </a:r>
                      <a:endParaRPr lang="en-US" dirty="0"/>
                    </a:p>
                  </a:txBody>
                  <a:tcPr/>
                </a:tc>
                <a:tc>
                  <a:txBody>
                    <a:bodyPr/>
                    <a:lstStyle/>
                    <a:p>
                      <a:r>
                        <a:rPr lang="en-US" dirty="0" err="1"/>
                        <a:t>Subject_ID</a:t>
                      </a:r>
                      <a:endParaRPr lang="en-US" dirty="0"/>
                    </a:p>
                  </a:txBody>
                  <a:tcPr/>
                </a:tc>
                <a:extLst>
                  <a:ext uri="{0D108BD9-81ED-4DB2-BD59-A6C34878D82A}">
                    <a16:rowId xmlns:a16="http://schemas.microsoft.com/office/drawing/2014/main" val="2938876926"/>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7334401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55723021"/>
                  </a:ext>
                </a:extLst>
              </a:tr>
              <a:tr h="370840">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712215911"/>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438013932"/>
                  </a:ext>
                </a:extLst>
              </a:tr>
              <a:tr h="370840">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1414517229"/>
                  </a:ext>
                </a:extLst>
              </a:tr>
              <a:tr h="370840">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4290775024"/>
                  </a:ext>
                </a:extLst>
              </a:tr>
            </a:tbl>
          </a:graphicData>
        </a:graphic>
      </p:graphicFrame>
      <p:sp>
        <p:nvSpPr>
          <p:cNvPr id="27" name="Rectangle 26">
            <a:extLst>
              <a:ext uri="{FF2B5EF4-FFF2-40B4-BE49-F238E27FC236}">
                <a16:creationId xmlns:a16="http://schemas.microsoft.com/office/drawing/2014/main" id="{0CA94A7B-CE99-43B4-A922-0385C5C40F41}"/>
              </a:ext>
            </a:extLst>
          </p:cNvPr>
          <p:cNvSpPr/>
          <p:nvPr/>
        </p:nvSpPr>
        <p:spPr>
          <a:xfrm>
            <a:off x="777242" y="1845668"/>
            <a:ext cx="1522075" cy="14630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083B1-A79C-4119-AEC2-5846341E18C7}"/>
              </a:ext>
            </a:extLst>
          </p:cNvPr>
          <p:cNvSpPr/>
          <p:nvPr/>
        </p:nvSpPr>
        <p:spPr>
          <a:xfrm>
            <a:off x="6418556" y="2577188"/>
            <a:ext cx="1287261" cy="25958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5E0BE3-D212-4E27-8E5B-8D73EBC773E7}"/>
              </a:ext>
            </a:extLst>
          </p:cNvPr>
          <p:cNvSpPr/>
          <p:nvPr/>
        </p:nvSpPr>
        <p:spPr>
          <a:xfrm>
            <a:off x="324480" y="4101334"/>
            <a:ext cx="1220236" cy="18536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94C25C8-816C-43AD-A705-F7E01CCF158E}"/>
              </a:ext>
            </a:extLst>
          </p:cNvPr>
          <p:cNvSpPr/>
          <p:nvPr/>
        </p:nvSpPr>
        <p:spPr>
          <a:xfrm>
            <a:off x="7717656" y="2577188"/>
            <a:ext cx="1287261" cy="2595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9032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3D29-517B-4046-AAA7-254B6BBA143A}"/>
              </a:ext>
            </a:extLst>
          </p:cNvPr>
          <p:cNvSpPr>
            <a:spLocks noGrp="1"/>
          </p:cNvSpPr>
          <p:nvPr>
            <p:ph type="title"/>
          </p:nvPr>
        </p:nvSpPr>
        <p:spPr/>
        <p:txBody>
          <a:bodyPr/>
          <a:lstStyle/>
          <a:p>
            <a:r>
              <a:rPr lang="en-US" dirty="0"/>
              <a:t>Design Process – Step 3 </a:t>
            </a:r>
            <a:r>
              <a:rPr lang="en-US" dirty="0" err="1"/>
              <a:t>Con’t</a:t>
            </a:r>
            <a:r>
              <a:rPr lang="en-US" dirty="0"/>
              <a:t> Third Normal Rule</a:t>
            </a:r>
          </a:p>
        </p:txBody>
      </p:sp>
      <p:sp>
        <p:nvSpPr>
          <p:cNvPr id="3" name="Content Placeholder 2">
            <a:extLst>
              <a:ext uri="{FF2B5EF4-FFF2-40B4-BE49-F238E27FC236}">
                <a16:creationId xmlns:a16="http://schemas.microsoft.com/office/drawing/2014/main" id="{025349FB-FD7C-4E79-A22A-0C8A9F598E8E}"/>
              </a:ext>
            </a:extLst>
          </p:cNvPr>
          <p:cNvSpPr>
            <a:spLocks noGrp="1"/>
          </p:cNvSpPr>
          <p:nvPr>
            <p:ph idx="1"/>
          </p:nvPr>
        </p:nvSpPr>
        <p:spPr/>
        <p:txBody>
          <a:bodyPr/>
          <a:lstStyle/>
          <a:p>
            <a:pPr marL="457200" indent="-457200">
              <a:buFont typeface="+mj-lt"/>
              <a:buAutoNum type="arabicPeriod"/>
            </a:pPr>
            <a:endParaRPr lang="en-US" dirty="0"/>
          </a:p>
          <a:p>
            <a:pPr marL="457200" indent="-457200">
              <a:buFont typeface="+mj-lt"/>
              <a:buAutoNum type="arabicPeriod"/>
            </a:pPr>
            <a:r>
              <a:rPr lang="en-US" sz="2400" dirty="0"/>
              <a:t>Follows 2NF</a:t>
            </a:r>
          </a:p>
          <a:p>
            <a:pPr marL="457200" indent="-457200">
              <a:buFont typeface="+mj-lt"/>
              <a:buAutoNum type="arabicPeriod"/>
            </a:pPr>
            <a:r>
              <a:rPr lang="en-US" sz="2400" dirty="0"/>
              <a:t>Eliminate fields that do not depend on the key.</a:t>
            </a:r>
          </a:p>
          <a:p>
            <a:pPr marL="457200" indent="-457200">
              <a:buFont typeface="+mj-lt"/>
              <a:buAutoNum type="arabicPeriod"/>
            </a:pPr>
            <a:endParaRPr lang="en-US" dirty="0"/>
          </a:p>
          <a:p>
            <a:pPr marL="0" indent="0">
              <a:buNone/>
            </a:pPr>
            <a:endParaRPr lang="en-US" dirty="0"/>
          </a:p>
          <a:p>
            <a:pPr marL="0" indent="0">
              <a:buNone/>
            </a:pPr>
            <a:r>
              <a:rPr lang="en-US" b="1" dirty="0">
                <a:solidFill>
                  <a:schemeClr val="accent2">
                    <a:lumMod val="75000"/>
                  </a:schemeClr>
                </a:solidFill>
              </a:rPr>
              <a:t>     NOTE:  This not always practical.  </a:t>
            </a:r>
          </a:p>
        </p:txBody>
      </p:sp>
    </p:spTree>
    <p:extLst>
      <p:ext uri="{BB962C8B-B14F-4D97-AF65-F5344CB8AC3E}">
        <p14:creationId xmlns:p14="http://schemas.microsoft.com/office/powerpoint/2010/main" val="3744338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1A85-25F0-4E02-B0E4-26B1E2BCB69F}"/>
              </a:ext>
            </a:extLst>
          </p:cNvPr>
          <p:cNvSpPr>
            <a:spLocks noGrp="1"/>
          </p:cNvSpPr>
          <p:nvPr>
            <p:ph type="title"/>
          </p:nvPr>
        </p:nvSpPr>
        <p:spPr/>
        <p:txBody>
          <a:bodyPr/>
          <a:lstStyle/>
          <a:p>
            <a:r>
              <a:rPr lang="en-US" dirty="0"/>
              <a:t>Design Process – Step 3 </a:t>
            </a:r>
            <a:r>
              <a:rPr lang="en-US" dirty="0" err="1"/>
              <a:t>Con’t</a:t>
            </a:r>
            <a:r>
              <a:rPr lang="en-US" dirty="0"/>
              <a:t> Third Normal Rule</a:t>
            </a:r>
          </a:p>
        </p:txBody>
      </p:sp>
      <p:pic>
        <p:nvPicPr>
          <p:cNvPr id="5" name="Content Placeholder 4">
            <a:extLst>
              <a:ext uri="{FF2B5EF4-FFF2-40B4-BE49-F238E27FC236}">
                <a16:creationId xmlns:a16="http://schemas.microsoft.com/office/drawing/2014/main" id="{B853AF33-F7B0-4119-B2D0-F466127C0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77" y="1846262"/>
            <a:ext cx="5749682" cy="4346639"/>
          </a:xfrm>
        </p:spPr>
      </p:pic>
    </p:spTree>
    <p:extLst>
      <p:ext uri="{BB962C8B-B14F-4D97-AF65-F5344CB8AC3E}">
        <p14:creationId xmlns:p14="http://schemas.microsoft.com/office/powerpoint/2010/main" val="41337128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4              Physical Design </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a:xfrm>
            <a:off x="822959" y="1845734"/>
            <a:ext cx="7543801" cy="4189306"/>
          </a:xfrm>
        </p:spPr>
        <p:txBody>
          <a:bodyPr/>
          <a:lstStyle/>
          <a:p>
            <a:r>
              <a:rPr lang="en-US" sz="2400" b="1" dirty="0"/>
              <a:t>Physical Diagram / Model:</a:t>
            </a:r>
          </a:p>
          <a:p>
            <a:pPr marL="457200" indent="-457200">
              <a:buFont typeface="+mj-lt"/>
              <a:buAutoNum type="arabicPeriod"/>
            </a:pPr>
            <a:r>
              <a:rPr lang="en-US" dirty="0"/>
              <a:t>The actual design/blueprint of the database.</a:t>
            </a:r>
          </a:p>
          <a:p>
            <a:pPr marL="457200" indent="-457200">
              <a:buFont typeface="+mj-lt"/>
              <a:buAutoNum type="arabicPeriod"/>
            </a:pPr>
            <a:endParaRPr lang="en-US" dirty="0"/>
          </a:p>
          <a:p>
            <a:pPr marL="457200" indent="-457200">
              <a:buFont typeface="+mj-lt"/>
              <a:buAutoNum type="arabicPeriod"/>
            </a:pPr>
            <a:r>
              <a:rPr lang="en-US" dirty="0"/>
              <a:t>Data types, nullable, length, </a:t>
            </a:r>
            <a:r>
              <a:rPr lang="en-US" dirty="0" err="1"/>
              <a:t>etc</a:t>
            </a:r>
            <a:r>
              <a:rPr lang="en-US" dirty="0"/>
              <a:t> are defined.</a:t>
            </a:r>
          </a:p>
          <a:p>
            <a:pPr marL="457200" indent="-457200">
              <a:buFont typeface="+mj-lt"/>
              <a:buAutoNum type="arabicPeriod"/>
            </a:pPr>
            <a:endParaRPr lang="en-US" dirty="0"/>
          </a:p>
          <a:p>
            <a:pPr marL="457200" indent="-457200">
              <a:buFont typeface="+mj-lt"/>
              <a:buAutoNum type="arabicPeriod"/>
            </a:pPr>
            <a:r>
              <a:rPr lang="en-US" dirty="0"/>
              <a:t>Database dependent</a:t>
            </a:r>
          </a:p>
        </p:txBody>
      </p:sp>
    </p:spTree>
    <p:extLst>
      <p:ext uri="{BB962C8B-B14F-4D97-AF65-F5344CB8AC3E}">
        <p14:creationId xmlns:p14="http://schemas.microsoft.com/office/powerpoint/2010/main" val="1150617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4              Physical Design Continued</a:t>
            </a:r>
          </a:p>
        </p:txBody>
      </p:sp>
      <p:pic>
        <p:nvPicPr>
          <p:cNvPr id="5" name="Content Placeholder 4">
            <a:extLst>
              <a:ext uri="{FF2B5EF4-FFF2-40B4-BE49-F238E27FC236}">
                <a16:creationId xmlns:a16="http://schemas.microsoft.com/office/drawing/2014/main" id="{B8726938-605F-40A1-8837-075DD74D4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79" y="2628900"/>
            <a:ext cx="8487442" cy="3348990"/>
          </a:xfrm>
        </p:spPr>
      </p:pic>
      <p:sp>
        <p:nvSpPr>
          <p:cNvPr id="6" name="TextBox 5">
            <a:extLst>
              <a:ext uri="{FF2B5EF4-FFF2-40B4-BE49-F238E27FC236}">
                <a16:creationId xmlns:a16="http://schemas.microsoft.com/office/drawing/2014/main" id="{52EBBBCC-6D10-4829-8EED-C5D9DE23B424}"/>
              </a:ext>
            </a:extLst>
          </p:cNvPr>
          <p:cNvSpPr txBox="1"/>
          <p:nvPr/>
        </p:nvSpPr>
        <p:spPr>
          <a:xfrm>
            <a:off x="822960" y="1971874"/>
            <a:ext cx="2286000" cy="461665"/>
          </a:xfrm>
          <a:prstGeom prst="rect">
            <a:avLst/>
          </a:prstGeom>
          <a:noFill/>
        </p:spPr>
        <p:txBody>
          <a:bodyPr wrap="square" rtlCol="0">
            <a:spAutoFit/>
          </a:bodyPr>
          <a:lstStyle/>
          <a:p>
            <a:r>
              <a:rPr lang="en-US" sz="2400" b="1" dirty="0"/>
              <a:t>ERD Example:</a:t>
            </a:r>
          </a:p>
        </p:txBody>
      </p:sp>
    </p:spTree>
    <p:extLst>
      <p:ext uri="{BB962C8B-B14F-4D97-AF65-F5344CB8AC3E}">
        <p14:creationId xmlns:p14="http://schemas.microsoft.com/office/powerpoint/2010/main" val="15295479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3581</TotalTime>
  <Words>4649</Words>
  <Application>Microsoft Office PowerPoint</Application>
  <PresentationFormat>On-screen Show (4:3)</PresentationFormat>
  <Paragraphs>914</Paragraphs>
  <Slides>101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Calibri</vt:lpstr>
      <vt:lpstr>Calibri Light</vt:lpstr>
      <vt:lpstr>Courier New</vt:lpstr>
      <vt:lpstr>inherit</vt:lpstr>
      <vt:lpstr>Retrospect</vt:lpstr>
      <vt:lpstr>Database Design Basics</vt:lpstr>
      <vt:lpstr>What is a Database?</vt:lpstr>
      <vt:lpstr>Database vs Spreadsheet</vt:lpstr>
      <vt:lpstr>Database vs Spreadsheet Continued</vt:lpstr>
      <vt:lpstr>Relational Databases</vt:lpstr>
      <vt:lpstr>Database Schema</vt:lpstr>
      <vt:lpstr>Database Objects</vt:lpstr>
      <vt:lpstr>Database Objects - Continued</vt:lpstr>
      <vt:lpstr>Tables</vt:lpstr>
      <vt:lpstr>Tables Continued</vt:lpstr>
      <vt:lpstr>Tables continued</vt:lpstr>
      <vt:lpstr>Structured Query Language (SQL)</vt:lpstr>
      <vt:lpstr>Structured Query Language (SQL) Continued</vt:lpstr>
      <vt:lpstr>Tables Continued</vt:lpstr>
      <vt:lpstr>Tables Continued – SQL Examples</vt:lpstr>
      <vt:lpstr>Tables Continued – SQL Examples</vt:lpstr>
      <vt:lpstr>Tables Continued – SQL Examples</vt:lpstr>
      <vt:lpstr>Tables Continued – SQL Examples</vt:lpstr>
      <vt:lpstr>Tables Continued – SQL Examples</vt:lpstr>
      <vt:lpstr>Queries</vt:lpstr>
      <vt:lpstr>Queries Continued</vt:lpstr>
      <vt:lpstr>Views</vt:lpstr>
      <vt:lpstr>Views Continued</vt:lpstr>
      <vt:lpstr>Views Continued – SQL </vt:lpstr>
      <vt:lpstr>Views Continued – SQL </vt:lpstr>
      <vt:lpstr>Views Continued – SQL</vt:lpstr>
      <vt:lpstr>Triggers</vt:lpstr>
      <vt:lpstr>Triggers Continued – SQL </vt:lpstr>
      <vt:lpstr>Triggers Continued – SQL </vt:lpstr>
      <vt:lpstr>Triggers Continued – SQL </vt:lpstr>
      <vt:lpstr>Indexes</vt:lpstr>
      <vt:lpstr>Indexes Continued</vt:lpstr>
      <vt:lpstr>Indexes Continued</vt:lpstr>
      <vt:lpstr>Indexes Continued – SQL </vt:lpstr>
      <vt:lpstr>Sequences</vt:lpstr>
      <vt:lpstr>Synonyms</vt:lpstr>
      <vt:lpstr>Keys</vt:lpstr>
      <vt:lpstr>Keys Continued</vt:lpstr>
      <vt:lpstr>Keys Continued</vt:lpstr>
      <vt:lpstr>Keys Continued</vt:lpstr>
      <vt:lpstr>Keys Continued</vt:lpstr>
      <vt:lpstr>Relationships</vt:lpstr>
      <vt:lpstr>Relationships Continued</vt:lpstr>
      <vt:lpstr>Relationships Continued</vt:lpstr>
      <vt:lpstr>Relationships Continued            One-to-One   </vt:lpstr>
      <vt:lpstr>Relationships Continued            One-to-One </vt:lpstr>
      <vt:lpstr>Relationships Continued             One-to-Many</vt:lpstr>
      <vt:lpstr>Relationships Continued             One-to-Many</vt:lpstr>
      <vt:lpstr>Relationships Continued             Many-to-Many</vt:lpstr>
      <vt:lpstr>Relationships Continued             Many-to-Many</vt:lpstr>
      <vt:lpstr>Data Types</vt:lpstr>
      <vt:lpstr>Data Types – Numeric</vt:lpstr>
      <vt:lpstr>Data Type – Numeric  Exact Types</vt:lpstr>
      <vt:lpstr>Data Type – Numeric Exact Types Continued</vt:lpstr>
      <vt:lpstr>Data Type – Numeric Exact Types Continued</vt:lpstr>
      <vt:lpstr>Data Type – Numeric Exact Types Continued</vt:lpstr>
      <vt:lpstr>Data Type – Numeric Exact Types Continued</vt:lpstr>
      <vt:lpstr>Data Type – Numeric Exact Types Continued</vt:lpstr>
      <vt:lpstr>Data Type – Numeric Exact Types Continued</vt:lpstr>
      <vt:lpstr>Data Type – Numeric Exact Types Continued</vt:lpstr>
      <vt:lpstr>Data Type – Numeric  Approximate Types</vt:lpstr>
      <vt:lpstr>Data Type – Numeric  Approximate Types</vt:lpstr>
      <vt:lpstr>Data Type – Numeric  Approximate Types</vt:lpstr>
      <vt:lpstr>Data Types – Date</vt:lpstr>
      <vt:lpstr>Data Types – Date Continued</vt:lpstr>
      <vt:lpstr>Data Types – Date Continued</vt:lpstr>
      <vt:lpstr>Data Types – Date Continued</vt:lpstr>
      <vt:lpstr>Data Types – Character Strings</vt:lpstr>
      <vt:lpstr>Data Types – Character Strings Continued</vt:lpstr>
      <vt:lpstr>Data Types – Character Strings Continued</vt:lpstr>
      <vt:lpstr>Data Types – Character Strings Continued</vt:lpstr>
      <vt:lpstr>Data Types – Character Strings Continued</vt:lpstr>
      <vt:lpstr>Data Types – NULL vs Empty String</vt:lpstr>
      <vt:lpstr>Entity Relationship Diagram (ERD)</vt:lpstr>
      <vt:lpstr>Entity Relationship Diagram (ERD) Continued</vt:lpstr>
      <vt:lpstr>Entity Relationship Diagram (ERD) Continued</vt:lpstr>
      <vt:lpstr>Entity Relationship Diagram (ERD) Continued - Cardinality</vt:lpstr>
      <vt:lpstr>Entity Relationship Diagram (ERD) Continued - Cardinality</vt:lpstr>
      <vt:lpstr>Entity Relationship Diagram (ERD) Continued</vt:lpstr>
      <vt:lpstr>Design Process</vt:lpstr>
      <vt:lpstr>Design Process – Step 1   Requirements Gathering</vt:lpstr>
      <vt:lpstr>Design Process – Step 2              Conceptual Design</vt:lpstr>
      <vt:lpstr>Design Process – Step 2              Conceptual Design Continued</vt:lpstr>
      <vt:lpstr>Design Process – Step 3              Logical Design</vt:lpstr>
      <vt:lpstr>Design Process – Step 3              Logical Design Continued</vt:lpstr>
      <vt:lpstr>Design Process – Step 3              Logical Design Continued</vt:lpstr>
      <vt:lpstr>Design Process – Step 3 Normalization</vt:lpstr>
      <vt:lpstr>Design Process – Step 3 Normalization Continued</vt:lpstr>
      <vt:lpstr>Design Process – Step 3 Normalization Continued</vt:lpstr>
      <vt:lpstr>Design Process – Step 3 Normalization Continued</vt:lpstr>
      <vt:lpstr>Design Process – Step 3 Normalization Continued</vt:lpstr>
      <vt:lpstr>Design Process – Step 3 Con’t First Normal Rule</vt:lpstr>
      <vt:lpstr>Design Process – Step 3 Con’t First Normal Rule</vt:lpstr>
      <vt:lpstr>Design Process – Step 3 Con’t Second Normal Rule</vt:lpstr>
      <vt:lpstr>Design Process – Step 3 Con’t Second Normal Rule</vt:lpstr>
      <vt:lpstr>Design Process – Step 3 Con’t Third Normal Rule</vt:lpstr>
      <vt:lpstr>Design Process – Step 3 Con’t Third Normal Rule</vt:lpstr>
      <vt:lpstr>Design Process -  Step 4              Physical Design </vt:lpstr>
      <vt:lpstr>Design Process -  Step 4              Physical Design Continued</vt:lpstr>
      <vt:lpstr>Design Process Continued</vt:lpstr>
      <vt:lpstr>Online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Basics</dc:title>
  <dc:creator>Hall, Jonathan A (Jon) CIV USARMY CESAJ (USA)</dc:creator>
  <cp:lastModifiedBy>Hall, Jonathan A (Jon) CIV USARMY CESAJ (USA)</cp:lastModifiedBy>
  <cp:revision>54</cp:revision>
  <dcterms:created xsi:type="dcterms:W3CDTF">2020-12-10T15:56:50Z</dcterms:created>
  <dcterms:modified xsi:type="dcterms:W3CDTF">2020-12-16T19:13:09Z</dcterms:modified>
</cp:coreProperties>
</file>