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8"/>
  </p:notesMasterIdLst>
  <p:sldIdLst>
    <p:sldId id="256" r:id="rId2"/>
    <p:sldId id="258" r:id="rId3"/>
    <p:sldId id="260" r:id="rId4"/>
    <p:sldId id="263" r:id="rId5"/>
    <p:sldId id="261" r:id="rId6"/>
    <p:sldId id="332" r:id="rId7"/>
    <p:sldId id="259" r:id="rId8"/>
    <p:sldId id="379" r:id="rId9"/>
    <p:sldId id="285" r:id="rId10"/>
    <p:sldId id="286" r:id="rId11"/>
    <p:sldId id="321" r:id="rId12"/>
    <p:sldId id="322" r:id="rId13"/>
    <p:sldId id="347" r:id="rId14"/>
    <p:sldId id="381" r:id="rId15"/>
    <p:sldId id="348" r:id="rId16"/>
    <p:sldId id="349" r:id="rId17"/>
    <p:sldId id="350" r:id="rId18"/>
    <p:sldId id="351" r:id="rId19"/>
    <p:sldId id="288" r:id="rId20"/>
    <p:sldId id="352" r:id="rId21"/>
    <p:sldId id="289" r:id="rId22"/>
    <p:sldId id="353" r:id="rId23"/>
    <p:sldId id="290" r:id="rId24"/>
    <p:sldId id="354" r:id="rId25"/>
    <p:sldId id="291" r:id="rId26"/>
    <p:sldId id="355" r:id="rId27"/>
    <p:sldId id="356" r:id="rId28"/>
    <p:sldId id="357" r:id="rId29"/>
    <p:sldId id="358" r:id="rId30"/>
    <p:sldId id="302" r:id="rId31"/>
    <p:sldId id="305" r:id="rId32"/>
    <p:sldId id="306" r:id="rId33"/>
    <p:sldId id="398" r:id="rId34"/>
    <p:sldId id="399" r:id="rId35"/>
    <p:sldId id="400" r:id="rId36"/>
    <p:sldId id="401" r:id="rId37"/>
    <p:sldId id="402" r:id="rId38"/>
    <p:sldId id="403" r:id="rId39"/>
    <p:sldId id="404" r:id="rId40"/>
    <p:sldId id="405" r:id="rId41"/>
    <p:sldId id="406" r:id="rId42"/>
    <p:sldId id="407" r:id="rId43"/>
    <p:sldId id="408" r:id="rId44"/>
    <p:sldId id="409" r:id="rId45"/>
    <p:sldId id="410" r:id="rId46"/>
    <p:sldId id="411" r:id="rId47"/>
    <p:sldId id="412" r:id="rId48"/>
    <p:sldId id="396" r:id="rId49"/>
    <p:sldId id="346" r:id="rId50"/>
    <p:sldId id="264" r:id="rId51"/>
    <p:sldId id="385" r:id="rId52"/>
    <p:sldId id="265" r:id="rId53"/>
    <p:sldId id="269" r:id="rId54"/>
    <p:sldId id="273" r:id="rId55"/>
    <p:sldId id="382" r:id="rId56"/>
    <p:sldId id="280" r:id="rId57"/>
    <p:sldId id="281" r:id="rId58"/>
    <p:sldId id="282" r:id="rId59"/>
    <p:sldId id="283" r:id="rId60"/>
    <p:sldId id="284" r:id="rId61"/>
    <p:sldId id="301" r:id="rId62"/>
    <p:sldId id="276" r:id="rId63"/>
    <p:sldId id="274" r:id="rId64"/>
    <p:sldId id="395" r:id="rId65"/>
    <p:sldId id="333" r:id="rId66"/>
    <p:sldId id="344" r:id="rId67"/>
    <p:sldId id="334" r:id="rId68"/>
    <p:sldId id="335" r:id="rId69"/>
    <p:sldId id="336" r:id="rId70"/>
    <p:sldId id="361" r:id="rId71"/>
    <p:sldId id="340" r:id="rId72"/>
    <p:sldId id="362" r:id="rId73"/>
    <p:sldId id="363" r:id="rId74"/>
    <p:sldId id="384" r:id="rId75"/>
    <p:sldId id="378" r:id="rId76"/>
    <p:sldId id="380" r:id="rId77"/>
    <p:sldId id="372" r:id="rId78"/>
    <p:sldId id="341" r:id="rId79"/>
    <p:sldId id="342" r:id="rId80"/>
    <p:sldId id="343" r:id="rId81"/>
    <p:sldId id="371" r:id="rId82"/>
    <p:sldId id="373" r:id="rId83"/>
    <p:sldId id="374" r:id="rId84"/>
    <p:sldId id="359" r:id="rId85"/>
    <p:sldId id="360" r:id="rId86"/>
    <p:sldId id="413" r:id="rId87"/>
    <p:sldId id="414" r:id="rId88"/>
    <p:sldId id="415" r:id="rId89"/>
    <p:sldId id="397" r:id="rId90"/>
    <p:sldId id="337" r:id="rId91"/>
    <p:sldId id="338" r:id="rId92"/>
    <p:sldId id="364" r:id="rId93"/>
    <p:sldId id="365" r:id="rId94"/>
    <p:sldId id="366" r:id="rId95"/>
    <p:sldId id="339" r:id="rId96"/>
    <p:sldId id="393" r:id="rId97"/>
    <p:sldId id="387" r:id="rId98"/>
    <p:sldId id="388" r:id="rId99"/>
    <p:sldId id="297" r:id="rId100"/>
    <p:sldId id="298" r:id="rId101"/>
    <p:sldId id="299" r:id="rId102"/>
    <p:sldId id="300" r:id="rId103"/>
    <p:sldId id="389" r:id="rId104"/>
    <p:sldId id="308" r:id="rId105"/>
    <p:sldId id="390" r:id="rId106"/>
    <p:sldId id="303" r:id="rId107"/>
    <p:sldId id="391" r:id="rId108"/>
    <p:sldId id="307" r:id="rId109"/>
    <p:sldId id="311" r:id="rId110"/>
    <p:sldId id="312" r:id="rId111"/>
    <p:sldId id="313" r:id="rId112"/>
    <p:sldId id="309" r:id="rId113"/>
    <p:sldId id="392" r:id="rId114"/>
    <p:sldId id="416" r:id="rId115"/>
    <p:sldId id="376" r:id="rId116"/>
    <p:sldId id="257" r:id="rId1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75879" autoAdjust="0"/>
  </p:normalViewPr>
  <p:slideViewPr>
    <p:cSldViewPr snapToGrid="0">
      <p:cViewPr varScale="1">
        <p:scale>
          <a:sx n="99" d="100"/>
          <a:sy n="99" d="100"/>
        </p:scale>
        <p:origin x="10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25875-72D2-46EF-A327-2F3608494177}" type="datetimeFigureOut">
              <a:rPr lang="en-US" smtClean="0"/>
              <a:t>10/27/2022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9C7A6-B164-4480-ABA4-E72F9B8C7FD0}" type="slidenum">
              <a:rPr lang="en-US" smtClean="0"/>
              <a:t>‹#›</a:t>
            </a:fld>
            <a:endParaRPr lang="en-US"/>
          </a:p>
        </p:txBody>
      </p:sp>
    </p:spTree>
    <p:extLst>
      <p:ext uri="{BB962C8B-B14F-4D97-AF65-F5344CB8AC3E}">
        <p14:creationId xmlns:p14="http://schemas.microsoft.com/office/powerpoint/2010/main" val="3774886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www.sqlservertutorial.net/sql-server-basics/sql-server-rename-table/" TargetMode="External"/><Relationship Id="rId7" Type="http://schemas.openxmlformats.org/officeDocument/2006/relationships/hyperlink" Target="https://www.sqlservertutorial.net/sql-server-basics/sql-server-sequence/" TargetMode="External"/><Relationship Id="rId2" Type="http://schemas.openxmlformats.org/officeDocument/2006/relationships/slide" Target="../slides/slide77.xml"/><Relationship Id="rId1" Type="http://schemas.openxmlformats.org/officeDocument/2006/relationships/notesMaster" Target="../notesMasters/notesMaster1.xml"/><Relationship Id="rId6" Type="http://schemas.openxmlformats.org/officeDocument/2006/relationships/hyperlink" Target="https://www.sqlservertutorial.net/sql-server-user-defined-functions/" TargetMode="External"/><Relationship Id="rId5" Type="http://schemas.openxmlformats.org/officeDocument/2006/relationships/hyperlink" Target="https://www.sqlservertutorial.net/sql-server-stored-procedures/" TargetMode="External"/><Relationship Id="rId4" Type="http://schemas.openxmlformats.org/officeDocument/2006/relationships/hyperlink" Target="https://www.sqlservertutorial.net/sql-server-views/" TargetMode="Externa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D9C7A6-B164-4480-ABA4-E72F9B8C7FD0}" type="slidenum">
              <a:rPr lang="en-US" smtClean="0"/>
              <a:t>1</a:t>
            </a:fld>
            <a:endParaRPr lang="en-US"/>
          </a:p>
        </p:txBody>
      </p:sp>
    </p:spTree>
    <p:extLst>
      <p:ext uri="{BB962C8B-B14F-4D97-AF65-F5344CB8AC3E}">
        <p14:creationId xmlns:p14="http://schemas.microsoft.com/office/powerpoint/2010/main" val="4164190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10</a:t>
            </a:fld>
            <a:endParaRPr lang="en-US"/>
          </a:p>
        </p:txBody>
      </p:sp>
    </p:spTree>
    <p:extLst>
      <p:ext uri="{BB962C8B-B14F-4D97-AF65-F5344CB8AC3E}">
        <p14:creationId xmlns:p14="http://schemas.microsoft.com/office/powerpoint/2010/main" val="2948095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 relationships don’t need to be defined in a conceptual.  It is also acceptable to just use arrows showing the relationships between entities.</a:t>
            </a:r>
          </a:p>
        </p:txBody>
      </p:sp>
      <p:sp>
        <p:nvSpPr>
          <p:cNvPr id="4" name="Slide Number Placeholder 3"/>
          <p:cNvSpPr>
            <a:spLocks noGrp="1"/>
          </p:cNvSpPr>
          <p:nvPr>
            <p:ph type="sldNum" sz="quarter" idx="5"/>
          </p:nvPr>
        </p:nvSpPr>
        <p:spPr/>
        <p:txBody>
          <a:bodyPr/>
          <a:lstStyle/>
          <a:p>
            <a:fld id="{B2D2EF73-41A2-4E9F-840A-4AA9E9997CE5}" type="slidenum">
              <a:rPr lang="en-US" smtClean="0"/>
              <a:t>12</a:t>
            </a:fld>
            <a:endParaRPr lang="en-US"/>
          </a:p>
        </p:txBody>
      </p:sp>
    </p:spTree>
    <p:extLst>
      <p:ext uri="{BB962C8B-B14F-4D97-AF65-F5344CB8AC3E}">
        <p14:creationId xmlns:p14="http://schemas.microsoft.com/office/powerpoint/2010/main" val="2517163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Delete Anomaly:  The unintended loss of data due to the deletion of other data.</a:t>
            </a:r>
          </a:p>
          <a:p>
            <a:endParaRPr lang="en-US" dirty="0"/>
          </a:p>
          <a:p>
            <a:r>
              <a:rPr lang="en-US" dirty="0"/>
              <a:t>Insertion Anomaly:  The inability to add data to the database due to the absence of other data.</a:t>
            </a:r>
          </a:p>
          <a:p>
            <a:endParaRPr lang="en-US" dirty="0"/>
          </a:p>
          <a:p>
            <a:r>
              <a:rPr lang="en-US" dirty="0"/>
              <a:t>Update Anomaly:  A data inconsistency that results from data redundancy and a partial update.</a:t>
            </a:r>
          </a:p>
        </p:txBody>
      </p:sp>
      <p:sp>
        <p:nvSpPr>
          <p:cNvPr id="4" name="Slide Number Placeholder 3"/>
          <p:cNvSpPr>
            <a:spLocks noGrp="1"/>
          </p:cNvSpPr>
          <p:nvPr>
            <p:ph type="sldNum" sz="quarter" idx="5"/>
          </p:nvPr>
        </p:nvSpPr>
        <p:spPr/>
        <p:txBody>
          <a:bodyPr/>
          <a:lstStyle/>
          <a:p>
            <a:fld id="{B2D2EF73-41A2-4E9F-840A-4AA9E9997CE5}" type="slidenum">
              <a:rPr lang="en-US" smtClean="0"/>
              <a:t>17</a:t>
            </a:fld>
            <a:endParaRPr lang="en-US"/>
          </a:p>
        </p:txBody>
      </p:sp>
    </p:spTree>
    <p:extLst>
      <p:ext uri="{BB962C8B-B14F-4D97-AF65-F5344CB8AC3E}">
        <p14:creationId xmlns:p14="http://schemas.microsoft.com/office/powerpoint/2010/main" val="2865655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Update anomaly:  If there is an error with </a:t>
            </a:r>
            <a:r>
              <a:rPr lang="en-US" dirty="0" err="1"/>
              <a:t>Bruchs</a:t>
            </a:r>
            <a:r>
              <a:rPr lang="en-US" dirty="0"/>
              <a:t>’ department, it needs to be updated multiple times or there will be inconsistency.</a:t>
            </a:r>
          </a:p>
          <a:p>
            <a:endParaRPr lang="en-US" dirty="0"/>
          </a:p>
          <a:p>
            <a:r>
              <a:rPr lang="en-US" dirty="0"/>
              <a:t>Insertion anomaly:  </a:t>
            </a:r>
            <a:r>
              <a:rPr lang="en-US" sz="1200" b="0" i="0" kern="1200" dirty="0">
                <a:solidFill>
                  <a:schemeClr val="tx1"/>
                </a:solidFill>
                <a:effectLst/>
                <a:latin typeface="+mn-lt"/>
                <a:ea typeface="+mn-ea"/>
                <a:cs typeface="+mn-cs"/>
              </a:rPr>
              <a:t>Assume </a:t>
            </a:r>
            <a:r>
              <a:rPr lang="en-US" sz="1200" b="0" i="0" kern="1200" dirty="0" err="1">
                <a:solidFill>
                  <a:schemeClr val="tx1"/>
                </a:solidFill>
                <a:effectLst/>
                <a:latin typeface="+mn-lt"/>
                <a:ea typeface="+mn-ea"/>
                <a:cs typeface="+mn-cs"/>
              </a:rPr>
              <a:t>Student_Group</a:t>
            </a:r>
            <a:r>
              <a:rPr lang="en-US" sz="1200" b="0" i="0" kern="1200" dirty="0">
                <a:solidFill>
                  <a:schemeClr val="tx1"/>
                </a:solidFill>
                <a:effectLst/>
                <a:latin typeface="+mn-lt"/>
                <a:ea typeface="+mn-ea"/>
                <a:cs typeface="+mn-cs"/>
              </a:rPr>
              <a:t> is defined so that null values are not allowed. If a new employee is hired but not immediately assigned to a </a:t>
            </a:r>
            <a:r>
              <a:rPr lang="en-US" sz="1200" b="0" i="0" kern="1200" dirty="0" err="1">
                <a:solidFill>
                  <a:schemeClr val="tx1"/>
                </a:solidFill>
                <a:effectLst/>
                <a:latin typeface="+mn-lt"/>
                <a:ea typeface="+mn-ea"/>
                <a:cs typeface="+mn-cs"/>
              </a:rPr>
              <a:t>Student_Group</a:t>
            </a:r>
            <a:r>
              <a:rPr lang="en-US" sz="1200" b="0" i="0" kern="1200" dirty="0">
                <a:solidFill>
                  <a:schemeClr val="tx1"/>
                </a:solidFill>
                <a:effectLst/>
                <a:latin typeface="+mn-lt"/>
                <a:ea typeface="+mn-ea"/>
                <a:cs typeface="+mn-cs"/>
              </a:rPr>
              <a:t> then this employee could not be entered into the database. This results in database inconsistencies due to omission.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Deletion anomaly:  If the student group Beta Alpha Psi disbanded and was deleted from the table above, J. Longfellow and the Accounting department would cease to exist. This results in database inconsistencies and is an example of how combining information that does not really belong together into one table can cause problems.</a:t>
            </a:r>
          </a:p>
          <a:p>
            <a:br>
              <a:rPr lang="en-US" dirty="0"/>
            </a:br>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18</a:t>
            </a:fld>
            <a:endParaRPr lang="en-US"/>
          </a:p>
        </p:txBody>
      </p:sp>
    </p:spTree>
    <p:extLst>
      <p:ext uri="{BB962C8B-B14F-4D97-AF65-F5344CB8AC3E}">
        <p14:creationId xmlns:p14="http://schemas.microsoft.com/office/powerpoint/2010/main" val="1352781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There are 5 normalization rules.  Rules 1-3 area always used.  4NF/BCNF and 5NF are rarely considered in practical design.</a:t>
            </a:r>
          </a:p>
        </p:txBody>
      </p:sp>
      <p:sp>
        <p:nvSpPr>
          <p:cNvPr id="4" name="Slide Number Placeholder 3"/>
          <p:cNvSpPr>
            <a:spLocks noGrp="1"/>
          </p:cNvSpPr>
          <p:nvPr>
            <p:ph type="sldNum" sz="quarter" idx="5"/>
          </p:nvPr>
        </p:nvSpPr>
        <p:spPr/>
        <p:txBody>
          <a:bodyPr/>
          <a:lstStyle/>
          <a:p>
            <a:fld id="{B2D2EF73-41A2-4E9F-840A-4AA9E9997CE5}" type="slidenum">
              <a:rPr lang="en-US" smtClean="0"/>
              <a:t>19</a:t>
            </a:fld>
            <a:endParaRPr lang="en-US"/>
          </a:p>
        </p:txBody>
      </p:sp>
    </p:spTree>
    <p:extLst>
      <p:ext uri="{BB962C8B-B14F-4D97-AF65-F5344CB8AC3E}">
        <p14:creationId xmlns:p14="http://schemas.microsoft.com/office/powerpoint/2010/main" val="1732963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Adhering to the third normal form, while theoretically desirable, is not always practical. If you have a Customers table and you want to eliminate all possible </a:t>
            </a:r>
            <a:r>
              <a:rPr lang="en-US" sz="1200" b="0" i="0" kern="1200" dirty="0" err="1">
                <a:solidFill>
                  <a:schemeClr val="tx1"/>
                </a:solidFill>
                <a:effectLst/>
                <a:latin typeface="+mn-lt"/>
                <a:ea typeface="+mn-ea"/>
                <a:cs typeface="+mn-cs"/>
              </a:rPr>
              <a:t>interfield</a:t>
            </a:r>
            <a:r>
              <a:rPr lang="en-US" sz="1200" b="0" i="0" kern="1200" dirty="0">
                <a:solidFill>
                  <a:schemeClr val="tx1"/>
                </a:solidFill>
                <a:effectLst/>
                <a:latin typeface="+mn-lt"/>
                <a:ea typeface="+mn-ea"/>
                <a:cs typeface="+mn-cs"/>
              </a:rPr>
              <a:t> dependencies, you must create separate tables for cities, ZIP codes, sales representatives, customer classes, and any other factor that may be duplicated in multiple records. In theory, normalization is worth pursing. However, many small tables may degrade performance or exceed open file and memory capacities.</a:t>
            </a:r>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25</a:t>
            </a:fld>
            <a:endParaRPr lang="en-US"/>
          </a:p>
        </p:txBody>
      </p:sp>
    </p:spTree>
    <p:extLst>
      <p:ext uri="{BB962C8B-B14F-4D97-AF65-F5344CB8AC3E}">
        <p14:creationId xmlns:p14="http://schemas.microsoft.com/office/powerpoint/2010/main" val="118180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Most one-to-one relationships are forced by business rules and do not flow naturally from the data. Without such a rule, you can typically combine both tables without breaking any normalization rules.</a:t>
            </a:r>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36</a:t>
            </a:fld>
            <a:endParaRPr lang="en-US"/>
          </a:p>
        </p:txBody>
      </p:sp>
    </p:spTree>
    <p:extLst>
      <p:ext uri="{BB962C8B-B14F-4D97-AF65-F5344CB8AC3E}">
        <p14:creationId xmlns:p14="http://schemas.microsoft.com/office/powerpoint/2010/main" val="970225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Related based on the Email PK and FK</a:t>
            </a:r>
          </a:p>
        </p:txBody>
      </p:sp>
      <p:sp>
        <p:nvSpPr>
          <p:cNvPr id="4" name="Slide Number Placeholder 3"/>
          <p:cNvSpPr>
            <a:spLocks noGrp="1"/>
          </p:cNvSpPr>
          <p:nvPr>
            <p:ph type="sldNum" sz="quarter" idx="5"/>
          </p:nvPr>
        </p:nvSpPr>
        <p:spPr/>
        <p:txBody>
          <a:bodyPr/>
          <a:lstStyle/>
          <a:p>
            <a:fld id="{B2D2EF73-41A2-4E9F-840A-4AA9E9997CE5}" type="slidenum">
              <a:rPr lang="en-US" smtClean="0"/>
              <a:t>37</a:t>
            </a:fld>
            <a:endParaRPr lang="en-US"/>
          </a:p>
        </p:txBody>
      </p:sp>
    </p:spTree>
    <p:extLst>
      <p:ext uri="{BB962C8B-B14F-4D97-AF65-F5344CB8AC3E}">
        <p14:creationId xmlns:p14="http://schemas.microsoft.com/office/powerpoint/2010/main" val="2788620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38</a:t>
            </a:fld>
            <a:endParaRPr lang="en-US"/>
          </a:p>
        </p:txBody>
      </p:sp>
    </p:spTree>
    <p:extLst>
      <p:ext uri="{BB962C8B-B14F-4D97-AF65-F5344CB8AC3E}">
        <p14:creationId xmlns:p14="http://schemas.microsoft.com/office/powerpoint/2010/main" val="581839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Not a great example, but gets the point across.  1 department to multiple students.</a:t>
            </a:r>
          </a:p>
        </p:txBody>
      </p:sp>
      <p:sp>
        <p:nvSpPr>
          <p:cNvPr id="4" name="Slide Number Placeholder 3"/>
          <p:cNvSpPr>
            <a:spLocks noGrp="1"/>
          </p:cNvSpPr>
          <p:nvPr>
            <p:ph type="sldNum" sz="quarter" idx="5"/>
          </p:nvPr>
        </p:nvSpPr>
        <p:spPr/>
        <p:txBody>
          <a:bodyPr/>
          <a:lstStyle/>
          <a:p>
            <a:fld id="{B2D2EF73-41A2-4E9F-840A-4AA9E9997CE5}" type="slidenum">
              <a:rPr lang="en-US" smtClean="0"/>
              <a:t>39</a:t>
            </a:fld>
            <a:endParaRPr lang="en-US"/>
          </a:p>
        </p:txBody>
      </p:sp>
    </p:spTree>
    <p:extLst>
      <p:ext uri="{BB962C8B-B14F-4D97-AF65-F5344CB8AC3E}">
        <p14:creationId xmlns:p14="http://schemas.microsoft.com/office/powerpoint/2010/main" val="2892308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database is an organized collection of structured information, or data, typically stored electronically in a computer system. A database is usually controlled by a </a:t>
            </a:r>
            <a:r>
              <a:rPr lang="en-US" dirty="0">
                <a:effectLst/>
              </a:rPr>
              <a:t>database management system (DBMS). Together, the data and the DBMS, along with the applications that are associated with them, are referred to as a database system, often shortened to just database.</a:t>
            </a:r>
          </a:p>
          <a:p>
            <a:endParaRPr lang="en-US" dirty="0">
              <a:effectLst/>
            </a:endParaRPr>
          </a:p>
          <a:p>
            <a:endParaRPr lang="en-US" dirty="0">
              <a:effectLst/>
            </a:endParaRPr>
          </a:p>
          <a:p>
            <a:r>
              <a:rPr lang="en-US" dirty="0">
                <a:effectLst/>
              </a:rPr>
              <a:t>DBMS = Oracle, MSSQL, POSTGRES, DB2, </a:t>
            </a:r>
            <a:r>
              <a:rPr lang="en-US" dirty="0" err="1">
                <a:effectLst/>
              </a:rPr>
              <a:t>etc</a:t>
            </a:r>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2</a:t>
            </a:fld>
            <a:endParaRPr lang="en-US"/>
          </a:p>
        </p:txBody>
      </p:sp>
    </p:spTree>
    <p:extLst>
      <p:ext uri="{BB962C8B-B14F-4D97-AF65-F5344CB8AC3E}">
        <p14:creationId xmlns:p14="http://schemas.microsoft.com/office/powerpoint/2010/main" val="339322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These relationships require a third table, called an associate or linking table, because relational systems cannot directly accommodate the relationship.</a:t>
            </a:r>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40</a:t>
            </a:fld>
            <a:endParaRPr lang="en-US"/>
          </a:p>
        </p:txBody>
      </p:sp>
    </p:spTree>
    <p:extLst>
      <p:ext uri="{BB962C8B-B14F-4D97-AF65-F5344CB8AC3E}">
        <p14:creationId xmlns:p14="http://schemas.microsoft.com/office/powerpoint/2010/main" val="2459025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Linking table used to create the relationship between the two tables.  Based on each table’s PK.</a:t>
            </a:r>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41</a:t>
            </a:fld>
            <a:endParaRPr lang="en-US"/>
          </a:p>
        </p:txBody>
      </p:sp>
    </p:spTree>
    <p:extLst>
      <p:ext uri="{BB962C8B-B14F-4D97-AF65-F5344CB8AC3E}">
        <p14:creationId xmlns:p14="http://schemas.microsoft.com/office/powerpoint/2010/main" val="1136457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These allow NULL values in FK.</a:t>
            </a:r>
          </a:p>
        </p:txBody>
      </p:sp>
      <p:sp>
        <p:nvSpPr>
          <p:cNvPr id="4" name="Slide Number Placeholder 3"/>
          <p:cNvSpPr>
            <a:spLocks noGrp="1"/>
          </p:cNvSpPr>
          <p:nvPr>
            <p:ph type="sldNum" sz="quarter" idx="5"/>
          </p:nvPr>
        </p:nvSpPr>
        <p:spPr/>
        <p:txBody>
          <a:bodyPr/>
          <a:lstStyle/>
          <a:p>
            <a:fld id="{B2D2EF73-41A2-4E9F-840A-4AA9E9997CE5}" type="slidenum">
              <a:rPr lang="en-US" smtClean="0"/>
              <a:t>46</a:t>
            </a:fld>
            <a:endParaRPr lang="en-US"/>
          </a:p>
        </p:txBody>
      </p:sp>
    </p:spTree>
    <p:extLst>
      <p:ext uri="{BB962C8B-B14F-4D97-AF65-F5344CB8AC3E}">
        <p14:creationId xmlns:p14="http://schemas.microsoft.com/office/powerpoint/2010/main" val="4263772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Make a note that there are other data types, but these are the out of the scope of this training.  Binary, cursor, xml </a:t>
            </a:r>
            <a:r>
              <a:rPr lang="en-US" dirty="0" err="1"/>
              <a:t>etc</a:t>
            </a:r>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49</a:t>
            </a:fld>
            <a:endParaRPr lang="en-US"/>
          </a:p>
        </p:txBody>
      </p:sp>
    </p:spTree>
    <p:extLst>
      <p:ext uri="{BB962C8B-B14F-4D97-AF65-F5344CB8AC3E}">
        <p14:creationId xmlns:p14="http://schemas.microsoft.com/office/powerpoint/2010/main" val="3277746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D9C7A6-B164-4480-ABA4-E72F9B8C7FD0}" type="slidenum">
              <a:rPr lang="en-US" smtClean="0"/>
              <a:t>51</a:t>
            </a:fld>
            <a:endParaRPr lang="en-US"/>
          </a:p>
        </p:txBody>
      </p:sp>
    </p:spTree>
    <p:extLst>
      <p:ext uri="{BB962C8B-B14F-4D97-AF65-F5344CB8AC3E}">
        <p14:creationId xmlns:p14="http://schemas.microsoft.com/office/powerpoint/2010/main" val="108662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D9C7A6-B164-4480-ABA4-E72F9B8C7FD0}" type="slidenum">
              <a:rPr lang="en-US" smtClean="0"/>
              <a:t>52</a:t>
            </a:fld>
            <a:endParaRPr lang="en-US"/>
          </a:p>
        </p:txBody>
      </p:sp>
    </p:spTree>
    <p:extLst>
      <p:ext uri="{BB962C8B-B14F-4D97-AF65-F5344CB8AC3E}">
        <p14:creationId xmlns:p14="http://schemas.microsoft.com/office/powerpoint/2010/main" val="1566722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D9C7A6-B164-4480-ABA4-E72F9B8C7FD0}" type="slidenum">
              <a:rPr lang="en-US" smtClean="0"/>
              <a:t>53</a:t>
            </a:fld>
            <a:endParaRPr lang="en-US"/>
          </a:p>
        </p:txBody>
      </p:sp>
    </p:spTree>
    <p:extLst>
      <p:ext uri="{BB962C8B-B14F-4D97-AF65-F5344CB8AC3E}">
        <p14:creationId xmlns:p14="http://schemas.microsoft.com/office/powerpoint/2010/main" val="32711231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54</a:t>
            </a:fld>
            <a:endParaRPr lang="en-US"/>
          </a:p>
        </p:txBody>
      </p:sp>
    </p:spTree>
    <p:extLst>
      <p:ext uri="{BB962C8B-B14F-4D97-AF65-F5344CB8AC3E}">
        <p14:creationId xmlns:p14="http://schemas.microsoft.com/office/powerpoint/2010/main" val="1382684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55</a:t>
            </a:fld>
            <a:endParaRPr lang="en-US"/>
          </a:p>
        </p:txBody>
      </p:sp>
    </p:spTree>
    <p:extLst>
      <p:ext uri="{BB962C8B-B14F-4D97-AF65-F5344CB8AC3E}">
        <p14:creationId xmlns:p14="http://schemas.microsoft.com/office/powerpoint/2010/main" val="27187083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Fixed string size.  If the input has less bytes than n, “blank space” takes up the remaining available space.   </a:t>
            </a:r>
          </a:p>
        </p:txBody>
      </p:sp>
      <p:sp>
        <p:nvSpPr>
          <p:cNvPr id="4" name="Slide Number Placeholder 3"/>
          <p:cNvSpPr>
            <a:spLocks noGrp="1"/>
          </p:cNvSpPr>
          <p:nvPr>
            <p:ph type="sldNum" sz="quarter" idx="5"/>
          </p:nvPr>
        </p:nvSpPr>
        <p:spPr/>
        <p:txBody>
          <a:bodyPr/>
          <a:lstStyle/>
          <a:p>
            <a:fld id="{B2D2EF73-41A2-4E9F-840A-4AA9E9997CE5}" type="slidenum">
              <a:rPr lang="en-US" smtClean="0"/>
              <a:t>57</a:t>
            </a:fld>
            <a:endParaRPr lang="en-US"/>
          </a:p>
        </p:txBody>
      </p:sp>
    </p:spTree>
    <p:extLst>
      <p:ext uri="{BB962C8B-B14F-4D97-AF65-F5344CB8AC3E}">
        <p14:creationId xmlns:p14="http://schemas.microsoft.com/office/powerpoint/2010/main" val="729779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Spreadsheets were originally designed for one user, and their characteristics reflect that. They’re great for a single user or small number of users who don’t need to do a lot of incredibly complicated data manipulation. </a:t>
            </a:r>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3</a:t>
            </a:fld>
            <a:endParaRPr lang="en-US"/>
          </a:p>
        </p:txBody>
      </p:sp>
    </p:spTree>
    <p:extLst>
      <p:ext uri="{BB962C8B-B14F-4D97-AF65-F5344CB8AC3E}">
        <p14:creationId xmlns:p14="http://schemas.microsoft.com/office/powerpoint/2010/main" val="1262196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58</a:t>
            </a:fld>
            <a:endParaRPr lang="en-US"/>
          </a:p>
        </p:txBody>
      </p:sp>
    </p:spTree>
    <p:extLst>
      <p:ext uri="{BB962C8B-B14F-4D97-AF65-F5344CB8AC3E}">
        <p14:creationId xmlns:p14="http://schemas.microsoft.com/office/powerpoint/2010/main" val="1776701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Unicode is an IT standard for consistent encoding, representation, and handling of text expressed in most of the world’s writing systems.</a:t>
            </a:r>
          </a:p>
          <a:p>
            <a:endParaRPr lang="en-US" dirty="0"/>
          </a:p>
          <a:p>
            <a:r>
              <a:rPr lang="en-US" dirty="0"/>
              <a:t>Likely won’t use in a USACE system.</a:t>
            </a:r>
          </a:p>
        </p:txBody>
      </p:sp>
      <p:sp>
        <p:nvSpPr>
          <p:cNvPr id="4" name="Slide Number Placeholder 3"/>
          <p:cNvSpPr>
            <a:spLocks noGrp="1"/>
          </p:cNvSpPr>
          <p:nvPr>
            <p:ph type="sldNum" sz="quarter" idx="5"/>
          </p:nvPr>
        </p:nvSpPr>
        <p:spPr/>
        <p:txBody>
          <a:bodyPr/>
          <a:lstStyle/>
          <a:p>
            <a:fld id="{B2D2EF73-41A2-4E9F-840A-4AA9E9997CE5}" type="slidenum">
              <a:rPr lang="en-US" smtClean="0"/>
              <a:t>60</a:t>
            </a:fld>
            <a:endParaRPr lang="en-US"/>
          </a:p>
        </p:txBody>
      </p:sp>
    </p:spTree>
    <p:extLst>
      <p:ext uri="{BB962C8B-B14F-4D97-AF65-F5344CB8AC3E}">
        <p14:creationId xmlns:p14="http://schemas.microsoft.com/office/powerpoint/2010/main" val="21480562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D9C7A6-B164-4480-ABA4-E72F9B8C7FD0}" type="slidenum">
              <a:rPr lang="en-US" smtClean="0"/>
              <a:t>62</a:t>
            </a:fld>
            <a:endParaRPr lang="en-US"/>
          </a:p>
        </p:txBody>
      </p:sp>
    </p:spTree>
    <p:extLst>
      <p:ext uri="{BB962C8B-B14F-4D97-AF65-F5344CB8AC3E}">
        <p14:creationId xmlns:p14="http://schemas.microsoft.com/office/powerpoint/2010/main" val="4181462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63</a:t>
            </a:fld>
            <a:endParaRPr lang="en-US"/>
          </a:p>
        </p:txBody>
      </p:sp>
    </p:spTree>
    <p:extLst>
      <p:ext uri="{BB962C8B-B14F-4D97-AF65-F5344CB8AC3E}">
        <p14:creationId xmlns:p14="http://schemas.microsoft.com/office/powerpoint/2010/main" val="18391113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64</a:t>
            </a:fld>
            <a:endParaRPr lang="en-US"/>
          </a:p>
        </p:txBody>
      </p:sp>
    </p:spTree>
    <p:extLst>
      <p:ext uri="{BB962C8B-B14F-4D97-AF65-F5344CB8AC3E}">
        <p14:creationId xmlns:p14="http://schemas.microsoft.com/office/powerpoint/2010/main" val="6362640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67</a:t>
            </a:fld>
            <a:endParaRPr lang="en-US"/>
          </a:p>
        </p:txBody>
      </p:sp>
    </p:spTree>
    <p:extLst>
      <p:ext uri="{BB962C8B-B14F-4D97-AF65-F5344CB8AC3E}">
        <p14:creationId xmlns:p14="http://schemas.microsoft.com/office/powerpoint/2010/main" val="11625378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Cell – the intersection of a row and column</a:t>
            </a:r>
          </a:p>
        </p:txBody>
      </p:sp>
      <p:sp>
        <p:nvSpPr>
          <p:cNvPr id="4" name="Slide Number Placeholder 3"/>
          <p:cNvSpPr>
            <a:spLocks noGrp="1"/>
          </p:cNvSpPr>
          <p:nvPr>
            <p:ph type="sldNum" sz="quarter" idx="5"/>
          </p:nvPr>
        </p:nvSpPr>
        <p:spPr/>
        <p:txBody>
          <a:bodyPr/>
          <a:lstStyle/>
          <a:p>
            <a:fld id="{B2D2EF73-41A2-4E9F-840A-4AA9E9997CE5}" type="slidenum">
              <a:rPr lang="en-US" smtClean="0"/>
              <a:t>68</a:t>
            </a:fld>
            <a:endParaRPr lang="en-US"/>
          </a:p>
        </p:txBody>
      </p:sp>
    </p:spTree>
    <p:extLst>
      <p:ext uri="{BB962C8B-B14F-4D97-AF65-F5344CB8AC3E}">
        <p14:creationId xmlns:p14="http://schemas.microsoft.com/office/powerpoint/2010/main" val="15894706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Record =  each row</a:t>
            </a:r>
          </a:p>
        </p:txBody>
      </p:sp>
      <p:sp>
        <p:nvSpPr>
          <p:cNvPr id="4" name="Slide Number Placeholder 3"/>
          <p:cNvSpPr>
            <a:spLocks noGrp="1"/>
          </p:cNvSpPr>
          <p:nvPr>
            <p:ph type="sldNum" sz="quarter" idx="5"/>
          </p:nvPr>
        </p:nvSpPr>
        <p:spPr/>
        <p:txBody>
          <a:bodyPr/>
          <a:lstStyle/>
          <a:p>
            <a:fld id="{B2D2EF73-41A2-4E9F-840A-4AA9E9997CE5}" type="slidenum">
              <a:rPr lang="en-US" smtClean="0"/>
              <a:t>69</a:t>
            </a:fld>
            <a:endParaRPr lang="en-US"/>
          </a:p>
        </p:txBody>
      </p:sp>
    </p:spTree>
    <p:extLst>
      <p:ext uri="{BB962C8B-B14F-4D97-AF65-F5344CB8AC3E}">
        <p14:creationId xmlns:p14="http://schemas.microsoft.com/office/powerpoint/2010/main" val="8546957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After the sequence is created within the DB, delete the rows from NAME and INSERT using NEXT VALUE FOR syntax.</a:t>
            </a:r>
          </a:p>
        </p:txBody>
      </p:sp>
      <p:sp>
        <p:nvSpPr>
          <p:cNvPr id="4" name="Slide Number Placeholder 3"/>
          <p:cNvSpPr>
            <a:spLocks noGrp="1"/>
          </p:cNvSpPr>
          <p:nvPr>
            <p:ph type="sldNum" sz="quarter" idx="5"/>
          </p:nvPr>
        </p:nvSpPr>
        <p:spPr/>
        <p:txBody>
          <a:bodyPr/>
          <a:lstStyle/>
          <a:p>
            <a:fld id="{B2D2EF73-41A2-4E9F-840A-4AA9E9997CE5}" type="slidenum">
              <a:rPr lang="en-US" smtClean="0"/>
              <a:t>71</a:t>
            </a:fld>
            <a:endParaRPr lang="en-US"/>
          </a:p>
        </p:txBody>
      </p:sp>
    </p:spTree>
    <p:extLst>
      <p:ext uri="{BB962C8B-B14F-4D97-AF65-F5344CB8AC3E}">
        <p14:creationId xmlns:p14="http://schemas.microsoft.com/office/powerpoint/2010/main" val="15834900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D9C7A6-B164-4480-ABA4-E72F9B8C7FD0}" type="slidenum">
              <a:rPr lang="en-US" smtClean="0"/>
              <a:t>72</a:t>
            </a:fld>
            <a:endParaRPr lang="en-US"/>
          </a:p>
        </p:txBody>
      </p:sp>
    </p:spTree>
    <p:extLst>
      <p:ext uri="{BB962C8B-B14F-4D97-AF65-F5344CB8AC3E}">
        <p14:creationId xmlns:p14="http://schemas.microsoft.com/office/powerpoint/2010/main" val="4049643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Databases, on the other hand, are designed to hold much larger collections of organized information—massive amounts, sometimes. Databases allow multiple users at the same time to quickly and securely access and query the data using highly complex logic and language.</a:t>
            </a:r>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4</a:t>
            </a:fld>
            <a:endParaRPr lang="en-US"/>
          </a:p>
        </p:txBody>
      </p:sp>
    </p:spTree>
    <p:extLst>
      <p:ext uri="{BB962C8B-B14F-4D97-AF65-F5344CB8AC3E}">
        <p14:creationId xmlns:p14="http://schemas.microsoft.com/office/powerpoint/2010/main" val="12361848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D9C7A6-B164-4480-ABA4-E72F9B8C7FD0}" type="slidenum">
              <a:rPr lang="en-US" smtClean="0"/>
              <a:t>75</a:t>
            </a:fld>
            <a:endParaRPr lang="en-US"/>
          </a:p>
        </p:txBody>
      </p:sp>
    </p:spTree>
    <p:extLst>
      <p:ext uri="{BB962C8B-B14F-4D97-AF65-F5344CB8AC3E}">
        <p14:creationId xmlns:p14="http://schemas.microsoft.com/office/powerpoint/2010/main" val="32658798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D9C7A6-B164-4480-ABA4-E72F9B8C7FD0}" type="slidenum">
              <a:rPr lang="en-US" smtClean="0"/>
              <a:t>76</a:t>
            </a:fld>
            <a:endParaRPr lang="en-US"/>
          </a:p>
        </p:txBody>
      </p:sp>
    </p:spTree>
    <p:extLst>
      <p:ext uri="{BB962C8B-B14F-4D97-AF65-F5344CB8AC3E}">
        <p14:creationId xmlns:p14="http://schemas.microsoft.com/office/powerpoint/2010/main" val="35692352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to use synonyms</a:t>
            </a:r>
          </a:p>
          <a:p>
            <a:r>
              <a:rPr lang="en-US" sz="1200" b="0" i="0" kern="1200" dirty="0">
                <a:solidFill>
                  <a:schemeClr val="tx1"/>
                </a:solidFill>
                <a:effectLst/>
                <a:latin typeface="+mn-lt"/>
                <a:ea typeface="+mn-ea"/>
                <a:cs typeface="+mn-cs"/>
              </a:rPr>
              <a:t>You will find some situations which you can effectively use synonyms.</a:t>
            </a:r>
          </a:p>
          <a:p>
            <a:r>
              <a:rPr lang="en-US" sz="1200" b="0" i="0" kern="1200" dirty="0">
                <a:solidFill>
                  <a:schemeClr val="tx1"/>
                </a:solidFill>
                <a:effectLst/>
                <a:latin typeface="+mn-lt"/>
                <a:ea typeface="+mn-ea"/>
                <a:cs typeface="+mn-cs"/>
              </a:rPr>
              <a:t>1) Simplify object names</a:t>
            </a:r>
          </a:p>
          <a:p>
            <a:r>
              <a:rPr lang="en-US" sz="1200" b="0" i="0" kern="1200" dirty="0">
                <a:solidFill>
                  <a:schemeClr val="tx1"/>
                </a:solidFill>
                <a:effectLst/>
                <a:latin typeface="+mn-lt"/>
                <a:ea typeface="+mn-ea"/>
                <a:cs typeface="+mn-cs"/>
              </a:rPr>
              <a:t>If you refer to an object from another database (even from a remote server), you can create a synonym in your database and reference to this object as it is in your database.</a:t>
            </a:r>
          </a:p>
          <a:p>
            <a:r>
              <a:rPr lang="en-US" sz="1200" b="0" i="0" kern="1200" dirty="0">
                <a:solidFill>
                  <a:schemeClr val="tx1"/>
                </a:solidFill>
                <a:effectLst/>
                <a:latin typeface="+mn-lt"/>
                <a:ea typeface="+mn-ea"/>
                <a:cs typeface="+mn-cs"/>
              </a:rPr>
              <a:t>2) Enable seamless object name changes</a:t>
            </a:r>
          </a:p>
          <a:p>
            <a:r>
              <a:rPr lang="en-US" sz="1200" b="0" i="0" kern="1200" dirty="0">
                <a:solidFill>
                  <a:schemeClr val="tx1"/>
                </a:solidFill>
                <a:effectLst/>
                <a:latin typeface="+mn-lt"/>
                <a:ea typeface="+mn-ea"/>
                <a:cs typeface="+mn-cs"/>
              </a:rPr>
              <a:t>When you want to </a:t>
            </a:r>
            <a:r>
              <a:rPr lang="en-US" sz="1200" b="0" i="0" u="none" strike="noStrike" kern="1200" dirty="0">
                <a:solidFill>
                  <a:schemeClr val="tx1"/>
                </a:solidFill>
                <a:effectLst/>
                <a:latin typeface="+mn-lt"/>
                <a:ea typeface="+mn-ea"/>
                <a:cs typeface="+mn-cs"/>
                <a:hlinkClick r:id="rId3"/>
              </a:rPr>
              <a:t>rename a table</a:t>
            </a:r>
            <a:r>
              <a:rPr lang="en-US" sz="1200" b="0" i="0" kern="1200" dirty="0">
                <a:solidFill>
                  <a:schemeClr val="tx1"/>
                </a:solidFill>
                <a:effectLst/>
                <a:latin typeface="+mn-lt"/>
                <a:ea typeface="+mn-ea"/>
                <a:cs typeface="+mn-cs"/>
              </a:rPr>
              <a:t> or any other object such as a </a:t>
            </a:r>
            <a:r>
              <a:rPr lang="en-US" sz="1200" b="0" i="0" u="none" strike="noStrike" kern="1200" dirty="0">
                <a:solidFill>
                  <a:schemeClr val="tx1"/>
                </a:solidFill>
                <a:effectLst/>
                <a:latin typeface="+mn-lt"/>
                <a:ea typeface="+mn-ea"/>
                <a:cs typeface="+mn-cs"/>
                <a:hlinkClick r:id="rId4"/>
              </a:rPr>
              <a:t>view</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a:rPr>
              <a:t>stored procedure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6"/>
              </a:rPr>
              <a:t>user-defined function</a:t>
            </a:r>
            <a:r>
              <a:rPr lang="en-US" sz="1200" b="0" i="0" kern="1200" dirty="0">
                <a:solidFill>
                  <a:schemeClr val="tx1"/>
                </a:solidFill>
                <a:effectLst/>
                <a:latin typeface="+mn-lt"/>
                <a:ea typeface="+mn-ea"/>
                <a:cs typeface="+mn-cs"/>
              </a:rPr>
              <a:t>, or a </a:t>
            </a:r>
            <a:r>
              <a:rPr lang="en-US" sz="1200" b="0" i="0" u="none" strike="noStrike" kern="1200" dirty="0">
                <a:solidFill>
                  <a:schemeClr val="tx1"/>
                </a:solidFill>
                <a:effectLst/>
                <a:latin typeface="+mn-lt"/>
                <a:ea typeface="+mn-ea"/>
                <a:cs typeface="+mn-cs"/>
                <a:hlinkClick r:id="rId7"/>
              </a:rPr>
              <a:t>sequence</a:t>
            </a:r>
            <a:r>
              <a:rPr lang="en-US" sz="1200" b="0" i="0" kern="1200" dirty="0">
                <a:solidFill>
                  <a:schemeClr val="tx1"/>
                </a:solidFill>
                <a:effectLst/>
                <a:latin typeface="+mn-lt"/>
                <a:ea typeface="+mn-ea"/>
                <a:cs typeface="+mn-cs"/>
              </a:rPr>
              <a:t>, the existing database objects that reference to this table need to be manually modified to reflect the new name. In addition, all current applications that use this table need to be changed and possibly to be recompiled. To avoid all of these hard work, you can rename the table and create a synonym for it to keep existing applications function properly.</a:t>
            </a:r>
          </a:p>
          <a:p>
            <a:endParaRPr lang="en-US" dirty="0"/>
          </a:p>
        </p:txBody>
      </p:sp>
      <p:sp>
        <p:nvSpPr>
          <p:cNvPr id="4" name="Slide Number Placeholder 3"/>
          <p:cNvSpPr>
            <a:spLocks noGrp="1"/>
          </p:cNvSpPr>
          <p:nvPr>
            <p:ph type="sldNum" sz="quarter" idx="5"/>
          </p:nvPr>
        </p:nvSpPr>
        <p:spPr/>
        <p:txBody>
          <a:bodyPr/>
          <a:lstStyle/>
          <a:p>
            <a:fld id="{F0D9C7A6-B164-4480-ABA4-E72F9B8C7FD0}" type="slidenum">
              <a:rPr lang="en-US" smtClean="0"/>
              <a:t>77</a:t>
            </a:fld>
            <a:endParaRPr lang="en-US"/>
          </a:p>
        </p:txBody>
      </p:sp>
    </p:spTree>
    <p:extLst>
      <p:ext uri="{BB962C8B-B14F-4D97-AF65-F5344CB8AC3E}">
        <p14:creationId xmlns:p14="http://schemas.microsoft.com/office/powerpoint/2010/main" val="16630667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Indexes create look up tables.</a:t>
            </a:r>
          </a:p>
          <a:p>
            <a:pPr fontAlgn="base"/>
            <a:r>
              <a:rPr lang="en-US" sz="1200" b="0" i="0" kern="1200" dirty="0">
                <a:solidFill>
                  <a:schemeClr val="tx1"/>
                </a:solidFill>
                <a:effectLst/>
                <a:latin typeface="+mn-lt"/>
                <a:ea typeface="+mn-ea"/>
                <a:cs typeface="+mn-cs"/>
              </a:rPr>
              <a:t>The first column is the </a:t>
            </a:r>
            <a:r>
              <a:rPr lang="en-US" sz="1200" b="1" i="0" kern="1200" dirty="0">
                <a:solidFill>
                  <a:schemeClr val="tx1"/>
                </a:solidFill>
                <a:effectLst/>
                <a:latin typeface="+mn-lt"/>
                <a:ea typeface="+mn-ea"/>
                <a:cs typeface="+mn-cs"/>
              </a:rPr>
              <a:t>Search key</a:t>
            </a:r>
            <a:r>
              <a:rPr lang="en-US" sz="1200" b="0" i="0" kern="1200" dirty="0">
                <a:solidFill>
                  <a:schemeClr val="tx1"/>
                </a:solidFill>
                <a:effectLst/>
                <a:latin typeface="+mn-lt"/>
                <a:ea typeface="+mn-ea"/>
                <a:cs typeface="+mn-cs"/>
              </a:rPr>
              <a:t> that contains a copy of the primary key or candidate key of the table. These values are stored in sorted order so that the corresponding data can be accessed quickly.</a:t>
            </a:r>
            <a:br>
              <a:rPr lang="en-US" sz="1200" b="0" i="0"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Note: The data may or may not be stored in sorted order.</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second column is the </a:t>
            </a:r>
            <a:r>
              <a:rPr lang="en-US" sz="1200" b="1" i="0" kern="1200" dirty="0">
                <a:solidFill>
                  <a:schemeClr val="tx1"/>
                </a:solidFill>
                <a:effectLst/>
                <a:latin typeface="+mn-lt"/>
                <a:ea typeface="+mn-ea"/>
                <a:cs typeface="+mn-cs"/>
              </a:rPr>
              <a:t>Data Reference</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Pointer</a:t>
            </a:r>
            <a:r>
              <a:rPr lang="en-US" sz="1200" b="0" i="0" kern="1200" dirty="0">
                <a:solidFill>
                  <a:schemeClr val="tx1"/>
                </a:solidFill>
                <a:effectLst/>
                <a:latin typeface="+mn-lt"/>
                <a:ea typeface="+mn-ea"/>
                <a:cs typeface="+mn-cs"/>
              </a:rPr>
              <a:t> which contains a set of pointers holding the address of the disk block where that particular key value can be found.</a:t>
            </a:r>
          </a:p>
          <a:p>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78</a:t>
            </a:fld>
            <a:endParaRPr lang="en-US"/>
          </a:p>
        </p:txBody>
      </p:sp>
    </p:spTree>
    <p:extLst>
      <p:ext uri="{BB962C8B-B14F-4D97-AF65-F5344CB8AC3E}">
        <p14:creationId xmlns:p14="http://schemas.microsoft.com/office/powerpoint/2010/main" val="13243828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D9C7A6-B164-4480-ABA4-E72F9B8C7FD0}" type="slidenum">
              <a:rPr lang="en-US" smtClean="0"/>
              <a:t>80</a:t>
            </a:fld>
            <a:endParaRPr lang="en-US"/>
          </a:p>
        </p:txBody>
      </p:sp>
    </p:spTree>
    <p:extLst>
      <p:ext uri="{BB962C8B-B14F-4D97-AF65-F5344CB8AC3E}">
        <p14:creationId xmlns:p14="http://schemas.microsoft.com/office/powerpoint/2010/main" val="31204108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a sequence or an IDENTITY column.  I prefer the IDENTITY column.</a:t>
            </a:r>
          </a:p>
        </p:txBody>
      </p:sp>
      <p:sp>
        <p:nvSpPr>
          <p:cNvPr id="4" name="Slide Number Placeholder 3"/>
          <p:cNvSpPr>
            <a:spLocks noGrp="1"/>
          </p:cNvSpPr>
          <p:nvPr>
            <p:ph type="sldNum" sz="quarter" idx="5"/>
          </p:nvPr>
        </p:nvSpPr>
        <p:spPr/>
        <p:txBody>
          <a:bodyPr/>
          <a:lstStyle/>
          <a:p>
            <a:fld id="{F0D9C7A6-B164-4480-ABA4-E72F9B8C7FD0}" type="slidenum">
              <a:rPr lang="en-US" smtClean="0"/>
              <a:t>82</a:t>
            </a:fld>
            <a:endParaRPr lang="en-US"/>
          </a:p>
        </p:txBody>
      </p:sp>
    </p:spTree>
    <p:extLst>
      <p:ext uri="{BB962C8B-B14F-4D97-AF65-F5344CB8AC3E}">
        <p14:creationId xmlns:p14="http://schemas.microsoft.com/office/powerpoint/2010/main" val="22013908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Use the FK example code.  Create DISTRICTS, INSERT INTO the DISTRICTS, add DISTRICT_ID to NAME, UPDATE the rows with the correct DISTRICT_ID,</a:t>
            </a:r>
          </a:p>
          <a:p>
            <a:r>
              <a:rPr lang="en-US" dirty="0"/>
              <a:t>run the ALTER TABLE add constraint.  Run the Query showing the FK Worked.</a:t>
            </a:r>
          </a:p>
        </p:txBody>
      </p:sp>
      <p:sp>
        <p:nvSpPr>
          <p:cNvPr id="4" name="Slide Number Placeholder 3"/>
          <p:cNvSpPr>
            <a:spLocks noGrp="1"/>
          </p:cNvSpPr>
          <p:nvPr>
            <p:ph type="sldNum" sz="quarter" idx="5"/>
          </p:nvPr>
        </p:nvSpPr>
        <p:spPr/>
        <p:txBody>
          <a:bodyPr/>
          <a:lstStyle/>
          <a:p>
            <a:fld id="{F0D9C7A6-B164-4480-ABA4-E72F9B8C7FD0}" type="slidenum">
              <a:rPr lang="en-US" smtClean="0"/>
              <a:t>83</a:t>
            </a:fld>
            <a:endParaRPr lang="en-US"/>
          </a:p>
        </p:txBody>
      </p:sp>
    </p:spTree>
    <p:extLst>
      <p:ext uri="{BB962C8B-B14F-4D97-AF65-F5344CB8AC3E}">
        <p14:creationId xmlns:p14="http://schemas.microsoft.com/office/powerpoint/2010/main" val="4448881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D9C7A6-B164-4480-ABA4-E72F9B8C7FD0}" type="slidenum">
              <a:rPr lang="en-US" smtClean="0"/>
              <a:t>85</a:t>
            </a:fld>
            <a:endParaRPr lang="en-US"/>
          </a:p>
        </p:txBody>
      </p:sp>
    </p:spTree>
    <p:extLst>
      <p:ext uri="{BB962C8B-B14F-4D97-AF65-F5344CB8AC3E}">
        <p14:creationId xmlns:p14="http://schemas.microsoft.com/office/powerpoint/2010/main" val="26073896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Use the FK example code.  Create DISTRICTS, INSERT INTO the DISTRICTS, add DISTRICT_ID to NAME, UPDATE the rows with the correct DISTRICT_ID,</a:t>
            </a:r>
          </a:p>
          <a:p>
            <a:r>
              <a:rPr lang="en-US" dirty="0"/>
              <a:t>run the ALTER TABLE add constraint.  Run the Query showing the FK Worked.</a:t>
            </a:r>
          </a:p>
        </p:txBody>
      </p:sp>
      <p:sp>
        <p:nvSpPr>
          <p:cNvPr id="4" name="Slide Number Placeholder 3"/>
          <p:cNvSpPr>
            <a:spLocks noGrp="1"/>
          </p:cNvSpPr>
          <p:nvPr>
            <p:ph type="sldNum" sz="quarter" idx="5"/>
          </p:nvPr>
        </p:nvSpPr>
        <p:spPr/>
        <p:txBody>
          <a:bodyPr/>
          <a:lstStyle/>
          <a:p>
            <a:fld id="{F0D9C7A6-B164-4480-ABA4-E72F9B8C7FD0}" type="slidenum">
              <a:rPr lang="en-US" smtClean="0"/>
              <a:t>89</a:t>
            </a:fld>
            <a:endParaRPr lang="en-US"/>
          </a:p>
        </p:txBody>
      </p:sp>
    </p:spTree>
    <p:extLst>
      <p:ext uri="{BB962C8B-B14F-4D97-AF65-F5344CB8AC3E}">
        <p14:creationId xmlns:p14="http://schemas.microsoft.com/office/powerpoint/2010/main" val="2276993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Views won’t update when a table is updated, but when the view is referenced, the query will re-run with the updated data included.</a:t>
            </a:r>
          </a:p>
        </p:txBody>
      </p:sp>
      <p:sp>
        <p:nvSpPr>
          <p:cNvPr id="4" name="Slide Number Placeholder 3"/>
          <p:cNvSpPr>
            <a:spLocks noGrp="1"/>
          </p:cNvSpPr>
          <p:nvPr>
            <p:ph type="sldNum" sz="quarter" idx="5"/>
          </p:nvPr>
        </p:nvSpPr>
        <p:spPr/>
        <p:txBody>
          <a:bodyPr/>
          <a:lstStyle/>
          <a:p>
            <a:fld id="{B2D2EF73-41A2-4E9F-840A-4AA9E9997CE5}" type="slidenum">
              <a:rPr lang="en-US" smtClean="0"/>
              <a:t>90</a:t>
            </a:fld>
            <a:endParaRPr lang="en-US"/>
          </a:p>
        </p:txBody>
      </p:sp>
    </p:spTree>
    <p:extLst>
      <p:ext uri="{BB962C8B-B14F-4D97-AF65-F5344CB8AC3E}">
        <p14:creationId xmlns:p14="http://schemas.microsoft.com/office/powerpoint/2010/main" val="1806387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The relational model provided a standard way of representing and querying data that could be used by any application. From the beginning, developers recognized that the chief strength of the relational database model was in its use of tables, which were an intuitive, efficient, and flexible way to store and access structured information.  The link has good, simple explanation of the relational model.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Table format to hold the data</a:t>
            </a:r>
          </a:p>
          <a:p>
            <a:pPr marL="228600" indent="-228600">
              <a:buAutoNum type="arabicPeriod"/>
            </a:pPr>
            <a:r>
              <a:rPr lang="en-US" sz="1200" b="0" i="0" kern="1200" dirty="0">
                <a:solidFill>
                  <a:schemeClr val="tx1"/>
                </a:solidFill>
                <a:effectLst/>
                <a:latin typeface="+mn-lt"/>
                <a:ea typeface="+mn-ea"/>
                <a:cs typeface="+mn-cs"/>
              </a:rPr>
              <a:t>Primary Keys for each row within a table.  </a:t>
            </a:r>
          </a:p>
          <a:p>
            <a:pPr marL="228600" indent="-228600">
              <a:buAutoNum type="arabicPeriod"/>
            </a:pPr>
            <a:r>
              <a:rPr lang="en-US" sz="1200" b="0" i="0" kern="1200" dirty="0">
                <a:solidFill>
                  <a:schemeClr val="tx1"/>
                </a:solidFill>
                <a:effectLst/>
                <a:latin typeface="+mn-lt"/>
                <a:ea typeface="+mn-ea"/>
                <a:cs typeface="+mn-cs"/>
              </a:rPr>
              <a:t>Keys (PK and FK) used to relate between the tables.</a:t>
            </a:r>
          </a:p>
        </p:txBody>
      </p:sp>
      <p:sp>
        <p:nvSpPr>
          <p:cNvPr id="4" name="Slide Number Placeholder 3"/>
          <p:cNvSpPr>
            <a:spLocks noGrp="1"/>
          </p:cNvSpPr>
          <p:nvPr>
            <p:ph type="sldNum" sz="quarter" idx="5"/>
          </p:nvPr>
        </p:nvSpPr>
        <p:spPr/>
        <p:txBody>
          <a:bodyPr/>
          <a:lstStyle/>
          <a:p>
            <a:fld id="{B2D2EF73-41A2-4E9F-840A-4AA9E9997CE5}" type="slidenum">
              <a:rPr lang="en-US" smtClean="0"/>
              <a:t>5</a:t>
            </a:fld>
            <a:endParaRPr lang="en-US"/>
          </a:p>
        </p:txBody>
      </p:sp>
    </p:spTree>
    <p:extLst>
      <p:ext uri="{BB962C8B-B14F-4D97-AF65-F5344CB8AC3E}">
        <p14:creationId xmlns:p14="http://schemas.microsoft.com/office/powerpoint/2010/main" val="26410253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91</a:t>
            </a:fld>
            <a:endParaRPr lang="en-US"/>
          </a:p>
        </p:txBody>
      </p:sp>
    </p:spTree>
    <p:extLst>
      <p:ext uri="{BB962C8B-B14F-4D97-AF65-F5344CB8AC3E}">
        <p14:creationId xmlns:p14="http://schemas.microsoft.com/office/powerpoint/2010/main" val="29199808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D9C7A6-B164-4480-ABA4-E72F9B8C7FD0}" type="slidenum">
              <a:rPr lang="en-US" smtClean="0"/>
              <a:t>93</a:t>
            </a:fld>
            <a:endParaRPr lang="en-US"/>
          </a:p>
        </p:txBody>
      </p:sp>
    </p:spTree>
    <p:extLst>
      <p:ext uri="{BB962C8B-B14F-4D97-AF65-F5344CB8AC3E}">
        <p14:creationId xmlns:p14="http://schemas.microsoft.com/office/powerpoint/2010/main" val="3190544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D9C7A6-B164-4480-ABA4-E72F9B8C7FD0}" type="slidenum">
              <a:rPr lang="en-US" smtClean="0"/>
              <a:t>94</a:t>
            </a:fld>
            <a:endParaRPr lang="en-US"/>
          </a:p>
        </p:txBody>
      </p:sp>
    </p:spTree>
    <p:extLst>
      <p:ext uri="{BB962C8B-B14F-4D97-AF65-F5344CB8AC3E}">
        <p14:creationId xmlns:p14="http://schemas.microsoft.com/office/powerpoint/2010/main" val="21964301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D9C7A6-B164-4480-ABA4-E72F9B8C7FD0}" type="slidenum">
              <a:rPr lang="en-US" smtClean="0"/>
              <a:t>96</a:t>
            </a:fld>
            <a:endParaRPr lang="en-US"/>
          </a:p>
        </p:txBody>
      </p:sp>
    </p:spTree>
    <p:extLst>
      <p:ext uri="{BB962C8B-B14F-4D97-AF65-F5344CB8AC3E}">
        <p14:creationId xmlns:p14="http://schemas.microsoft.com/office/powerpoint/2010/main" val="31350802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D9C7A6-B164-4480-ABA4-E72F9B8C7FD0}" type="slidenum">
              <a:rPr lang="en-US" smtClean="0"/>
              <a:t>100</a:t>
            </a:fld>
            <a:endParaRPr lang="en-US"/>
          </a:p>
        </p:txBody>
      </p:sp>
    </p:spTree>
    <p:extLst>
      <p:ext uri="{BB962C8B-B14F-4D97-AF65-F5344CB8AC3E}">
        <p14:creationId xmlns:p14="http://schemas.microsoft.com/office/powerpoint/2010/main" val="10369140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D9C7A6-B164-4480-ABA4-E72F9B8C7FD0}" type="slidenum">
              <a:rPr lang="en-US" smtClean="0"/>
              <a:t>101</a:t>
            </a:fld>
            <a:endParaRPr lang="en-US"/>
          </a:p>
        </p:txBody>
      </p:sp>
    </p:spTree>
    <p:extLst>
      <p:ext uri="{BB962C8B-B14F-4D97-AF65-F5344CB8AC3E}">
        <p14:creationId xmlns:p14="http://schemas.microsoft.com/office/powerpoint/2010/main" val="301584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D9C7A6-B164-4480-ABA4-E72F9B8C7FD0}" type="slidenum">
              <a:rPr lang="en-US" smtClean="0"/>
              <a:t>6</a:t>
            </a:fld>
            <a:endParaRPr lang="en-US"/>
          </a:p>
        </p:txBody>
      </p:sp>
    </p:spTree>
    <p:extLst>
      <p:ext uri="{BB962C8B-B14F-4D97-AF65-F5344CB8AC3E}">
        <p14:creationId xmlns:p14="http://schemas.microsoft.com/office/powerpoint/2010/main" val="3828107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SQL is the programming language used by nearly all </a:t>
            </a:r>
            <a:r>
              <a:rPr lang="en-US" dirty="0">
                <a:effectLst/>
              </a:rPr>
              <a:t>relational databases to query, manipulate, and define data, and to provide access control. SQL was first developed at IBM in the 1970s with Oracle as a major contributor, which led to implementation of the SQL ANSI standard, SQL has spurred many extensions from companies such as IBM, Oracle, and Microsoft. </a:t>
            </a:r>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7</a:t>
            </a:fld>
            <a:endParaRPr lang="en-US"/>
          </a:p>
        </p:txBody>
      </p:sp>
    </p:spTree>
    <p:extLst>
      <p:ext uri="{BB962C8B-B14F-4D97-AF65-F5344CB8AC3E}">
        <p14:creationId xmlns:p14="http://schemas.microsoft.com/office/powerpoint/2010/main" val="3807917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Personal preference</a:t>
            </a:r>
          </a:p>
        </p:txBody>
      </p:sp>
      <p:sp>
        <p:nvSpPr>
          <p:cNvPr id="4" name="Slide Number Placeholder 3"/>
          <p:cNvSpPr>
            <a:spLocks noGrp="1"/>
          </p:cNvSpPr>
          <p:nvPr>
            <p:ph type="sldNum" sz="quarter" idx="5"/>
          </p:nvPr>
        </p:nvSpPr>
        <p:spPr/>
        <p:txBody>
          <a:bodyPr/>
          <a:lstStyle/>
          <a:p>
            <a:fld id="{F0D9C7A6-B164-4480-ABA4-E72F9B8C7FD0}" type="slidenum">
              <a:rPr lang="en-US" smtClean="0"/>
              <a:t>8</a:t>
            </a:fld>
            <a:endParaRPr lang="en-US"/>
          </a:p>
        </p:txBody>
      </p:sp>
    </p:spTree>
    <p:extLst>
      <p:ext uri="{BB962C8B-B14F-4D97-AF65-F5344CB8AC3E}">
        <p14:creationId xmlns:p14="http://schemas.microsoft.com/office/powerpoint/2010/main" val="1481400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2EF73-41A2-4E9F-840A-4AA9E9997CE5}" type="slidenum">
              <a:rPr lang="en-US" smtClean="0"/>
              <a:t>9</a:t>
            </a:fld>
            <a:endParaRPr lang="en-US"/>
          </a:p>
        </p:txBody>
      </p:sp>
    </p:spTree>
    <p:extLst>
      <p:ext uri="{BB962C8B-B14F-4D97-AF65-F5344CB8AC3E}">
        <p14:creationId xmlns:p14="http://schemas.microsoft.com/office/powerpoint/2010/main" val="473223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0DDDEC-0646-4E21-A985-56777C10F0ED}"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0E7F5-B051-4CFF-B865-7A1FC6A9D43A}"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205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0DDDEC-0646-4E21-A985-56777C10F0ED}"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0E7F5-B051-4CFF-B865-7A1FC6A9D43A}" type="slidenum">
              <a:rPr lang="en-US" smtClean="0"/>
              <a:t>‹#›</a:t>
            </a:fld>
            <a:endParaRPr lang="en-US"/>
          </a:p>
        </p:txBody>
      </p:sp>
    </p:spTree>
    <p:extLst>
      <p:ext uri="{BB962C8B-B14F-4D97-AF65-F5344CB8AC3E}">
        <p14:creationId xmlns:p14="http://schemas.microsoft.com/office/powerpoint/2010/main" val="3410672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4779"/>
            <a:ext cx="7734300"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0DDDEC-0646-4E21-A985-56777C10F0ED}"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0E7F5-B051-4CFF-B865-7A1FC6A9D43A}" type="slidenum">
              <a:rPr lang="en-US" smtClean="0"/>
              <a:t>‹#›</a:t>
            </a:fld>
            <a:endParaRPr lang="en-US"/>
          </a:p>
        </p:txBody>
      </p:sp>
    </p:spTree>
    <p:extLst>
      <p:ext uri="{BB962C8B-B14F-4D97-AF65-F5344CB8AC3E}">
        <p14:creationId xmlns:p14="http://schemas.microsoft.com/office/powerpoint/2010/main" val="2987973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0DDDEC-0646-4E21-A985-56777C10F0ED}"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0E7F5-B051-4CFF-B865-7A1FC6A9D43A}" type="slidenum">
              <a:rPr lang="en-US" smtClean="0"/>
              <a:t>‹#›</a:t>
            </a:fld>
            <a:endParaRPr lang="en-US"/>
          </a:p>
        </p:txBody>
      </p:sp>
    </p:spTree>
    <p:extLst>
      <p:ext uri="{BB962C8B-B14F-4D97-AF65-F5344CB8AC3E}">
        <p14:creationId xmlns:p14="http://schemas.microsoft.com/office/powerpoint/2010/main" val="1933556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0DDDEC-0646-4E21-A985-56777C10F0ED}"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0E7F5-B051-4CFF-B865-7A1FC6A9D43A}"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2586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7"/>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0DDDEC-0646-4E21-A985-56777C10F0ED}"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0E7F5-B051-4CFF-B865-7A1FC6A9D43A}" type="slidenum">
              <a:rPr lang="en-US" smtClean="0"/>
              <a:t>‹#›</a:t>
            </a:fld>
            <a:endParaRPr lang="en-US"/>
          </a:p>
        </p:txBody>
      </p:sp>
    </p:spTree>
    <p:extLst>
      <p:ext uri="{BB962C8B-B14F-4D97-AF65-F5344CB8AC3E}">
        <p14:creationId xmlns:p14="http://schemas.microsoft.com/office/powerpoint/2010/main" val="173307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0DDDEC-0646-4E21-A985-56777C10F0ED}" type="datetimeFigureOut">
              <a:rPr lang="en-US" smtClean="0"/>
              <a:t>10/27/2022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A0E7F5-B051-4CFF-B865-7A1FC6A9D43A}" type="slidenum">
              <a:rPr lang="en-US" smtClean="0"/>
              <a:t>‹#›</a:t>
            </a:fld>
            <a:endParaRPr lang="en-US"/>
          </a:p>
        </p:txBody>
      </p:sp>
    </p:spTree>
    <p:extLst>
      <p:ext uri="{BB962C8B-B14F-4D97-AF65-F5344CB8AC3E}">
        <p14:creationId xmlns:p14="http://schemas.microsoft.com/office/powerpoint/2010/main" val="2845914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0DDDEC-0646-4E21-A985-56777C10F0ED}" type="datetimeFigureOut">
              <a:rPr lang="en-US" smtClean="0"/>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A0E7F5-B051-4CFF-B865-7A1FC6A9D43A}" type="slidenum">
              <a:rPr lang="en-US" smtClean="0"/>
              <a:t>‹#›</a:t>
            </a:fld>
            <a:endParaRPr lang="en-US"/>
          </a:p>
        </p:txBody>
      </p:sp>
    </p:spTree>
    <p:extLst>
      <p:ext uri="{BB962C8B-B14F-4D97-AF65-F5344CB8AC3E}">
        <p14:creationId xmlns:p14="http://schemas.microsoft.com/office/powerpoint/2010/main" val="545684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90DDDEC-0646-4E21-A985-56777C10F0ED}" type="datetimeFigureOut">
              <a:rPr lang="en-US" smtClean="0"/>
              <a:t>10/27/2022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DA0E7F5-B051-4CFF-B865-7A1FC6A9D43A}" type="slidenum">
              <a:rPr lang="en-US" smtClean="0"/>
              <a:t>‹#›</a:t>
            </a:fld>
            <a:endParaRPr lang="en-US"/>
          </a:p>
        </p:txBody>
      </p:sp>
    </p:spTree>
    <p:extLst>
      <p:ext uri="{BB962C8B-B14F-4D97-AF65-F5344CB8AC3E}">
        <p14:creationId xmlns:p14="http://schemas.microsoft.com/office/powerpoint/2010/main" val="3485807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590DDDEC-0646-4E21-A985-56777C10F0ED}" type="datetimeFigureOut">
              <a:rPr lang="en-US" smtClean="0"/>
              <a:t>10/27/2022</a:t>
            </a:fld>
            <a:endParaRPr 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DA0E7F5-B051-4CFF-B865-7A1FC6A9D43A}" type="slidenum">
              <a:rPr lang="en-US" smtClean="0"/>
              <a:t>‹#›</a:t>
            </a:fld>
            <a:endParaRPr lang="en-US"/>
          </a:p>
        </p:txBody>
      </p:sp>
    </p:spTree>
    <p:extLst>
      <p:ext uri="{BB962C8B-B14F-4D97-AF65-F5344CB8AC3E}">
        <p14:creationId xmlns:p14="http://schemas.microsoft.com/office/powerpoint/2010/main" val="3115970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0DDDEC-0646-4E21-A985-56777C10F0ED}"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A0E7F5-B051-4CFF-B865-7A1FC6A9D43A}" type="slidenum">
              <a:rPr lang="en-US" smtClean="0"/>
              <a:t>‹#›</a:t>
            </a:fld>
            <a:endParaRPr lang="en-US"/>
          </a:p>
        </p:txBody>
      </p:sp>
    </p:spTree>
    <p:extLst>
      <p:ext uri="{BB962C8B-B14F-4D97-AF65-F5344CB8AC3E}">
        <p14:creationId xmlns:p14="http://schemas.microsoft.com/office/powerpoint/2010/main" val="1257609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79" y="1845734"/>
            <a:ext cx="100584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590DDDEC-0646-4E21-A985-56777C10F0ED}" type="datetimeFigureOut">
              <a:rPr lang="en-US" smtClean="0"/>
              <a:t>10/27/2022</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ADA0E7F5-B051-4CFF-B865-7A1FC6A9D43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4799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https://docs.oracle.com/database/121/" TargetMode="External"/><Relationship Id="rId1" Type="http://schemas.openxmlformats.org/officeDocument/2006/relationships/slideLayout" Target="../slideLayouts/slideLayout2.xml"/><Relationship Id="rId4" Type="http://schemas.openxmlformats.org/officeDocument/2006/relationships/hyperlink" Target="https://www.w3schools.com/sql/default.asp" TargetMode="External"/></Relationships>
</file>

<file path=ppt/slides/_rels/slide116.xml.rels><?xml version="1.0" encoding="UTF-8" standalone="yes"?>
<Relationships xmlns="http://schemas.openxmlformats.org/package/2006/relationships"><Relationship Id="rId3" Type="http://schemas.openxmlformats.org/officeDocument/2006/relationships/hyperlink" Target="https://www.atlassian.com/git/tutorials/atlassian-git-cheatsheet" TargetMode="External"/><Relationship Id="rId7" Type="http://schemas.openxmlformats.org/officeDocument/2006/relationships/hyperlink" Target="https://github.com/" TargetMode="External"/><Relationship Id="rId2" Type="http://schemas.openxmlformats.org/officeDocument/2006/relationships/hyperlink" Target="https://www.atlassian.com/git/tutorials/what-is-git" TargetMode="External"/><Relationship Id="rId1" Type="http://schemas.openxmlformats.org/officeDocument/2006/relationships/slideLayout" Target="../slideLayouts/slideLayout2.xml"/><Relationship Id="rId6" Type="http://schemas.openxmlformats.org/officeDocument/2006/relationships/hyperlink" Target="https://git-scm.com/docs/" TargetMode="External"/><Relationship Id="rId5" Type="http://schemas.openxmlformats.org/officeDocument/2006/relationships/hyperlink" Target="http://joelabrahamsson.com/remote-branches-with-tortoisegit/" TargetMode="External"/><Relationship Id="rId4" Type="http://schemas.openxmlformats.org/officeDocument/2006/relationships/hyperlink" Target="https://www.freecodecamp.org/news/learn-the-basics-of-git-in-under-10-minutes-da548267cc91/#:~:text=Git%20is%20a%20version%2Dcontrol,versions%20of%20a%20project's%20file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app.diagrams.net/"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oracle.com/database/what-is-a-relational-databas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home.unicode.org/"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1B0A5-0440-41F4-BEF8-B91AA91A45DE}"/>
              </a:ext>
            </a:extLst>
          </p:cNvPr>
          <p:cNvSpPr>
            <a:spLocks noGrp="1"/>
          </p:cNvSpPr>
          <p:nvPr>
            <p:ph type="ctrTitle"/>
          </p:nvPr>
        </p:nvSpPr>
        <p:spPr>
          <a:xfrm>
            <a:off x="1676400" y="844511"/>
            <a:ext cx="3932308" cy="3270290"/>
          </a:xfrm>
        </p:spPr>
        <p:txBody>
          <a:bodyPr>
            <a:normAutofit/>
          </a:bodyPr>
          <a:lstStyle/>
          <a:p>
            <a:r>
              <a:rPr lang="en-US" sz="4400" dirty="0"/>
              <a:t>Database Design Basics</a:t>
            </a:r>
          </a:p>
        </p:txBody>
      </p:sp>
      <p:sp>
        <p:nvSpPr>
          <p:cNvPr id="3" name="Subtitle 2">
            <a:extLst>
              <a:ext uri="{FF2B5EF4-FFF2-40B4-BE49-F238E27FC236}">
                <a16:creationId xmlns:a16="http://schemas.microsoft.com/office/drawing/2014/main" id="{9EB5E11A-CB7B-4A25-9F39-B7400DAAB052}"/>
              </a:ext>
            </a:extLst>
          </p:cNvPr>
          <p:cNvSpPr>
            <a:spLocks noGrp="1"/>
          </p:cNvSpPr>
          <p:nvPr>
            <p:ph type="subTitle" idx="1"/>
          </p:nvPr>
        </p:nvSpPr>
        <p:spPr>
          <a:xfrm>
            <a:off x="1676400" y="4664174"/>
            <a:ext cx="3710018" cy="915561"/>
          </a:xfrm>
        </p:spPr>
        <p:txBody>
          <a:bodyPr>
            <a:normAutofit/>
          </a:bodyPr>
          <a:lstStyle/>
          <a:p>
            <a:r>
              <a:rPr lang="en-US" dirty="0"/>
              <a:t>ORACLE and Git</a:t>
            </a:r>
          </a:p>
        </p:txBody>
      </p:sp>
      <p:pic>
        <p:nvPicPr>
          <p:cNvPr id="42" name="Picture 41">
            <a:extLst>
              <a:ext uri="{FF2B5EF4-FFF2-40B4-BE49-F238E27FC236}">
                <a16:creationId xmlns:a16="http://schemas.microsoft.com/office/drawing/2014/main" id="{104E4D63-7FB4-4C46-B205-92E4BA31B1FA}"/>
              </a:ext>
            </a:extLst>
          </p:cNvPr>
          <p:cNvPicPr>
            <a:picLocks noChangeAspect="1"/>
          </p:cNvPicPr>
          <p:nvPr/>
        </p:nvPicPr>
        <p:blipFill rotWithShape="1">
          <a:blip r:embed="rId3"/>
          <a:srcRect l="537" r="40311"/>
          <a:stretch/>
        </p:blipFill>
        <p:spPr>
          <a:xfrm>
            <a:off x="6095998" y="-20965"/>
            <a:ext cx="6096002" cy="6878965"/>
          </a:xfrm>
          <a:prstGeom prst="rect">
            <a:avLst/>
          </a:prstGeom>
        </p:spPr>
      </p:pic>
    </p:spTree>
    <p:extLst>
      <p:ext uri="{BB962C8B-B14F-4D97-AF65-F5344CB8AC3E}">
        <p14:creationId xmlns:p14="http://schemas.microsoft.com/office/powerpoint/2010/main" val="3388457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C3AF1E7-5C05-480D-A719-82963A2A0A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2390" y="4158446"/>
            <a:ext cx="2106484" cy="1926441"/>
          </a:xfrm>
          <a:prstGeom prst="rect">
            <a:avLst/>
          </a:prstGeom>
        </p:spPr>
      </p:pic>
      <p:pic>
        <p:nvPicPr>
          <p:cNvPr id="11" name="Picture 10">
            <a:extLst>
              <a:ext uri="{FF2B5EF4-FFF2-40B4-BE49-F238E27FC236}">
                <a16:creationId xmlns:a16="http://schemas.microsoft.com/office/drawing/2014/main" id="{E934F9E5-2A33-41A2-93B6-0C52EA3F9E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2274" y="1964332"/>
            <a:ext cx="1799049" cy="3754893"/>
          </a:xfrm>
          <a:prstGeom prst="rect">
            <a:avLst/>
          </a:prstGeom>
        </p:spPr>
      </p:pic>
      <p:sp>
        <p:nvSpPr>
          <p:cNvPr id="2" name="Title 1">
            <a:extLst>
              <a:ext uri="{FF2B5EF4-FFF2-40B4-BE49-F238E27FC236}">
                <a16:creationId xmlns:a16="http://schemas.microsoft.com/office/drawing/2014/main" id="{3477B1CA-9E77-41AD-AB34-5D1DAA16EFE2}"/>
              </a:ext>
            </a:extLst>
          </p:cNvPr>
          <p:cNvSpPr>
            <a:spLocks noGrp="1"/>
          </p:cNvSpPr>
          <p:nvPr>
            <p:ph type="title"/>
          </p:nvPr>
        </p:nvSpPr>
        <p:spPr/>
        <p:txBody>
          <a:bodyPr/>
          <a:lstStyle/>
          <a:p>
            <a:r>
              <a:rPr lang="en-US" dirty="0"/>
              <a:t>Design Process – Step 1   Requirements Gathering</a:t>
            </a:r>
          </a:p>
        </p:txBody>
      </p:sp>
      <p:sp>
        <p:nvSpPr>
          <p:cNvPr id="7" name="Content Placeholder 6">
            <a:extLst>
              <a:ext uri="{FF2B5EF4-FFF2-40B4-BE49-F238E27FC236}">
                <a16:creationId xmlns:a16="http://schemas.microsoft.com/office/drawing/2014/main" id="{3016F344-8A36-41C7-A904-CC6DBFE10F45}"/>
              </a:ext>
            </a:extLst>
          </p:cNvPr>
          <p:cNvSpPr>
            <a:spLocks noGrp="1"/>
          </p:cNvSpPr>
          <p:nvPr>
            <p:ph idx="1"/>
          </p:nvPr>
        </p:nvSpPr>
        <p:spPr>
          <a:xfrm>
            <a:off x="4332458" y="2696630"/>
            <a:ext cx="3357407" cy="2290294"/>
          </a:xfrm>
        </p:spPr>
        <p:txBody>
          <a:bodyPr/>
          <a:lstStyle/>
          <a:p>
            <a:pPr marL="457200" indent="-457200">
              <a:buFont typeface="+mj-lt"/>
              <a:buAutoNum type="arabicPeriod"/>
            </a:pPr>
            <a:r>
              <a:rPr lang="en-US" dirty="0"/>
              <a:t>Needed and Feasible</a:t>
            </a:r>
          </a:p>
          <a:p>
            <a:pPr marL="457200" indent="-457200">
              <a:buFont typeface="+mj-lt"/>
              <a:buAutoNum type="arabicPeriod"/>
            </a:pPr>
            <a:r>
              <a:rPr lang="en-US" dirty="0"/>
              <a:t>Requirements</a:t>
            </a:r>
          </a:p>
          <a:p>
            <a:pPr marL="457200" indent="-457200">
              <a:buFont typeface="+mj-lt"/>
              <a:buAutoNum type="arabicPeriod"/>
            </a:pPr>
            <a:r>
              <a:rPr lang="en-US" dirty="0"/>
              <a:t>Group Requirements</a:t>
            </a:r>
          </a:p>
          <a:p>
            <a:pPr marL="457200" indent="-457200">
              <a:buFont typeface="+mj-lt"/>
              <a:buAutoNum type="arabicPeriod"/>
            </a:pPr>
            <a:r>
              <a:rPr lang="en-US" dirty="0"/>
              <a:t>Confirm data requirements</a:t>
            </a:r>
          </a:p>
          <a:p>
            <a:pPr marL="457200" indent="-457200">
              <a:buFont typeface="+mj-lt"/>
              <a:buAutoNum type="arabicPeriod"/>
            </a:pPr>
            <a:endParaRPr lang="en-US" dirty="0"/>
          </a:p>
        </p:txBody>
      </p:sp>
      <p:pic>
        <p:nvPicPr>
          <p:cNvPr id="9" name="Picture 8">
            <a:extLst>
              <a:ext uri="{FF2B5EF4-FFF2-40B4-BE49-F238E27FC236}">
                <a16:creationId xmlns:a16="http://schemas.microsoft.com/office/drawing/2014/main" id="{9D5381BE-95B9-4C68-A956-611881C002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1000" y="1964332"/>
            <a:ext cx="1973251" cy="2220631"/>
          </a:xfrm>
          <a:prstGeom prst="rect">
            <a:avLst/>
          </a:prstGeom>
        </p:spPr>
      </p:pic>
    </p:spTree>
    <p:extLst>
      <p:ext uri="{BB962C8B-B14F-4D97-AF65-F5344CB8AC3E}">
        <p14:creationId xmlns:p14="http://schemas.microsoft.com/office/powerpoint/2010/main" val="114202882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A27A-08A6-4436-A009-4F7212746DED}"/>
              </a:ext>
            </a:extLst>
          </p:cNvPr>
          <p:cNvSpPr>
            <a:spLocks noGrp="1"/>
          </p:cNvSpPr>
          <p:nvPr>
            <p:ph type="title"/>
          </p:nvPr>
        </p:nvSpPr>
        <p:spPr/>
        <p:txBody>
          <a:bodyPr/>
          <a:lstStyle/>
          <a:p>
            <a:r>
              <a:rPr lang="en-US" dirty="0"/>
              <a:t>GIT and </a:t>
            </a:r>
            <a:r>
              <a:rPr lang="en-US" dirty="0" err="1"/>
              <a:t>TortoiseGit</a:t>
            </a:r>
            <a:r>
              <a:rPr lang="en-US" dirty="0"/>
              <a:t> - </a:t>
            </a:r>
            <a:r>
              <a:rPr lang="en-US" i="1" dirty="0"/>
              <a:t>git clone</a:t>
            </a:r>
            <a:br>
              <a:rPr lang="en-US" i="1" dirty="0"/>
            </a:br>
            <a:r>
              <a:rPr lang="en-US" dirty="0"/>
              <a:t>Continued</a:t>
            </a:r>
          </a:p>
        </p:txBody>
      </p:sp>
      <p:sp>
        <p:nvSpPr>
          <p:cNvPr id="3" name="Content Placeholder 2">
            <a:extLst>
              <a:ext uri="{FF2B5EF4-FFF2-40B4-BE49-F238E27FC236}">
                <a16:creationId xmlns:a16="http://schemas.microsoft.com/office/drawing/2014/main" id="{A1707F64-FD8A-4690-905B-8F31C1E56E72}"/>
              </a:ext>
            </a:extLst>
          </p:cNvPr>
          <p:cNvSpPr>
            <a:spLocks noGrp="1"/>
          </p:cNvSpPr>
          <p:nvPr>
            <p:ph idx="1"/>
          </p:nvPr>
        </p:nvSpPr>
        <p:spPr/>
        <p:txBody>
          <a:bodyPr/>
          <a:lstStyle/>
          <a:p>
            <a:endParaRPr lang="en-US" dirty="0"/>
          </a:p>
          <a:p>
            <a:r>
              <a:rPr lang="en-US" b="1" dirty="0"/>
              <a:t>git clone https://github.com/jahall1119/DB_Training.git</a:t>
            </a:r>
          </a:p>
          <a:p>
            <a:endParaRPr lang="en-US" dirty="0"/>
          </a:p>
          <a:p>
            <a:r>
              <a:rPr lang="en-US" dirty="0"/>
              <a:t>CMD Prompt Commands needed</a:t>
            </a:r>
          </a:p>
          <a:p>
            <a:pPr lvl="1"/>
            <a:r>
              <a:rPr lang="en-US" dirty="0"/>
              <a:t>cd – change directory</a:t>
            </a:r>
          </a:p>
          <a:p>
            <a:pPr lvl="1"/>
            <a:r>
              <a:rPr lang="en-US" dirty="0"/>
              <a:t>&lt;directory letter&gt;: - change to a different drive. e.g. </a:t>
            </a:r>
            <a:r>
              <a:rPr lang="en-US" b="1" dirty="0"/>
              <a:t>d:</a:t>
            </a:r>
          </a:p>
          <a:p>
            <a:pPr lvl="1"/>
            <a:endParaRPr lang="en-US" b="1" dirty="0"/>
          </a:p>
          <a:p>
            <a:pPr lvl="1"/>
            <a:endParaRPr lang="en-US" b="1" dirty="0"/>
          </a:p>
          <a:p>
            <a:pPr lvl="1"/>
            <a:endParaRPr lang="en-US" dirty="0"/>
          </a:p>
        </p:txBody>
      </p:sp>
    </p:spTree>
    <p:extLst>
      <p:ext uri="{BB962C8B-B14F-4D97-AF65-F5344CB8AC3E}">
        <p14:creationId xmlns:p14="http://schemas.microsoft.com/office/powerpoint/2010/main" val="64307279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A27A-08A6-4436-A009-4F7212746DED}"/>
              </a:ext>
            </a:extLst>
          </p:cNvPr>
          <p:cNvSpPr>
            <a:spLocks noGrp="1"/>
          </p:cNvSpPr>
          <p:nvPr>
            <p:ph type="title"/>
          </p:nvPr>
        </p:nvSpPr>
        <p:spPr/>
        <p:txBody>
          <a:bodyPr/>
          <a:lstStyle/>
          <a:p>
            <a:r>
              <a:rPr lang="en-US" dirty="0"/>
              <a:t>GIT and </a:t>
            </a:r>
            <a:r>
              <a:rPr lang="en-US" dirty="0" err="1"/>
              <a:t>TortoiseGit</a:t>
            </a:r>
            <a:r>
              <a:rPr lang="en-US" dirty="0"/>
              <a:t> - </a:t>
            </a:r>
            <a:r>
              <a:rPr lang="en-US" i="1" dirty="0"/>
              <a:t>git clone</a:t>
            </a:r>
            <a:br>
              <a:rPr lang="en-US" i="1" dirty="0"/>
            </a:br>
            <a:r>
              <a:rPr lang="en-US" dirty="0"/>
              <a:t>Continued</a:t>
            </a:r>
          </a:p>
        </p:txBody>
      </p:sp>
      <p:pic>
        <p:nvPicPr>
          <p:cNvPr id="6" name="Content Placeholder 5" descr="A screenshot of a cell phone&#10;&#10;Description automatically generated">
            <a:extLst>
              <a:ext uri="{FF2B5EF4-FFF2-40B4-BE49-F238E27FC236}">
                <a16:creationId xmlns:a16="http://schemas.microsoft.com/office/drawing/2014/main" id="{42BAB9FA-7984-4FA2-986B-F86F347B44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54281" y="1940047"/>
            <a:ext cx="6943764" cy="4022725"/>
          </a:xfrm>
        </p:spPr>
      </p:pic>
    </p:spTree>
    <p:extLst>
      <p:ext uri="{BB962C8B-B14F-4D97-AF65-F5344CB8AC3E}">
        <p14:creationId xmlns:p14="http://schemas.microsoft.com/office/powerpoint/2010/main" val="97732323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46922-0B96-4167-A12F-947E85303311}"/>
              </a:ext>
            </a:extLst>
          </p:cNvPr>
          <p:cNvSpPr>
            <a:spLocks noGrp="1"/>
          </p:cNvSpPr>
          <p:nvPr>
            <p:ph type="title"/>
          </p:nvPr>
        </p:nvSpPr>
        <p:spPr/>
        <p:txBody>
          <a:bodyPr/>
          <a:lstStyle/>
          <a:p>
            <a:r>
              <a:rPr lang="en-US" dirty="0"/>
              <a:t>GIT and </a:t>
            </a:r>
            <a:r>
              <a:rPr lang="en-US" dirty="0" err="1"/>
              <a:t>TortoiseGit</a:t>
            </a:r>
            <a:r>
              <a:rPr lang="en-US" dirty="0"/>
              <a:t> - </a:t>
            </a:r>
            <a:r>
              <a:rPr lang="en-US" i="1" dirty="0"/>
              <a:t>git clone</a:t>
            </a:r>
            <a:br>
              <a:rPr lang="en-US" i="1" dirty="0"/>
            </a:br>
            <a:r>
              <a:rPr lang="en-US" dirty="0"/>
              <a:t>Continued</a:t>
            </a:r>
          </a:p>
        </p:txBody>
      </p:sp>
      <p:pic>
        <p:nvPicPr>
          <p:cNvPr id="11" name="Content Placeholder 10" descr="A screenshot of a cell phone&#10;&#10;Description automatically generated">
            <a:extLst>
              <a:ext uri="{FF2B5EF4-FFF2-40B4-BE49-F238E27FC236}">
                <a16:creationId xmlns:a16="http://schemas.microsoft.com/office/drawing/2014/main" id="{251DD993-BCED-45E0-B17F-58DFE78958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4281" y="1904878"/>
            <a:ext cx="6943764" cy="4022725"/>
          </a:xfrm>
        </p:spPr>
      </p:pic>
    </p:spTree>
    <p:extLst>
      <p:ext uri="{BB962C8B-B14F-4D97-AF65-F5344CB8AC3E}">
        <p14:creationId xmlns:p14="http://schemas.microsoft.com/office/powerpoint/2010/main" val="38031314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A27A-08A6-4436-A009-4F7212746DED}"/>
              </a:ext>
            </a:extLst>
          </p:cNvPr>
          <p:cNvSpPr>
            <a:spLocks noGrp="1"/>
          </p:cNvSpPr>
          <p:nvPr>
            <p:ph type="title"/>
          </p:nvPr>
        </p:nvSpPr>
        <p:spPr/>
        <p:txBody>
          <a:bodyPr/>
          <a:lstStyle/>
          <a:p>
            <a:r>
              <a:rPr lang="en-US" dirty="0"/>
              <a:t>GIT and </a:t>
            </a:r>
            <a:r>
              <a:rPr lang="en-US" dirty="0" err="1"/>
              <a:t>TortoiseGit</a:t>
            </a:r>
            <a:r>
              <a:rPr lang="en-US" dirty="0"/>
              <a:t> - </a:t>
            </a:r>
            <a:r>
              <a:rPr lang="en-US" i="1" dirty="0"/>
              <a:t>git branch &amp; git commit</a:t>
            </a:r>
          </a:p>
        </p:txBody>
      </p:sp>
      <p:sp>
        <p:nvSpPr>
          <p:cNvPr id="3" name="Content Placeholder 2">
            <a:extLst>
              <a:ext uri="{FF2B5EF4-FFF2-40B4-BE49-F238E27FC236}">
                <a16:creationId xmlns:a16="http://schemas.microsoft.com/office/drawing/2014/main" id="{A1707F64-FD8A-4690-905B-8F31C1E56E72}"/>
              </a:ext>
            </a:extLst>
          </p:cNvPr>
          <p:cNvSpPr>
            <a:spLocks noGrp="1"/>
          </p:cNvSpPr>
          <p:nvPr>
            <p:ph idx="1"/>
          </p:nvPr>
        </p:nvSpPr>
        <p:spPr>
          <a:xfrm>
            <a:off x="1097279" y="2016368"/>
            <a:ext cx="10058401" cy="3852725"/>
          </a:xfrm>
        </p:spPr>
        <p:txBody>
          <a:bodyPr/>
          <a:lstStyle/>
          <a:p>
            <a:r>
              <a:rPr lang="en-US" dirty="0"/>
              <a:t>git branch</a:t>
            </a:r>
          </a:p>
          <a:p>
            <a:pPr lvl="1"/>
            <a:r>
              <a:rPr lang="en-US" dirty="0"/>
              <a:t>An offshoot of the code that is separate from the main branch of the code.</a:t>
            </a:r>
          </a:p>
          <a:p>
            <a:pPr lvl="1"/>
            <a:r>
              <a:rPr lang="en-US" dirty="0"/>
              <a:t>Changes to the code can be made without affecting the main / parent branch.</a:t>
            </a:r>
          </a:p>
          <a:p>
            <a:pPr lvl="1"/>
            <a:endParaRPr lang="en-US" dirty="0"/>
          </a:p>
          <a:p>
            <a:endParaRPr lang="en-US" dirty="0"/>
          </a:p>
          <a:p>
            <a:r>
              <a:rPr lang="en-US" b="1" dirty="0"/>
              <a:t>NOTE:</a:t>
            </a:r>
            <a:r>
              <a:rPr lang="en-US" dirty="0"/>
              <a:t>  Everyone doing scripting on the DB will have their own branch.</a:t>
            </a:r>
          </a:p>
          <a:p>
            <a:pPr marL="0" indent="0">
              <a:buNone/>
            </a:pPr>
            <a:endParaRPr lang="en-US" dirty="0"/>
          </a:p>
        </p:txBody>
      </p:sp>
    </p:spTree>
    <p:extLst>
      <p:ext uri="{BB962C8B-B14F-4D97-AF65-F5344CB8AC3E}">
        <p14:creationId xmlns:p14="http://schemas.microsoft.com/office/powerpoint/2010/main" val="1817146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9D2D-62D6-4CB2-8193-FBD05F0CB478}"/>
              </a:ext>
            </a:extLst>
          </p:cNvPr>
          <p:cNvSpPr>
            <a:spLocks noGrp="1"/>
          </p:cNvSpPr>
          <p:nvPr>
            <p:ph type="title"/>
          </p:nvPr>
        </p:nvSpPr>
        <p:spPr/>
        <p:txBody>
          <a:bodyPr/>
          <a:lstStyle/>
          <a:p>
            <a:r>
              <a:rPr lang="en-US" dirty="0"/>
              <a:t>GIT and </a:t>
            </a:r>
            <a:r>
              <a:rPr lang="en-US" dirty="0" err="1"/>
              <a:t>TortoiseGit</a:t>
            </a:r>
            <a:r>
              <a:rPr lang="en-US" dirty="0"/>
              <a:t> - </a:t>
            </a:r>
            <a:r>
              <a:rPr lang="en-US" i="1" dirty="0"/>
              <a:t>git branch &amp; git commit </a:t>
            </a:r>
            <a:r>
              <a:rPr lang="en-US" dirty="0"/>
              <a:t>continued</a:t>
            </a:r>
          </a:p>
        </p:txBody>
      </p:sp>
      <p:sp>
        <p:nvSpPr>
          <p:cNvPr id="3" name="Content Placeholder 2">
            <a:extLst>
              <a:ext uri="{FF2B5EF4-FFF2-40B4-BE49-F238E27FC236}">
                <a16:creationId xmlns:a16="http://schemas.microsoft.com/office/drawing/2014/main" id="{ADA5E937-2036-4D15-8283-C72504078E84}"/>
              </a:ext>
            </a:extLst>
          </p:cNvPr>
          <p:cNvSpPr>
            <a:spLocks noGrp="1"/>
          </p:cNvSpPr>
          <p:nvPr>
            <p:ph idx="1"/>
          </p:nvPr>
        </p:nvSpPr>
        <p:spPr>
          <a:xfrm>
            <a:off x="1097279" y="2133600"/>
            <a:ext cx="10058401" cy="3735494"/>
          </a:xfrm>
        </p:spPr>
        <p:txBody>
          <a:bodyPr/>
          <a:lstStyle/>
          <a:p>
            <a:r>
              <a:rPr lang="en-US" dirty="0"/>
              <a:t>git commit</a:t>
            </a:r>
          </a:p>
          <a:p>
            <a:pPr lvl="1"/>
            <a:r>
              <a:rPr lang="en-US" dirty="0"/>
              <a:t>Record your changes to the local repository.</a:t>
            </a:r>
          </a:p>
        </p:txBody>
      </p:sp>
    </p:spTree>
    <p:extLst>
      <p:ext uri="{BB962C8B-B14F-4D97-AF65-F5344CB8AC3E}">
        <p14:creationId xmlns:p14="http://schemas.microsoft.com/office/powerpoint/2010/main" val="384985635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A27A-08A6-4436-A009-4F7212746DED}"/>
              </a:ext>
            </a:extLst>
          </p:cNvPr>
          <p:cNvSpPr>
            <a:spLocks noGrp="1"/>
          </p:cNvSpPr>
          <p:nvPr>
            <p:ph type="title"/>
          </p:nvPr>
        </p:nvSpPr>
        <p:spPr/>
        <p:txBody>
          <a:bodyPr/>
          <a:lstStyle/>
          <a:p>
            <a:r>
              <a:rPr lang="en-US" dirty="0"/>
              <a:t>GIT and </a:t>
            </a:r>
            <a:r>
              <a:rPr lang="en-US" dirty="0" err="1"/>
              <a:t>TortoiseGit</a:t>
            </a:r>
            <a:r>
              <a:rPr lang="en-US" dirty="0"/>
              <a:t> - </a:t>
            </a:r>
            <a:r>
              <a:rPr lang="en-US" i="1" dirty="0"/>
              <a:t>git branch &amp; git commit </a:t>
            </a:r>
            <a:r>
              <a:rPr lang="en-US" dirty="0"/>
              <a:t>continued</a:t>
            </a:r>
          </a:p>
        </p:txBody>
      </p:sp>
      <p:pic>
        <p:nvPicPr>
          <p:cNvPr id="9" name="Content Placeholder 8" descr="A screenshot of a cell phone&#10;&#10;Description automatically generated">
            <a:extLst>
              <a:ext uri="{FF2B5EF4-FFF2-40B4-BE49-F238E27FC236}">
                <a16:creationId xmlns:a16="http://schemas.microsoft.com/office/drawing/2014/main" id="{52C2040C-3F19-4BAB-8218-82A489923B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6974" y="1891652"/>
            <a:ext cx="4338051" cy="4253584"/>
          </a:xfrm>
          <a:ln>
            <a:solidFill>
              <a:schemeClr val="tx1"/>
            </a:solidFill>
          </a:ln>
        </p:spPr>
      </p:pic>
    </p:spTree>
    <p:extLst>
      <p:ext uri="{BB962C8B-B14F-4D97-AF65-F5344CB8AC3E}">
        <p14:creationId xmlns:p14="http://schemas.microsoft.com/office/powerpoint/2010/main" val="4852096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A27A-08A6-4436-A009-4F7212746DED}"/>
              </a:ext>
            </a:extLst>
          </p:cNvPr>
          <p:cNvSpPr>
            <a:spLocks noGrp="1"/>
          </p:cNvSpPr>
          <p:nvPr>
            <p:ph type="title"/>
          </p:nvPr>
        </p:nvSpPr>
        <p:spPr/>
        <p:txBody>
          <a:bodyPr/>
          <a:lstStyle/>
          <a:p>
            <a:r>
              <a:rPr lang="en-US" dirty="0"/>
              <a:t>GIT and </a:t>
            </a:r>
            <a:r>
              <a:rPr lang="en-US" dirty="0" err="1"/>
              <a:t>TortoiseGit</a:t>
            </a:r>
            <a:r>
              <a:rPr lang="en-US" dirty="0"/>
              <a:t> - </a:t>
            </a:r>
            <a:r>
              <a:rPr lang="en-US" i="1" dirty="0"/>
              <a:t>git branch &amp; git commit </a:t>
            </a:r>
            <a:r>
              <a:rPr lang="en-US" dirty="0"/>
              <a:t>continued</a:t>
            </a:r>
          </a:p>
        </p:txBody>
      </p:sp>
      <p:pic>
        <p:nvPicPr>
          <p:cNvPr id="11" name="Content Placeholder 10" descr="A screenshot of a social media post&#10;&#10;Description automatically generated">
            <a:extLst>
              <a:ext uri="{FF2B5EF4-FFF2-40B4-BE49-F238E27FC236}">
                <a16:creationId xmlns:a16="http://schemas.microsoft.com/office/drawing/2014/main" id="{CBE6D9C2-439C-4FEB-8092-E71A1B3DA4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4628" y="2325217"/>
            <a:ext cx="3962743" cy="3528366"/>
          </a:xfrm>
          <a:ln>
            <a:solidFill>
              <a:schemeClr val="tx1"/>
            </a:solidFill>
          </a:ln>
        </p:spPr>
      </p:pic>
    </p:spTree>
    <p:extLst>
      <p:ext uri="{BB962C8B-B14F-4D97-AF65-F5344CB8AC3E}">
        <p14:creationId xmlns:p14="http://schemas.microsoft.com/office/powerpoint/2010/main" val="23517430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25300-8BA5-4906-AE59-CE03F782ABF7}"/>
              </a:ext>
            </a:extLst>
          </p:cNvPr>
          <p:cNvSpPr>
            <a:spLocks noGrp="1"/>
          </p:cNvSpPr>
          <p:nvPr>
            <p:ph type="title"/>
          </p:nvPr>
        </p:nvSpPr>
        <p:spPr/>
        <p:txBody>
          <a:bodyPr/>
          <a:lstStyle/>
          <a:p>
            <a:r>
              <a:rPr lang="en-US" dirty="0"/>
              <a:t>GIT and </a:t>
            </a:r>
            <a:r>
              <a:rPr lang="en-US" dirty="0" err="1"/>
              <a:t>TortoiseGit</a:t>
            </a:r>
            <a:r>
              <a:rPr lang="en-US" dirty="0"/>
              <a:t> - </a:t>
            </a:r>
            <a:r>
              <a:rPr lang="en-US" i="1" dirty="0"/>
              <a:t>git branch &amp; git commit </a:t>
            </a:r>
            <a:r>
              <a:rPr lang="en-US" dirty="0"/>
              <a:t>continued</a:t>
            </a:r>
          </a:p>
        </p:txBody>
      </p:sp>
      <p:pic>
        <p:nvPicPr>
          <p:cNvPr id="5" name="Content Placeholder 4" descr="A screenshot of a cell phone&#10;&#10;Description automatically generated">
            <a:extLst>
              <a:ext uri="{FF2B5EF4-FFF2-40B4-BE49-F238E27FC236}">
                <a16:creationId xmlns:a16="http://schemas.microsoft.com/office/drawing/2014/main" id="{D3ED24EC-7BCE-4288-BADE-9288529A47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5010" y="2234479"/>
            <a:ext cx="4501980" cy="3604346"/>
          </a:xfrm>
          <a:ln>
            <a:solidFill>
              <a:schemeClr val="tx1"/>
            </a:solidFill>
          </a:ln>
        </p:spPr>
      </p:pic>
    </p:spTree>
    <p:extLst>
      <p:ext uri="{BB962C8B-B14F-4D97-AF65-F5344CB8AC3E}">
        <p14:creationId xmlns:p14="http://schemas.microsoft.com/office/powerpoint/2010/main" val="320059267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A27A-08A6-4436-A009-4F7212746DED}"/>
              </a:ext>
            </a:extLst>
          </p:cNvPr>
          <p:cNvSpPr>
            <a:spLocks noGrp="1"/>
          </p:cNvSpPr>
          <p:nvPr>
            <p:ph type="title"/>
          </p:nvPr>
        </p:nvSpPr>
        <p:spPr/>
        <p:txBody>
          <a:bodyPr/>
          <a:lstStyle/>
          <a:p>
            <a:r>
              <a:rPr lang="en-US" dirty="0"/>
              <a:t>GIT and </a:t>
            </a:r>
            <a:r>
              <a:rPr lang="en-US" dirty="0" err="1"/>
              <a:t>TortoiseGit</a:t>
            </a:r>
            <a:r>
              <a:rPr lang="en-US" dirty="0"/>
              <a:t> - </a:t>
            </a:r>
            <a:r>
              <a:rPr lang="en-US" i="1" dirty="0"/>
              <a:t>git push</a:t>
            </a:r>
          </a:p>
        </p:txBody>
      </p:sp>
      <p:sp>
        <p:nvSpPr>
          <p:cNvPr id="4" name="Content Placeholder 2">
            <a:extLst>
              <a:ext uri="{FF2B5EF4-FFF2-40B4-BE49-F238E27FC236}">
                <a16:creationId xmlns:a16="http://schemas.microsoft.com/office/drawing/2014/main" id="{1DF56398-D9FE-4530-AB61-C62B89609E21}"/>
              </a:ext>
            </a:extLst>
          </p:cNvPr>
          <p:cNvSpPr>
            <a:spLocks noGrp="1"/>
          </p:cNvSpPr>
          <p:nvPr>
            <p:ph idx="1"/>
          </p:nvPr>
        </p:nvSpPr>
        <p:spPr>
          <a:xfrm>
            <a:off x="1097279" y="2227384"/>
            <a:ext cx="10058401" cy="3641709"/>
          </a:xfrm>
        </p:spPr>
        <p:txBody>
          <a:bodyPr/>
          <a:lstStyle/>
          <a:p>
            <a:r>
              <a:rPr lang="en-US" dirty="0"/>
              <a:t>Incorporate changes made in your local repository to the remote repository.</a:t>
            </a:r>
          </a:p>
        </p:txBody>
      </p:sp>
    </p:spTree>
    <p:extLst>
      <p:ext uri="{BB962C8B-B14F-4D97-AF65-F5344CB8AC3E}">
        <p14:creationId xmlns:p14="http://schemas.microsoft.com/office/powerpoint/2010/main" val="235321392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4C78D-20D7-43ED-9DFB-75338A301B6B}"/>
              </a:ext>
            </a:extLst>
          </p:cNvPr>
          <p:cNvSpPr>
            <a:spLocks noGrp="1"/>
          </p:cNvSpPr>
          <p:nvPr>
            <p:ph type="title"/>
          </p:nvPr>
        </p:nvSpPr>
        <p:spPr/>
        <p:txBody>
          <a:bodyPr/>
          <a:lstStyle/>
          <a:p>
            <a:r>
              <a:rPr lang="en-US" dirty="0"/>
              <a:t>GIT and </a:t>
            </a:r>
            <a:r>
              <a:rPr lang="en-US" dirty="0" err="1"/>
              <a:t>TortoiseGit</a:t>
            </a:r>
            <a:r>
              <a:rPr lang="en-US" dirty="0"/>
              <a:t> - </a:t>
            </a:r>
            <a:r>
              <a:rPr lang="en-US" i="1" dirty="0"/>
              <a:t>git push </a:t>
            </a:r>
            <a:r>
              <a:rPr lang="en-US" dirty="0"/>
              <a:t>continued</a:t>
            </a:r>
          </a:p>
        </p:txBody>
      </p:sp>
      <p:pic>
        <p:nvPicPr>
          <p:cNvPr id="5" name="Content Placeholder 4" descr="A screenshot of a cell phone&#10;&#10;Description automatically generated">
            <a:extLst>
              <a:ext uri="{FF2B5EF4-FFF2-40B4-BE49-F238E27FC236}">
                <a16:creationId xmlns:a16="http://schemas.microsoft.com/office/drawing/2014/main" id="{2B3CF1E0-8614-482A-AB79-E7E2F5EFC8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7771" y="2322535"/>
            <a:ext cx="5796457" cy="3308986"/>
          </a:xfrm>
          <a:ln>
            <a:solidFill>
              <a:schemeClr val="tx1"/>
            </a:solidFill>
          </a:ln>
        </p:spPr>
      </p:pic>
    </p:spTree>
    <p:extLst>
      <p:ext uri="{BB962C8B-B14F-4D97-AF65-F5344CB8AC3E}">
        <p14:creationId xmlns:p14="http://schemas.microsoft.com/office/powerpoint/2010/main" val="1582632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58D1-4E91-4E86-99D2-A23ACCEAE7A7}"/>
              </a:ext>
            </a:extLst>
          </p:cNvPr>
          <p:cNvSpPr>
            <a:spLocks noGrp="1"/>
          </p:cNvSpPr>
          <p:nvPr>
            <p:ph type="title"/>
          </p:nvPr>
        </p:nvSpPr>
        <p:spPr/>
        <p:txBody>
          <a:bodyPr/>
          <a:lstStyle/>
          <a:p>
            <a:r>
              <a:rPr lang="en-US" dirty="0"/>
              <a:t>Design Process – Step 2              Conceptual Design</a:t>
            </a:r>
          </a:p>
        </p:txBody>
      </p:sp>
      <p:sp>
        <p:nvSpPr>
          <p:cNvPr id="3" name="Content Placeholder 2">
            <a:extLst>
              <a:ext uri="{FF2B5EF4-FFF2-40B4-BE49-F238E27FC236}">
                <a16:creationId xmlns:a16="http://schemas.microsoft.com/office/drawing/2014/main" id="{D6CB8721-2CBD-47EB-B432-BC2181B8D9CC}"/>
              </a:ext>
            </a:extLst>
          </p:cNvPr>
          <p:cNvSpPr>
            <a:spLocks noGrp="1"/>
          </p:cNvSpPr>
          <p:nvPr>
            <p:ph idx="1"/>
          </p:nvPr>
        </p:nvSpPr>
        <p:spPr/>
        <p:txBody>
          <a:bodyPr/>
          <a:lstStyle/>
          <a:p>
            <a:r>
              <a:rPr lang="en-US" sz="2400" b="1" dirty="0"/>
              <a:t>Conceptual Diagram / Model:</a:t>
            </a:r>
          </a:p>
          <a:p>
            <a:endParaRPr lang="en-US" sz="2400" b="1" dirty="0"/>
          </a:p>
          <a:p>
            <a:pPr marL="457200" indent="-457200">
              <a:buFont typeface="+mj-lt"/>
              <a:buAutoNum type="arabicPeriod"/>
            </a:pPr>
            <a:r>
              <a:rPr lang="en-US" dirty="0"/>
              <a:t>Models business objects that should exist in a system and the relationships between them.</a:t>
            </a:r>
          </a:p>
          <a:p>
            <a:pPr marL="457200" indent="-457200">
              <a:buFont typeface="+mj-lt"/>
              <a:buAutoNum type="arabicPeriod"/>
            </a:pPr>
            <a:endParaRPr lang="en-US" dirty="0"/>
          </a:p>
          <a:p>
            <a:pPr marL="457200" indent="-457200">
              <a:buFont typeface="+mj-lt"/>
              <a:buAutoNum type="arabicPeriod"/>
            </a:pPr>
            <a:r>
              <a:rPr lang="en-US" dirty="0"/>
              <a:t>Highest Level</a:t>
            </a:r>
          </a:p>
          <a:p>
            <a:pPr marL="457200" indent="-457200">
              <a:buFont typeface="+mj-lt"/>
              <a:buAutoNum type="arabicPeriod"/>
            </a:pPr>
            <a:endParaRPr lang="en-US" dirty="0"/>
          </a:p>
          <a:p>
            <a:pPr marL="457200" indent="-457200">
              <a:buFont typeface="+mj-lt"/>
              <a:buAutoNum type="arabicPeriod"/>
            </a:pPr>
            <a:r>
              <a:rPr lang="en-US" dirty="0"/>
              <a:t>DB System independent</a:t>
            </a:r>
          </a:p>
          <a:p>
            <a:pPr marL="0" indent="0">
              <a:buNone/>
            </a:pPr>
            <a:endParaRPr lang="en-US" dirty="0"/>
          </a:p>
        </p:txBody>
      </p:sp>
    </p:spTree>
    <p:extLst>
      <p:ext uri="{BB962C8B-B14F-4D97-AF65-F5344CB8AC3E}">
        <p14:creationId xmlns:p14="http://schemas.microsoft.com/office/powerpoint/2010/main" val="12147310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4C78D-20D7-43ED-9DFB-75338A301B6B}"/>
              </a:ext>
            </a:extLst>
          </p:cNvPr>
          <p:cNvSpPr>
            <a:spLocks noGrp="1"/>
          </p:cNvSpPr>
          <p:nvPr>
            <p:ph type="title"/>
          </p:nvPr>
        </p:nvSpPr>
        <p:spPr/>
        <p:txBody>
          <a:bodyPr/>
          <a:lstStyle/>
          <a:p>
            <a:r>
              <a:rPr lang="en-US" dirty="0"/>
              <a:t>GIT and </a:t>
            </a:r>
            <a:r>
              <a:rPr lang="en-US" dirty="0" err="1"/>
              <a:t>TortoiseGit</a:t>
            </a:r>
            <a:r>
              <a:rPr lang="en-US" dirty="0"/>
              <a:t> - </a:t>
            </a:r>
            <a:r>
              <a:rPr lang="en-US" i="1" dirty="0"/>
              <a:t>git push </a:t>
            </a:r>
            <a:r>
              <a:rPr lang="en-US" dirty="0"/>
              <a:t>continued</a:t>
            </a:r>
          </a:p>
        </p:txBody>
      </p:sp>
      <p:pic>
        <p:nvPicPr>
          <p:cNvPr id="7" name="Content Placeholder 6" descr="A screenshot of a social media post&#10;&#10;Description automatically generated">
            <a:extLst>
              <a:ext uri="{FF2B5EF4-FFF2-40B4-BE49-F238E27FC236}">
                <a16:creationId xmlns:a16="http://schemas.microsoft.com/office/drawing/2014/main" id="{B0AE3200-76FA-4B7D-9628-107E568AE5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8844" y="1990725"/>
            <a:ext cx="4494312" cy="3778250"/>
          </a:xfrm>
          <a:ln>
            <a:solidFill>
              <a:schemeClr val="tx1"/>
            </a:solidFill>
          </a:ln>
        </p:spPr>
      </p:pic>
    </p:spTree>
    <p:extLst>
      <p:ext uri="{BB962C8B-B14F-4D97-AF65-F5344CB8AC3E}">
        <p14:creationId xmlns:p14="http://schemas.microsoft.com/office/powerpoint/2010/main" val="247144995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1D19-BDA3-429C-A9F4-8410AB042587}"/>
              </a:ext>
            </a:extLst>
          </p:cNvPr>
          <p:cNvSpPr>
            <a:spLocks noGrp="1"/>
          </p:cNvSpPr>
          <p:nvPr>
            <p:ph type="title"/>
          </p:nvPr>
        </p:nvSpPr>
        <p:spPr/>
        <p:txBody>
          <a:bodyPr/>
          <a:lstStyle/>
          <a:p>
            <a:r>
              <a:rPr lang="en-US" dirty="0"/>
              <a:t>GIT and </a:t>
            </a:r>
            <a:r>
              <a:rPr lang="en-US" dirty="0" err="1"/>
              <a:t>TortoiseGit</a:t>
            </a:r>
            <a:r>
              <a:rPr lang="en-US" dirty="0"/>
              <a:t> - </a:t>
            </a:r>
            <a:r>
              <a:rPr lang="en-US" i="1" dirty="0"/>
              <a:t>git push </a:t>
            </a:r>
            <a:r>
              <a:rPr lang="en-US" dirty="0"/>
              <a:t>continued</a:t>
            </a:r>
          </a:p>
        </p:txBody>
      </p:sp>
      <p:pic>
        <p:nvPicPr>
          <p:cNvPr id="5" name="Content Placeholder 4" descr="A screenshot of a social media post&#10;&#10;Description automatically generated">
            <a:extLst>
              <a:ext uri="{FF2B5EF4-FFF2-40B4-BE49-F238E27FC236}">
                <a16:creationId xmlns:a16="http://schemas.microsoft.com/office/drawing/2014/main" id="{8460642C-8884-4773-9E51-B5404B8779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8844" y="1905000"/>
            <a:ext cx="4494312" cy="3778250"/>
          </a:xfrm>
          <a:ln>
            <a:solidFill>
              <a:schemeClr val="tx1"/>
            </a:solidFill>
          </a:ln>
        </p:spPr>
      </p:pic>
    </p:spTree>
    <p:extLst>
      <p:ext uri="{BB962C8B-B14F-4D97-AF65-F5344CB8AC3E}">
        <p14:creationId xmlns:p14="http://schemas.microsoft.com/office/powerpoint/2010/main" val="45983019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807CF-33AE-4123-8E04-39F8EB04F544}"/>
              </a:ext>
            </a:extLst>
          </p:cNvPr>
          <p:cNvSpPr>
            <a:spLocks noGrp="1"/>
          </p:cNvSpPr>
          <p:nvPr>
            <p:ph type="title"/>
          </p:nvPr>
        </p:nvSpPr>
        <p:spPr/>
        <p:txBody>
          <a:bodyPr/>
          <a:lstStyle/>
          <a:p>
            <a:r>
              <a:rPr lang="en-US" dirty="0"/>
              <a:t>GIT and </a:t>
            </a:r>
            <a:r>
              <a:rPr lang="en-US" dirty="0" err="1"/>
              <a:t>TortoiseGit</a:t>
            </a:r>
            <a:r>
              <a:rPr lang="en-US" dirty="0"/>
              <a:t> - </a:t>
            </a:r>
            <a:r>
              <a:rPr lang="en-US" i="1" dirty="0"/>
              <a:t>git pull</a:t>
            </a:r>
            <a:endParaRPr lang="en-US" dirty="0"/>
          </a:p>
        </p:txBody>
      </p:sp>
      <p:sp>
        <p:nvSpPr>
          <p:cNvPr id="3" name="Content Placeholder 2">
            <a:extLst>
              <a:ext uri="{FF2B5EF4-FFF2-40B4-BE49-F238E27FC236}">
                <a16:creationId xmlns:a16="http://schemas.microsoft.com/office/drawing/2014/main" id="{C38A1115-663E-4C0A-B857-998F99BB7075}"/>
              </a:ext>
            </a:extLst>
          </p:cNvPr>
          <p:cNvSpPr>
            <a:spLocks noGrp="1"/>
          </p:cNvSpPr>
          <p:nvPr>
            <p:ph idx="1"/>
          </p:nvPr>
        </p:nvSpPr>
        <p:spPr>
          <a:xfrm>
            <a:off x="1097279" y="2133600"/>
            <a:ext cx="10058401" cy="3735494"/>
          </a:xfrm>
        </p:spPr>
        <p:txBody>
          <a:bodyPr/>
          <a:lstStyle/>
          <a:p>
            <a:r>
              <a:rPr lang="en-US" dirty="0"/>
              <a:t>Incorporate changes made in a remote (online) repository into your current branch.</a:t>
            </a:r>
          </a:p>
        </p:txBody>
      </p:sp>
    </p:spTree>
    <p:extLst>
      <p:ext uri="{BB962C8B-B14F-4D97-AF65-F5344CB8AC3E}">
        <p14:creationId xmlns:p14="http://schemas.microsoft.com/office/powerpoint/2010/main" val="395749790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60355-9B4C-4AB1-9FFF-081DED2290B5}"/>
              </a:ext>
            </a:extLst>
          </p:cNvPr>
          <p:cNvSpPr>
            <a:spLocks noGrp="1"/>
          </p:cNvSpPr>
          <p:nvPr>
            <p:ph type="title"/>
          </p:nvPr>
        </p:nvSpPr>
        <p:spPr/>
        <p:txBody>
          <a:bodyPr/>
          <a:lstStyle/>
          <a:p>
            <a:r>
              <a:rPr lang="en-US" dirty="0"/>
              <a:t>GIT and </a:t>
            </a:r>
            <a:r>
              <a:rPr lang="en-US" dirty="0" err="1"/>
              <a:t>TortoiseGit</a:t>
            </a:r>
            <a:r>
              <a:rPr lang="en-US" dirty="0"/>
              <a:t> - </a:t>
            </a:r>
            <a:r>
              <a:rPr lang="en-US" i="1" dirty="0"/>
              <a:t>git pull</a:t>
            </a:r>
            <a:br>
              <a:rPr lang="en-US" i="1" dirty="0"/>
            </a:br>
            <a:r>
              <a:rPr lang="en-US" dirty="0"/>
              <a:t>Continued</a:t>
            </a:r>
          </a:p>
        </p:txBody>
      </p:sp>
      <p:pic>
        <p:nvPicPr>
          <p:cNvPr id="5" name="Content Placeholder 4" descr="A screenshot of a cell phone&#10;&#10;Description automatically generated">
            <a:extLst>
              <a:ext uri="{FF2B5EF4-FFF2-40B4-BE49-F238E27FC236}">
                <a16:creationId xmlns:a16="http://schemas.microsoft.com/office/drawing/2014/main" id="{178A008F-BD95-4133-9AD9-03C4882360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8301" y="2990811"/>
            <a:ext cx="3986428" cy="1450757"/>
          </a:xfrm>
        </p:spPr>
      </p:pic>
      <p:pic>
        <p:nvPicPr>
          <p:cNvPr id="7" name="Picture 6" descr="A screenshot of a social media post&#10;&#10;Description automatically generated">
            <a:extLst>
              <a:ext uri="{FF2B5EF4-FFF2-40B4-BE49-F238E27FC236}">
                <a16:creationId xmlns:a16="http://schemas.microsoft.com/office/drawing/2014/main" id="{43FA7DCC-C3BA-4856-9291-8D4A301E8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918" y="2165493"/>
            <a:ext cx="4267781" cy="3587811"/>
          </a:xfrm>
          <a:prstGeom prst="rect">
            <a:avLst/>
          </a:prstGeom>
        </p:spPr>
      </p:pic>
    </p:spTree>
    <p:extLst>
      <p:ext uri="{BB962C8B-B14F-4D97-AF65-F5344CB8AC3E}">
        <p14:creationId xmlns:p14="http://schemas.microsoft.com/office/powerpoint/2010/main" val="425981644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BA422-164C-4935-A8AE-E59EBFCDE522}"/>
              </a:ext>
            </a:extLst>
          </p:cNvPr>
          <p:cNvSpPr>
            <a:spLocks noGrp="1"/>
          </p:cNvSpPr>
          <p:nvPr>
            <p:ph type="title"/>
          </p:nvPr>
        </p:nvSpPr>
        <p:spPr/>
        <p:txBody>
          <a:bodyPr/>
          <a:lstStyle/>
          <a:p>
            <a:r>
              <a:rPr lang="en-US" dirty="0"/>
              <a:t>GIT and </a:t>
            </a:r>
            <a:r>
              <a:rPr lang="en-US" dirty="0" err="1"/>
              <a:t>TortoiseGit</a:t>
            </a:r>
            <a:r>
              <a:rPr lang="en-US" dirty="0"/>
              <a:t> Exercise</a:t>
            </a:r>
          </a:p>
        </p:txBody>
      </p:sp>
      <p:sp>
        <p:nvSpPr>
          <p:cNvPr id="3" name="Content Placeholder 2">
            <a:extLst>
              <a:ext uri="{FF2B5EF4-FFF2-40B4-BE49-F238E27FC236}">
                <a16:creationId xmlns:a16="http://schemas.microsoft.com/office/drawing/2014/main" id="{0480710D-D325-4891-8F7A-C5CA5C5EB973}"/>
              </a:ext>
            </a:extLst>
          </p:cNvPr>
          <p:cNvSpPr>
            <a:spLocks noGrp="1"/>
          </p:cNvSpPr>
          <p:nvPr>
            <p:ph idx="1"/>
          </p:nvPr>
        </p:nvSpPr>
        <p:spPr/>
        <p:txBody>
          <a:bodyPr/>
          <a:lstStyle/>
          <a:p>
            <a:endParaRPr lang="en-US" dirty="0"/>
          </a:p>
          <a:p>
            <a:endParaRPr lang="en-US" dirty="0"/>
          </a:p>
          <a:p>
            <a:pPr marL="0" indent="0" algn="ctr">
              <a:buNone/>
            </a:pPr>
            <a:endParaRPr lang="en-US" dirty="0"/>
          </a:p>
          <a:p>
            <a:pPr marL="0" indent="0" algn="ctr">
              <a:buNone/>
            </a:pPr>
            <a:r>
              <a:rPr lang="en-US" sz="4800" b="1" dirty="0"/>
              <a:t>GIT and TORTOISEGIT Exercise</a:t>
            </a:r>
          </a:p>
          <a:p>
            <a:pPr marL="0" indent="0" algn="ctr">
              <a:buNone/>
            </a:pPr>
            <a:r>
              <a:rPr lang="en-US" sz="4800" b="1" dirty="0"/>
              <a:t>(Exercise 8)</a:t>
            </a:r>
          </a:p>
        </p:txBody>
      </p:sp>
    </p:spTree>
    <p:extLst>
      <p:ext uri="{BB962C8B-B14F-4D97-AF65-F5344CB8AC3E}">
        <p14:creationId xmlns:p14="http://schemas.microsoft.com/office/powerpoint/2010/main" val="268421922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5FB7E-1A6C-480A-A096-A16716FD71EA}"/>
              </a:ext>
            </a:extLst>
          </p:cNvPr>
          <p:cNvSpPr>
            <a:spLocks noGrp="1"/>
          </p:cNvSpPr>
          <p:nvPr>
            <p:ph type="title"/>
          </p:nvPr>
        </p:nvSpPr>
        <p:spPr/>
        <p:txBody>
          <a:bodyPr/>
          <a:lstStyle/>
          <a:p>
            <a:r>
              <a:rPr lang="en-US" dirty="0"/>
              <a:t>Online Sources - Oracle</a:t>
            </a:r>
          </a:p>
        </p:txBody>
      </p:sp>
      <p:sp>
        <p:nvSpPr>
          <p:cNvPr id="3" name="Content Placeholder 2">
            <a:extLst>
              <a:ext uri="{FF2B5EF4-FFF2-40B4-BE49-F238E27FC236}">
                <a16:creationId xmlns:a16="http://schemas.microsoft.com/office/drawing/2014/main" id="{2975173B-F882-46C5-81D2-8A92922E2A8C}"/>
              </a:ext>
            </a:extLst>
          </p:cNvPr>
          <p:cNvSpPr>
            <a:spLocks noGrp="1"/>
          </p:cNvSpPr>
          <p:nvPr>
            <p:ph idx="1"/>
          </p:nvPr>
        </p:nvSpPr>
        <p:spPr/>
        <p:txBody>
          <a:bodyPr/>
          <a:lstStyle/>
          <a:p>
            <a:r>
              <a:rPr lang="en-US" b="1" dirty="0"/>
              <a:t>Oracle Online Documentation</a:t>
            </a:r>
          </a:p>
          <a:p>
            <a:pPr lvl="1"/>
            <a:r>
              <a:rPr lang="en-US" dirty="0">
                <a:hlinkClick r:id="rId2"/>
              </a:rPr>
              <a:t>https://docs.oracle.com/database/121/</a:t>
            </a:r>
            <a:endParaRPr lang="en-US" dirty="0"/>
          </a:p>
          <a:p>
            <a:pPr lvl="1"/>
            <a:endParaRPr lang="en-US" b="1" dirty="0"/>
          </a:p>
          <a:p>
            <a:r>
              <a:rPr lang="en-US" b="1" dirty="0" err="1"/>
              <a:t>Stackoverflow</a:t>
            </a:r>
            <a:r>
              <a:rPr lang="en-US" b="1" dirty="0"/>
              <a:t>:</a:t>
            </a:r>
          </a:p>
          <a:p>
            <a:pPr lvl="1"/>
            <a:r>
              <a:rPr lang="en-US" dirty="0">
                <a:hlinkClick r:id="rId3"/>
              </a:rPr>
              <a:t>https://stackoverflow.com/</a:t>
            </a:r>
            <a:endParaRPr lang="en-US" dirty="0"/>
          </a:p>
          <a:p>
            <a:pPr marL="201168" lvl="1" indent="0">
              <a:buNone/>
            </a:pPr>
            <a:endParaRPr lang="en-US" dirty="0"/>
          </a:p>
          <a:p>
            <a:r>
              <a:rPr lang="en-US" b="1" dirty="0"/>
              <a:t>w3schools:</a:t>
            </a:r>
          </a:p>
          <a:p>
            <a:pPr lvl="1"/>
            <a:r>
              <a:rPr lang="en-US" dirty="0">
                <a:hlinkClick r:id="rId4"/>
              </a:rPr>
              <a:t>https://www.w3schools.com/sql/default.asp</a:t>
            </a:r>
            <a:endParaRPr lang="en-US" dirty="0"/>
          </a:p>
          <a:p>
            <a:pPr lvl="1"/>
            <a:endParaRPr lang="en-US" dirty="0"/>
          </a:p>
          <a:p>
            <a:pPr marL="201168" lvl="1" indent="0">
              <a:buNone/>
            </a:pPr>
            <a:endParaRPr lang="en-US" dirty="0"/>
          </a:p>
          <a:p>
            <a:endParaRPr lang="en-US" dirty="0"/>
          </a:p>
        </p:txBody>
      </p:sp>
    </p:spTree>
    <p:extLst>
      <p:ext uri="{BB962C8B-B14F-4D97-AF65-F5344CB8AC3E}">
        <p14:creationId xmlns:p14="http://schemas.microsoft.com/office/powerpoint/2010/main" val="39506313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423F-BBB6-480C-8871-E5209A9FC9B5}"/>
              </a:ext>
            </a:extLst>
          </p:cNvPr>
          <p:cNvSpPr>
            <a:spLocks noGrp="1"/>
          </p:cNvSpPr>
          <p:nvPr>
            <p:ph type="title"/>
          </p:nvPr>
        </p:nvSpPr>
        <p:spPr/>
        <p:txBody>
          <a:bodyPr/>
          <a:lstStyle/>
          <a:p>
            <a:r>
              <a:rPr lang="en-US" dirty="0"/>
              <a:t>Online Sources – Git and TortoiseGit</a:t>
            </a:r>
          </a:p>
        </p:txBody>
      </p:sp>
      <p:sp>
        <p:nvSpPr>
          <p:cNvPr id="3" name="Content Placeholder 2">
            <a:extLst>
              <a:ext uri="{FF2B5EF4-FFF2-40B4-BE49-F238E27FC236}">
                <a16:creationId xmlns:a16="http://schemas.microsoft.com/office/drawing/2014/main" id="{D611464C-BCEE-4B82-9215-6348B58C7303}"/>
              </a:ext>
            </a:extLst>
          </p:cNvPr>
          <p:cNvSpPr>
            <a:spLocks noGrp="1"/>
          </p:cNvSpPr>
          <p:nvPr>
            <p:ph idx="1"/>
          </p:nvPr>
        </p:nvSpPr>
        <p:spPr/>
        <p:txBody>
          <a:bodyPr>
            <a:normAutofit/>
          </a:bodyPr>
          <a:lstStyle/>
          <a:p>
            <a:endParaRPr lang="en-US" dirty="0"/>
          </a:p>
          <a:p>
            <a:r>
              <a:rPr lang="en-US" dirty="0"/>
              <a:t>GIT</a:t>
            </a:r>
          </a:p>
          <a:p>
            <a:pPr lvl="1"/>
            <a:r>
              <a:rPr lang="en-US" dirty="0">
                <a:hlinkClick r:id="rId2"/>
              </a:rPr>
              <a:t>https://www.atlassian.com/git/tutorials/what-is-git</a:t>
            </a:r>
            <a:endParaRPr lang="en-US" dirty="0"/>
          </a:p>
          <a:p>
            <a:pPr lvl="1"/>
            <a:r>
              <a:rPr lang="en-US" dirty="0">
                <a:hlinkClick r:id="rId3"/>
              </a:rPr>
              <a:t>https://www.atlassian.com/git/tutorials/atlassian-git-cheatsheet</a:t>
            </a:r>
            <a:endParaRPr lang="en-US" dirty="0"/>
          </a:p>
          <a:p>
            <a:pPr lvl="1"/>
            <a:r>
              <a:rPr lang="en-US" dirty="0">
                <a:hlinkClick r:id="rId4"/>
              </a:rPr>
              <a:t>https://www.freecodecamp.org/news/learn-the-basics-of-git-in-under-10-minutes-da548267cc91/#:~:text=Git%20is%20a%20version%2Dcontrol,versions%20of%20a%20project's%20files</a:t>
            </a:r>
            <a:endParaRPr lang="en-US" dirty="0"/>
          </a:p>
          <a:p>
            <a:pPr lvl="1"/>
            <a:r>
              <a:rPr lang="en-US" dirty="0">
                <a:hlinkClick r:id="rId5"/>
              </a:rPr>
              <a:t>http://joelabrahamsson.com/remote-branches-with-tortoisegit/</a:t>
            </a:r>
            <a:endParaRPr lang="en-US" dirty="0"/>
          </a:p>
          <a:p>
            <a:pPr lvl="1"/>
            <a:r>
              <a:rPr lang="en-US" dirty="0">
                <a:hlinkClick r:id="rId6"/>
              </a:rPr>
              <a:t>https://git-scm.com/docs/</a:t>
            </a:r>
            <a:endParaRPr lang="en-US" dirty="0"/>
          </a:p>
          <a:p>
            <a:pPr lvl="1"/>
            <a:r>
              <a:rPr lang="en-US" dirty="0">
                <a:hlinkClick r:id="rId7"/>
              </a:rPr>
              <a:t>https://github.com/</a:t>
            </a:r>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040800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58D1-4E91-4E86-99D2-A23ACCEAE7A7}"/>
              </a:ext>
            </a:extLst>
          </p:cNvPr>
          <p:cNvSpPr>
            <a:spLocks noGrp="1"/>
          </p:cNvSpPr>
          <p:nvPr>
            <p:ph type="title"/>
          </p:nvPr>
        </p:nvSpPr>
        <p:spPr/>
        <p:txBody>
          <a:bodyPr/>
          <a:lstStyle/>
          <a:p>
            <a:r>
              <a:rPr lang="en-US" dirty="0"/>
              <a:t>Design Process – Step 2              Conceptual Design Continued</a:t>
            </a:r>
          </a:p>
        </p:txBody>
      </p:sp>
      <p:pic>
        <p:nvPicPr>
          <p:cNvPr id="5" name="Content Placeholder 4">
            <a:extLst>
              <a:ext uri="{FF2B5EF4-FFF2-40B4-BE49-F238E27FC236}">
                <a16:creationId xmlns:a16="http://schemas.microsoft.com/office/drawing/2014/main" id="{954F0AD9-5C34-432A-9934-B1E4CA8A9C9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21655" y="2777490"/>
            <a:ext cx="6348691" cy="2434590"/>
          </a:xfrm>
        </p:spPr>
      </p:pic>
      <p:sp>
        <p:nvSpPr>
          <p:cNvPr id="4" name="TextBox 3">
            <a:extLst>
              <a:ext uri="{FF2B5EF4-FFF2-40B4-BE49-F238E27FC236}">
                <a16:creationId xmlns:a16="http://schemas.microsoft.com/office/drawing/2014/main" id="{A67CB9FE-1B8D-4CDC-A231-A9129B124787}"/>
              </a:ext>
            </a:extLst>
          </p:cNvPr>
          <p:cNvSpPr txBox="1"/>
          <p:nvPr/>
        </p:nvSpPr>
        <p:spPr>
          <a:xfrm>
            <a:off x="2346960" y="1971875"/>
            <a:ext cx="2286000" cy="461665"/>
          </a:xfrm>
          <a:prstGeom prst="rect">
            <a:avLst/>
          </a:prstGeom>
          <a:noFill/>
        </p:spPr>
        <p:txBody>
          <a:bodyPr wrap="square" rtlCol="0">
            <a:spAutoFit/>
          </a:bodyPr>
          <a:lstStyle/>
          <a:p>
            <a:r>
              <a:rPr lang="en-US" sz="2400" b="1" dirty="0"/>
              <a:t>ERD Example:</a:t>
            </a:r>
          </a:p>
        </p:txBody>
      </p:sp>
    </p:spTree>
    <p:extLst>
      <p:ext uri="{BB962C8B-B14F-4D97-AF65-F5344CB8AC3E}">
        <p14:creationId xmlns:p14="http://schemas.microsoft.com/office/powerpoint/2010/main" val="2207361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58D1-4E91-4E86-99D2-A23ACCEAE7A7}"/>
              </a:ext>
            </a:extLst>
          </p:cNvPr>
          <p:cNvSpPr>
            <a:spLocks noGrp="1"/>
          </p:cNvSpPr>
          <p:nvPr>
            <p:ph type="title"/>
          </p:nvPr>
        </p:nvSpPr>
        <p:spPr/>
        <p:txBody>
          <a:bodyPr/>
          <a:lstStyle/>
          <a:p>
            <a:r>
              <a:rPr lang="en-US" dirty="0"/>
              <a:t>Design Process – Step 3              Logical Design</a:t>
            </a:r>
          </a:p>
        </p:txBody>
      </p:sp>
      <p:sp>
        <p:nvSpPr>
          <p:cNvPr id="3" name="Content Placeholder 2">
            <a:extLst>
              <a:ext uri="{FF2B5EF4-FFF2-40B4-BE49-F238E27FC236}">
                <a16:creationId xmlns:a16="http://schemas.microsoft.com/office/drawing/2014/main" id="{D6CB8721-2CBD-47EB-B432-BC2181B8D9CC}"/>
              </a:ext>
            </a:extLst>
          </p:cNvPr>
          <p:cNvSpPr>
            <a:spLocks noGrp="1"/>
          </p:cNvSpPr>
          <p:nvPr>
            <p:ph idx="1"/>
          </p:nvPr>
        </p:nvSpPr>
        <p:spPr>
          <a:xfrm>
            <a:off x="2346960" y="1845734"/>
            <a:ext cx="7543801" cy="4475056"/>
          </a:xfrm>
        </p:spPr>
        <p:txBody>
          <a:bodyPr>
            <a:normAutofit/>
          </a:bodyPr>
          <a:lstStyle/>
          <a:p>
            <a:r>
              <a:rPr lang="en-US" sz="2400" b="1" dirty="0"/>
              <a:t>Logical Diagram / Model:</a:t>
            </a:r>
          </a:p>
          <a:p>
            <a:endParaRPr lang="en-US" sz="2400" b="1" dirty="0"/>
          </a:p>
          <a:p>
            <a:pPr marL="457200" indent="-457200">
              <a:buFont typeface="+mj-lt"/>
              <a:buAutoNum type="arabicPeriod"/>
            </a:pPr>
            <a:r>
              <a:rPr lang="en-US" dirty="0"/>
              <a:t>Detailed version of the Conceptual diagram/model.</a:t>
            </a:r>
          </a:p>
          <a:p>
            <a:pPr marL="457200" indent="-457200">
              <a:buFont typeface="+mj-lt"/>
              <a:buAutoNum type="arabicPeriod"/>
            </a:pPr>
            <a:endParaRPr lang="en-US" dirty="0"/>
          </a:p>
          <a:p>
            <a:pPr marL="457200" indent="-457200">
              <a:buFont typeface="+mj-lt"/>
              <a:buAutoNum type="arabicPeriod"/>
            </a:pPr>
            <a:r>
              <a:rPr lang="en-US" dirty="0"/>
              <a:t>Entity attribution added.</a:t>
            </a:r>
          </a:p>
          <a:p>
            <a:pPr marL="457200" indent="-457200">
              <a:buFont typeface="+mj-lt"/>
              <a:buAutoNum type="arabicPeriod"/>
            </a:pPr>
            <a:endParaRPr lang="en-US" dirty="0"/>
          </a:p>
          <a:p>
            <a:pPr marL="457200" indent="-457200">
              <a:buFont typeface="+mj-lt"/>
              <a:buAutoNum type="arabicPeriod"/>
            </a:pPr>
            <a:r>
              <a:rPr lang="en-US" dirty="0"/>
              <a:t>Relationships better defined.</a:t>
            </a:r>
          </a:p>
          <a:p>
            <a:pPr marL="457200" indent="-457200">
              <a:buFont typeface="+mj-lt"/>
              <a:buAutoNum type="arabicPeriod"/>
            </a:pPr>
            <a:endParaRPr lang="en-US" dirty="0"/>
          </a:p>
        </p:txBody>
      </p:sp>
    </p:spTree>
    <p:extLst>
      <p:ext uri="{BB962C8B-B14F-4D97-AF65-F5344CB8AC3E}">
        <p14:creationId xmlns:p14="http://schemas.microsoft.com/office/powerpoint/2010/main" val="1027140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58D1-4E91-4E86-99D2-A23ACCEAE7A7}"/>
              </a:ext>
            </a:extLst>
          </p:cNvPr>
          <p:cNvSpPr>
            <a:spLocks noGrp="1"/>
          </p:cNvSpPr>
          <p:nvPr>
            <p:ph type="title"/>
          </p:nvPr>
        </p:nvSpPr>
        <p:spPr/>
        <p:txBody>
          <a:bodyPr/>
          <a:lstStyle/>
          <a:p>
            <a:r>
              <a:rPr lang="en-US" dirty="0"/>
              <a:t>Design Process – Step 3              Logical Design Continued</a:t>
            </a:r>
          </a:p>
        </p:txBody>
      </p:sp>
      <p:sp>
        <p:nvSpPr>
          <p:cNvPr id="3" name="Content Placeholder 2">
            <a:extLst>
              <a:ext uri="{FF2B5EF4-FFF2-40B4-BE49-F238E27FC236}">
                <a16:creationId xmlns:a16="http://schemas.microsoft.com/office/drawing/2014/main" id="{D6CB8721-2CBD-47EB-B432-BC2181B8D9CC}"/>
              </a:ext>
            </a:extLst>
          </p:cNvPr>
          <p:cNvSpPr>
            <a:spLocks noGrp="1"/>
          </p:cNvSpPr>
          <p:nvPr>
            <p:ph idx="1"/>
          </p:nvPr>
        </p:nvSpPr>
        <p:spPr>
          <a:xfrm>
            <a:off x="2346960" y="1845734"/>
            <a:ext cx="7543801" cy="4475056"/>
          </a:xfrm>
        </p:spPr>
        <p:txBody>
          <a:bodyPr>
            <a:normAutofit/>
          </a:bodyPr>
          <a:lstStyle/>
          <a:p>
            <a:r>
              <a:rPr lang="en-US" sz="2400" b="1" dirty="0"/>
              <a:t>Logical Diagram / Model:</a:t>
            </a:r>
          </a:p>
          <a:p>
            <a:endParaRPr lang="en-US" dirty="0"/>
          </a:p>
          <a:p>
            <a:pPr marL="457200" indent="-457200">
              <a:buFont typeface="+mj-lt"/>
              <a:buAutoNum type="arabicPeriod" startAt="4"/>
            </a:pPr>
            <a:r>
              <a:rPr lang="en-US" dirty="0"/>
              <a:t>DB System independent.</a:t>
            </a:r>
          </a:p>
          <a:p>
            <a:pPr marL="457200" indent="-457200">
              <a:buFont typeface="+mj-lt"/>
              <a:buAutoNum type="arabicPeriod" startAt="4"/>
            </a:pPr>
            <a:endParaRPr lang="en-US" dirty="0"/>
          </a:p>
          <a:p>
            <a:pPr marL="457200" indent="-457200">
              <a:buFont typeface="+mj-lt"/>
              <a:buAutoNum type="arabicPeriod" startAt="4"/>
            </a:pPr>
            <a:r>
              <a:rPr lang="en-US" sz="2600" b="1" dirty="0">
                <a:solidFill>
                  <a:srgbClr val="FF0000"/>
                </a:solidFill>
              </a:rPr>
              <a:t>Normalization</a:t>
            </a:r>
            <a:r>
              <a:rPr lang="en-US" dirty="0"/>
              <a:t> </a:t>
            </a:r>
          </a:p>
        </p:txBody>
      </p:sp>
    </p:spTree>
    <p:extLst>
      <p:ext uri="{BB962C8B-B14F-4D97-AF65-F5344CB8AC3E}">
        <p14:creationId xmlns:p14="http://schemas.microsoft.com/office/powerpoint/2010/main" val="445537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58D1-4E91-4E86-99D2-A23ACCEAE7A7}"/>
              </a:ext>
            </a:extLst>
          </p:cNvPr>
          <p:cNvSpPr>
            <a:spLocks noGrp="1"/>
          </p:cNvSpPr>
          <p:nvPr>
            <p:ph type="title"/>
          </p:nvPr>
        </p:nvSpPr>
        <p:spPr/>
        <p:txBody>
          <a:bodyPr/>
          <a:lstStyle/>
          <a:p>
            <a:r>
              <a:rPr lang="en-US" dirty="0"/>
              <a:t>Design Process – Step 3              Logical Design Continued</a:t>
            </a:r>
          </a:p>
        </p:txBody>
      </p:sp>
      <p:pic>
        <p:nvPicPr>
          <p:cNvPr id="5" name="Content Placeholder 4">
            <a:extLst>
              <a:ext uri="{FF2B5EF4-FFF2-40B4-BE49-F238E27FC236}">
                <a16:creationId xmlns:a16="http://schemas.microsoft.com/office/drawing/2014/main" id="{AA550B56-3450-46A6-BF59-009167C094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5775" y="2668053"/>
            <a:ext cx="7900450" cy="2548889"/>
          </a:xfrm>
        </p:spPr>
      </p:pic>
      <p:sp>
        <p:nvSpPr>
          <p:cNvPr id="3" name="TextBox 2">
            <a:extLst>
              <a:ext uri="{FF2B5EF4-FFF2-40B4-BE49-F238E27FC236}">
                <a16:creationId xmlns:a16="http://schemas.microsoft.com/office/drawing/2014/main" id="{00489C1F-00F6-46A3-BB01-FBF843184CDE}"/>
              </a:ext>
            </a:extLst>
          </p:cNvPr>
          <p:cNvSpPr txBox="1"/>
          <p:nvPr/>
        </p:nvSpPr>
        <p:spPr>
          <a:xfrm>
            <a:off x="2346960" y="1971875"/>
            <a:ext cx="2286000" cy="461665"/>
          </a:xfrm>
          <a:prstGeom prst="rect">
            <a:avLst/>
          </a:prstGeom>
          <a:noFill/>
        </p:spPr>
        <p:txBody>
          <a:bodyPr wrap="square" rtlCol="0">
            <a:spAutoFit/>
          </a:bodyPr>
          <a:lstStyle/>
          <a:p>
            <a:r>
              <a:rPr lang="en-US" sz="2400" b="1" dirty="0"/>
              <a:t>ERD Example:</a:t>
            </a:r>
          </a:p>
        </p:txBody>
      </p:sp>
    </p:spTree>
    <p:extLst>
      <p:ext uri="{BB962C8B-B14F-4D97-AF65-F5344CB8AC3E}">
        <p14:creationId xmlns:p14="http://schemas.microsoft.com/office/powerpoint/2010/main" val="2108784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D0137-4A34-4E9C-9FA5-89EF341896CC}"/>
              </a:ext>
            </a:extLst>
          </p:cNvPr>
          <p:cNvSpPr>
            <a:spLocks noGrp="1"/>
          </p:cNvSpPr>
          <p:nvPr>
            <p:ph type="title"/>
          </p:nvPr>
        </p:nvSpPr>
        <p:spPr/>
        <p:txBody>
          <a:bodyPr/>
          <a:lstStyle/>
          <a:p>
            <a:r>
              <a:rPr lang="en-US" dirty="0"/>
              <a:t>Design Process – Step 3 Normalization</a:t>
            </a:r>
          </a:p>
        </p:txBody>
      </p:sp>
      <p:sp>
        <p:nvSpPr>
          <p:cNvPr id="3" name="Content Placeholder 2">
            <a:extLst>
              <a:ext uri="{FF2B5EF4-FFF2-40B4-BE49-F238E27FC236}">
                <a16:creationId xmlns:a16="http://schemas.microsoft.com/office/drawing/2014/main" id="{983D08DE-E00F-4ABD-8E72-7184854D4CBE}"/>
              </a:ext>
            </a:extLst>
          </p:cNvPr>
          <p:cNvSpPr>
            <a:spLocks noGrp="1"/>
          </p:cNvSpPr>
          <p:nvPr>
            <p:ph idx="1"/>
          </p:nvPr>
        </p:nvSpPr>
        <p:spPr>
          <a:xfrm>
            <a:off x="2324100" y="2394374"/>
            <a:ext cx="7543801" cy="2589106"/>
          </a:xfrm>
        </p:spPr>
        <p:txBody>
          <a:bodyPr>
            <a:normAutofit/>
          </a:bodyPr>
          <a:lstStyle/>
          <a:p>
            <a:endParaRPr lang="en-US" dirty="0"/>
          </a:p>
          <a:p>
            <a:pPr algn="ctr"/>
            <a:r>
              <a:rPr lang="en-US" sz="3600" i="1" dirty="0">
                <a:solidFill>
                  <a:schemeClr val="accent2">
                    <a:lumMod val="75000"/>
                  </a:schemeClr>
                </a:solidFill>
              </a:rPr>
              <a:t>A database technique that attempts to eliminate redundant data and to ensure that the data is stored logically.</a:t>
            </a:r>
          </a:p>
        </p:txBody>
      </p:sp>
    </p:spTree>
    <p:extLst>
      <p:ext uri="{BB962C8B-B14F-4D97-AF65-F5344CB8AC3E}">
        <p14:creationId xmlns:p14="http://schemas.microsoft.com/office/powerpoint/2010/main" val="2773794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908E-8EA3-4CA6-8957-951BE8DA4A0C}"/>
              </a:ext>
            </a:extLst>
          </p:cNvPr>
          <p:cNvSpPr>
            <a:spLocks noGrp="1"/>
          </p:cNvSpPr>
          <p:nvPr>
            <p:ph type="title"/>
          </p:nvPr>
        </p:nvSpPr>
        <p:spPr/>
        <p:txBody>
          <a:bodyPr/>
          <a:lstStyle/>
          <a:p>
            <a:r>
              <a:rPr lang="en-US" dirty="0"/>
              <a:t>Design Process – Step 3 Normalization Continued</a:t>
            </a:r>
          </a:p>
        </p:txBody>
      </p:sp>
      <p:sp>
        <p:nvSpPr>
          <p:cNvPr id="3" name="Content Placeholder 2">
            <a:extLst>
              <a:ext uri="{FF2B5EF4-FFF2-40B4-BE49-F238E27FC236}">
                <a16:creationId xmlns:a16="http://schemas.microsoft.com/office/drawing/2014/main" id="{FA3D2593-5BD5-4191-8A72-91D71DDC6712}"/>
              </a:ext>
            </a:extLst>
          </p:cNvPr>
          <p:cNvSpPr>
            <a:spLocks noGrp="1"/>
          </p:cNvSpPr>
          <p:nvPr>
            <p:ph idx="1"/>
          </p:nvPr>
        </p:nvSpPr>
        <p:spPr/>
        <p:txBody>
          <a:bodyPr/>
          <a:lstStyle/>
          <a:p>
            <a:pPr marL="0" indent="0">
              <a:buNone/>
            </a:pPr>
            <a:r>
              <a:rPr lang="en-US" sz="2400" b="1" dirty="0"/>
              <a:t>Non-Normalized Anomalies:</a:t>
            </a:r>
          </a:p>
          <a:p>
            <a:pPr marL="457200" indent="-457200">
              <a:buFont typeface="+mj-lt"/>
              <a:buAutoNum type="arabicPeriod"/>
            </a:pPr>
            <a:r>
              <a:rPr lang="en-US" dirty="0"/>
              <a:t>Insertion Anomaly</a:t>
            </a:r>
          </a:p>
          <a:p>
            <a:pPr marL="457200" indent="-457200">
              <a:buFont typeface="+mj-lt"/>
              <a:buAutoNum type="arabicPeriod"/>
            </a:pPr>
            <a:endParaRPr lang="en-US" dirty="0"/>
          </a:p>
          <a:p>
            <a:pPr marL="457200" indent="-457200">
              <a:buFont typeface="+mj-lt"/>
              <a:buAutoNum type="arabicPeriod"/>
            </a:pPr>
            <a:r>
              <a:rPr lang="en-US" dirty="0"/>
              <a:t>Update Anomaly</a:t>
            </a:r>
          </a:p>
          <a:p>
            <a:pPr marL="457200" indent="-457200">
              <a:buFont typeface="+mj-lt"/>
              <a:buAutoNum type="arabicPeriod"/>
            </a:pPr>
            <a:endParaRPr lang="en-US" dirty="0"/>
          </a:p>
          <a:p>
            <a:pPr marL="457200" indent="-457200">
              <a:buFont typeface="+mj-lt"/>
              <a:buAutoNum type="arabicPeriod"/>
            </a:pPr>
            <a:r>
              <a:rPr lang="en-US" dirty="0"/>
              <a:t>Deletion Anomaly</a:t>
            </a:r>
          </a:p>
        </p:txBody>
      </p:sp>
    </p:spTree>
    <p:extLst>
      <p:ext uri="{BB962C8B-B14F-4D97-AF65-F5344CB8AC3E}">
        <p14:creationId xmlns:p14="http://schemas.microsoft.com/office/powerpoint/2010/main" val="2443096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A44E-F0F3-4948-8970-B5E7EC9ACF98}"/>
              </a:ext>
            </a:extLst>
          </p:cNvPr>
          <p:cNvSpPr>
            <a:spLocks noGrp="1"/>
          </p:cNvSpPr>
          <p:nvPr>
            <p:ph type="title"/>
          </p:nvPr>
        </p:nvSpPr>
        <p:spPr/>
        <p:txBody>
          <a:bodyPr/>
          <a:lstStyle/>
          <a:p>
            <a:r>
              <a:rPr lang="en-US" dirty="0"/>
              <a:t>Design Process – Step 3 Normalization Continued</a:t>
            </a:r>
          </a:p>
        </p:txBody>
      </p:sp>
      <p:graphicFrame>
        <p:nvGraphicFramePr>
          <p:cNvPr id="5" name="Table 5">
            <a:extLst>
              <a:ext uri="{FF2B5EF4-FFF2-40B4-BE49-F238E27FC236}">
                <a16:creationId xmlns:a16="http://schemas.microsoft.com/office/drawing/2014/main" id="{AC934370-3FCE-4868-BEF1-C47AEC6BBF9E}"/>
              </a:ext>
            </a:extLst>
          </p:cNvPr>
          <p:cNvGraphicFramePr>
            <a:graphicFrameLocks noGrp="1"/>
          </p:cNvGraphicFramePr>
          <p:nvPr>
            <p:ph idx="1"/>
          </p:nvPr>
        </p:nvGraphicFramePr>
        <p:xfrm>
          <a:off x="2346960" y="2617471"/>
          <a:ext cx="7543800" cy="2402523"/>
        </p:xfrm>
        <a:graphic>
          <a:graphicData uri="http://schemas.openxmlformats.org/drawingml/2006/table">
            <a:tbl>
              <a:tblPr firstRow="1" bandRow="1">
                <a:tableStyleId>{5C22544A-7EE6-4342-B048-85BDC9FD1C3A}</a:tableStyleId>
              </a:tblPr>
              <a:tblGrid>
                <a:gridCol w="1508760">
                  <a:extLst>
                    <a:ext uri="{9D8B030D-6E8A-4147-A177-3AD203B41FA5}">
                      <a16:colId xmlns:a16="http://schemas.microsoft.com/office/drawing/2014/main" val="4233326244"/>
                    </a:ext>
                  </a:extLst>
                </a:gridCol>
                <a:gridCol w="1805940">
                  <a:extLst>
                    <a:ext uri="{9D8B030D-6E8A-4147-A177-3AD203B41FA5}">
                      <a16:colId xmlns:a16="http://schemas.microsoft.com/office/drawing/2014/main" val="1573883749"/>
                    </a:ext>
                  </a:extLst>
                </a:gridCol>
                <a:gridCol w="1863090">
                  <a:extLst>
                    <a:ext uri="{9D8B030D-6E8A-4147-A177-3AD203B41FA5}">
                      <a16:colId xmlns:a16="http://schemas.microsoft.com/office/drawing/2014/main" val="434622108"/>
                    </a:ext>
                  </a:extLst>
                </a:gridCol>
                <a:gridCol w="2366010">
                  <a:extLst>
                    <a:ext uri="{9D8B030D-6E8A-4147-A177-3AD203B41FA5}">
                      <a16:colId xmlns:a16="http://schemas.microsoft.com/office/drawing/2014/main" val="1434008963"/>
                    </a:ext>
                  </a:extLst>
                </a:gridCol>
              </a:tblGrid>
              <a:tr h="548323">
                <a:tc>
                  <a:txBody>
                    <a:bodyPr/>
                    <a:lstStyle/>
                    <a:p>
                      <a:r>
                        <a:rPr lang="en-US" dirty="0" err="1"/>
                        <a:t>Employee_ID</a:t>
                      </a:r>
                      <a:endParaRPr lang="en-US" dirty="0"/>
                    </a:p>
                  </a:txBody>
                  <a:tcPr/>
                </a:tc>
                <a:tc>
                  <a:txBody>
                    <a:bodyPr/>
                    <a:lstStyle/>
                    <a:p>
                      <a:r>
                        <a:rPr lang="en-US" dirty="0"/>
                        <a:t>Name</a:t>
                      </a:r>
                    </a:p>
                  </a:txBody>
                  <a:tcPr/>
                </a:tc>
                <a:tc>
                  <a:txBody>
                    <a:bodyPr/>
                    <a:lstStyle/>
                    <a:p>
                      <a:r>
                        <a:rPr lang="en-US" dirty="0"/>
                        <a:t>Department</a:t>
                      </a:r>
                    </a:p>
                  </a:txBody>
                  <a:tcPr/>
                </a:tc>
                <a:tc>
                  <a:txBody>
                    <a:bodyPr/>
                    <a:lstStyle/>
                    <a:p>
                      <a:r>
                        <a:rPr lang="en-US" dirty="0" err="1"/>
                        <a:t>Student_Group</a:t>
                      </a:r>
                      <a:endParaRPr lang="en-US" dirty="0"/>
                    </a:p>
                  </a:txBody>
                  <a:tcPr/>
                </a:tc>
                <a:extLst>
                  <a:ext uri="{0D108BD9-81ED-4DB2-BD59-A6C34878D82A}">
                    <a16:rowId xmlns:a16="http://schemas.microsoft.com/office/drawing/2014/main" val="1063404894"/>
                  </a:ext>
                </a:extLst>
              </a:tr>
              <a:tr h="370840">
                <a:tc>
                  <a:txBody>
                    <a:bodyPr/>
                    <a:lstStyle/>
                    <a:p>
                      <a:r>
                        <a:rPr lang="en-US" dirty="0"/>
                        <a:t>123</a:t>
                      </a:r>
                    </a:p>
                  </a:txBody>
                  <a:tcPr/>
                </a:tc>
                <a:tc>
                  <a:txBody>
                    <a:bodyPr/>
                    <a:lstStyle/>
                    <a:p>
                      <a:r>
                        <a:rPr lang="en-US" dirty="0"/>
                        <a:t>J. Longfellow</a:t>
                      </a:r>
                    </a:p>
                  </a:txBody>
                  <a:tcPr/>
                </a:tc>
                <a:tc>
                  <a:txBody>
                    <a:bodyPr/>
                    <a:lstStyle/>
                    <a:p>
                      <a:r>
                        <a:rPr lang="en-US" dirty="0"/>
                        <a:t>Accounting</a:t>
                      </a:r>
                    </a:p>
                  </a:txBody>
                  <a:tcPr/>
                </a:tc>
                <a:tc>
                  <a:txBody>
                    <a:bodyPr/>
                    <a:lstStyle/>
                    <a:p>
                      <a:r>
                        <a:rPr lang="en-US" dirty="0"/>
                        <a:t>Beta Alpha Psi</a:t>
                      </a:r>
                    </a:p>
                  </a:txBody>
                  <a:tcPr/>
                </a:tc>
                <a:extLst>
                  <a:ext uri="{0D108BD9-81ED-4DB2-BD59-A6C34878D82A}">
                    <a16:rowId xmlns:a16="http://schemas.microsoft.com/office/drawing/2014/main" val="1536867283"/>
                  </a:ext>
                </a:extLst>
              </a:tr>
              <a:tr h="370840">
                <a:tc>
                  <a:txBody>
                    <a:bodyPr/>
                    <a:lstStyle/>
                    <a:p>
                      <a:r>
                        <a:rPr lang="en-US" dirty="0"/>
                        <a:t>234</a:t>
                      </a:r>
                    </a:p>
                  </a:txBody>
                  <a:tcPr/>
                </a:tc>
                <a:tc>
                  <a:txBody>
                    <a:bodyPr/>
                    <a:lstStyle/>
                    <a:p>
                      <a:r>
                        <a:rPr lang="en-US" dirty="0"/>
                        <a:t>B. </a:t>
                      </a:r>
                      <a:r>
                        <a:rPr lang="en-US" dirty="0" err="1"/>
                        <a:t>Rech</a:t>
                      </a:r>
                      <a:endParaRPr lang="en-US" dirty="0"/>
                    </a:p>
                  </a:txBody>
                  <a:tcPr/>
                </a:tc>
                <a:tc>
                  <a:txBody>
                    <a:bodyPr/>
                    <a:lstStyle/>
                    <a:p>
                      <a:r>
                        <a:rPr lang="en-US" dirty="0"/>
                        <a:t>Marketing</a:t>
                      </a:r>
                    </a:p>
                  </a:txBody>
                  <a:tcPr/>
                </a:tc>
                <a:tc>
                  <a:txBody>
                    <a:bodyPr/>
                    <a:lstStyle/>
                    <a:p>
                      <a:r>
                        <a:rPr lang="en-US" dirty="0"/>
                        <a:t>Marketing Club</a:t>
                      </a:r>
                    </a:p>
                  </a:txBody>
                  <a:tcPr/>
                </a:tc>
                <a:extLst>
                  <a:ext uri="{0D108BD9-81ED-4DB2-BD59-A6C34878D82A}">
                    <a16:rowId xmlns:a16="http://schemas.microsoft.com/office/drawing/2014/main" val="2096007651"/>
                  </a:ext>
                </a:extLst>
              </a:tr>
              <a:tr h="370840">
                <a:tc>
                  <a:txBody>
                    <a:bodyPr/>
                    <a:lstStyle/>
                    <a:p>
                      <a:r>
                        <a:rPr lang="en-US" dirty="0"/>
                        <a:t>234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 </a:t>
                      </a:r>
                      <a:r>
                        <a:rPr lang="en-US" dirty="0" err="1"/>
                        <a:t>Rech</a:t>
                      </a:r>
                      <a:endParaRPr lang="en-US" dirty="0"/>
                    </a:p>
                  </a:txBody>
                  <a:tcPr/>
                </a:tc>
                <a:tc>
                  <a:txBody>
                    <a:bodyPr/>
                    <a:lstStyle/>
                    <a:p>
                      <a:r>
                        <a:rPr lang="en-US" dirty="0"/>
                        <a:t>Marketing</a:t>
                      </a:r>
                    </a:p>
                  </a:txBody>
                  <a:tcPr/>
                </a:tc>
                <a:tc>
                  <a:txBody>
                    <a:bodyPr/>
                    <a:lstStyle/>
                    <a:p>
                      <a:r>
                        <a:rPr lang="en-US" dirty="0"/>
                        <a:t>Management Club</a:t>
                      </a:r>
                    </a:p>
                  </a:txBody>
                  <a:tcPr/>
                </a:tc>
                <a:extLst>
                  <a:ext uri="{0D108BD9-81ED-4DB2-BD59-A6C34878D82A}">
                    <a16:rowId xmlns:a16="http://schemas.microsoft.com/office/drawing/2014/main" val="623784339"/>
                  </a:ext>
                </a:extLst>
              </a:tr>
              <a:tr h="370840">
                <a:tc>
                  <a:txBody>
                    <a:bodyPr/>
                    <a:lstStyle/>
                    <a:p>
                      <a:r>
                        <a:rPr lang="en-US" dirty="0"/>
                        <a:t>456</a:t>
                      </a:r>
                    </a:p>
                  </a:txBody>
                  <a:tcPr/>
                </a:tc>
                <a:tc>
                  <a:txBody>
                    <a:bodyPr/>
                    <a:lstStyle/>
                    <a:p>
                      <a:r>
                        <a:rPr lang="en-US" dirty="0"/>
                        <a:t>A. </a:t>
                      </a:r>
                      <a:r>
                        <a:rPr lang="en-US" dirty="0" err="1"/>
                        <a:t>Bruchs</a:t>
                      </a:r>
                      <a:endParaRPr lang="en-US" dirty="0"/>
                    </a:p>
                  </a:txBody>
                  <a:tcPr/>
                </a:tc>
                <a:tc>
                  <a:txBody>
                    <a:bodyPr/>
                    <a:lstStyle/>
                    <a:p>
                      <a:r>
                        <a:rPr lang="en-US" dirty="0"/>
                        <a:t>CIS</a:t>
                      </a:r>
                    </a:p>
                  </a:txBody>
                  <a:tcPr/>
                </a:tc>
                <a:tc>
                  <a:txBody>
                    <a:bodyPr/>
                    <a:lstStyle/>
                    <a:p>
                      <a:r>
                        <a:rPr lang="en-US" dirty="0"/>
                        <a:t>Technology Org.</a:t>
                      </a:r>
                    </a:p>
                  </a:txBody>
                  <a:tcPr/>
                </a:tc>
                <a:extLst>
                  <a:ext uri="{0D108BD9-81ED-4DB2-BD59-A6C34878D82A}">
                    <a16:rowId xmlns:a16="http://schemas.microsoft.com/office/drawing/2014/main" val="2973435313"/>
                  </a:ext>
                </a:extLst>
              </a:tr>
              <a:tr h="370840">
                <a:tc>
                  <a:txBody>
                    <a:bodyPr/>
                    <a:lstStyle/>
                    <a:p>
                      <a:r>
                        <a:rPr lang="en-US" dirty="0"/>
                        <a:t>456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a:t>
                      </a:r>
                      <a:r>
                        <a:rPr lang="en-US" dirty="0" err="1"/>
                        <a:t>Bruchs</a:t>
                      </a:r>
                      <a:endParaRPr lang="en-US" dirty="0"/>
                    </a:p>
                  </a:txBody>
                  <a:tcPr/>
                </a:tc>
                <a:tc>
                  <a:txBody>
                    <a:bodyPr/>
                    <a:lstStyle/>
                    <a:p>
                      <a:r>
                        <a:rPr lang="en-US" dirty="0"/>
                        <a:t>CIS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Beta Alpha Psi</a:t>
                      </a:r>
                    </a:p>
                  </a:txBody>
                  <a:tcPr/>
                </a:tc>
                <a:extLst>
                  <a:ext uri="{0D108BD9-81ED-4DB2-BD59-A6C34878D82A}">
                    <a16:rowId xmlns:a16="http://schemas.microsoft.com/office/drawing/2014/main" val="981719452"/>
                  </a:ext>
                </a:extLst>
              </a:tr>
            </a:tbl>
          </a:graphicData>
        </a:graphic>
      </p:graphicFrame>
    </p:spTree>
    <p:extLst>
      <p:ext uri="{BB962C8B-B14F-4D97-AF65-F5344CB8AC3E}">
        <p14:creationId xmlns:p14="http://schemas.microsoft.com/office/powerpoint/2010/main" val="3584778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88632-5E1A-49DE-862F-460AB7D25C0C}"/>
              </a:ext>
            </a:extLst>
          </p:cNvPr>
          <p:cNvSpPr>
            <a:spLocks noGrp="1"/>
          </p:cNvSpPr>
          <p:nvPr>
            <p:ph type="title"/>
          </p:nvPr>
        </p:nvSpPr>
        <p:spPr/>
        <p:txBody>
          <a:bodyPr/>
          <a:lstStyle/>
          <a:p>
            <a:r>
              <a:rPr lang="en-US" dirty="0"/>
              <a:t>Design Process – Step 3 Normalization Continued</a:t>
            </a:r>
          </a:p>
        </p:txBody>
      </p:sp>
      <p:sp>
        <p:nvSpPr>
          <p:cNvPr id="3" name="Content Placeholder 2">
            <a:extLst>
              <a:ext uri="{FF2B5EF4-FFF2-40B4-BE49-F238E27FC236}">
                <a16:creationId xmlns:a16="http://schemas.microsoft.com/office/drawing/2014/main" id="{B7E1FF4D-40CA-493A-B17D-32E08063548E}"/>
              </a:ext>
            </a:extLst>
          </p:cNvPr>
          <p:cNvSpPr>
            <a:spLocks noGrp="1"/>
          </p:cNvSpPr>
          <p:nvPr>
            <p:ph idx="1"/>
          </p:nvPr>
        </p:nvSpPr>
        <p:spPr/>
        <p:txBody>
          <a:bodyPr>
            <a:normAutofit/>
          </a:bodyPr>
          <a:lstStyle/>
          <a:p>
            <a:pPr marL="457200" indent="-457200">
              <a:buFont typeface="+mj-lt"/>
              <a:buAutoNum type="arabicPeriod"/>
            </a:pPr>
            <a:endParaRPr lang="en-US" sz="2400" dirty="0"/>
          </a:p>
          <a:p>
            <a:pPr marL="457200" indent="-457200">
              <a:buFont typeface="+mj-lt"/>
              <a:buAutoNum type="arabicPeriod"/>
            </a:pPr>
            <a:r>
              <a:rPr lang="en-US" sz="2400" b="1" dirty="0"/>
              <a:t>First Normal Form</a:t>
            </a:r>
          </a:p>
          <a:p>
            <a:pPr marL="457200" indent="-457200">
              <a:buFont typeface="+mj-lt"/>
              <a:buAutoNum type="arabicPeriod"/>
            </a:pPr>
            <a:r>
              <a:rPr lang="en-US" sz="2400" b="1" dirty="0"/>
              <a:t>Second Normal Form</a:t>
            </a:r>
          </a:p>
          <a:p>
            <a:pPr marL="457200" indent="-457200">
              <a:buFont typeface="+mj-lt"/>
              <a:buAutoNum type="arabicPeriod"/>
            </a:pPr>
            <a:r>
              <a:rPr lang="en-US" sz="2400" b="1" dirty="0"/>
              <a:t>Third Normal Form</a:t>
            </a:r>
          </a:p>
          <a:p>
            <a:pPr marL="457200" indent="-457200">
              <a:buFont typeface="+mj-lt"/>
              <a:buAutoNum type="arabicPeriod"/>
            </a:pPr>
            <a:r>
              <a:rPr lang="en-US" sz="2400" dirty="0"/>
              <a:t>Forth Normal Form or Boyce Codd Normal Form</a:t>
            </a:r>
          </a:p>
          <a:p>
            <a:pPr marL="457200" indent="-457200">
              <a:buFont typeface="+mj-lt"/>
              <a:buAutoNum type="arabicPeriod"/>
            </a:pPr>
            <a:r>
              <a:rPr lang="en-US" sz="2400" dirty="0"/>
              <a:t>Fifth Normal Form</a:t>
            </a:r>
          </a:p>
        </p:txBody>
      </p:sp>
    </p:spTree>
    <p:extLst>
      <p:ext uri="{BB962C8B-B14F-4D97-AF65-F5344CB8AC3E}">
        <p14:creationId xmlns:p14="http://schemas.microsoft.com/office/powerpoint/2010/main" val="1958187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82D8-873C-43DD-AE31-47FB10E0E1F1}"/>
              </a:ext>
            </a:extLst>
          </p:cNvPr>
          <p:cNvSpPr>
            <a:spLocks noGrp="1"/>
          </p:cNvSpPr>
          <p:nvPr>
            <p:ph type="title"/>
          </p:nvPr>
        </p:nvSpPr>
        <p:spPr/>
        <p:txBody>
          <a:bodyPr/>
          <a:lstStyle/>
          <a:p>
            <a:pPr algn="ctr"/>
            <a:r>
              <a:rPr lang="en-US" dirty="0"/>
              <a:t>What is a Database?</a:t>
            </a:r>
          </a:p>
        </p:txBody>
      </p:sp>
      <p:sp>
        <p:nvSpPr>
          <p:cNvPr id="3" name="Content Placeholder 2">
            <a:extLst>
              <a:ext uri="{FF2B5EF4-FFF2-40B4-BE49-F238E27FC236}">
                <a16:creationId xmlns:a16="http://schemas.microsoft.com/office/drawing/2014/main" id="{273030F8-D1A7-428C-80A3-8D9E5A3F228B}"/>
              </a:ext>
            </a:extLst>
          </p:cNvPr>
          <p:cNvSpPr>
            <a:spLocks noGrp="1"/>
          </p:cNvSpPr>
          <p:nvPr>
            <p:ph idx="1"/>
          </p:nvPr>
        </p:nvSpPr>
        <p:spPr/>
        <p:txBody>
          <a:bodyPr/>
          <a:lstStyle/>
          <a:p>
            <a:pPr marL="457200" indent="-457200">
              <a:buFont typeface="+mj-lt"/>
              <a:buAutoNum type="arabicPeriod"/>
            </a:pPr>
            <a:endParaRPr lang="en-US" dirty="0"/>
          </a:p>
          <a:p>
            <a:pPr marL="457200" indent="-457200">
              <a:buFont typeface="+mj-lt"/>
              <a:buAutoNum type="arabicPeriod"/>
            </a:pPr>
            <a:r>
              <a:rPr lang="en-US" dirty="0"/>
              <a:t>Collection of structured information</a:t>
            </a:r>
          </a:p>
          <a:p>
            <a:pPr marL="457200" indent="-457200">
              <a:buFont typeface="+mj-lt"/>
              <a:buAutoNum type="arabicPeriod"/>
            </a:pPr>
            <a:r>
              <a:rPr lang="en-US" dirty="0"/>
              <a:t>Controlled by a DBMS</a:t>
            </a:r>
          </a:p>
          <a:p>
            <a:pPr marL="457200" indent="-457200">
              <a:buFont typeface="+mj-lt"/>
              <a:buAutoNum type="arabicPeriod"/>
            </a:pPr>
            <a:r>
              <a:rPr lang="en-US" dirty="0"/>
              <a:t>The data, DBMS, and associated programs are the database system</a:t>
            </a:r>
          </a:p>
        </p:txBody>
      </p:sp>
    </p:spTree>
    <p:extLst>
      <p:ext uri="{BB962C8B-B14F-4D97-AF65-F5344CB8AC3E}">
        <p14:creationId xmlns:p14="http://schemas.microsoft.com/office/powerpoint/2010/main" val="3038189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43896-43D2-4B50-8143-925F31F0F1C4}"/>
              </a:ext>
            </a:extLst>
          </p:cNvPr>
          <p:cNvSpPr>
            <a:spLocks noGrp="1"/>
          </p:cNvSpPr>
          <p:nvPr>
            <p:ph type="title"/>
          </p:nvPr>
        </p:nvSpPr>
        <p:spPr/>
        <p:txBody>
          <a:bodyPr/>
          <a:lstStyle/>
          <a:p>
            <a:r>
              <a:rPr lang="en-US" dirty="0"/>
              <a:t>Design Process – Step 3 Normalization Continued</a:t>
            </a:r>
          </a:p>
        </p:txBody>
      </p:sp>
      <p:graphicFrame>
        <p:nvGraphicFramePr>
          <p:cNvPr id="4" name="Table 4">
            <a:extLst>
              <a:ext uri="{FF2B5EF4-FFF2-40B4-BE49-F238E27FC236}">
                <a16:creationId xmlns:a16="http://schemas.microsoft.com/office/drawing/2014/main" id="{4A48EEE5-CD1F-4A50-B825-A4E1353528EB}"/>
              </a:ext>
            </a:extLst>
          </p:cNvPr>
          <p:cNvGraphicFramePr>
            <a:graphicFrameLocks noGrp="1"/>
          </p:cNvGraphicFramePr>
          <p:nvPr>
            <p:ph idx="1"/>
          </p:nvPr>
        </p:nvGraphicFramePr>
        <p:xfrm>
          <a:off x="2058621" y="2704098"/>
          <a:ext cx="8120479" cy="2291080"/>
        </p:xfrm>
        <a:graphic>
          <a:graphicData uri="http://schemas.openxmlformats.org/drawingml/2006/table">
            <a:tbl>
              <a:tblPr firstRow="1" bandRow="1">
                <a:tableStyleId>{5C22544A-7EE6-4342-B048-85BDC9FD1C3A}</a:tableStyleId>
              </a:tblPr>
              <a:tblGrid>
                <a:gridCol w="1268887">
                  <a:extLst>
                    <a:ext uri="{9D8B030D-6E8A-4147-A177-3AD203B41FA5}">
                      <a16:colId xmlns:a16="http://schemas.microsoft.com/office/drawing/2014/main" val="916314809"/>
                    </a:ext>
                  </a:extLst>
                </a:gridCol>
                <a:gridCol w="1277654">
                  <a:extLst>
                    <a:ext uri="{9D8B030D-6E8A-4147-A177-3AD203B41FA5}">
                      <a16:colId xmlns:a16="http://schemas.microsoft.com/office/drawing/2014/main" val="157000442"/>
                    </a:ext>
                  </a:extLst>
                </a:gridCol>
                <a:gridCol w="1766170">
                  <a:extLst>
                    <a:ext uri="{9D8B030D-6E8A-4147-A177-3AD203B41FA5}">
                      <a16:colId xmlns:a16="http://schemas.microsoft.com/office/drawing/2014/main" val="3321525543"/>
                    </a:ext>
                  </a:extLst>
                </a:gridCol>
                <a:gridCol w="1478071">
                  <a:extLst>
                    <a:ext uri="{9D8B030D-6E8A-4147-A177-3AD203B41FA5}">
                      <a16:colId xmlns:a16="http://schemas.microsoft.com/office/drawing/2014/main" val="3699587963"/>
                    </a:ext>
                  </a:extLst>
                </a:gridCol>
                <a:gridCol w="1415923">
                  <a:extLst>
                    <a:ext uri="{9D8B030D-6E8A-4147-A177-3AD203B41FA5}">
                      <a16:colId xmlns:a16="http://schemas.microsoft.com/office/drawing/2014/main" val="2489486890"/>
                    </a:ext>
                  </a:extLst>
                </a:gridCol>
                <a:gridCol w="913774">
                  <a:extLst>
                    <a:ext uri="{9D8B030D-6E8A-4147-A177-3AD203B41FA5}">
                      <a16:colId xmlns:a16="http://schemas.microsoft.com/office/drawing/2014/main" val="431093264"/>
                    </a:ext>
                  </a:extLst>
                </a:gridCol>
              </a:tblGrid>
              <a:tr h="370840">
                <a:tc>
                  <a:txBody>
                    <a:bodyPr/>
                    <a:lstStyle/>
                    <a:p>
                      <a:r>
                        <a:rPr lang="en-US" dirty="0" err="1"/>
                        <a:t>Student_ID</a:t>
                      </a:r>
                      <a:endParaRPr lang="en-US" dirty="0"/>
                    </a:p>
                  </a:txBody>
                  <a:tcPr/>
                </a:tc>
                <a:tc>
                  <a:txBody>
                    <a:bodyPr/>
                    <a:lstStyle/>
                    <a:p>
                      <a:r>
                        <a:rPr lang="en-US" dirty="0"/>
                        <a:t>Name</a:t>
                      </a:r>
                    </a:p>
                  </a:txBody>
                  <a:tcPr/>
                </a:tc>
                <a:tc>
                  <a:txBody>
                    <a:bodyPr/>
                    <a:lstStyle/>
                    <a:p>
                      <a:r>
                        <a:rPr lang="en-US" dirty="0"/>
                        <a:t>Subject</a:t>
                      </a:r>
                    </a:p>
                  </a:txBody>
                  <a:tcPr/>
                </a:tc>
                <a:tc>
                  <a:txBody>
                    <a:bodyPr/>
                    <a:lstStyle/>
                    <a:p>
                      <a:r>
                        <a:rPr lang="en-US" dirty="0"/>
                        <a:t>Instructor</a:t>
                      </a:r>
                    </a:p>
                  </a:txBody>
                  <a:tcPr/>
                </a:tc>
                <a:tc>
                  <a:txBody>
                    <a:bodyPr/>
                    <a:lstStyle/>
                    <a:p>
                      <a:r>
                        <a:rPr lang="en-US" dirty="0"/>
                        <a:t>Period</a:t>
                      </a:r>
                    </a:p>
                  </a:txBody>
                  <a:tcPr/>
                </a:tc>
                <a:tc>
                  <a:txBody>
                    <a:bodyPr/>
                    <a:lstStyle/>
                    <a:p>
                      <a:r>
                        <a:rPr lang="en-US" dirty="0" err="1"/>
                        <a:t>C_Rank</a:t>
                      </a:r>
                      <a:endParaRPr lang="en-US" dirty="0"/>
                    </a:p>
                  </a:txBody>
                  <a:tcPr/>
                </a:tc>
                <a:extLst>
                  <a:ext uri="{0D108BD9-81ED-4DB2-BD59-A6C34878D82A}">
                    <a16:rowId xmlns:a16="http://schemas.microsoft.com/office/drawing/2014/main" val="4119662383"/>
                  </a:ext>
                </a:extLst>
              </a:tr>
              <a:tr h="370840">
                <a:tc>
                  <a:txBody>
                    <a:bodyPr/>
                    <a:lstStyle/>
                    <a:p>
                      <a:r>
                        <a:rPr lang="en-US" dirty="0"/>
                        <a:t>1</a:t>
                      </a:r>
                    </a:p>
                  </a:txBody>
                  <a:tcPr/>
                </a:tc>
                <a:tc>
                  <a:txBody>
                    <a:bodyPr/>
                    <a:lstStyle/>
                    <a:p>
                      <a:r>
                        <a:rPr lang="en-US" dirty="0"/>
                        <a:t>S. Spencer</a:t>
                      </a:r>
                    </a:p>
                  </a:txBody>
                  <a:tcPr/>
                </a:tc>
                <a:tc>
                  <a:txBody>
                    <a:bodyPr/>
                    <a:lstStyle/>
                    <a:p>
                      <a:r>
                        <a:rPr lang="en-US" dirty="0"/>
                        <a:t>Communication, Psychology</a:t>
                      </a:r>
                    </a:p>
                  </a:txBody>
                  <a:tcPr/>
                </a:tc>
                <a:tc>
                  <a:txBody>
                    <a:bodyPr/>
                    <a:lstStyle/>
                    <a:p>
                      <a:r>
                        <a:rPr lang="en-US" dirty="0"/>
                        <a:t>C. Lassiter, H. Spencer</a:t>
                      </a:r>
                    </a:p>
                  </a:txBody>
                  <a:tcPr/>
                </a:tc>
                <a:tc>
                  <a:txBody>
                    <a:bodyPr/>
                    <a:lstStyle/>
                    <a:p>
                      <a:r>
                        <a:rPr lang="en-US" dirty="0"/>
                        <a:t>First, Third</a:t>
                      </a:r>
                    </a:p>
                  </a:txBody>
                  <a:tcPr/>
                </a:tc>
                <a:tc>
                  <a:txBody>
                    <a:bodyPr/>
                    <a:lstStyle/>
                    <a:p>
                      <a:r>
                        <a:rPr lang="en-US" dirty="0"/>
                        <a:t>First</a:t>
                      </a:r>
                    </a:p>
                  </a:txBody>
                  <a:tcPr/>
                </a:tc>
                <a:extLst>
                  <a:ext uri="{0D108BD9-81ED-4DB2-BD59-A6C34878D82A}">
                    <a16:rowId xmlns:a16="http://schemas.microsoft.com/office/drawing/2014/main" val="1203528412"/>
                  </a:ext>
                </a:extLst>
              </a:tr>
              <a:tr h="370840">
                <a:tc>
                  <a:txBody>
                    <a:bodyPr/>
                    <a:lstStyle/>
                    <a:p>
                      <a:r>
                        <a:rPr lang="en-US" dirty="0"/>
                        <a:t>2</a:t>
                      </a:r>
                    </a:p>
                  </a:txBody>
                  <a:tcPr/>
                </a:tc>
                <a:tc>
                  <a:txBody>
                    <a:bodyPr/>
                    <a:lstStyle/>
                    <a:p>
                      <a:r>
                        <a:rPr lang="en-US" dirty="0"/>
                        <a:t>B. </a:t>
                      </a:r>
                      <a:r>
                        <a:rPr lang="en-US" dirty="0" err="1"/>
                        <a:t>Guster</a:t>
                      </a:r>
                      <a:endParaRPr lang="en-US" dirty="0"/>
                    </a:p>
                  </a:txBody>
                  <a:tcPr/>
                </a:tc>
                <a:tc>
                  <a:txBody>
                    <a:bodyPr/>
                    <a:lstStyle/>
                    <a:p>
                      <a:r>
                        <a:rPr lang="en-US" dirty="0"/>
                        <a:t>Communication, Pharmacology</a:t>
                      </a:r>
                    </a:p>
                  </a:txBody>
                  <a:tcPr/>
                </a:tc>
                <a:tc>
                  <a:txBody>
                    <a:bodyPr/>
                    <a:lstStyle/>
                    <a:p>
                      <a:r>
                        <a:rPr lang="en-US" dirty="0"/>
                        <a:t>C. Lassiter, B. McNab</a:t>
                      </a:r>
                    </a:p>
                  </a:txBody>
                  <a:tcPr/>
                </a:tc>
                <a:tc>
                  <a:txBody>
                    <a:bodyPr/>
                    <a:lstStyle/>
                    <a:p>
                      <a:r>
                        <a:rPr lang="en-US" dirty="0"/>
                        <a:t>First, Second</a:t>
                      </a:r>
                    </a:p>
                  </a:txBody>
                  <a:tcPr/>
                </a:tc>
                <a:tc>
                  <a:txBody>
                    <a:bodyPr/>
                    <a:lstStyle/>
                    <a:p>
                      <a:r>
                        <a:rPr lang="en-US" dirty="0"/>
                        <a:t>Second</a:t>
                      </a:r>
                    </a:p>
                  </a:txBody>
                  <a:tcPr/>
                </a:tc>
                <a:extLst>
                  <a:ext uri="{0D108BD9-81ED-4DB2-BD59-A6C34878D82A}">
                    <a16:rowId xmlns:a16="http://schemas.microsoft.com/office/drawing/2014/main" val="1135272456"/>
                  </a:ext>
                </a:extLst>
              </a:tr>
              <a:tr h="370840">
                <a:tc>
                  <a:txBody>
                    <a:bodyPr/>
                    <a:lstStyle/>
                    <a:p>
                      <a:r>
                        <a:rPr lang="en-US" dirty="0"/>
                        <a:t>3</a:t>
                      </a:r>
                    </a:p>
                  </a:txBody>
                  <a:tcPr/>
                </a:tc>
                <a:tc>
                  <a:txBody>
                    <a:bodyPr/>
                    <a:lstStyle/>
                    <a:p>
                      <a:r>
                        <a:rPr lang="en-US" dirty="0"/>
                        <a:t>J. O’Hara</a:t>
                      </a:r>
                    </a:p>
                  </a:txBody>
                  <a:tcPr/>
                </a:tc>
                <a:tc>
                  <a:txBody>
                    <a:bodyPr/>
                    <a:lstStyle/>
                    <a:p>
                      <a:r>
                        <a:rPr lang="en-US" dirty="0"/>
                        <a:t>Communication, Criminal Justice</a:t>
                      </a:r>
                    </a:p>
                  </a:txBody>
                  <a:tcPr/>
                </a:tc>
                <a:tc>
                  <a:txBody>
                    <a:bodyPr/>
                    <a:lstStyle/>
                    <a:p>
                      <a:r>
                        <a:rPr lang="en-US" dirty="0"/>
                        <a:t>C. Lassiter, K. Vick</a:t>
                      </a:r>
                    </a:p>
                  </a:txBody>
                  <a:tcPr/>
                </a:tc>
                <a:tc>
                  <a:txBody>
                    <a:bodyPr/>
                    <a:lstStyle/>
                    <a:p>
                      <a:r>
                        <a:rPr lang="en-US" dirty="0"/>
                        <a:t>First, Fourth</a:t>
                      </a:r>
                    </a:p>
                  </a:txBody>
                  <a:tcPr/>
                </a:tc>
                <a:tc>
                  <a:txBody>
                    <a:bodyPr/>
                    <a:lstStyle/>
                    <a:p>
                      <a:r>
                        <a:rPr lang="en-US" dirty="0"/>
                        <a:t>Third</a:t>
                      </a:r>
                    </a:p>
                  </a:txBody>
                  <a:tcPr/>
                </a:tc>
                <a:extLst>
                  <a:ext uri="{0D108BD9-81ED-4DB2-BD59-A6C34878D82A}">
                    <a16:rowId xmlns:a16="http://schemas.microsoft.com/office/drawing/2014/main" val="1760194845"/>
                  </a:ext>
                </a:extLst>
              </a:tr>
            </a:tbl>
          </a:graphicData>
        </a:graphic>
      </p:graphicFrame>
    </p:spTree>
    <p:extLst>
      <p:ext uri="{BB962C8B-B14F-4D97-AF65-F5344CB8AC3E}">
        <p14:creationId xmlns:p14="http://schemas.microsoft.com/office/powerpoint/2010/main" val="1504082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690E-39F0-444C-8A06-1450A7ED2CD8}"/>
              </a:ext>
            </a:extLst>
          </p:cNvPr>
          <p:cNvSpPr>
            <a:spLocks noGrp="1"/>
          </p:cNvSpPr>
          <p:nvPr>
            <p:ph type="title"/>
          </p:nvPr>
        </p:nvSpPr>
        <p:spPr/>
        <p:txBody>
          <a:bodyPr/>
          <a:lstStyle/>
          <a:p>
            <a:r>
              <a:rPr lang="en-US" dirty="0"/>
              <a:t>Design Process – Step 3 </a:t>
            </a:r>
            <a:r>
              <a:rPr lang="en-US" dirty="0" err="1"/>
              <a:t>Con’t</a:t>
            </a:r>
            <a:r>
              <a:rPr lang="en-US" dirty="0"/>
              <a:t> First Normal Rule</a:t>
            </a:r>
          </a:p>
        </p:txBody>
      </p:sp>
      <p:sp>
        <p:nvSpPr>
          <p:cNvPr id="3" name="Content Placeholder 2">
            <a:extLst>
              <a:ext uri="{FF2B5EF4-FFF2-40B4-BE49-F238E27FC236}">
                <a16:creationId xmlns:a16="http://schemas.microsoft.com/office/drawing/2014/main" id="{69C90415-21DF-4967-994B-D14C7A0C3F1A}"/>
              </a:ext>
            </a:extLst>
          </p:cNvPr>
          <p:cNvSpPr>
            <a:spLocks noGrp="1"/>
          </p:cNvSpPr>
          <p:nvPr>
            <p:ph idx="1"/>
          </p:nvPr>
        </p:nvSpPr>
        <p:spPr/>
        <p:txBody>
          <a:bodyPr>
            <a:normAutofit/>
          </a:bodyPr>
          <a:lstStyle/>
          <a:p>
            <a:pPr marL="457200" indent="-457200">
              <a:buFont typeface="+mj-lt"/>
              <a:buAutoNum type="arabicPeriod"/>
            </a:pPr>
            <a:endParaRPr lang="en-US" sz="2400" dirty="0"/>
          </a:p>
          <a:p>
            <a:pPr marL="457200" indent="-457200">
              <a:buFont typeface="+mj-lt"/>
              <a:buAutoNum type="arabicPeriod"/>
            </a:pPr>
            <a:r>
              <a:rPr lang="en-US" sz="2400" dirty="0"/>
              <a:t>Single Valued Attributes</a:t>
            </a:r>
          </a:p>
          <a:p>
            <a:pPr marL="457200" indent="-457200">
              <a:buFont typeface="+mj-lt"/>
              <a:buAutoNum type="arabicPeriod"/>
            </a:pPr>
            <a:r>
              <a:rPr lang="en-US" sz="2400" dirty="0"/>
              <a:t>Attribute Domains should not change</a:t>
            </a:r>
          </a:p>
          <a:p>
            <a:pPr marL="457200" indent="-457200">
              <a:buFont typeface="+mj-lt"/>
              <a:buAutoNum type="arabicPeriod"/>
            </a:pPr>
            <a:r>
              <a:rPr lang="en-US" sz="2400" dirty="0"/>
              <a:t>Unique Attribute / Column names</a:t>
            </a:r>
          </a:p>
          <a:p>
            <a:pPr marL="457200" indent="-457200">
              <a:buFont typeface="+mj-lt"/>
              <a:buAutoNum type="arabicPeriod"/>
            </a:pPr>
            <a:r>
              <a:rPr lang="en-US" sz="2400" dirty="0"/>
              <a:t>Order doesn’t matter</a:t>
            </a:r>
          </a:p>
        </p:txBody>
      </p:sp>
    </p:spTree>
    <p:extLst>
      <p:ext uri="{BB962C8B-B14F-4D97-AF65-F5344CB8AC3E}">
        <p14:creationId xmlns:p14="http://schemas.microsoft.com/office/powerpoint/2010/main" val="809901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1E184-FC3A-4DA7-B55C-2CEB62916421}"/>
              </a:ext>
            </a:extLst>
          </p:cNvPr>
          <p:cNvSpPr>
            <a:spLocks noGrp="1"/>
          </p:cNvSpPr>
          <p:nvPr>
            <p:ph type="title"/>
          </p:nvPr>
        </p:nvSpPr>
        <p:spPr/>
        <p:txBody>
          <a:bodyPr/>
          <a:lstStyle/>
          <a:p>
            <a:r>
              <a:rPr lang="en-US" dirty="0"/>
              <a:t>Design Process – Step 3 </a:t>
            </a:r>
            <a:r>
              <a:rPr lang="en-US" dirty="0" err="1"/>
              <a:t>Con’t</a:t>
            </a:r>
            <a:r>
              <a:rPr lang="en-US" dirty="0"/>
              <a:t> First Normal Rule</a:t>
            </a:r>
          </a:p>
        </p:txBody>
      </p:sp>
      <p:graphicFrame>
        <p:nvGraphicFramePr>
          <p:cNvPr id="8" name="Table 8">
            <a:extLst>
              <a:ext uri="{FF2B5EF4-FFF2-40B4-BE49-F238E27FC236}">
                <a16:creationId xmlns:a16="http://schemas.microsoft.com/office/drawing/2014/main" id="{B7C204B7-839B-49A2-8F8B-6DB94EEEE668}"/>
              </a:ext>
            </a:extLst>
          </p:cNvPr>
          <p:cNvGraphicFramePr>
            <a:graphicFrameLocks noGrp="1"/>
          </p:cNvGraphicFramePr>
          <p:nvPr>
            <p:ph idx="1"/>
          </p:nvPr>
        </p:nvGraphicFramePr>
        <p:xfrm>
          <a:off x="2324100" y="2524760"/>
          <a:ext cx="7543800" cy="2595880"/>
        </p:xfrm>
        <a:graphic>
          <a:graphicData uri="http://schemas.openxmlformats.org/drawingml/2006/table">
            <a:tbl>
              <a:tblPr firstRow="1" bandRow="1">
                <a:tableStyleId>{5C22544A-7EE6-4342-B048-85BDC9FD1C3A}</a:tableStyleId>
              </a:tblPr>
              <a:tblGrid>
                <a:gridCol w="1288759">
                  <a:extLst>
                    <a:ext uri="{9D8B030D-6E8A-4147-A177-3AD203B41FA5}">
                      <a16:colId xmlns:a16="http://schemas.microsoft.com/office/drawing/2014/main" val="2958662130"/>
                    </a:ext>
                  </a:extLst>
                </a:gridCol>
                <a:gridCol w="1149291">
                  <a:extLst>
                    <a:ext uri="{9D8B030D-6E8A-4147-A177-3AD203B41FA5}">
                      <a16:colId xmlns:a16="http://schemas.microsoft.com/office/drawing/2014/main" val="793341796"/>
                    </a:ext>
                  </a:extLst>
                </a:gridCol>
                <a:gridCol w="1770078">
                  <a:extLst>
                    <a:ext uri="{9D8B030D-6E8A-4147-A177-3AD203B41FA5}">
                      <a16:colId xmlns:a16="http://schemas.microsoft.com/office/drawing/2014/main" val="3577978428"/>
                    </a:ext>
                  </a:extLst>
                </a:gridCol>
                <a:gridCol w="1375794">
                  <a:extLst>
                    <a:ext uri="{9D8B030D-6E8A-4147-A177-3AD203B41FA5}">
                      <a16:colId xmlns:a16="http://schemas.microsoft.com/office/drawing/2014/main" val="169671433"/>
                    </a:ext>
                  </a:extLst>
                </a:gridCol>
                <a:gridCol w="993808">
                  <a:extLst>
                    <a:ext uri="{9D8B030D-6E8A-4147-A177-3AD203B41FA5}">
                      <a16:colId xmlns:a16="http://schemas.microsoft.com/office/drawing/2014/main" val="690115705"/>
                    </a:ext>
                  </a:extLst>
                </a:gridCol>
                <a:gridCol w="966070">
                  <a:extLst>
                    <a:ext uri="{9D8B030D-6E8A-4147-A177-3AD203B41FA5}">
                      <a16:colId xmlns:a16="http://schemas.microsoft.com/office/drawing/2014/main" val="672009665"/>
                    </a:ext>
                  </a:extLst>
                </a:gridCol>
              </a:tblGrid>
              <a:tr h="370840">
                <a:tc>
                  <a:txBody>
                    <a:bodyPr/>
                    <a:lstStyle/>
                    <a:p>
                      <a:r>
                        <a:rPr lang="en-US" dirty="0" err="1"/>
                        <a:t>Student_ID</a:t>
                      </a:r>
                      <a:endParaRPr lang="en-US" dirty="0"/>
                    </a:p>
                  </a:txBody>
                  <a:tcPr/>
                </a:tc>
                <a:tc>
                  <a:txBody>
                    <a:bodyPr/>
                    <a:lstStyle/>
                    <a:p>
                      <a:r>
                        <a:rPr lang="en-US" dirty="0"/>
                        <a:t>Name</a:t>
                      </a:r>
                    </a:p>
                  </a:txBody>
                  <a:tcPr/>
                </a:tc>
                <a:tc>
                  <a:txBody>
                    <a:bodyPr/>
                    <a:lstStyle/>
                    <a:p>
                      <a:r>
                        <a:rPr lang="en-US" dirty="0"/>
                        <a:t>Subject</a:t>
                      </a:r>
                    </a:p>
                  </a:txBody>
                  <a:tcPr/>
                </a:tc>
                <a:tc>
                  <a:txBody>
                    <a:bodyPr/>
                    <a:lstStyle/>
                    <a:p>
                      <a:r>
                        <a:rPr lang="en-US" dirty="0"/>
                        <a:t>Instructor</a:t>
                      </a:r>
                    </a:p>
                  </a:txBody>
                  <a:tcPr/>
                </a:tc>
                <a:tc>
                  <a:txBody>
                    <a:bodyPr/>
                    <a:lstStyle/>
                    <a:p>
                      <a:r>
                        <a:rPr lang="en-US" dirty="0"/>
                        <a:t>Period</a:t>
                      </a:r>
                    </a:p>
                  </a:txBody>
                  <a:tcPr/>
                </a:tc>
                <a:tc>
                  <a:txBody>
                    <a:bodyPr/>
                    <a:lstStyle/>
                    <a:p>
                      <a:r>
                        <a:rPr lang="en-US" dirty="0" err="1"/>
                        <a:t>C_Rank</a:t>
                      </a:r>
                      <a:endParaRPr lang="en-US" dirty="0"/>
                    </a:p>
                  </a:txBody>
                  <a:tcPr/>
                </a:tc>
                <a:extLst>
                  <a:ext uri="{0D108BD9-81ED-4DB2-BD59-A6C34878D82A}">
                    <a16:rowId xmlns:a16="http://schemas.microsoft.com/office/drawing/2014/main" val="1340410219"/>
                  </a:ext>
                </a:extLst>
              </a:tr>
              <a:tr h="370840">
                <a:tc>
                  <a:txBody>
                    <a:bodyPr/>
                    <a:lstStyle/>
                    <a:p>
                      <a:r>
                        <a:rPr lang="en-US" dirty="0"/>
                        <a:t>1</a:t>
                      </a:r>
                    </a:p>
                  </a:txBody>
                  <a:tcPr/>
                </a:tc>
                <a:tc>
                  <a:txBody>
                    <a:bodyPr/>
                    <a:lstStyle/>
                    <a:p>
                      <a:r>
                        <a:rPr lang="en-US" dirty="0"/>
                        <a:t>S. Spencer</a:t>
                      </a:r>
                    </a:p>
                  </a:txBody>
                  <a:tcPr/>
                </a:tc>
                <a:tc>
                  <a:txBody>
                    <a:bodyPr/>
                    <a:lstStyle/>
                    <a:p>
                      <a:r>
                        <a:rPr lang="en-US" dirty="0"/>
                        <a:t>Communication</a:t>
                      </a:r>
                    </a:p>
                  </a:txBody>
                  <a:tcPr/>
                </a:tc>
                <a:tc>
                  <a:txBody>
                    <a:bodyPr/>
                    <a:lstStyle/>
                    <a:p>
                      <a:r>
                        <a:rPr lang="en-US" dirty="0"/>
                        <a:t>C. Lassiter</a:t>
                      </a:r>
                    </a:p>
                  </a:txBody>
                  <a:tcPr/>
                </a:tc>
                <a:tc>
                  <a:txBody>
                    <a:bodyPr/>
                    <a:lstStyle/>
                    <a:p>
                      <a:r>
                        <a:rPr lang="en-US" dirty="0"/>
                        <a:t>First</a:t>
                      </a:r>
                    </a:p>
                  </a:txBody>
                  <a:tcPr/>
                </a:tc>
                <a:tc>
                  <a:txBody>
                    <a:bodyPr/>
                    <a:lstStyle/>
                    <a:p>
                      <a:r>
                        <a:rPr lang="en-US" dirty="0"/>
                        <a:t>First</a:t>
                      </a:r>
                    </a:p>
                  </a:txBody>
                  <a:tcPr/>
                </a:tc>
                <a:extLst>
                  <a:ext uri="{0D108BD9-81ED-4DB2-BD59-A6C34878D82A}">
                    <a16:rowId xmlns:a16="http://schemas.microsoft.com/office/drawing/2014/main" val="4236062328"/>
                  </a:ext>
                </a:extLst>
              </a:tr>
              <a:tr h="370840">
                <a:tc>
                  <a:txBody>
                    <a:bodyPr/>
                    <a:lstStyle/>
                    <a:p>
                      <a:r>
                        <a:rPr lang="en-US" dirty="0"/>
                        <a:t>1</a:t>
                      </a:r>
                    </a:p>
                  </a:txBody>
                  <a:tcPr/>
                </a:tc>
                <a:tc>
                  <a:txBody>
                    <a:bodyPr/>
                    <a:lstStyle/>
                    <a:p>
                      <a:r>
                        <a:rPr lang="en-US" dirty="0"/>
                        <a:t>S. Spencer</a:t>
                      </a:r>
                    </a:p>
                  </a:txBody>
                  <a:tcPr/>
                </a:tc>
                <a:tc>
                  <a:txBody>
                    <a:bodyPr/>
                    <a:lstStyle/>
                    <a:p>
                      <a:r>
                        <a:rPr lang="en-US" dirty="0"/>
                        <a:t>Psychology</a:t>
                      </a:r>
                    </a:p>
                  </a:txBody>
                  <a:tcPr/>
                </a:tc>
                <a:tc>
                  <a:txBody>
                    <a:bodyPr/>
                    <a:lstStyle/>
                    <a:p>
                      <a:r>
                        <a:rPr lang="en-US" dirty="0"/>
                        <a:t>H. Spencer</a:t>
                      </a:r>
                    </a:p>
                  </a:txBody>
                  <a:tcPr/>
                </a:tc>
                <a:tc>
                  <a:txBody>
                    <a:bodyPr/>
                    <a:lstStyle/>
                    <a:p>
                      <a:r>
                        <a:rPr lang="en-US" dirty="0"/>
                        <a:t>Third</a:t>
                      </a:r>
                    </a:p>
                  </a:txBody>
                  <a:tcPr/>
                </a:tc>
                <a:tc>
                  <a:txBody>
                    <a:bodyPr/>
                    <a:lstStyle/>
                    <a:p>
                      <a:r>
                        <a:rPr lang="en-US" dirty="0"/>
                        <a:t>First</a:t>
                      </a:r>
                    </a:p>
                  </a:txBody>
                  <a:tcPr/>
                </a:tc>
                <a:extLst>
                  <a:ext uri="{0D108BD9-81ED-4DB2-BD59-A6C34878D82A}">
                    <a16:rowId xmlns:a16="http://schemas.microsoft.com/office/drawing/2014/main" val="3680466593"/>
                  </a:ext>
                </a:extLst>
              </a:tr>
              <a:tr h="370840">
                <a:tc>
                  <a:txBody>
                    <a:bodyPr/>
                    <a:lstStyle/>
                    <a:p>
                      <a:r>
                        <a:rPr lang="en-US" dirty="0"/>
                        <a:t>2</a:t>
                      </a:r>
                    </a:p>
                  </a:txBody>
                  <a:tcPr/>
                </a:tc>
                <a:tc>
                  <a:txBody>
                    <a:bodyPr/>
                    <a:lstStyle/>
                    <a:p>
                      <a:r>
                        <a:rPr lang="en-US" dirty="0"/>
                        <a:t>B. </a:t>
                      </a:r>
                      <a:r>
                        <a:rPr lang="en-US" dirty="0" err="1"/>
                        <a:t>Guster</a:t>
                      </a:r>
                      <a:endParaRPr lang="en-US" dirty="0"/>
                    </a:p>
                  </a:txBody>
                  <a:tcPr/>
                </a:tc>
                <a:tc>
                  <a:txBody>
                    <a:bodyPr/>
                    <a:lstStyle/>
                    <a:p>
                      <a:r>
                        <a:rPr lang="en-US" dirty="0"/>
                        <a:t>Communication</a:t>
                      </a:r>
                    </a:p>
                  </a:txBody>
                  <a:tcPr/>
                </a:tc>
                <a:tc>
                  <a:txBody>
                    <a:bodyPr/>
                    <a:lstStyle/>
                    <a:p>
                      <a:r>
                        <a:rPr lang="en-US" dirty="0"/>
                        <a:t>C. Lassiter</a:t>
                      </a:r>
                    </a:p>
                  </a:txBody>
                  <a:tcPr/>
                </a:tc>
                <a:tc>
                  <a:txBody>
                    <a:bodyPr/>
                    <a:lstStyle/>
                    <a:p>
                      <a:r>
                        <a:rPr lang="en-US" dirty="0"/>
                        <a:t>First</a:t>
                      </a:r>
                    </a:p>
                  </a:txBody>
                  <a:tcPr/>
                </a:tc>
                <a:tc>
                  <a:txBody>
                    <a:bodyPr/>
                    <a:lstStyle/>
                    <a:p>
                      <a:r>
                        <a:rPr lang="en-US" dirty="0"/>
                        <a:t>Second</a:t>
                      </a:r>
                    </a:p>
                  </a:txBody>
                  <a:tcPr/>
                </a:tc>
                <a:extLst>
                  <a:ext uri="{0D108BD9-81ED-4DB2-BD59-A6C34878D82A}">
                    <a16:rowId xmlns:a16="http://schemas.microsoft.com/office/drawing/2014/main" val="1055005867"/>
                  </a:ext>
                </a:extLst>
              </a:tr>
              <a:tr h="370840">
                <a:tc>
                  <a:txBody>
                    <a:bodyPr/>
                    <a:lstStyle/>
                    <a:p>
                      <a:r>
                        <a:rPr lang="en-US" dirty="0"/>
                        <a:t>2</a:t>
                      </a:r>
                    </a:p>
                  </a:txBody>
                  <a:tcPr/>
                </a:tc>
                <a:tc>
                  <a:txBody>
                    <a:bodyPr/>
                    <a:lstStyle/>
                    <a:p>
                      <a:r>
                        <a:rPr lang="en-US" dirty="0"/>
                        <a:t>B. </a:t>
                      </a:r>
                      <a:r>
                        <a:rPr lang="en-US" dirty="0" err="1"/>
                        <a:t>Guster</a:t>
                      </a:r>
                      <a:endParaRPr lang="en-US" dirty="0"/>
                    </a:p>
                  </a:txBody>
                  <a:tcPr/>
                </a:tc>
                <a:tc>
                  <a:txBody>
                    <a:bodyPr/>
                    <a:lstStyle/>
                    <a:p>
                      <a:r>
                        <a:rPr lang="en-US" dirty="0"/>
                        <a:t>Pharmacology</a:t>
                      </a:r>
                    </a:p>
                  </a:txBody>
                  <a:tcPr/>
                </a:tc>
                <a:tc>
                  <a:txBody>
                    <a:bodyPr/>
                    <a:lstStyle/>
                    <a:p>
                      <a:r>
                        <a:rPr lang="en-US" dirty="0"/>
                        <a:t>B. McNab</a:t>
                      </a:r>
                    </a:p>
                  </a:txBody>
                  <a:tcPr/>
                </a:tc>
                <a:tc>
                  <a:txBody>
                    <a:bodyPr/>
                    <a:lstStyle/>
                    <a:p>
                      <a:r>
                        <a:rPr lang="en-US" dirty="0"/>
                        <a:t>Second</a:t>
                      </a:r>
                    </a:p>
                  </a:txBody>
                  <a:tcPr/>
                </a:tc>
                <a:tc>
                  <a:txBody>
                    <a:bodyPr/>
                    <a:lstStyle/>
                    <a:p>
                      <a:r>
                        <a:rPr lang="en-US" dirty="0"/>
                        <a:t>Second</a:t>
                      </a:r>
                    </a:p>
                  </a:txBody>
                  <a:tcPr/>
                </a:tc>
                <a:extLst>
                  <a:ext uri="{0D108BD9-81ED-4DB2-BD59-A6C34878D82A}">
                    <a16:rowId xmlns:a16="http://schemas.microsoft.com/office/drawing/2014/main" val="269978899"/>
                  </a:ext>
                </a:extLst>
              </a:tr>
              <a:tr h="370840">
                <a:tc>
                  <a:txBody>
                    <a:bodyPr/>
                    <a:lstStyle/>
                    <a:p>
                      <a:r>
                        <a:rPr lang="en-US" dirty="0"/>
                        <a:t>3</a:t>
                      </a:r>
                    </a:p>
                  </a:txBody>
                  <a:tcPr/>
                </a:tc>
                <a:tc>
                  <a:txBody>
                    <a:bodyPr/>
                    <a:lstStyle/>
                    <a:p>
                      <a:r>
                        <a:rPr lang="en-US" dirty="0"/>
                        <a:t>J. O’Hara</a:t>
                      </a:r>
                    </a:p>
                  </a:txBody>
                  <a:tcPr/>
                </a:tc>
                <a:tc>
                  <a:txBody>
                    <a:bodyPr/>
                    <a:lstStyle/>
                    <a:p>
                      <a:r>
                        <a:rPr lang="en-US" dirty="0"/>
                        <a:t>Communication</a:t>
                      </a:r>
                    </a:p>
                  </a:txBody>
                  <a:tcPr/>
                </a:tc>
                <a:tc>
                  <a:txBody>
                    <a:bodyPr/>
                    <a:lstStyle/>
                    <a:p>
                      <a:r>
                        <a:rPr lang="en-US" dirty="0"/>
                        <a:t>C. Lassiter</a:t>
                      </a:r>
                    </a:p>
                  </a:txBody>
                  <a:tcPr/>
                </a:tc>
                <a:tc>
                  <a:txBody>
                    <a:bodyPr/>
                    <a:lstStyle/>
                    <a:p>
                      <a:r>
                        <a:rPr lang="en-US" dirty="0"/>
                        <a:t>First</a:t>
                      </a:r>
                    </a:p>
                  </a:txBody>
                  <a:tcPr/>
                </a:tc>
                <a:tc>
                  <a:txBody>
                    <a:bodyPr/>
                    <a:lstStyle/>
                    <a:p>
                      <a:r>
                        <a:rPr lang="en-US" dirty="0"/>
                        <a:t>Third</a:t>
                      </a:r>
                    </a:p>
                  </a:txBody>
                  <a:tcPr/>
                </a:tc>
                <a:extLst>
                  <a:ext uri="{0D108BD9-81ED-4DB2-BD59-A6C34878D82A}">
                    <a16:rowId xmlns:a16="http://schemas.microsoft.com/office/drawing/2014/main" val="2788098226"/>
                  </a:ext>
                </a:extLst>
              </a:tr>
              <a:tr h="370840">
                <a:tc>
                  <a:txBody>
                    <a:bodyPr/>
                    <a:lstStyle/>
                    <a:p>
                      <a:r>
                        <a:rPr lang="en-US" dirty="0"/>
                        <a:t>3</a:t>
                      </a:r>
                    </a:p>
                  </a:txBody>
                  <a:tcPr/>
                </a:tc>
                <a:tc>
                  <a:txBody>
                    <a:bodyPr/>
                    <a:lstStyle/>
                    <a:p>
                      <a:r>
                        <a:rPr lang="en-US" dirty="0"/>
                        <a:t>J. O’Hara</a:t>
                      </a:r>
                    </a:p>
                  </a:txBody>
                  <a:tcPr/>
                </a:tc>
                <a:tc>
                  <a:txBody>
                    <a:bodyPr/>
                    <a:lstStyle/>
                    <a:p>
                      <a:r>
                        <a:rPr lang="en-US" dirty="0"/>
                        <a:t>Criminal Justice</a:t>
                      </a:r>
                    </a:p>
                  </a:txBody>
                  <a:tcPr/>
                </a:tc>
                <a:tc>
                  <a:txBody>
                    <a:bodyPr/>
                    <a:lstStyle/>
                    <a:p>
                      <a:r>
                        <a:rPr lang="en-US" dirty="0"/>
                        <a:t>K. Vick</a:t>
                      </a:r>
                    </a:p>
                  </a:txBody>
                  <a:tcPr/>
                </a:tc>
                <a:tc>
                  <a:txBody>
                    <a:bodyPr/>
                    <a:lstStyle/>
                    <a:p>
                      <a:r>
                        <a:rPr lang="en-US" dirty="0"/>
                        <a:t>Fourth</a:t>
                      </a:r>
                    </a:p>
                  </a:txBody>
                  <a:tcPr/>
                </a:tc>
                <a:tc>
                  <a:txBody>
                    <a:bodyPr/>
                    <a:lstStyle/>
                    <a:p>
                      <a:r>
                        <a:rPr lang="en-US" dirty="0"/>
                        <a:t>Third</a:t>
                      </a:r>
                    </a:p>
                  </a:txBody>
                  <a:tcPr/>
                </a:tc>
                <a:extLst>
                  <a:ext uri="{0D108BD9-81ED-4DB2-BD59-A6C34878D82A}">
                    <a16:rowId xmlns:a16="http://schemas.microsoft.com/office/drawing/2014/main" val="2728815506"/>
                  </a:ext>
                </a:extLst>
              </a:tr>
            </a:tbl>
          </a:graphicData>
        </a:graphic>
      </p:graphicFrame>
    </p:spTree>
    <p:extLst>
      <p:ext uri="{BB962C8B-B14F-4D97-AF65-F5344CB8AC3E}">
        <p14:creationId xmlns:p14="http://schemas.microsoft.com/office/powerpoint/2010/main" val="391389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E690E-39F0-444C-8A06-1450A7ED2CD8}"/>
              </a:ext>
            </a:extLst>
          </p:cNvPr>
          <p:cNvSpPr>
            <a:spLocks noGrp="1"/>
          </p:cNvSpPr>
          <p:nvPr>
            <p:ph type="title"/>
          </p:nvPr>
        </p:nvSpPr>
        <p:spPr/>
        <p:txBody>
          <a:bodyPr>
            <a:normAutofit/>
          </a:bodyPr>
          <a:lstStyle/>
          <a:p>
            <a:r>
              <a:rPr lang="en-US" dirty="0"/>
              <a:t>Design Process – Step 3 </a:t>
            </a:r>
            <a:r>
              <a:rPr lang="en-US" dirty="0" err="1"/>
              <a:t>Con’t</a:t>
            </a:r>
            <a:r>
              <a:rPr lang="en-US" dirty="0"/>
              <a:t>         Second Normal Rule</a:t>
            </a:r>
          </a:p>
        </p:txBody>
      </p:sp>
      <p:sp>
        <p:nvSpPr>
          <p:cNvPr id="3" name="Content Placeholder 2">
            <a:extLst>
              <a:ext uri="{FF2B5EF4-FFF2-40B4-BE49-F238E27FC236}">
                <a16:creationId xmlns:a16="http://schemas.microsoft.com/office/drawing/2014/main" id="{69C90415-21DF-4967-994B-D14C7A0C3F1A}"/>
              </a:ext>
            </a:extLst>
          </p:cNvPr>
          <p:cNvSpPr>
            <a:spLocks noGrp="1"/>
          </p:cNvSpPr>
          <p:nvPr>
            <p:ph idx="1"/>
          </p:nvPr>
        </p:nvSpPr>
        <p:spPr/>
        <p:txBody>
          <a:bodyPr/>
          <a:lstStyle/>
          <a:p>
            <a:pPr marL="0" indent="0">
              <a:buNone/>
            </a:pPr>
            <a:endParaRPr lang="en-US" sz="2400" dirty="0"/>
          </a:p>
          <a:p>
            <a:pPr marL="457200" indent="-457200">
              <a:buFont typeface="+mj-lt"/>
              <a:buAutoNum type="arabicPeriod"/>
            </a:pPr>
            <a:r>
              <a:rPr lang="en-US" sz="2400" dirty="0"/>
              <a:t>Follows 1NF</a:t>
            </a:r>
          </a:p>
          <a:p>
            <a:pPr marL="457200" indent="-457200">
              <a:buFont typeface="+mj-lt"/>
              <a:buAutoNum type="arabicPeriod"/>
            </a:pPr>
            <a:r>
              <a:rPr lang="en-US" sz="2400" dirty="0"/>
              <a:t>Create separate tables for sets of values that apply to multiple records.</a:t>
            </a:r>
          </a:p>
          <a:p>
            <a:pPr marL="457200" indent="-457200">
              <a:buFont typeface="+mj-lt"/>
              <a:buAutoNum type="arabicPeriod"/>
            </a:pPr>
            <a:r>
              <a:rPr lang="en-US" sz="2400" dirty="0"/>
              <a:t>Relate these tables with a foreign key.</a:t>
            </a:r>
          </a:p>
        </p:txBody>
      </p:sp>
    </p:spTree>
    <p:extLst>
      <p:ext uri="{BB962C8B-B14F-4D97-AF65-F5344CB8AC3E}">
        <p14:creationId xmlns:p14="http://schemas.microsoft.com/office/powerpoint/2010/main" val="373649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9BCD-3CD0-4C00-B498-AD95FA55B384}"/>
              </a:ext>
            </a:extLst>
          </p:cNvPr>
          <p:cNvSpPr>
            <a:spLocks noGrp="1"/>
          </p:cNvSpPr>
          <p:nvPr>
            <p:ph type="title"/>
          </p:nvPr>
        </p:nvSpPr>
        <p:spPr/>
        <p:txBody>
          <a:bodyPr/>
          <a:lstStyle/>
          <a:p>
            <a:r>
              <a:rPr lang="en-US" dirty="0"/>
              <a:t>Design Process – Step 3 </a:t>
            </a:r>
            <a:r>
              <a:rPr lang="en-US" dirty="0" err="1"/>
              <a:t>Con’t</a:t>
            </a:r>
            <a:r>
              <a:rPr lang="en-US" dirty="0"/>
              <a:t> Second Normal Rule</a:t>
            </a:r>
          </a:p>
        </p:txBody>
      </p:sp>
      <p:graphicFrame>
        <p:nvGraphicFramePr>
          <p:cNvPr id="14" name="Table 14">
            <a:extLst>
              <a:ext uri="{FF2B5EF4-FFF2-40B4-BE49-F238E27FC236}">
                <a16:creationId xmlns:a16="http://schemas.microsoft.com/office/drawing/2014/main" id="{34B0EB67-439D-49C0-B46B-03CF2ED909F2}"/>
              </a:ext>
            </a:extLst>
          </p:cNvPr>
          <p:cNvGraphicFramePr>
            <a:graphicFrameLocks noGrp="1"/>
          </p:cNvGraphicFramePr>
          <p:nvPr>
            <p:ph idx="1"/>
          </p:nvPr>
        </p:nvGraphicFramePr>
        <p:xfrm>
          <a:off x="2301242" y="1845668"/>
          <a:ext cx="4540482" cy="1463040"/>
        </p:xfrm>
        <a:graphic>
          <a:graphicData uri="http://schemas.openxmlformats.org/drawingml/2006/table">
            <a:tbl>
              <a:tblPr firstRow="1" bandRow="1">
                <a:tableStyleId>{5C22544A-7EE6-4342-B048-85BDC9FD1C3A}</a:tableStyleId>
              </a:tblPr>
              <a:tblGrid>
                <a:gridCol w="1513790">
                  <a:extLst>
                    <a:ext uri="{9D8B030D-6E8A-4147-A177-3AD203B41FA5}">
                      <a16:colId xmlns:a16="http://schemas.microsoft.com/office/drawing/2014/main" val="844785131"/>
                    </a:ext>
                  </a:extLst>
                </a:gridCol>
                <a:gridCol w="1506683">
                  <a:extLst>
                    <a:ext uri="{9D8B030D-6E8A-4147-A177-3AD203B41FA5}">
                      <a16:colId xmlns:a16="http://schemas.microsoft.com/office/drawing/2014/main" val="1192506282"/>
                    </a:ext>
                  </a:extLst>
                </a:gridCol>
                <a:gridCol w="1520009">
                  <a:extLst>
                    <a:ext uri="{9D8B030D-6E8A-4147-A177-3AD203B41FA5}">
                      <a16:colId xmlns:a16="http://schemas.microsoft.com/office/drawing/2014/main" val="1692210158"/>
                    </a:ext>
                  </a:extLst>
                </a:gridCol>
              </a:tblGrid>
              <a:tr h="249130">
                <a:tc>
                  <a:txBody>
                    <a:bodyPr/>
                    <a:lstStyle/>
                    <a:p>
                      <a:r>
                        <a:rPr lang="en-US" dirty="0" err="1"/>
                        <a:t>Student_ID</a:t>
                      </a:r>
                      <a:endParaRPr lang="en-US" dirty="0"/>
                    </a:p>
                  </a:txBody>
                  <a:tcPr/>
                </a:tc>
                <a:tc>
                  <a:txBody>
                    <a:bodyPr/>
                    <a:lstStyle/>
                    <a:p>
                      <a:r>
                        <a:rPr lang="en-US" dirty="0"/>
                        <a:t>Name</a:t>
                      </a:r>
                    </a:p>
                  </a:txBody>
                  <a:tcPr/>
                </a:tc>
                <a:tc>
                  <a:txBody>
                    <a:bodyPr/>
                    <a:lstStyle/>
                    <a:p>
                      <a:r>
                        <a:rPr lang="en-US" dirty="0"/>
                        <a:t>Rank</a:t>
                      </a:r>
                    </a:p>
                  </a:txBody>
                  <a:tcPr/>
                </a:tc>
                <a:extLst>
                  <a:ext uri="{0D108BD9-81ED-4DB2-BD59-A6C34878D82A}">
                    <a16:rowId xmlns:a16="http://schemas.microsoft.com/office/drawing/2014/main" val="3471516332"/>
                  </a:ext>
                </a:extLst>
              </a:tr>
              <a:tr h="249130">
                <a:tc>
                  <a:txBody>
                    <a:bodyPr/>
                    <a:lstStyle/>
                    <a:p>
                      <a:r>
                        <a:rPr lang="en-US" dirty="0"/>
                        <a:t>1</a:t>
                      </a:r>
                    </a:p>
                  </a:txBody>
                  <a:tcPr/>
                </a:tc>
                <a:tc>
                  <a:txBody>
                    <a:bodyPr/>
                    <a:lstStyle/>
                    <a:p>
                      <a:r>
                        <a:rPr lang="en-US" dirty="0"/>
                        <a:t>S. Spencer</a:t>
                      </a:r>
                    </a:p>
                  </a:txBody>
                  <a:tcPr/>
                </a:tc>
                <a:tc>
                  <a:txBody>
                    <a:bodyPr/>
                    <a:lstStyle/>
                    <a:p>
                      <a:r>
                        <a:rPr lang="en-US" dirty="0"/>
                        <a:t>First</a:t>
                      </a:r>
                    </a:p>
                  </a:txBody>
                  <a:tcPr/>
                </a:tc>
                <a:extLst>
                  <a:ext uri="{0D108BD9-81ED-4DB2-BD59-A6C34878D82A}">
                    <a16:rowId xmlns:a16="http://schemas.microsoft.com/office/drawing/2014/main" val="4051717300"/>
                  </a:ext>
                </a:extLst>
              </a:tr>
              <a:tr h="249130">
                <a:tc>
                  <a:txBody>
                    <a:bodyPr/>
                    <a:lstStyle/>
                    <a:p>
                      <a:r>
                        <a:rPr lang="en-US" dirty="0"/>
                        <a:t>2</a:t>
                      </a:r>
                    </a:p>
                  </a:txBody>
                  <a:tcPr/>
                </a:tc>
                <a:tc>
                  <a:txBody>
                    <a:bodyPr/>
                    <a:lstStyle/>
                    <a:p>
                      <a:r>
                        <a:rPr lang="en-US" dirty="0"/>
                        <a:t>B. </a:t>
                      </a:r>
                      <a:r>
                        <a:rPr lang="en-US" dirty="0" err="1"/>
                        <a:t>Guster</a:t>
                      </a:r>
                      <a:endParaRPr lang="en-US" dirty="0"/>
                    </a:p>
                  </a:txBody>
                  <a:tcPr/>
                </a:tc>
                <a:tc>
                  <a:txBody>
                    <a:bodyPr/>
                    <a:lstStyle/>
                    <a:p>
                      <a:r>
                        <a:rPr lang="en-US" dirty="0"/>
                        <a:t>Second</a:t>
                      </a:r>
                    </a:p>
                  </a:txBody>
                  <a:tcPr/>
                </a:tc>
                <a:extLst>
                  <a:ext uri="{0D108BD9-81ED-4DB2-BD59-A6C34878D82A}">
                    <a16:rowId xmlns:a16="http://schemas.microsoft.com/office/drawing/2014/main" val="2372990241"/>
                  </a:ext>
                </a:extLst>
              </a:tr>
              <a:tr h="249130">
                <a:tc>
                  <a:txBody>
                    <a:bodyPr/>
                    <a:lstStyle/>
                    <a:p>
                      <a:r>
                        <a:rPr lang="en-US" dirty="0"/>
                        <a:t>3</a:t>
                      </a:r>
                    </a:p>
                  </a:txBody>
                  <a:tcPr/>
                </a:tc>
                <a:tc>
                  <a:txBody>
                    <a:bodyPr/>
                    <a:lstStyle/>
                    <a:p>
                      <a:r>
                        <a:rPr lang="en-US" dirty="0"/>
                        <a:t>J. O’Hara</a:t>
                      </a:r>
                    </a:p>
                  </a:txBody>
                  <a:tcPr/>
                </a:tc>
                <a:tc>
                  <a:txBody>
                    <a:bodyPr/>
                    <a:lstStyle/>
                    <a:p>
                      <a:r>
                        <a:rPr lang="en-US" dirty="0"/>
                        <a:t>Third</a:t>
                      </a:r>
                    </a:p>
                  </a:txBody>
                  <a:tcPr/>
                </a:tc>
                <a:extLst>
                  <a:ext uri="{0D108BD9-81ED-4DB2-BD59-A6C34878D82A}">
                    <a16:rowId xmlns:a16="http://schemas.microsoft.com/office/drawing/2014/main" val="4033976663"/>
                  </a:ext>
                </a:extLst>
              </a:tr>
            </a:tbl>
          </a:graphicData>
        </a:graphic>
      </p:graphicFrame>
      <p:graphicFrame>
        <p:nvGraphicFramePr>
          <p:cNvPr id="20" name="Table 20">
            <a:extLst>
              <a:ext uri="{FF2B5EF4-FFF2-40B4-BE49-F238E27FC236}">
                <a16:creationId xmlns:a16="http://schemas.microsoft.com/office/drawing/2014/main" id="{DA7F5550-88D6-4E50-9D53-C41268807B78}"/>
              </a:ext>
            </a:extLst>
          </p:cNvPr>
          <p:cNvGraphicFramePr>
            <a:graphicFrameLocks noGrp="1"/>
          </p:cNvGraphicFramePr>
          <p:nvPr/>
        </p:nvGraphicFramePr>
        <p:xfrm>
          <a:off x="1848480" y="4100742"/>
          <a:ext cx="5907645" cy="1854200"/>
        </p:xfrm>
        <a:graphic>
          <a:graphicData uri="http://schemas.openxmlformats.org/drawingml/2006/table">
            <a:tbl>
              <a:tblPr firstRow="1" bandRow="1">
                <a:tableStyleId>{5C22544A-7EE6-4342-B048-85BDC9FD1C3A}</a:tableStyleId>
              </a:tblPr>
              <a:tblGrid>
                <a:gridCol w="1255746">
                  <a:extLst>
                    <a:ext uri="{9D8B030D-6E8A-4147-A177-3AD203B41FA5}">
                      <a16:colId xmlns:a16="http://schemas.microsoft.com/office/drawing/2014/main" val="1739287180"/>
                    </a:ext>
                  </a:extLst>
                </a:gridCol>
                <a:gridCol w="1882066">
                  <a:extLst>
                    <a:ext uri="{9D8B030D-6E8A-4147-A177-3AD203B41FA5}">
                      <a16:colId xmlns:a16="http://schemas.microsoft.com/office/drawing/2014/main" val="3738245751"/>
                    </a:ext>
                  </a:extLst>
                </a:gridCol>
                <a:gridCol w="1292922">
                  <a:extLst>
                    <a:ext uri="{9D8B030D-6E8A-4147-A177-3AD203B41FA5}">
                      <a16:colId xmlns:a16="http://schemas.microsoft.com/office/drawing/2014/main" val="3578453337"/>
                    </a:ext>
                  </a:extLst>
                </a:gridCol>
                <a:gridCol w="1476911">
                  <a:extLst>
                    <a:ext uri="{9D8B030D-6E8A-4147-A177-3AD203B41FA5}">
                      <a16:colId xmlns:a16="http://schemas.microsoft.com/office/drawing/2014/main" val="857674776"/>
                    </a:ext>
                  </a:extLst>
                </a:gridCol>
              </a:tblGrid>
              <a:tr h="370840">
                <a:tc>
                  <a:txBody>
                    <a:bodyPr/>
                    <a:lstStyle/>
                    <a:p>
                      <a:r>
                        <a:rPr lang="en-US" dirty="0" err="1"/>
                        <a:t>Subject_ID</a:t>
                      </a:r>
                      <a:endParaRPr lang="en-US" dirty="0"/>
                    </a:p>
                  </a:txBody>
                  <a:tcPr/>
                </a:tc>
                <a:tc>
                  <a:txBody>
                    <a:bodyPr/>
                    <a:lstStyle/>
                    <a:p>
                      <a:r>
                        <a:rPr lang="en-US" dirty="0"/>
                        <a:t>Subject</a:t>
                      </a:r>
                    </a:p>
                  </a:txBody>
                  <a:tcPr/>
                </a:tc>
                <a:tc>
                  <a:txBody>
                    <a:bodyPr/>
                    <a:lstStyle/>
                    <a:p>
                      <a:r>
                        <a:rPr lang="en-US" dirty="0"/>
                        <a:t>Instructor</a:t>
                      </a:r>
                    </a:p>
                  </a:txBody>
                  <a:tcPr/>
                </a:tc>
                <a:tc>
                  <a:txBody>
                    <a:bodyPr/>
                    <a:lstStyle/>
                    <a:p>
                      <a:r>
                        <a:rPr lang="en-US" dirty="0"/>
                        <a:t>Period</a:t>
                      </a:r>
                    </a:p>
                  </a:txBody>
                  <a:tcPr/>
                </a:tc>
                <a:extLst>
                  <a:ext uri="{0D108BD9-81ED-4DB2-BD59-A6C34878D82A}">
                    <a16:rowId xmlns:a16="http://schemas.microsoft.com/office/drawing/2014/main" val="4084045382"/>
                  </a:ext>
                </a:extLst>
              </a:tr>
              <a:tr h="370840">
                <a:tc>
                  <a:txBody>
                    <a:bodyPr/>
                    <a:lstStyle/>
                    <a:p>
                      <a:r>
                        <a:rPr lang="en-US" dirty="0"/>
                        <a:t>1</a:t>
                      </a:r>
                    </a:p>
                  </a:txBody>
                  <a:tcPr/>
                </a:tc>
                <a:tc>
                  <a:txBody>
                    <a:bodyPr/>
                    <a:lstStyle/>
                    <a:p>
                      <a:r>
                        <a:rPr lang="en-US" dirty="0"/>
                        <a:t>Communication</a:t>
                      </a:r>
                    </a:p>
                  </a:txBody>
                  <a:tcPr/>
                </a:tc>
                <a:tc>
                  <a:txBody>
                    <a:bodyPr/>
                    <a:lstStyle/>
                    <a:p>
                      <a:r>
                        <a:rPr lang="en-US" dirty="0"/>
                        <a:t>C. Lassiter</a:t>
                      </a:r>
                    </a:p>
                  </a:txBody>
                  <a:tcPr/>
                </a:tc>
                <a:tc>
                  <a:txBody>
                    <a:bodyPr/>
                    <a:lstStyle/>
                    <a:p>
                      <a:r>
                        <a:rPr lang="en-US" dirty="0"/>
                        <a:t>First</a:t>
                      </a:r>
                    </a:p>
                  </a:txBody>
                  <a:tcPr/>
                </a:tc>
                <a:extLst>
                  <a:ext uri="{0D108BD9-81ED-4DB2-BD59-A6C34878D82A}">
                    <a16:rowId xmlns:a16="http://schemas.microsoft.com/office/drawing/2014/main" val="417128692"/>
                  </a:ext>
                </a:extLst>
              </a:tr>
              <a:tr h="370840">
                <a:tc>
                  <a:txBody>
                    <a:bodyPr/>
                    <a:lstStyle/>
                    <a:p>
                      <a:r>
                        <a:rPr lang="en-US" dirty="0"/>
                        <a:t>2</a:t>
                      </a:r>
                    </a:p>
                  </a:txBody>
                  <a:tcPr/>
                </a:tc>
                <a:tc>
                  <a:txBody>
                    <a:bodyPr/>
                    <a:lstStyle/>
                    <a:p>
                      <a:r>
                        <a:rPr lang="en-US" dirty="0"/>
                        <a:t>Psychology</a:t>
                      </a:r>
                    </a:p>
                  </a:txBody>
                  <a:tcPr/>
                </a:tc>
                <a:tc>
                  <a:txBody>
                    <a:bodyPr/>
                    <a:lstStyle/>
                    <a:p>
                      <a:r>
                        <a:rPr lang="en-US" dirty="0"/>
                        <a:t>H. Spencer</a:t>
                      </a:r>
                    </a:p>
                  </a:txBody>
                  <a:tcPr/>
                </a:tc>
                <a:tc>
                  <a:txBody>
                    <a:bodyPr/>
                    <a:lstStyle/>
                    <a:p>
                      <a:r>
                        <a:rPr lang="en-US" dirty="0"/>
                        <a:t>Third</a:t>
                      </a:r>
                    </a:p>
                  </a:txBody>
                  <a:tcPr/>
                </a:tc>
                <a:extLst>
                  <a:ext uri="{0D108BD9-81ED-4DB2-BD59-A6C34878D82A}">
                    <a16:rowId xmlns:a16="http://schemas.microsoft.com/office/drawing/2014/main" val="637319063"/>
                  </a:ext>
                </a:extLst>
              </a:tr>
              <a:tr h="370840">
                <a:tc>
                  <a:txBody>
                    <a:bodyPr/>
                    <a:lstStyle/>
                    <a:p>
                      <a:r>
                        <a:rPr lang="en-US" dirty="0"/>
                        <a:t>3</a:t>
                      </a:r>
                    </a:p>
                  </a:txBody>
                  <a:tcPr/>
                </a:tc>
                <a:tc>
                  <a:txBody>
                    <a:bodyPr/>
                    <a:lstStyle/>
                    <a:p>
                      <a:r>
                        <a:rPr lang="en-US" dirty="0"/>
                        <a:t>Pharmacology</a:t>
                      </a:r>
                    </a:p>
                  </a:txBody>
                  <a:tcPr/>
                </a:tc>
                <a:tc>
                  <a:txBody>
                    <a:bodyPr/>
                    <a:lstStyle/>
                    <a:p>
                      <a:r>
                        <a:rPr lang="en-US" dirty="0"/>
                        <a:t>B. McNab</a:t>
                      </a:r>
                    </a:p>
                  </a:txBody>
                  <a:tcPr/>
                </a:tc>
                <a:tc>
                  <a:txBody>
                    <a:bodyPr/>
                    <a:lstStyle/>
                    <a:p>
                      <a:r>
                        <a:rPr lang="en-US" dirty="0"/>
                        <a:t>Second</a:t>
                      </a:r>
                    </a:p>
                  </a:txBody>
                  <a:tcPr/>
                </a:tc>
                <a:extLst>
                  <a:ext uri="{0D108BD9-81ED-4DB2-BD59-A6C34878D82A}">
                    <a16:rowId xmlns:a16="http://schemas.microsoft.com/office/drawing/2014/main" val="17074702"/>
                  </a:ext>
                </a:extLst>
              </a:tr>
              <a:tr h="370840">
                <a:tc>
                  <a:txBody>
                    <a:bodyPr/>
                    <a:lstStyle/>
                    <a:p>
                      <a:r>
                        <a:rPr lang="en-US" dirty="0"/>
                        <a:t>4</a:t>
                      </a:r>
                    </a:p>
                  </a:txBody>
                  <a:tcPr/>
                </a:tc>
                <a:tc>
                  <a:txBody>
                    <a:bodyPr/>
                    <a:lstStyle/>
                    <a:p>
                      <a:r>
                        <a:rPr lang="en-US" dirty="0"/>
                        <a:t>Criminal Justice</a:t>
                      </a:r>
                    </a:p>
                  </a:txBody>
                  <a:tcPr/>
                </a:tc>
                <a:tc>
                  <a:txBody>
                    <a:bodyPr/>
                    <a:lstStyle/>
                    <a:p>
                      <a:r>
                        <a:rPr lang="en-US" dirty="0"/>
                        <a:t>K. Vick</a:t>
                      </a:r>
                    </a:p>
                  </a:txBody>
                  <a:tcPr/>
                </a:tc>
                <a:tc>
                  <a:txBody>
                    <a:bodyPr/>
                    <a:lstStyle/>
                    <a:p>
                      <a:r>
                        <a:rPr lang="en-US" dirty="0"/>
                        <a:t>Fourth</a:t>
                      </a:r>
                    </a:p>
                  </a:txBody>
                  <a:tcPr/>
                </a:tc>
                <a:extLst>
                  <a:ext uri="{0D108BD9-81ED-4DB2-BD59-A6C34878D82A}">
                    <a16:rowId xmlns:a16="http://schemas.microsoft.com/office/drawing/2014/main" val="1983033260"/>
                  </a:ext>
                </a:extLst>
              </a:tr>
            </a:tbl>
          </a:graphicData>
        </a:graphic>
      </p:graphicFrame>
      <p:sp>
        <p:nvSpPr>
          <p:cNvPr id="24" name="TextBox 23">
            <a:extLst>
              <a:ext uri="{FF2B5EF4-FFF2-40B4-BE49-F238E27FC236}">
                <a16:creationId xmlns:a16="http://schemas.microsoft.com/office/drawing/2014/main" id="{5413FE2C-BE16-4E72-A1A5-86C5A76996FB}"/>
              </a:ext>
            </a:extLst>
          </p:cNvPr>
          <p:cNvSpPr txBox="1"/>
          <p:nvPr/>
        </p:nvSpPr>
        <p:spPr>
          <a:xfrm>
            <a:off x="3252122" y="3504670"/>
            <a:ext cx="3064813" cy="400110"/>
          </a:xfrm>
          <a:prstGeom prst="rect">
            <a:avLst/>
          </a:prstGeom>
          <a:noFill/>
        </p:spPr>
        <p:txBody>
          <a:bodyPr wrap="none" rtlCol="0">
            <a:spAutoFit/>
          </a:bodyPr>
          <a:lstStyle/>
          <a:p>
            <a:r>
              <a:rPr lang="en-US" sz="2000" b="1" dirty="0">
                <a:solidFill>
                  <a:schemeClr val="bg2">
                    <a:lumMod val="50000"/>
                  </a:schemeClr>
                </a:solidFill>
              </a:rPr>
              <a:t>This is a M-N relationship.  </a:t>
            </a:r>
          </a:p>
        </p:txBody>
      </p:sp>
      <p:graphicFrame>
        <p:nvGraphicFramePr>
          <p:cNvPr id="25" name="Table 25">
            <a:extLst>
              <a:ext uri="{FF2B5EF4-FFF2-40B4-BE49-F238E27FC236}">
                <a16:creationId xmlns:a16="http://schemas.microsoft.com/office/drawing/2014/main" id="{ADA94B7F-B9CF-443B-B75B-7388EE5D9DB3}"/>
              </a:ext>
            </a:extLst>
          </p:cNvPr>
          <p:cNvGraphicFramePr>
            <a:graphicFrameLocks noGrp="1"/>
          </p:cNvGraphicFramePr>
          <p:nvPr/>
        </p:nvGraphicFramePr>
        <p:xfrm>
          <a:off x="7942556" y="2577188"/>
          <a:ext cx="2586362" cy="2595880"/>
        </p:xfrm>
        <a:graphic>
          <a:graphicData uri="http://schemas.openxmlformats.org/drawingml/2006/table">
            <a:tbl>
              <a:tblPr firstRow="1" bandRow="1">
                <a:tableStyleId>{5C22544A-7EE6-4342-B048-85BDC9FD1C3A}</a:tableStyleId>
              </a:tblPr>
              <a:tblGrid>
                <a:gridCol w="1293181">
                  <a:extLst>
                    <a:ext uri="{9D8B030D-6E8A-4147-A177-3AD203B41FA5}">
                      <a16:colId xmlns:a16="http://schemas.microsoft.com/office/drawing/2014/main" val="840566177"/>
                    </a:ext>
                  </a:extLst>
                </a:gridCol>
                <a:gridCol w="1293181">
                  <a:extLst>
                    <a:ext uri="{9D8B030D-6E8A-4147-A177-3AD203B41FA5}">
                      <a16:colId xmlns:a16="http://schemas.microsoft.com/office/drawing/2014/main" val="1583720405"/>
                    </a:ext>
                  </a:extLst>
                </a:gridCol>
              </a:tblGrid>
              <a:tr h="370840">
                <a:tc>
                  <a:txBody>
                    <a:bodyPr/>
                    <a:lstStyle/>
                    <a:p>
                      <a:r>
                        <a:rPr lang="en-US" dirty="0" err="1"/>
                        <a:t>Student_ID</a:t>
                      </a:r>
                      <a:endParaRPr lang="en-US" dirty="0"/>
                    </a:p>
                  </a:txBody>
                  <a:tcPr/>
                </a:tc>
                <a:tc>
                  <a:txBody>
                    <a:bodyPr/>
                    <a:lstStyle/>
                    <a:p>
                      <a:r>
                        <a:rPr lang="en-US" dirty="0" err="1"/>
                        <a:t>Subject_ID</a:t>
                      </a:r>
                      <a:endParaRPr lang="en-US" dirty="0"/>
                    </a:p>
                  </a:txBody>
                  <a:tcPr/>
                </a:tc>
                <a:extLst>
                  <a:ext uri="{0D108BD9-81ED-4DB2-BD59-A6C34878D82A}">
                    <a16:rowId xmlns:a16="http://schemas.microsoft.com/office/drawing/2014/main" val="2938876926"/>
                  </a:ext>
                </a:extLst>
              </a:tr>
              <a:tr h="370840">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4073344010"/>
                  </a:ext>
                </a:extLst>
              </a:tr>
              <a:tr h="370840">
                <a:tc>
                  <a:txBody>
                    <a:bodyPr/>
                    <a:lstStyle/>
                    <a:p>
                      <a:r>
                        <a:rPr lang="en-US" dirty="0"/>
                        <a:t>1</a:t>
                      </a:r>
                    </a:p>
                  </a:txBody>
                  <a:tcPr/>
                </a:tc>
                <a:tc>
                  <a:txBody>
                    <a:bodyPr/>
                    <a:lstStyle/>
                    <a:p>
                      <a:r>
                        <a:rPr lang="en-US" dirty="0"/>
                        <a:t>3</a:t>
                      </a:r>
                    </a:p>
                  </a:txBody>
                  <a:tcPr/>
                </a:tc>
                <a:extLst>
                  <a:ext uri="{0D108BD9-81ED-4DB2-BD59-A6C34878D82A}">
                    <a16:rowId xmlns:a16="http://schemas.microsoft.com/office/drawing/2014/main" val="55723021"/>
                  </a:ext>
                </a:extLst>
              </a:tr>
              <a:tr h="370840">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3712215911"/>
                  </a:ext>
                </a:extLst>
              </a:tr>
              <a:tr h="370840">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1438013932"/>
                  </a:ext>
                </a:extLst>
              </a:tr>
              <a:tr h="370840">
                <a:tc>
                  <a:txBody>
                    <a:bodyPr/>
                    <a:lstStyle/>
                    <a:p>
                      <a:r>
                        <a:rPr lang="en-US" dirty="0"/>
                        <a:t>3</a:t>
                      </a:r>
                    </a:p>
                  </a:txBody>
                  <a:tcPr/>
                </a:tc>
                <a:tc>
                  <a:txBody>
                    <a:bodyPr/>
                    <a:lstStyle/>
                    <a:p>
                      <a:r>
                        <a:rPr lang="en-US" dirty="0"/>
                        <a:t>1</a:t>
                      </a:r>
                    </a:p>
                  </a:txBody>
                  <a:tcPr/>
                </a:tc>
                <a:extLst>
                  <a:ext uri="{0D108BD9-81ED-4DB2-BD59-A6C34878D82A}">
                    <a16:rowId xmlns:a16="http://schemas.microsoft.com/office/drawing/2014/main" val="1414517229"/>
                  </a:ext>
                </a:extLst>
              </a:tr>
              <a:tr h="370840">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4290775024"/>
                  </a:ext>
                </a:extLst>
              </a:tr>
            </a:tbl>
          </a:graphicData>
        </a:graphic>
      </p:graphicFrame>
      <p:sp>
        <p:nvSpPr>
          <p:cNvPr id="27" name="Rectangle 26">
            <a:extLst>
              <a:ext uri="{FF2B5EF4-FFF2-40B4-BE49-F238E27FC236}">
                <a16:creationId xmlns:a16="http://schemas.microsoft.com/office/drawing/2014/main" id="{0CA94A7B-CE99-43B4-A922-0385C5C40F41}"/>
              </a:ext>
            </a:extLst>
          </p:cNvPr>
          <p:cNvSpPr/>
          <p:nvPr/>
        </p:nvSpPr>
        <p:spPr>
          <a:xfrm>
            <a:off x="2301243" y="1845668"/>
            <a:ext cx="1522075" cy="146304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65083B1-A79C-4119-AEC2-5846341E18C7}"/>
              </a:ext>
            </a:extLst>
          </p:cNvPr>
          <p:cNvSpPr/>
          <p:nvPr/>
        </p:nvSpPr>
        <p:spPr>
          <a:xfrm>
            <a:off x="7942557" y="2577188"/>
            <a:ext cx="1287261" cy="259588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D5E0BE3-D212-4E27-8E5B-8D73EBC773E7}"/>
              </a:ext>
            </a:extLst>
          </p:cNvPr>
          <p:cNvSpPr/>
          <p:nvPr/>
        </p:nvSpPr>
        <p:spPr>
          <a:xfrm>
            <a:off x="1848480" y="4101334"/>
            <a:ext cx="1220236" cy="18536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94C25C8-816C-43AD-A705-F7E01CCF158E}"/>
              </a:ext>
            </a:extLst>
          </p:cNvPr>
          <p:cNvSpPr/>
          <p:nvPr/>
        </p:nvSpPr>
        <p:spPr>
          <a:xfrm>
            <a:off x="9241657" y="2577188"/>
            <a:ext cx="1287261" cy="2595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1594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D3D29-517B-4046-AAA7-254B6BBA143A}"/>
              </a:ext>
            </a:extLst>
          </p:cNvPr>
          <p:cNvSpPr>
            <a:spLocks noGrp="1"/>
          </p:cNvSpPr>
          <p:nvPr>
            <p:ph type="title"/>
          </p:nvPr>
        </p:nvSpPr>
        <p:spPr/>
        <p:txBody>
          <a:bodyPr/>
          <a:lstStyle/>
          <a:p>
            <a:r>
              <a:rPr lang="en-US" dirty="0"/>
              <a:t>Design Process – Step 3 </a:t>
            </a:r>
            <a:r>
              <a:rPr lang="en-US" dirty="0" err="1"/>
              <a:t>Con’t</a:t>
            </a:r>
            <a:r>
              <a:rPr lang="en-US" dirty="0"/>
              <a:t>             Third Normal Rule</a:t>
            </a:r>
          </a:p>
        </p:txBody>
      </p:sp>
      <p:sp>
        <p:nvSpPr>
          <p:cNvPr id="3" name="Content Placeholder 2">
            <a:extLst>
              <a:ext uri="{FF2B5EF4-FFF2-40B4-BE49-F238E27FC236}">
                <a16:creationId xmlns:a16="http://schemas.microsoft.com/office/drawing/2014/main" id="{025349FB-FD7C-4E79-A22A-0C8A9F598E8E}"/>
              </a:ext>
            </a:extLst>
          </p:cNvPr>
          <p:cNvSpPr>
            <a:spLocks noGrp="1"/>
          </p:cNvSpPr>
          <p:nvPr>
            <p:ph idx="1"/>
          </p:nvPr>
        </p:nvSpPr>
        <p:spPr/>
        <p:txBody>
          <a:bodyPr/>
          <a:lstStyle/>
          <a:p>
            <a:pPr marL="457200" indent="-457200">
              <a:buFont typeface="+mj-lt"/>
              <a:buAutoNum type="arabicPeriod"/>
            </a:pPr>
            <a:endParaRPr lang="en-US" dirty="0"/>
          </a:p>
          <a:p>
            <a:pPr marL="457200" indent="-457200">
              <a:buFont typeface="+mj-lt"/>
              <a:buAutoNum type="arabicPeriod"/>
            </a:pPr>
            <a:r>
              <a:rPr lang="en-US" sz="2400" dirty="0"/>
              <a:t>Follows 2NF</a:t>
            </a:r>
          </a:p>
          <a:p>
            <a:pPr marL="457200" indent="-457200">
              <a:buFont typeface="+mj-lt"/>
              <a:buAutoNum type="arabicPeriod"/>
            </a:pPr>
            <a:r>
              <a:rPr lang="en-US" sz="2400" dirty="0"/>
              <a:t>Eliminate fields that do not depend on the key.</a:t>
            </a:r>
          </a:p>
          <a:p>
            <a:pPr marL="457200" indent="-457200">
              <a:buFont typeface="+mj-lt"/>
              <a:buAutoNum type="arabicPeriod"/>
            </a:pPr>
            <a:endParaRPr lang="en-US" dirty="0"/>
          </a:p>
          <a:p>
            <a:pPr marL="0" indent="0">
              <a:buNone/>
            </a:pPr>
            <a:endParaRPr lang="en-US" dirty="0"/>
          </a:p>
          <a:p>
            <a:pPr marL="0" indent="0">
              <a:buNone/>
            </a:pPr>
            <a:r>
              <a:rPr lang="en-US" b="1" dirty="0">
                <a:solidFill>
                  <a:schemeClr val="accent2">
                    <a:lumMod val="75000"/>
                  </a:schemeClr>
                </a:solidFill>
              </a:rPr>
              <a:t>     NOTE:  This not always practical.  </a:t>
            </a:r>
          </a:p>
        </p:txBody>
      </p:sp>
    </p:spTree>
    <p:extLst>
      <p:ext uri="{BB962C8B-B14F-4D97-AF65-F5344CB8AC3E}">
        <p14:creationId xmlns:p14="http://schemas.microsoft.com/office/powerpoint/2010/main" val="1828154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F1A85-25F0-4E02-B0E4-26B1E2BCB69F}"/>
              </a:ext>
            </a:extLst>
          </p:cNvPr>
          <p:cNvSpPr>
            <a:spLocks noGrp="1"/>
          </p:cNvSpPr>
          <p:nvPr>
            <p:ph type="title"/>
          </p:nvPr>
        </p:nvSpPr>
        <p:spPr/>
        <p:txBody>
          <a:bodyPr/>
          <a:lstStyle/>
          <a:p>
            <a:r>
              <a:rPr lang="en-US" dirty="0"/>
              <a:t>Design Process – Step 3 </a:t>
            </a:r>
            <a:r>
              <a:rPr lang="en-US" dirty="0" err="1"/>
              <a:t>Con’t</a:t>
            </a:r>
            <a:r>
              <a:rPr lang="en-US" dirty="0"/>
              <a:t> Third Normal Rule</a:t>
            </a:r>
          </a:p>
        </p:txBody>
      </p:sp>
      <p:pic>
        <p:nvPicPr>
          <p:cNvPr id="5" name="Content Placeholder 4">
            <a:extLst>
              <a:ext uri="{FF2B5EF4-FFF2-40B4-BE49-F238E27FC236}">
                <a16:creationId xmlns:a16="http://schemas.microsoft.com/office/drawing/2014/main" id="{B853AF33-F7B0-4119-B2D0-F466127C03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5577" y="1846263"/>
            <a:ext cx="5749682" cy="4346639"/>
          </a:xfrm>
        </p:spPr>
      </p:pic>
    </p:spTree>
    <p:extLst>
      <p:ext uri="{BB962C8B-B14F-4D97-AF65-F5344CB8AC3E}">
        <p14:creationId xmlns:p14="http://schemas.microsoft.com/office/powerpoint/2010/main" val="2159844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58D1-4E91-4E86-99D2-A23ACCEAE7A7}"/>
              </a:ext>
            </a:extLst>
          </p:cNvPr>
          <p:cNvSpPr>
            <a:spLocks noGrp="1"/>
          </p:cNvSpPr>
          <p:nvPr>
            <p:ph type="title"/>
          </p:nvPr>
        </p:nvSpPr>
        <p:spPr/>
        <p:txBody>
          <a:bodyPr/>
          <a:lstStyle/>
          <a:p>
            <a:r>
              <a:rPr lang="en-US" dirty="0"/>
              <a:t>Design Process -  Step 4                        Physical Design </a:t>
            </a:r>
          </a:p>
        </p:txBody>
      </p:sp>
      <p:sp>
        <p:nvSpPr>
          <p:cNvPr id="3" name="Content Placeholder 2">
            <a:extLst>
              <a:ext uri="{FF2B5EF4-FFF2-40B4-BE49-F238E27FC236}">
                <a16:creationId xmlns:a16="http://schemas.microsoft.com/office/drawing/2014/main" id="{D6CB8721-2CBD-47EB-B432-BC2181B8D9CC}"/>
              </a:ext>
            </a:extLst>
          </p:cNvPr>
          <p:cNvSpPr>
            <a:spLocks noGrp="1"/>
          </p:cNvSpPr>
          <p:nvPr>
            <p:ph idx="1"/>
          </p:nvPr>
        </p:nvSpPr>
        <p:spPr>
          <a:xfrm>
            <a:off x="2346960" y="2286000"/>
            <a:ext cx="7543801" cy="3749040"/>
          </a:xfrm>
        </p:spPr>
        <p:txBody>
          <a:bodyPr/>
          <a:lstStyle/>
          <a:p>
            <a:r>
              <a:rPr lang="en-US" sz="2400" b="1" dirty="0"/>
              <a:t>Physical Diagram / Model:</a:t>
            </a:r>
          </a:p>
          <a:p>
            <a:pPr marL="457200" indent="-457200">
              <a:buFont typeface="+mj-lt"/>
              <a:buAutoNum type="arabicPeriod"/>
            </a:pPr>
            <a:r>
              <a:rPr lang="en-US" dirty="0"/>
              <a:t>The actual design/blueprint of the database.</a:t>
            </a:r>
          </a:p>
          <a:p>
            <a:pPr marL="457200" indent="-457200">
              <a:buFont typeface="+mj-lt"/>
              <a:buAutoNum type="arabicPeriod"/>
            </a:pPr>
            <a:endParaRPr lang="en-US" dirty="0"/>
          </a:p>
          <a:p>
            <a:pPr marL="457200" indent="-457200">
              <a:buFont typeface="+mj-lt"/>
              <a:buAutoNum type="arabicPeriod"/>
            </a:pPr>
            <a:r>
              <a:rPr lang="en-US" dirty="0"/>
              <a:t>Data types, nullable, length, </a:t>
            </a:r>
            <a:r>
              <a:rPr lang="en-US" dirty="0" err="1"/>
              <a:t>etc</a:t>
            </a:r>
            <a:r>
              <a:rPr lang="en-US" dirty="0"/>
              <a:t> are defined.</a:t>
            </a:r>
          </a:p>
          <a:p>
            <a:pPr marL="457200" indent="-457200">
              <a:buFont typeface="+mj-lt"/>
              <a:buAutoNum type="arabicPeriod"/>
            </a:pPr>
            <a:endParaRPr lang="en-US" dirty="0"/>
          </a:p>
          <a:p>
            <a:pPr marL="457200" indent="-457200">
              <a:buFont typeface="+mj-lt"/>
              <a:buAutoNum type="arabicPeriod"/>
            </a:pPr>
            <a:r>
              <a:rPr lang="en-US" dirty="0"/>
              <a:t>Database dependent</a:t>
            </a:r>
          </a:p>
        </p:txBody>
      </p:sp>
    </p:spTree>
    <p:extLst>
      <p:ext uri="{BB962C8B-B14F-4D97-AF65-F5344CB8AC3E}">
        <p14:creationId xmlns:p14="http://schemas.microsoft.com/office/powerpoint/2010/main" val="1053560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58D1-4E91-4E86-99D2-A23ACCEAE7A7}"/>
              </a:ext>
            </a:extLst>
          </p:cNvPr>
          <p:cNvSpPr>
            <a:spLocks noGrp="1"/>
          </p:cNvSpPr>
          <p:nvPr>
            <p:ph type="title"/>
          </p:nvPr>
        </p:nvSpPr>
        <p:spPr/>
        <p:txBody>
          <a:bodyPr/>
          <a:lstStyle/>
          <a:p>
            <a:r>
              <a:rPr lang="en-US" dirty="0"/>
              <a:t>Design Process -  Step 4                    Physical Design Continued</a:t>
            </a:r>
          </a:p>
        </p:txBody>
      </p:sp>
      <p:pic>
        <p:nvPicPr>
          <p:cNvPr id="5" name="Content Placeholder 4">
            <a:extLst>
              <a:ext uri="{FF2B5EF4-FFF2-40B4-BE49-F238E27FC236}">
                <a16:creationId xmlns:a16="http://schemas.microsoft.com/office/drawing/2014/main" id="{B8726938-605F-40A1-8837-075DD74D43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2279" y="2628900"/>
            <a:ext cx="8487442" cy="3348990"/>
          </a:xfrm>
        </p:spPr>
      </p:pic>
      <p:sp>
        <p:nvSpPr>
          <p:cNvPr id="6" name="TextBox 5">
            <a:extLst>
              <a:ext uri="{FF2B5EF4-FFF2-40B4-BE49-F238E27FC236}">
                <a16:creationId xmlns:a16="http://schemas.microsoft.com/office/drawing/2014/main" id="{52EBBBCC-6D10-4829-8EED-C5D9DE23B424}"/>
              </a:ext>
            </a:extLst>
          </p:cNvPr>
          <p:cNvSpPr txBox="1"/>
          <p:nvPr/>
        </p:nvSpPr>
        <p:spPr>
          <a:xfrm>
            <a:off x="2346960" y="1971875"/>
            <a:ext cx="2286000" cy="461665"/>
          </a:xfrm>
          <a:prstGeom prst="rect">
            <a:avLst/>
          </a:prstGeom>
          <a:noFill/>
        </p:spPr>
        <p:txBody>
          <a:bodyPr wrap="square" rtlCol="0">
            <a:spAutoFit/>
          </a:bodyPr>
          <a:lstStyle/>
          <a:p>
            <a:r>
              <a:rPr lang="en-US" sz="2400" b="1" dirty="0"/>
              <a:t>ERD Example:</a:t>
            </a:r>
          </a:p>
        </p:txBody>
      </p:sp>
    </p:spTree>
    <p:extLst>
      <p:ext uri="{BB962C8B-B14F-4D97-AF65-F5344CB8AC3E}">
        <p14:creationId xmlns:p14="http://schemas.microsoft.com/office/powerpoint/2010/main" val="2340398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84CD-0E92-4A4D-9708-49C02257FD29}"/>
              </a:ext>
            </a:extLst>
          </p:cNvPr>
          <p:cNvSpPr>
            <a:spLocks noGrp="1"/>
          </p:cNvSpPr>
          <p:nvPr>
            <p:ph type="title"/>
          </p:nvPr>
        </p:nvSpPr>
        <p:spPr/>
        <p:txBody>
          <a:bodyPr/>
          <a:lstStyle/>
          <a:p>
            <a:r>
              <a:rPr lang="en-US" dirty="0"/>
              <a:t>Design Process Continued</a:t>
            </a:r>
          </a:p>
        </p:txBody>
      </p:sp>
      <p:graphicFrame>
        <p:nvGraphicFramePr>
          <p:cNvPr id="5" name="Table 5">
            <a:extLst>
              <a:ext uri="{FF2B5EF4-FFF2-40B4-BE49-F238E27FC236}">
                <a16:creationId xmlns:a16="http://schemas.microsoft.com/office/drawing/2014/main" id="{92619F0F-D346-4557-AFCC-50E86B9EE79C}"/>
              </a:ext>
            </a:extLst>
          </p:cNvPr>
          <p:cNvGraphicFramePr>
            <a:graphicFrameLocks noGrp="1"/>
          </p:cNvGraphicFramePr>
          <p:nvPr>
            <p:ph idx="1"/>
          </p:nvPr>
        </p:nvGraphicFramePr>
        <p:xfrm>
          <a:off x="2078038" y="2234883"/>
          <a:ext cx="8035924" cy="3548699"/>
        </p:xfrm>
        <a:graphic>
          <a:graphicData uri="http://schemas.openxmlformats.org/drawingml/2006/table">
            <a:tbl>
              <a:tblPr firstRow="1" bandRow="1">
                <a:tableStyleId>{5C22544A-7EE6-4342-B048-85BDC9FD1C3A}</a:tableStyleId>
              </a:tblPr>
              <a:tblGrid>
                <a:gridCol w="2008981">
                  <a:extLst>
                    <a:ext uri="{9D8B030D-6E8A-4147-A177-3AD203B41FA5}">
                      <a16:colId xmlns:a16="http://schemas.microsoft.com/office/drawing/2014/main" val="698629666"/>
                    </a:ext>
                  </a:extLst>
                </a:gridCol>
                <a:gridCol w="2008981">
                  <a:extLst>
                    <a:ext uri="{9D8B030D-6E8A-4147-A177-3AD203B41FA5}">
                      <a16:colId xmlns:a16="http://schemas.microsoft.com/office/drawing/2014/main" val="3170855529"/>
                    </a:ext>
                  </a:extLst>
                </a:gridCol>
                <a:gridCol w="2008981">
                  <a:extLst>
                    <a:ext uri="{9D8B030D-6E8A-4147-A177-3AD203B41FA5}">
                      <a16:colId xmlns:a16="http://schemas.microsoft.com/office/drawing/2014/main" val="759461686"/>
                    </a:ext>
                  </a:extLst>
                </a:gridCol>
                <a:gridCol w="2008981">
                  <a:extLst>
                    <a:ext uri="{9D8B030D-6E8A-4147-A177-3AD203B41FA5}">
                      <a16:colId xmlns:a16="http://schemas.microsoft.com/office/drawing/2014/main" val="3279045546"/>
                    </a:ext>
                  </a:extLst>
                </a:gridCol>
              </a:tblGrid>
              <a:tr h="506957">
                <a:tc>
                  <a:txBody>
                    <a:bodyPr/>
                    <a:lstStyle/>
                    <a:p>
                      <a:r>
                        <a:rPr lang="en-US" dirty="0"/>
                        <a:t>Features</a:t>
                      </a:r>
                    </a:p>
                  </a:txBody>
                  <a:tcPr/>
                </a:tc>
                <a:tc>
                  <a:txBody>
                    <a:bodyPr/>
                    <a:lstStyle/>
                    <a:p>
                      <a:r>
                        <a:rPr lang="en-US" dirty="0"/>
                        <a:t>Conceptual</a:t>
                      </a:r>
                    </a:p>
                  </a:txBody>
                  <a:tcPr/>
                </a:tc>
                <a:tc>
                  <a:txBody>
                    <a:bodyPr/>
                    <a:lstStyle/>
                    <a:p>
                      <a:r>
                        <a:rPr lang="en-US" dirty="0"/>
                        <a:t>Logical</a:t>
                      </a:r>
                    </a:p>
                  </a:txBody>
                  <a:tcPr/>
                </a:tc>
                <a:tc>
                  <a:txBody>
                    <a:bodyPr/>
                    <a:lstStyle/>
                    <a:p>
                      <a:r>
                        <a:rPr lang="en-US" dirty="0"/>
                        <a:t>Physical</a:t>
                      </a:r>
                    </a:p>
                  </a:txBody>
                  <a:tcPr/>
                </a:tc>
                <a:extLst>
                  <a:ext uri="{0D108BD9-81ED-4DB2-BD59-A6C34878D82A}">
                    <a16:rowId xmlns:a16="http://schemas.microsoft.com/office/drawing/2014/main" val="3201370191"/>
                  </a:ext>
                </a:extLst>
              </a:tr>
              <a:tr h="506957">
                <a:tc>
                  <a:txBody>
                    <a:bodyPr/>
                    <a:lstStyle/>
                    <a:p>
                      <a:r>
                        <a:rPr lang="en-US" dirty="0"/>
                        <a:t>Entity (Name)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tc>
                  <a:txBody>
                    <a:bodyPr/>
                    <a:lstStyle/>
                    <a:p>
                      <a:r>
                        <a:rPr lang="en-US" dirty="0"/>
                        <a:t>Yes</a:t>
                      </a:r>
                    </a:p>
                  </a:txBody>
                  <a:tcPr/>
                </a:tc>
                <a:extLst>
                  <a:ext uri="{0D108BD9-81ED-4DB2-BD59-A6C34878D82A}">
                    <a16:rowId xmlns:a16="http://schemas.microsoft.com/office/drawing/2014/main" val="2919240503"/>
                  </a:ext>
                </a:extLst>
              </a:tr>
              <a:tr h="506957">
                <a:tc>
                  <a:txBody>
                    <a:bodyPr/>
                    <a:lstStyle/>
                    <a:p>
                      <a:r>
                        <a:rPr lang="en-US" dirty="0"/>
                        <a:t>Relationship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extLst>
                  <a:ext uri="{0D108BD9-81ED-4DB2-BD59-A6C34878D82A}">
                    <a16:rowId xmlns:a16="http://schemas.microsoft.com/office/drawing/2014/main" val="2380997408"/>
                  </a:ext>
                </a:extLst>
              </a:tr>
              <a:tr h="506957">
                <a:tc>
                  <a:txBody>
                    <a:bodyPr/>
                    <a:lstStyle/>
                    <a:p>
                      <a:r>
                        <a:rPr lang="en-US" dirty="0"/>
                        <a:t>Columns</a:t>
                      </a:r>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extLst>
                  <a:ext uri="{0D108BD9-81ED-4DB2-BD59-A6C34878D82A}">
                    <a16:rowId xmlns:a16="http://schemas.microsoft.com/office/drawing/2014/main" val="763099692"/>
                  </a:ext>
                </a:extLst>
              </a:tr>
              <a:tr h="506957">
                <a:tc>
                  <a:txBody>
                    <a:bodyPr/>
                    <a:lstStyle/>
                    <a:p>
                      <a:r>
                        <a:rPr lang="en-US" dirty="0"/>
                        <a:t>Column Types</a:t>
                      </a:r>
                    </a:p>
                  </a:txBody>
                  <a:tcPr/>
                </a:tc>
                <a:tc>
                  <a:txBody>
                    <a:bodyPr/>
                    <a:lstStyle/>
                    <a:p>
                      <a:endParaRPr lang="en-US"/>
                    </a:p>
                  </a:txBody>
                  <a:tcPr/>
                </a:tc>
                <a:tc>
                  <a:txBody>
                    <a:bodyPr/>
                    <a:lstStyle/>
                    <a:p>
                      <a:r>
                        <a:rPr lang="en-US" dirty="0"/>
                        <a:t>Optional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extLst>
                  <a:ext uri="{0D108BD9-81ED-4DB2-BD59-A6C34878D82A}">
                    <a16:rowId xmlns:a16="http://schemas.microsoft.com/office/drawing/2014/main" val="1837080724"/>
                  </a:ext>
                </a:extLst>
              </a:tr>
              <a:tr h="506957">
                <a:tc>
                  <a:txBody>
                    <a:bodyPr/>
                    <a:lstStyle/>
                    <a:p>
                      <a:r>
                        <a:rPr lang="en-US" dirty="0"/>
                        <a:t>Primary Key</a:t>
                      </a:r>
                    </a:p>
                  </a:txBody>
                  <a:tcPr/>
                </a:tc>
                <a:tc>
                  <a:txBody>
                    <a:bodyPr/>
                    <a:lstStyle/>
                    <a:p>
                      <a:endParaRPr lang="en-US"/>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extLst>
                  <a:ext uri="{0D108BD9-81ED-4DB2-BD59-A6C34878D82A}">
                    <a16:rowId xmlns:a16="http://schemas.microsoft.com/office/drawing/2014/main" val="2578786888"/>
                  </a:ext>
                </a:extLst>
              </a:tr>
              <a:tr h="506957">
                <a:tc>
                  <a:txBody>
                    <a:bodyPr/>
                    <a:lstStyle/>
                    <a:p>
                      <a:r>
                        <a:rPr lang="en-US" dirty="0"/>
                        <a:t>Foreign Key</a:t>
                      </a:r>
                    </a:p>
                  </a:txBody>
                  <a:tcPr/>
                </a:tc>
                <a:tc>
                  <a:txBody>
                    <a:bodyPr/>
                    <a:lstStyle/>
                    <a:p>
                      <a:endParaRPr lang="en-US"/>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extLst>
                  <a:ext uri="{0D108BD9-81ED-4DB2-BD59-A6C34878D82A}">
                    <a16:rowId xmlns:a16="http://schemas.microsoft.com/office/drawing/2014/main" val="649867301"/>
                  </a:ext>
                </a:extLst>
              </a:tr>
            </a:tbl>
          </a:graphicData>
        </a:graphic>
      </p:graphicFrame>
    </p:spTree>
    <p:extLst>
      <p:ext uri="{BB962C8B-B14F-4D97-AF65-F5344CB8AC3E}">
        <p14:creationId xmlns:p14="http://schemas.microsoft.com/office/powerpoint/2010/main" val="3039822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276A-666F-497B-B3F4-99FE95534219}"/>
              </a:ext>
            </a:extLst>
          </p:cNvPr>
          <p:cNvSpPr>
            <a:spLocks noGrp="1"/>
          </p:cNvSpPr>
          <p:nvPr>
            <p:ph type="title"/>
          </p:nvPr>
        </p:nvSpPr>
        <p:spPr>
          <a:xfrm>
            <a:off x="2346960" y="286604"/>
            <a:ext cx="7543800" cy="1450757"/>
          </a:xfrm>
        </p:spPr>
        <p:txBody>
          <a:bodyPr vert="horz" lIns="91440" tIns="45720" rIns="91440" bIns="45720" rtlCol="0" anchor="b">
            <a:normAutofit/>
          </a:bodyPr>
          <a:lstStyle/>
          <a:p>
            <a:r>
              <a:rPr lang="en-US" dirty="0"/>
              <a:t>Database vs Spreadsheet</a:t>
            </a:r>
          </a:p>
        </p:txBody>
      </p:sp>
      <p:sp>
        <p:nvSpPr>
          <p:cNvPr id="18" name="Content Placeholder 2">
            <a:extLst>
              <a:ext uri="{FF2B5EF4-FFF2-40B4-BE49-F238E27FC236}">
                <a16:creationId xmlns:a16="http://schemas.microsoft.com/office/drawing/2014/main" id="{9DA9F54E-C3EB-436D-8539-23512E68A2AB}"/>
              </a:ext>
            </a:extLst>
          </p:cNvPr>
          <p:cNvSpPr>
            <a:spLocks noGrp="1"/>
          </p:cNvSpPr>
          <p:nvPr>
            <p:ph idx="1"/>
          </p:nvPr>
        </p:nvSpPr>
        <p:spPr>
          <a:xfrm>
            <a:off x="6118861" y="2901634"/>
            <a:ext cx="3632591" cy="1965960"/>
          </a:xfrm>
        </p:spPr>
        <p:txBody>
          <a:bodyPr/>
          <a:lstStyle/>
          <a:p>
            <a:pPr lvl="1"/>
            <a:r>
              <a:rPr lang="en-US" dirty="0"/>
              <a:t>Single to small user base</a:t>
            </a:r>
          </a:p>
          <a:p>
            <a:pPr lvl="1"/>
            <a:endParaRPr lang="en-US" dirty="0"/>
          </a:p>
          <a:p>
            <a:pPr lvl="1"/>
            <a:r>
              <a:rPr lang="en-US" dirty="0"/>
              <a:t>Small Data Collections</a:t>
            </a:r>
          </a:p>
          <a:p>
            <a:pPr lvl="1"/>
            <a:endParaRPr lang="en-US" dirty="0"/>
          </a:p>
          <a:p>
            <a:pPr lvl="1"/>
            <a:r>
              <a:rPr lang="en-US" dirty="0"/>
              <a:t>Not incredibly complex data</a:t>
            </a:r>
          </a:p>
        </p:txBody>
      </p:sp>
      <p:pic>
        <p:nvPicPr>
          <p:cNvPr id="11" name="Picture 10">
            <a:extLst>
              <a:ext uri="{FF2B5EF4-FFF2-40B4-BE49-F238E27FC236}">
                <a16:creationId xmlns:a16="http://schemas.microsoft.com/office/drawing/2014/main" id="{0605F33D-335C-47EC-8F95-2A2756274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607" y="2122808"/>
            <a:ext cx="3632591" cy="3523612"/>
          </a:xfrm>
          <a:prstGeom prst="rect">
            <a:avLst/>
          </a:prstGeom>
        </p:spPr>
      </p:pic>
    </p:spTree>
    <p:extLst>
      <p:ext uri="{BB962C8B-B14F-4D97-AF65-F5344CB8AC3E}">
        <p14:creationId xmlns:p14="http://schemas.microsoft.com/office/powerpoint/2010/main" val="227839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1852-1F70-418F-AC87-5FBB330DC402}"/>
              </a:ext>
            </a:extLst>
          </p:cNvPr>
          <p:cNvSpPr>
            <a:spLocks noGrp="1"/>
          </p:cNvSpPr>
          <p:nvPr>
            <p:ph type="title"/>
          </p:nvPr>
        </p:nvSpPr>
        <p:spPr/>
        <p:txBody>
          <a:bodyPr/>
          <a:lstStyle/>
          <a:p>
            <a:r>
              <a:rPr lang="en-US" dirty="0"/>
              <a:t>Keys</a:t>
            </a:r>
          </a:p>
        </p:txBody>
      </p:sp>
      <p:sp>
        <p:nvSpPr>
          <p:cNvPr id="3" name="Content Placeholder 2">
            <a:extLst>
              <a:ext uri="{FF2B5EF4-FFF2-40B4-BE49-F238E27FC236}">
                <a16:creationId xmlns:a16="http://schemas.microsoft.com/office/drawing/2014/main" id="{AD3E57FB-7B11-4DE5-AED8-E89FD8D56203}"/>
              </a:ext>
            </a:extLst>
          </p:cNvPr>
          <p:cNvSpPr>
            <a:spLocks noGrp="1"/>
          </p:cNvSpPr>
          <p:nvPr>
            <p:ph idx="1"/>
          </p:nvPr>
        </p:nvSpPr>
        <p:spPr>
          <a:xfrm>
            <a:off x="2346960" y="2039697"/>
            <a:ext cx="4506423" cy="1583266"/>
          </a:xfrm>
        </p:spPr>
        <p:txBody>
          <a:bodyPr/>
          <a:lstStyle/>
          <a:p>
            <a:r>
              <a:rPr lang="en-US" sz="2400" b="1" dirty="0"/>
              <a:t>What are keys?</a:t>
            </a:r>
          </a:p>
          <a:p>
            <a:pPr>
              <a:buFont typeface="Courier New" panose="02070309020205020404" pitchFamily="49" charset="0"/>
              <a:buChar char="o"/>
            </a:pPr>
            <a:r>
              <a:rPr lang="en-US" sz="1800" dirty="0"/>
              <a:t>  Identifies a record</a:t>
            </a:r>
          </a:p>
          <a:p>
            <a:pPr>
              <a:buFont typeface="Courier New" panose="02070309020205020404" pitchFamily="49" charset="0"/>
              <a:buChar char="o"/>
            </a:pPr>
            <a:r>
              <a:rPr lang="en-US" sz="1800" dirty="0"/>
              <a:t>  Used to generate relationships</a:t>
            </a:r>
          </a:p>
          <a:p>
            <a:endParaRPr lang="en-US" dirty="0"/>
          </a:p>
        </p:txBody>
      </p:sp>
      <p:pic>
        <p:nvPicPr>
          <p:cNvPr id="5" name="Picture 4">
            <a:extLst>
              <a:ext uri="{FF2B5EF4-FFF2-40B4-BE49-F238E27FC236}">
                <a16:creationId xmlns:a16="http://schemas.microsoft.com/office/drawing/2014/main" id="{9993094F-CCF9-4577-B932-DA3D771ED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2436" y="2131293"/>
            <a:ext cx="2638425" cy="3048000"/>
          </a:xfrm>
          <a:prstGeom prst="rect">
            <a:avLst/>
          </a:prstGeom>
        </p:spPr>
      </p:pic>
      <p:sp>
        <p:nvSpPr>
          <p:cNvPr id="6" name="Content Placeholder 2">
            <a:extLst>
              <a:ext uri="{FF2B5EF4-FFF2-40B4-BE49-F238E27FC236}">
                <a16:creationId xmlns:a16="http://schemas.microsoft.com/office/drawing/2014/main" id="{1EE731F8-EF31-47B3-9CB1-F322CFD509E1}"/>
              </a:ext>
            </a:extLst>
          </p:cNvPr>
          <p:cNvSpPr txBox="1">
            <a:spLocks/>
          </p:cNvSpPr>
          <p:nvPr/>
        </p:nvSpPr>
        <p:spPr>
          <a:xfrm>
            <a:off x="2346959" y="3688387"/>
            <a:ext cx="4506423"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a:t>Types</a:t>
            </a:r>
          </a:p>
          <a:p>
            <a:pPr>
              <a:buFont typeface="Courier New" panose="02070309020205020404" pitchFamily="49" charset="0"/>
              <a:buChar char="o"/>
            </a:pPr>
            <a:r>
              <a:rPr lang="en-US" sz="1800" b="1" dirty="0"/>
              <a:t>  </a:t>
            </a:r>
            <a:r>
              <a:rPr lang="en-US" sz="1800" dirty="0"/>
              <a:t>Primary Key (PK)</a:t>
            </a:r>
          </a:p>
          <a:p>
            <a:pPr>
              <a:buFont typeface="Courier New" panose="02070309020205020404" pitchFamily="49" charset="0"/>
              <a:buChar char="o"/>
            </a:pPr>
            <a:r>
              <a:rPr lang="en-US" sz="1800" dirty="0"/>
              <a:t>  Foreign Key (PK)</a:t>
            </a:r>
          </a:p>
          <a:p>
            <a:endParaRPr lang="en-US" dirty="0"/>
          </a:p>
        </p:txBody>
      </p:sp>
    </p:spTree>
    <p:extLst>
      <p:ext uri="{BB962C8B-B14F-4D97-AF65-F5344CB8AC3E}">
        <p14:creationId xmlns:p14="http://schemas.microsoft.com/office/powerpoint/2010/main" val="3979401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1852-1F70-418F-AC87-5FBB330DC402}"/>
              </a:ext>
            </a:extLst>
          </p:cNvPr>
          <p:cNvSpPr>
            <a:spLocks noGrp="1"/>
          </p:cNvSpPr>
          <p:nvPr>
            <p:ph type="title"/>
          </p:nvPr>
        </p:nvSpPr>
        <p:spPr/>
        <p:txBody>
          <a:bodyPr/>
          <a:lstStyle/>
          <a:p>
            <a:r>
              <a:rPr lang="en-US" dirty="0"/>
              <a:t>Keys Continued</a:t>
            </a:r>
          </a:p>
        </p:txBody>
      </p:sp>
      <p:sp>
        <p:nvSpPr>
          <p:cNvPr id="3" name="Content Placeholder 2">
            <a:extLst>
              <a:ext uri="{FF2B5EF4-FFF2-40B4-BE49-F238E27FC236}">
                <a16:creationId xmlns:a16="http://schemas.microsoft.com/office/drawing/2014/main" id="{AD3E57FB-7B11-4DE5-AED8-E89FD8D56203}"/>
              </a:ext>
            </a:extLst>
          </p:cNvPr>
          <p:cNvSpPr>
            <a:spLocks noGrp="1"/>
          </p:cNvSpPr>
          <p:nvPr>
            <p:ph idx="1"/>
          </p:nvPr>
        </p:nvSpPr>
        <p:spPr>
          <a:xfrm>
            <a:off x="2559396" y="2178242"/>
            <a:ext cx="7203441" cy="3455940"/>
          </a:xfrm>
        </p:spPr>
        <p:txBody>
          <a:bodyPr>
            <a:normAutofit/>
          </a:bodyPr>
          <a:lstStyle/>
          <a:p>
            <a:r>
              <a:rPr lang="en-US" sz="2400" b="1" dirty="0"/>
              <a:t>Primary Keys</a:t>
            </a:r>
          </a:p>
          <a:p>
            <a:pPr marL="457200" indent="-457200">
              <a:buFont typeface="+mj-lt"/>
              <a:buAutoNum type="arabicPeriod"/>
            </a:pPr>
            <a:r>
              <a:rPr lang="en-US" dirty="0"/>
              <a:t>Ensures unique values within a column</a:t>
            </a:r>
          </a:p>
          <a:p>
            <a:pPr marL="457200" indent="-457200">
              <a:buFont typeface="+mj-lt"/>
              <a:buAutoNum type="arabicPeriod"/>
            </a:pPr>
            <a:r>
              <a:rPr lang="en-US" dirty="0"/>
              <a:t>Unique ID</a:t>
            </a:r>
          </a:p>
          <a:p>
            <a:pPr marL="457200" indent="-457200">
              <a:buFont typeface="+mj-lt"/>
              <a:buAutoNum type="arabicPeriod"/>
            </a:pPr>
            <a:r>
              <a:rPr lang="en-US" dirty="0"/>
              <a:t>One per table</a:t>
            </a:r>
          </a:p>
          <a:p>
            <a:pPr marL="457200" indent="-457200">
              <a:buFont typeface="+mj-lt"/>
              <a:buAutoNum type="arabicPeriod"/>
            </a:pPr>
            <a:r>
              <a:rPr lang="en-US" dirty="0"/>
              <a:t>No duplicate values</a:t>
            </a:r>
          </a:p>
          <a:p>
            <a:pPr marL="457200" indent="-457200">
              <a:buFont typeface="+mj-lt"/>
              <a:buAutoNum type="arabicPeriod"/>
            </a:pPr>
            <a:r>
              <a:rPr lang="en-US" dirty="0"/>
              <a:t>Does not allow NULL values</a:t>
            </a:r>
          </a:p>
          <a:p>
            <a:pPr marL="457200" indent="-457200">
              <a:buFont typeface="+mj-lt"/>
              <a:buAutoNum type="arabicPeriod"/>
            </a:pPr>
            <a:r>
              <a:rPr lang="en-US" dirty="0"/>
              <a:t>Cannot be deleted</a:t>
            </a:r>
          </a:p>
          <a:p>
            <a:pPr marL="0" indent="0">
              <a:buNone/>
            </a:pPr>
            <a:endParaRPr lang="en-US" dirty="0"/>
          </a:p>
        </p:txBody>
      </p:sp>
    </p:spTree>
    <p:extLst>
      <p:ext uri="{BB962C8B-B14F-4D97-AF65-F5344CB8AC3E}">
        <p14:creationId xmlns:p14="http://schemas.microsoft.com/office/powerpoint/2010/main" val="3992762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1852-1F70-418F-AC87-5FBB330DC402}"/>
              </a:ext>
            </a:extLst>
          </p:cNvPr>
          <p:cNvSpPr>
            <a:spLocks noGrp="1"/>
          </p:cNvSpPr>
          <p:nvPr>
            <p:ph type="title"/>
          </p:nvPr>
        </p:nvSpPr>
        <p:spPr/>
        <p:txBody>
          <a:bodyPr/>
          <a:lstStyle/>
          <a:p>
            <a:r>
              <a:rPr lang="en-US" dirty="0"/>
              <a:t>Keys Continued</a:t>
            </a:r>
          </a:p>
        </p:txBody>
      </p:sp>
      <p:sp>
        <p:nvSpPr>
          <p:cNvPr id="3" name="Content Placeholder 2">
            <a:extLst>
              <a:ext uri="{FF2B5EF4-FFF2-40B4-BE49-F238E27FC236}">
                <a16:creationId xmlns:a16="http://schemas.microsoft.com/office/drawing/2014/main" id="{AD3E57FB-7B11-4DE5-AED8-E89FD8D56203}"/>
              </a:ext>
            </a:extLst>
          </p:cNvPr>
          <p:cNvSpPr>
            <a:spLocks noGrp="1"/>
          </p:cNvSpPr>
          <p:nvPr>
            <p:ph idx="1"/>
          </p:nvPr>
        </p:nvSpPr>
        <p:spPr>
          <a:xfrm>
            <a:off x="2559396" y="2178242"/>
            <a:ext cx="7203441" cy="3769976"/>
          </a:xfrm>
        </p:spPr>
        <p:txBody>
          <a:bodyPr/>
          <a:lstStyle/>
          <a:p>
            <a:r>
              <a:rPr lang="en-US" sz="2400" b="1" dirty="0"/>
              <a:t>Foreign Keys</a:t>
            </a:r>
          </a:p>
          <a:p>
            <a:pPr marL="457200" indent="-457200">
              <a:buFont typeface="+mj-lt"/>
              <a:buAutoNum type="arabicPeriod"/>
            </a:pPr>
            <a:r>
              <a:rPr lang="en-US" dirty="0"/>
              <a:t>Provides link between two tables.</a:t>
            </a:r>
          </a:p>
          <a:p>
            <a:pPr marL="457200" indent="-457200">
              <a:buFont typeface="+mj-lt"/>
              <a:buAutoNum type="arabicPeriod"/>
            </a:pPr>
            <a:r>
              <a:rPr lang="en-US" dirty="0"/>
              <a:t>Refers to the primary key of another table.</a:t>
            </a:r>
          </a:p>
          <a:p>
            <a:pPr marL="457200" indent="-457200">
              <a:buFont typeface="+mj-lt"/>
              <a:buAutoNum type="arabicPeriod"/>
            </a:pPr>
            <a:r>
              <a:rPr lang="en-US" dirty="0"/>
              <a:t>Multiple FKs per table</a:t>
            </a:r>
          </a:p>
          <a:p>
            <a:pPr marL="457200" indent="-457200">
              <a:buFont typeface="+mj-lt"/>
              <a:buAutoNum type="arabicPeriod"/>
            </a:pPr>
            <a:r>
              <a:rPr lang="en-US" dirty="0"/>
              <a:t>Duplicate values</a:t>
            </a:r>
          </a:p>
          <a:p>
            <a:pPr marL="457200" indent="-457200">
              <a:buFont typeface="+mj-lt"/>
              <a:buAutoNum type="arabicPeriod"/>
            </a:pPr>
            <a:r>
              <a:rPr lang="en-US" dirty="0"/>
              <a:t>NULL values allowed</a:t>
            </a:r>
          </a:p>
          <a:p>
            <a:pPr marL="457200" indent="-457200">
              <a:buFont typeface="+mj-lt"/>
              <a:buAutoNum type="arabicPeriod"/>
            </a:pPr>
            <a:r>
              <a:rPr lang="en-US" dirty="0"/>
              <a:t>Can be deleted</a:t>
            </a:r>
          </a:p>
        </p:txBody>
      </p:sp>
    </p:spTree>
    <p:extLst>
      <p:ext uri="{BB962C8B-B14F-4D97-AF65-F5344CB8AC3E}">
        <p14:creationId xmlns:p14="http://schemas.microsoft.com/office/powerpoint/2010/main" val="2306492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14988-76F7-421D-99A2-D78C2176DD09}"/>
              </a:ext>
            </a:extLst>
          </p:cNvPr>
          <p:cNvSpPr>
            <a:spLocks noGrp="1"/>
          </p:cNvSpPr>
          <p:nvPr>
            <p:ph type="title"/>
          </p:nvPr>
        </p:nvSpPr>
        <p:spPr/>
        <p:txBody>
          <a:bodyPr/>
          <a:lstStyle/>
          <a:p>
            <a:r>
              <a:rPr lang="en-US" dirty="0"/>
              <a:t>Relationships</a:t>
            </a:r>
          </a:p>
        </p:txBody>
      </p:sp>
      <p:sp>
        <p:nvSpPr>
          <p:cNvPr id="3" name="Content Placeholder 2">
            <a:extLst>
              <a:ext uri="{FF2B5EF4-FFF2-40B4-BE49-F238E27FC236}">
                <a16:creationId xmlns:a16="http://schemas.microsoft.com/office/drawing/2014/main" id="{7E01B157-E806-4DA8-A64A-E449B33DB46E}"/>
              </a:ext>
            </a:extLst>
          </p:cNvPr>
          <p:cNvSpPr>
            <a:spLocks noGrp="1"/>
          </p:cNvSpPr>
          <p:nvPr>
            <p:ph idx="1"/>
          </p:nvPr>
        </p:nvSpPr>
        <p:spPr>
          <a:xfrm>
            <a:off x="2324100" y="2245784"/>
            <a:ext cx="7543801" cy="3274906"/>
          </a:xfrm>
        </p:spPr>
        <p:txBody>
          <a:bodyPr>
            <a:noAutofit/>
          </a:bodyPr>
          <a:lstStyle/>
          <a:p>
            <a:pPr algn="ctr"/>
            <a:r>
              <a:rPr lang="en-US" sz="3200" i="1" dirty="0">
                <a:solidFill>
                  <a:schemeClr val="accent2">
                    <a:lumMod val="75000"/>
                  </a:schemeClr>
                </a:solidFill>
              </a:rPr>
              <a:t>Database relationships are associations between tables that are created using join statements to retrieve data. ... Both tables can have only one record on each side of the relationship. Each primary key value relates to none or only one record in the related table.</a:t>
            </a:r>
          </a:p>
        </p:txBody>
      </p:sp>
    </p:spTree>
    <p:extLst>
      <p:ext uri="{BB962C8B-B14F-4D97-AF65-F5344CB8AC3E}">
        <p14:creationId xmlns:p14="http://schemas.microsoft.com/office/powerpoint/2010/main" val="3381277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A7E8A-53E3-4DE1-8A6D-E10A1BD97994}"/>
              </a:ext>
            </a:extLst>
          </p:cNvPr>
          <p:cNvSpPr>
            <a:spLocks noGrp="1"/>
          </p:cNvSpPr>
          <p:nvPr>
            <p:ph type="title"/>
          </p:nvPr>
        </p:nvSpPr>
        <p:spPr/>
        <p:txBody>
          <a:bodyPr/>
          <a:lstStyle/>
          <a:p>
            <a:r>
              <a:rPr lang="en-US" dirty="0"/>
              <a:t>Relationships Continued</a:t>
            </a:r>
          </a:p>
        </p:txBody>
      </p:sp>
      <p:sp>
        <p:nvSpPr>
          <p:cNvPr id="3" name="Content Placeholder 2">
            <a:extLst>
              <a:ext uri="{FF2B5EF4-FFF2-40B4-BE49-F238E27FC236}">
                <a16:creationId xmlns:a16="http://schemas.microsoft.com/office/drawing/2014/main" id="{83D264B4-0DAF-4D0C-A744-14B045F65663}"/>
              </a:ext>
            </a:extLst>
          </p:cNvPr>
          <p:cNvSpPr>
            <a:spLocks noGrp="1"/>
          </p:cNvSpPr>
          <p:nvPr>
            <p:ph idx="1"/>
          </p:nvPr>
        </p:nvSpPr>
        <p:spPr>
          <a:xfrm>
            <a:off x="2324099" y="2065867"/>
            <a:ext cx="7543801" cy="2726266"/>
          </a:xfrm>
        </p:spPr>
        <p:txBody>
          <a:bodyPr/>
          <a:lstStyle/>
          <a:p>
            <a:r>
              <a:rPr lang="en-US" sz="2600" b="1" dirty="0"/>
              <a:t>Cardinality:</a:t>
            </a:r>
            <a:endParaRPr lang="en-US" dirty="0"/>
          </a:p>
          <a:p>
            <a:r>
              <a:rPr lang="en-US" dirty="0"/>
              <a:t>The possible number of occurrences in one entity which is associated with the number of occurrences in another. </a:t>
            </a:r>
          </a:p>
          <a:p>
            <a:endParaRPr lang="en-US" dirty="0">
              <a:solidFill>
                <a:schemeClr val="accent2">
                  <a:lumMod val="75000"/>
                </a:schemeClr>
              </a:solidFill>
            </a:endParaRPr>
          </a:p>
        </p:txBody>
      </p:sp>
    </p:spTree>
    <p:extLst>
      <p:ext uri="{BB962C8B-B14F-4D97-AF65-F5344CB8AC3E}">
        <p14:creationId xmlns:p14="http://schemas.microsoft.com/office/powerpoint/2010/main" val="3888396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AD72E-0770-445E-8D71-A820DBDE351F}"/>
              </a:ext>
            </a:extLst>
          </p:cNvPr>
          <p:cNvSpPr>
            <a:spLocks noGrp="1"/>
          </p:cNvSpPr>
          <p:nvPr>
            <p:ph type="title"/>
          </p:nvPr>
        </p:nvSpPr>
        <p:spPr/>
        <p:txBody>
          <a:bodyPr/>
          <a:lstStyle/>
          <a:p>
            <a:r>
              <a:rPr lang="en-US" dirty="0"/>
              <a:t>Relationships Continued</a:t>
            </a:r>
          </a:p>
        </p:txBody>
      </p:sp>
      <p:sp>
        <p:nvSpPr>
          <p:cNvPr id="3" name="Content Placeholder 2">
            <a:extLst>
              <a:ext uri="{FF2B5EF4-FFF2-40B4-BE49-F238E27FC236}">
                <a16:creationId xmlns:a16="http://schemas.microsoft.com/office/drawing/2014/main" id="{E078700B-371C-4CC3-B169-7C63F6B95946}"/>
              </a:ext>
            </a:extLst>
          </p:cNvPr>
          <p:cNvSpPr>
            <a:spLocks noGrp="1"/>
          </p:cNvSpPr>
          <p:nvPr>
            <p:ph idx="1"/>
          </p:nvPr>
        </p:nvSpPr>
        <p:spPr>
          <a:xfrm>
            <a:off x="1097280" y="2033303"/>
            <a:ext cx="10058401" cy="4023360"/>
          </a:xfrm>
        </p:spPr>
        <p:txBody>
          <a:bodyPr/>
          <a:lstStyle/>
          <a:p>
            <a:r>
              <a:rPr lang="en-US" sz="2400" b="1" dirty="0"/>
              <a:t>Relationship (Cardinality) Types:</a:t>
            </a:r>
          </a:p>
          <a:p>
            <a:pPr marL="457200" indent="-457200">
              <a:buFont typeface="+mj-lt"/>
              <a:buAutoNum type="arabicPeriod"/>
            </a:pPr>
            <a:r>
              <a:rPr lang="en-US" dirty="0"/>
              <a:t>One-to-One (1-1)</a:t>
            </a:r>
          </a:p>
          <a:p>
            <a:pPr marL="457200" indent="-457200">
              <a:buFont typeface="+mj-lt"/>
              <a:buAutoNum type="arabicPeriod"/>
            </a:pPr>
            <a:endParaRPr lang="en-US" dirty="0"/>
          </a:p>
          <a:p>
            <a:pPr marL="457200" indent="-457200">
              <a:buFont typeface="+mj-lt"/>
              <a:buAutoNum type="arabicPeriod"/>
            </a:pPr>
            <a:r>
              <a:rPr lang="en-US" dirty="0"/>
              <a:t>One-to-Many (1-M)</a:t>
            </a:r>
          </a:p>
          <a:p>
            <a:pPr marL="457200" indent="-457200">
              <a:buFont typeface="+mj-lt"/>
              <a:buAutoNum type="arabicPeriod"/>
            </a:pPr>
            <a:endParaRPr lang="en-US" dirty="0"/>
          </a:p>
          <a:p>
            <a:pPr marL="457200" indent="-457200">
              <a:buFont typeface="+mj-lt"/>
              <a:buAutoNum type="arabicPeriod"/>
            </a:pPr>
            <a:r>
              <a:rPr lang="en-US" dirty="0"/>
              <a:t>Many-to-Many (M-N)</a:t>
            </a:r>
          </a:p>
        </p:txBody>
      </p:sp>
    </p:spTree>
    <p:extLst>
      <p:ext uri="{BB962C8B-B14F-4D97-AF65-F5344CB8AC3E}">
        <p14:creationId xmlns:p14="http://schemas.microsoft.com/office/powerpoint/2010/main" val="25507660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FE9E-C91A-462C-9B49-F0F9DFCA0DE4}"/>
              </a:ext>
            </a:extLst>
          </p:cNvPr>
          <p:cNvSpPr>
            <a:spLocks noGrp="1"/>
          </p:cNvSpPr>
          <p:nvPr>
            <p:ph type="title"/>
          </p:nvPr>
        </p:nvSpPr>
        <p:spPr/>
        <p:txBody>
          <a:bodyPr/>
          <a:lstStyle/>
          <a:p>
            <a:r>
              <a:rPr lang="en-US" dirty="0"/>
              <a:t>Relationships Continued            One-to-One   </a:t>
            </a:r>
          </a:p>
        </p:txBody>
      </p:sp>
      <p:sp>
        <p:nvSpPr>
          <p:cNvPr id="3" name="Content Placeholder 2">
            <a:extLst>
              <a:ext uri="{FF2B5EF4-FFF2-40B4-BE49-F238E27FC236}">
                <a16:creationId xmlns:a16="http://schemas.microsoft.com/office/drawing/2014/main" id="{ACC943BF-7EAE-4779-8C14-F8FD1B35AA65}"/>
              </a:ext>
            </a:extLst>
          </p:cNvPr>
          <p:cNvSpPr>
            <a:spLocks noGrp="1"/>
          </p:cNvSpPr>
          <p:nvPr>
            <p:ph idx="1"/>
          </p:nvPr>
        </p:nvSpPr>
        <p:spPr>
          <a:xfrm>
            <a:off x="2324099" y="2040630"/>
            <a:ext cx="7543801" cy="2554816"/>
          </a:xfrm>
        </p:spPr>
        <p:txBody>
          <a:bodyPr/>
          <a:lstStyle/>
          <a:p>
            <a:pPr marL="0" indent="0">
              <a:buNone/>
            </a:pPr>
            <a:r>
              <a:rPr lang="en-US" sz="2400" b="1" dirty="0"/>
              <a:t>One-to-One:</a:t>
            </a:r>
          </a:p>
          <a:p>
            <a:pPr marL="457200" indent="-457200">
              <a:buFont typeface="+mj-lt"/>
              <a:buAutoNum type="arabicPeriod"/>
            </a:pPr>
            <a:r>
              <a:rPr lang="en-US" dirty="0"/>
              <a:t>Both tables can have only one record on each side of the relationship.</a:t>
            </a:r>
          </a:p>
          <a:p>
            <a:pPr marL="457200" indent="-457200">
              <a:buFont typeface="+mj-lt"/>
              <a:buAutoNum type="arabicPeriod"/>
            </a:pPr>
            <a:r>
              <a:rPr lang="en-US" dirty="0"/>
              <a:t>Each primary key value relates to none or only one record in the related table.</a:t>
            </a:r>
          </a:p>
          <a:p>
            <a:pPr marL="457200" indent="-457200">
              <a:buFont typeface="+mj-lt"/>
              <a:buAutoNum type="arabicPeriod"/>
            </a:pPr>
            <a:r>
              <a:rPr lang="en-US" dirty="0"/>
              <a:t>Most one-to-one relationships are forced by business rules.</a:t>
            </a:r>
          </a:p>
        </p:txBody>
      </p:sp>
    </p:spTree>
    <p:extLst>
      <p:ext uri="{BB962C8B-B14F-4D97-AF65-F5344CB8AC3E}">
        <p14:creationId xmlns:p14="http://schemas.microsoft.com/office/powerpoint/2010/main" val="844642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0581-1174-4388-A068-A0BC56C68C83}"/>
              </a:ext>
            </a:extLst>
          </p:cNvPr>
          <p:cNvSpPr>
            <a:spLocks noGrp="1"/>
          </p:cNvSpPr>
          <p:nvPr>
            <p:ph type="title"/>
          </p:nvPr>
        </p:nvSpPr>
        <p:spPr/>
        <p:txBody>
          <a:bodyPr/>
          <a:lstStyle/>
          <a:p>
            <a:r>
              <a:rPr lang="en-US" dirty="0"/>
              <a:t>Relationships Continued            One-to-One </a:t>
            </a:r>
          </a:p>
        </p:txBody>
      </p:sp>
      <p:pic>
        <p:nvPicPr>
          <p:cNvPr id="9" name="Content Placeholder 8">
            <a:extLst>
              <a:ext uri="{FF2B5EF4-FFF2-40B4-BE49-F238E27FC236}">
                <a16:creationId xmlns:a16="http://schemas.microsoft.com/office/drawing/2014/main" id="{B93AA7EF-87E9-4AD9-97DB-55CF02719E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98701" y="2761198"/>
            <a:ext cx="7594598" cy="2526029"/>
          </a:xfrm>
        </p:spPr>
      </p:pic>
    </p:spTree>
    <p:extLst>
      <p:ext uri="{BB962C8B-B14F-4D97-AF65-F5344CB8AC3E}">
        <p14:creationId xmlns:p14="http://schemas.microsoft.com/office/powerpoint/2010/main" val="27637091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FE9E-C91A-462C-9B49-F0F9DFCA0DE4}"/>
              </a:ext>
            </a:extLst>
          </p:cNvPr>
          <p:cNvSpPr>
            <a:spLocks noGrp="1"/>
          </p:cNvSpPr>
          <p:nvPr>
            <p:ph type="title"/>
          </p:nvPr>
        </p:nvSpPr>
        <p:spPr/>
        <p:txBody>
          <a:bodyPr/>
          <a:lstStyle/>
          <a:p>
            <a:r>
              <a:rPr lang="en-US" dirty="0"/>
              <a:t>Relationships Continued             One-to-Many</a:t>
            </a:r>
          </a:p>
        </p:txBody>
      </p:sp>
      <p:sp>
        <p:nvSpPr>
          <p:cNvPr id="3" name="Content Placeholder 2">
            <a:extLst>
              <a:ext uri="{FF2B5EF4-FFF2-40B4-BE49-F238E27FC236}">
                <a16:creationId xmlns:a16="http://schemas.microsoft.com/office/drawing/2014/main" id="{ACC943BF-7EAE-4779-8C14-F8FD1B35AA65}"/>
              </a:ext>
            </a:extLst>
          </p:cNvPr>
          <p:cNvSpPr>
            <a:spLocks noGrp="1"/>
          </p:cNvSpPr>
          <p:nvPr>
            <p:ph idx="1"/>
          </p:nvPr>
        </p:nvSpPr>
        <p:spPr>
          <a:xfrm>
            <a:off x="2346961" y="2062904"/>
            <a:ext cx="7543801" cy="2554816"/>
          </a:xfrm>
        </p:spPr>
        <p:txBody>
          <a:bodyPr/>
          <a:lstStyle/>
          <a:p>
            <a:pPr marL="0" indent="0">
              <a:buNone/>
            </a:pPr>
            <a:r>
              <a:rPr lang="en-US" sz="2400" b="1" dirty="0"/>
              <a:t>One-to-Many:</a:t>
            </a:r>
          </a:p>
          <a:p>
            <a:pPr marL="457200" indent="-457200">
              <a:buFont typeface="+mj-lt"/>
              <a:buAutoNum type="arabicPeriod"/>
            </a:pPr>
            <a:r>
              <a:rPr lang="en-US" dirty="0"/>
              <a:t>The primary key table contains only one record that relates to none, one, or many records in the related table.</a:t>
            </a:r>
          </a:p>
        </p:txBody>
      </p:sp>
    </p:spTree>
    <p:extLst>
      <p:ext uri="{BB962C8B-B14F-4D97-AF65-F5344CB8AC3E}">
        <p14:creationId xmlns:p14="http://schemas.microsoft.com/office/powerpoint/2010/main" val="12846923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FE9E-C91A-462C-9B49-F0F9DFCA0DE4}"/>
              </a:ext>
            </a:extLst>
          </p:cNvPr>
          <p:cNvSpPr>
            <a:spLocks noGrp="1"/>
          </p:cNvSpPr>
          <p:nvPr>
            <p:ph type="title"/>
          </p:nvPr>
        </p:nvSpPr>
        <p:spPr/>
        <p:txBody>
          <a:bodyPr/>
          <a:lstStyle/>
          <a:p>
            <a:r>
              <a:rPr lang="en-US" dirty="0"/>
              <a:t>Relationships Continued             One-to-Many</a:t>
            </a:r>
          </a:p>
        </p:txBody>
      </p:sp>
      <p:pic>
        <p:nvPicPr>
          <p:cNvPr id="7" name="Content Placeholder 6">
            <a:extLst>
              <a:ext uri="{FF2B5EF4-FFF2-40B4-BE49-F238E27FC236}">
                <a16:creationId xmlns:a16="http://schemas.microsoft.com/office/drawing/2014/main" id="{B167D0A2-8533-44CF-B609-47BF5063334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62892" y="2716454"/>
            <a:ext cx="7052080" cy="1809827"/>
          </a:xfrm>
        </p:spPr>
      </p:pic>
    </p:spTree>
    <p:extLst>
      <p:ext uri="{BB962C8B-B14F-4D97-AF65-F5344CB8AC3E}">
        <p14:creationId xmlns:p14="http://schemas.microsoft.com/office/powerpoint/2010/main" val="3252931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D8C8B-8B3D-4B4A-A07B-CB25188D453A}"/>
              </a:ext>
            </a:extLst>
          </p:cNvPr>
          <p:cNvSpPr>
            <a:spLocks noGrp="1"/>
          </p:cNvSpPr>
          <p:nvPr>
            <p:ph type="title"/>
          </p:nvPr>
        </p:nvSpPr>
        <p:spPr/>
        <p:txBody>
          <a:bodyPr/>
          <a:lstStyle/>
          <a:p>
            <a:r>
              <a:rPr lang="en-US" dirty="0"/>
              <a:t>Database vs Spreadsheet Continued</a:t>
            </a:r>
          </a:p>
        </p:txBody>
      </p:sp>
      <p:sp>
        <p:nvSpPr>
          <p:cNvPr id="6" name="Content Placeholder 2">
            <a:extLst>
              <a:ext uri="{FF2B5EF4-FFF2-40B4-BE49-F238E27FC236}">
                <a16:creationId xmlns:a16="http://schemas.microsoft.com/office/drawing/2014/main" id="{F80F1BF9-E8A0-4A10-8C54-3126E6F25E88}"/>
              </a:ext>
            </a:extLst>
          </p:cNvPr>
          <p:cNvSpPr>
            <a:spLocks noGrp="1"/>
          </p:cNvSpPr>
          <p:nvPr>
            <p:ph idx="1"/>
          </p:nvPr>
        </p:nvSpPr>
        <p:spPr>
          <a:xfrm>
            <a:off x="6096001" y="2851005"/>
            <a:ext cx="3632591" cy="1965960"/>
          </a:xfrm>
        </p:spPr>
        <p:txBody>
          <a:bodyPr/>
          <a:lstStyle/>
          <a:p>
            <a:pPr lvl="1"/>
            <a:r>
              <a:rPr lang="en-US" dirty="0"/>
              <a:t>Multiple Simultaneous Users</a:t>
            </a:r>
          </a:p>
          <a:p>
            <a:pPr lvl="1"/>
            <a:endParaRPr lang="en-US" dirty="0"/>
          </a:p>
          <a:p>
            <a:pPr lvl="1"/>
            <a:r>
              <a:rPr lang="en-US" dirty="0"/>
              <a:t>Large Collections of Data</a:t>
            </a:r>
          </a:p>
          <a:p>
            <a:pPr lvl="1"/>
            <a:endParaRPr lang="en-US" dirty="0"/>
          </a:p>
          <a:p>
            <a:pPr lvl="1"/>
            <a:r>
              <a:rPr lang="en-US" dirty="0"/>
              <a:t>Highly Complex Logic and Language</a:t>
            </a:r>
          </a:p>
        </p:txBody>
      </p:sp>
      <p:pic>
        <p:nvPicPr>
          <p:cNvPr id="4" name="Picture 3">
            <a:extLst>
              <a:ext uri="{FF2B5EF4-FFF2-40B4-BE49-F238E27FC236}">
                <a16:creationId xmlns:a16="http://schemas.microsoft.com/office/drawing/2014/main" id="{B320FACF-848C-4EAE-B505-8BA4BFDD9E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6961" y="2095468"/>
            <a:ext cx="3477035" cy="3477035"/>
          </a:xfrm>
          <a:prstGeom prst="rect">
            <a:avLst/>
          </a:prstGeom>
        </p:spPr>
      </p:pic>
    </p:spTree>
    <p:extLst>
      <p:ext uri="{BB962C8B-B14F-4D97-AF65-F5344CB8AC3E}">
        <p14:creationId xmlns:p14="http://schemas.microsoft.com/office/powerpoint/2010/main" val="27947949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FE9E-C91A-462C-9B49-F0F9DFCA0DE4}"/>
              </a:ext>
            </a:extLst>
          </p:cNvPr>
          <p:cNvSpPr>
            <a:spLocks noGrp="1"/>
          </p:cNvSpPr>
          <p:nvPr>
            <p:ph type="title"/>
          </p:nvPr>
        </p:nvSpPr>
        <p:spPr/>
        <p:txBody>
          <a:bodyPr/>
          <a:lstStyle/>
          <a:p>
            <a:r>
              <a:rPr lang="en-US" dirty="0"/>
              <a:t>Relationships Continued             Many-to-Many</a:t>
            </a:r>
          </a:p>
        </p:txBody>
      </p:sp>
      <p:sp>
        <p:nvSpPr>
          <p:cNvPr id="3" name="Content Placeholder 2">
            <a:extLst>
              <a:ext uri="{FF2B5EF4-FFF2-40B4-BE49-F238E27FC236}">
                <a16:creationId xmlns:a16="http://schemas.microsoft.com/office/drawing/2014/main" id="{ACC943BF-7EAE-4779-8C14-F8FD1B35AA65}"/>
              </a:ext>
            </a:extLst>
          </p:cNvPr>
          <p:cNvSpPr>
            <a:spLocks noGrp="1"/>
          </p:cNvSpPr>
          <p:nvPr>
            <p:ph idx="1"/>
          </p:nvPr>
        </p:nvSpPr>
        <p:spPr>
          <a:xfrm>
            <a:off x="2346961" y="2051474"/>
            <a:ext cx="7543801" cy="2554816"/>
          </a:xfrm>
        </p:spPr>
        <p:txBody>
          <a:bodyPr/>
          <a:lstStyle/>
          <a:p>
            <a:pPr marL="0" indent="0">
              <a:buNone/>
            </a:pPr>
            <a:r>
              <a:rPr lang="en-US" sz="2400" b="1" dirty="0"/>
              <a:t>Many-to-Many:</a:t>
            </a:r>
          </a:p>
          <a:p>
            <a:pPr marL="457200" indent="-457200">
              <a:buFont typeface="+mj-lt"/>
              <a:buAutoNum type="arabicPeriod"/>
            </a:pPr>
            <a:r>
              <a:rPr lang="en-US" dirty="0"/>
              <a:t>Each record in both tables can relate to none or any number of records in the other table.</a:t>
            </a:r>
          </a:p>
          <a:p>
            <a:pPr marL="457200" indent="-457200">
              <a:buFont typeface="+mj-lt"/>
              <a:buAutoNum type="arabicPeriod"/>
            </a:pPr>
            <a:endParaRPr lang="en-US" dirty="0"/>
          </a:p>
          <a:p>
            <a:pPr marL="0" indent="0">
              <a:buNone/>
            </a:pPr>
            <a:r>
              <a:rPr lang="en-US" b="1" dirty="0">
                <a:solidFill>
                  <a:schemeClr val="accent2">
                    <a:lumMod val="75000"/>
                  </a:schemeClr>
                </a:solidFill>
              </a:rPr>
              <a:t>NOTE:  Linking / Associate table required.</a:t>
            </a:r>
          </a:p>
        </p:txBody>
      </p:sp>
    </p:spTree>
    <p:extLst>
      <p:ext uri="{BB962C8B-B14F-4D97-AF65-F5344CB8AC3E}">
        <p14:creationId xmlns:p14="http://schemas.microsoft.com/office/powerpoint/2010/main" val="1727052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FE9E-C91A-462C-9B49-F0F9DFCA0DE4}"/>
              </a:ext>
            </a:extLst>
          </p:cNvPr>
          <p:cNvSpPr>
            <a:spLocks noGrp="1"/>
          </p:cNvSpPr>
          <p:nvPr>
            <p:ph type="title"/>
          </p:nvPr>
        </p:nvSpPr>
        <p:spPr/>
        <p:txBody>
          <a:bodyPr/>
          <a:lstStyle/>
          <a:p>
            <a:r>
              <a:rPr lang="en-US" dirty="0"/>
              <a:t>Relationships Continued             Many-to-Many</a:t>
            </a:r>
          </a:p>
        </p:txBody>
      </p:sp>
      <p:pic>
        <p:nvPicPr>
          <p:cNvPr id="7" name="Content Placeholder 6">
            <a:extLst>
              <a:ext uri="{FF2B5EF4-FFF2-40B4-BE49-F238E27FC236}">
                <a16:creationId xmlns:a16="http://schemas.microsoft.com/office/drawing/2014/main" id="{2D7867C4-8BF3-45C2-A3C5-A5A9C5E479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20190" y="2652562"/>
            <a:ext cx="6751620" cy="2766082"/>
          </a:xfrm>
        </p:spPr>
      </p:pic>
    </p:spTree>
    <p:extLst>
      <p:ext uri="{BB962C8B-B14F-4D97-AF65-F5344CB8AC3E}">
        <p14:creationId xmlns:p14="http://schemas.microsoft.com/office/powerpoint/2010/main" val="37748995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D38EE-544A-4A3F-9CB1-3C15F2B939DA}"/>
              </a:ext>
            </a:extLst>
          </p:cNvPr>
          <p:cNvSpPr>
            <a:spLocks noGrp="1"/>
          </p:cNvSpPr>
          <p:nvPr>
            <p:ph type="title"/>
          </p:nvPr>
        </p:nvSpPr>
        <p:spPr/>
        <p:txBody>
          <a:bodyPr/>
          <a:lstStyle/>
          <a:p>
            <a:r>
              <a:rPr lang="en-US" dirty="0"/>
              <a:t>Entity Relationship Diagram (ERD)</a:t>
            </a:r>
          </a:p>
        </p:txBody>
      </p:sp>
      <p:sp>
        <p:nvSpPr>
          <p:cNvPr id="3" name="Content Placeholder 2">
            <a:extLst>
              <a:ext uri="{FF2B5EF4-FFF2-40B4-BE49-F238E27FC236}">
                <a16:creationId xmlns:a16="http://schemas.microsoft.com/office/drawing/2014/main" id="{2D82F820-285C-4F3C-AE01-92DC327A5762}"/>
              </a:ext>
            </a:extLst>
          </p:cNvPr>
          <p:cNvSpPr>
            <a:spLocks noGrp="1"/>
          </p:cNvSpPr>
          <p:nvPr>
            <p:ph idx="1"/>
          </p:nvPr>
        </p:nvSpPr>
        <p:spPr>
          <a:xfrm>
            <a:off x="2346961" y="2462954"/>
            <a:ext cx="7543801" cy="2543386"/>
          </a:xfrm>
        </p:spPr>
        <p:txBody>
          <a:bodyPr>
            <a:normAutofit lnSpcReduction="10000"/>
          </a:bodyPr>
          <a:lstStyle/>
          <a:p>
            <a:pPr algn="ctr"/>
            <a:r>
              <a:rPr lang="en-US" sz="3600" i="1" dirty="0">
                <a:solidFill>
                  <a:schemeClr val="accent2">
                    <a:lumMod val="75000"/>
                  </a:schemeClr>
                </a:solidFill>
              </a:rPr>
              <a:t>An entity-relationship diagram (ERD) is a data modeling technique that graphically illustrates an information system’s entities and the relationships between those entities.</a:t>
            </a:r>
          </a:p>
        </p:txBody>
      </p:sp>
    </p:spTree>
    <p:extLst>
      <p:ext uri="{BB962C8B-B14F-4D97-AF65-F5344CB8AC3E}">
        <p14:creationId xmlns:p14="http://schemas.microsoft.com/office/powerpoint/2010/main" val="7252519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775AD-9407-47AA-A55B-E05088A986B3}"/>
              </a:ext>
            </a:extLst>
          </p:cNvPr>
          <p:cNvSpPr>
            <a:spLocks noGrp="1"/>
          </p:cNvSpPr>
          <p:nvPr>
            <p:ph type="title"/>
          </p:nvPr>
        </p:nvSpPr>
        <p:spPr/>
        <p:txBody>
          <a:bodyPr/>
          <a:lstStyle/>
          <a:p>
            <a:r>
              <a:rPr lang="en-US" dirty="0"/>
              <a:t>Entity Relationship Diagram (ERD) Continued</a:t>
            </a:r>
          </a:p>
        </p:txBody>
      </p:sp>
      <p:pic>
        <p:nvPicPr>
          <p:cNvPr id="9" name="Content Placeholder 8">
            <a:extLst>
              <a:ext uri="{FF2B5EF4-FFF2-40B4-BE49-F238E27FC236}">
                <a16:creationId xmlns:a16="http://schemas.microsoft.com/office/drawing/2014/main" id="{DCA134CD-7834-4A6C-A1C9-14CE6A5BC4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7820" y="1846263"/>
            <a:ext cx="3376360" cy="4350898"/>
          </a:xfrm>
        </p:spPr>
      </p:pic>
    </p:spTree>
    <p:extLst>
      <p:ext uri="{BB962C8B-B14F-4D97-AF65-F5344CB8AC3E}">
        <p14:creationId xmlns:p14="http://schemas.microsoft.com/office/powerpoint/2010/main" val="2718972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D5A0F-5DAF-4ECB-8B91-A7A70E7CBAB8}"/>
              </a:ext>
            </a:extLst>
          </p:cNvPr>
          <p:cNvSpPr>
            <a:spLocks noGrp="1"/>
          </p:cNvSpPr>
          <p:nvPr>
            <p:ph type="title"/>
          </p:nvPr>
        </p:nvSpPr>
        <p:spPr/>
        <p:txBody>
          <a:bodyPr/>
          <a:lstStyle/>
          <a:p>
            <a:r>
              <a:rPr lang="en-US" dirty="0"/>
              <a:t>Entity Relationship Diagram (ERD) Continued</a:t>
            </a:r>
          </a:p>
        </p:txBody>
      </p:sp>
      <p:sp>
        <p:nvSpPr>
          <p:cNvPr id="3" name="Content Placeholder 2">
            <a:extLst>
              <a:ext uri="{FF2B5EF4-FFF2-40B4-BE49-F238E27FC236}">
                <a16:creationId xmlns:a16="http://schemas.microsoft.com/office/drawing/2014/main" id="{232FBAA1-BCE9-40C4-BEDC-7CC718EB88F2}"/>
              </a:ext>
            </a:extLst>
          </p:cNvPr>
          <p:cNvSpPr>
            <a:spLocks noGrp="1"/>
          </p:cNvSpPr>
          <p:nvPr>
            <p:ph idx="1"/>
          </p:nvPr>
        </p:nvSpPr>
        <p:spPr>
          <a:xfrm>
            <a:off x="2439733" y="2051918"/>
            <a:ext cx="4171172" cy="3332056"/>
          </a:xfrm>
        </p:spPr>
        <p:txBody>
          <a:bodyPr>
            <a:normAutofit fontScale="92500" lnSpcReduction="20000"/>
          </a:bodyPr>
          <a:lstStyle/>
          <a:p>
            <a:r>
              <a:rPr lang="en-US" sz="2600" b="1" u="sng" dirty="0"/>
              <a:t>Basic Components:</a:t>
            </a:r>
          </a:p>
          <a:p>
            <a:pPr marL="457200" indent="-457200">
              <a:buFont typeface="+mj-lt"/>
              <a:buAutoNum type="arabicPeriod"/>
            </a:pPr>
            <a:r>
              <a:rPr lang="en-US" sz="2400" dirty="0"/>
              <a:t>Entities / Tables</a:t>
            </a:r>
          </a:p>
          <a:p>
            <a:pPr marL="457200" indent="-457200">
              <a:buFont typeface="+mj-lt"/>
              <a:buAutoNum type="arabicPeriod"/>
            </a:pPr>
            <a:endParaRPr lang="en-US" sz="2400" dirty="0"/>
          </a:p>
          <a:p>
            <a:pPr marL="457200" indent="-457200">
              <a:buFont typeface="+mj-lt"/>
              <a:buAutoNum type="arabicPeriod"/>
            </a:pPr>
            <a:r>
              <a:rPr lang="en-US" sz="2400" dirty="0"/>
              <a:t>Keys (Primary and Foreign)</a:t>
            </a:r>
          </a:p>
          <a:p>
            <a:pPr marL="457200" indent="-457200">
              <a:buFont typeface="+mj-lt"/>
              <a:buAutoNum type="arabicPeriod"/>
            </a:pPr>
            <a:endParaRPr lang="en-US" sz="2400" dirty="0"/>
          </a:p>
          <a:p>
            <a:pPr marL="457200" indent="-457200">
              <a:buFont typeface="+mj-lt"/>
              <a:buAutoNum type="arabicPeriod"/>
            </a:pPr>
            <a:r>
              <a:rPr lang="en-US" sz="2400" dirty="0"/>
              <a:t>Relationships</a:t>
            </a:r>
          </a:p>
          <a:p>
            <a:pPr marL="457200" indent="-457200">
              <a:buFont typeface="+mj-lt"/>
              <a:buAutoNum type="arabicPeriod"/>
            </a:pPr>
            <a:endParaRPr lang="en-US" sz="2400" dirty="0"/>
          </a:p>
          <a:p>
            <a:pPr marL="457200" indent="-457200">
              <a:buFont typeface="+mj-lt"/>
              <a:buAutoNum type="arabicPeriod"/>
            </a:pPr>
            <a:r>
              <a:rPr lang="en-US" sz="2400" dirty="0"/>
              <a:t>Attributes / Columns</a:t>
            </a:r>
          </a:p>
        </p:txBody>
      </p:sp>
    </p:spTree>
    <p:extLst>
      <p:ext uri="{BB962C8B-B14F-4D97-AF65-F5344CB8AC3E}">
        <p14:creationId xmlns:p14="http://schemas.microsoft.com/office/powerpoint/2010/main" val="2141599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84CD-0E92-4A4D-9708-49C02257FD29}"/>
              </a:ext>
            </a:extLst>
          </p:cNvPr>
          <p:cNvSpPr>
            <a:spLocks noGrp="1"/>
          </p:cNvSpPr>
          <p:nvPr>
            <p:ph type="title"/>
          </p:nvPr>
        </p:nvSpPr>
        <p:spPr/>
        <p:txBody>
          <a:bodyPr/>
          <a:lstStyle/>
          <a:p>
            <a:r>
              <a:rPr lang="en-US" dirty="0"/>
              <a:t>Entity Relationship Diagram (ERD) Continued - Cardinality</a:t>
            </a:r>
          </a:p>
        </p:txBody>
      </p:sp>
      <p:pic>
        <p:nvPicPr>
          <p:cNvPr id="18" name="Content Placeholder 17">
            <a:extLst>
              <a:ext uri="{FF2B5EF4-FFF2-40B4-BE49-F238E27FC236}">
                <a16:creationId xmlns:a16="http://schemas.microsoft.com/office/drawing/2014/main" id="{9AF585BE-E663-4480-92A1-55646D8E12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3721" y="2715349"/>
            <a:ext cx="6569009" cy="2888230"/>
          </a:xfrm>
        </p:spPr>
      </p:pic>
      <p:sp>
        <p:nvSpPr>
          <p:cNvPr id="19" name="TextBox 18">
            <a:extLst>
              <a:ext uri="{FF2B5EF4-FFF2-40B4-BE49-F238E27FC236}">
                <a16:creationId xmlns:a16="http://schemas.microsoft.com/office/drawing/2014/main" id="{BC102AA0-6174-42BA-9825-3CB99AAA70F0}"/>
              </a:ext>
            </a:extLst>
          </p:cNvPr>
          <p:cNvSpPr txBox="1"/>
          <p:nvPr/>
        </p:nvSpPr>
        <p:spPr>
          <a:xfrm>
            <a:off x="7463162" y="3027285"/>
            <a:ext cx="421910" cy="307777"/>
          </a:xfrm>
          <a:prstGeom prst="rect">
            <a:avLst/>
          </a:prstGeom>
          <a:solidFill>
            <a:schemeClr val="bg1"/>
          </a:solidFill>
        </p:spPr>
        <p:txBody>
          <a:bodyPr wrap="none" rtlCol="0">
            <a:spAutoFit/>
          </a:bodyPr>
          <a:lstStyle/>
          <a:p>
            <a:r>
              <a:rPr lang="en-US" sz="1400" dirty="0"/>
              <a:t>1-1</a:t>
            </a:r>
          </a:p>
        </p:txBody>
      </p:sp>
      <p:sp>
        <p:nvSpPr>
          <p:cNvPr id="20" name="TextBox 19">
            <a:extLst>
              <a:ext uri="{FF2B5EF4-FFF2-40B4-BE49-F238E27FC236}">
                <a16:creationId xmlns:a16="http://schemas.microsoft.com/office/drawing/2014/main" id="{3259367E-AD9E-4A00-ADF3-3FC1B95FC525}"/>
              </a:ext>
            </a:extLst>
          </p:cNvPr>
          <p:cNvSpPr txBox="1"/>
          <p:nvPr/>
        </p:nvSpPr>
        <p:spPr>
          <a:xfrm>
            <a:off x="7463162" y="3990486"/>
            <a:ext cx="484428" cy="307777"/>
          </a:xfrm>
          <a:prstGeom prst="rect">
            <a:avLst/>
          </a:prstGeom>
          <a:solidFill>
            <a:schemeClr val="bg1"/>
          </a:solidFill>
        </p:spPr>
        <p:txBody>
          <a:bodyPr wrap="none" rtlCol="0">
            <a:spAutoFit/>
          </a:bodyPr>
          <a:lstStyle/>
          <a:p>
            <a:r>
              <a:rPr lang="en-US" sz="1400" dirty="0"/>
              <a:t>1-M</a:t>
            </a:r>
          </a:p>
        </p:txBody>
      </p:sp>
      <p:sp>
        <p:nvSpPr>
          <p:cNvPr id="21" name="TextBox 20">
            <a:extLst>
              <a:ext uri="{FF2B5EF4-FFF2-40B4-BE49-F238E27FC236}">
                <a16:creationId xmlns:a16="http://schemas.microsoft.com/office/drawing/2014/main" id="{A616DA6E-9A9A-4EFD-84CB-A859D8A195C9}"/>
              </a:ext>
            </a:extLst>
          </p:cNvPr>
          <p:cNvSpPr txBox="1"/>
          <p:nvPr/>
        </p:nvSpPr>
        <p:spPr>
          <a:xfrm>
            <a:off x="7463163" y="4972914"/>
            <a:ext cx="508473" cy="307777"/>
          </a:xfrm>
          <a:prstGeom prst="rect">
            <a:avLst/>
          </a:prstGeom>
          <a:solidFill>
            <a:schemeClr val="bg1"/>
          </a:solidFill>
        </p:spPr>
        <p:txBody>
          <a:bodyPr wrap="none" rtlCol="0">
            <a:spAutoFit/>
          </a:bodyPr>
          <a:lstStyle/>
          <a:p>
            <a:r>
              <a:rPr lang="en-US" sz="1400" dirty="0"/>
              <a:t>M-N</a:t>
            </a:r>
          </a:p>
        </p:txBody>
      </p:sp>
      <p:sp>
        <p:nvSpPr>
          <p:cNvPr id="22" name="TextBox 21">
            <a:extLst>
              <a:ext uri="{FF2B5EF4-FFF2-40B4-BE49-F238E27FC236}">
                <a16:creationId xmlns:a16="http://schemas.microsoft.com/office/drawing/2014/main" id="{8A05029D-31C7-4E63-A82D-F38902C877B9}"/>
              </a:ext>
            </a:extLst>
          </p:cNvPr>
          <p:cNvSpPr txBox="1"/>
          <p:nvPr/>
        </p:nvSpPr>
        <p:spPr>
          <a:xfrm>
            <a:off x="2460858" y="1970844"/>
            <a:ext cx="4566378" cy="461665"/>
          </a:xfrm>
          <a:prstGeom prst="rect">
            <a:avLst/>
          </a:prstGeom>
          <a:noFill/>
        </p:spPr>
        <p:txBody>
          <a:bodyPr wrap="none" rtlCol="0">
            <a:spAutoFit/>
          </a:bodyPr>
          <a:lstStyle/>
          <a:p>
            <a:r>
              <a:rPr lang="en-US" sz="2400" b="1" dirty="0"/>
              <a:t>Crows Feet Notation (Mandatory):</a:t>
            </a:r>
          </a:p>
        </p:txBody>
      </p:sp>
    </p:spTree>
    <p:extLst>
      <p:ext uri="{BB962C8B-B14F-4D97-AF65-F5344CB8AC3E}">
        <p14:creationId xmlns:p14="http://schemas.microsoft.com/office/powerpoint/2010/main" val="1048400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84CD-0E92-4A4D-9708-49C02257FD29}"/>
              </a:ext>
            </a:extLst>
          </p:cNvPr>
          <p:cNvSpPr>
            <a:spLocks noGrp="1"/>
          </p:cNvSpPr>
          <p:nvPr>
            <p:ph type="title"/>
          </p:nvPr>
        </p:nvSpPr>
        <p:spPr/>
        <p:txBody>
          <a:bodyPr/>
          <a:lstStyle/>
          <a:p>
            <a:r>
              <a:rPr lang="en-US" dirty="0"/>
              <a:t>Entity Relationship Diagram (ERD) Continued - Cardinality</a:t>
            </a:r>
          </a:p>
        </p:txBody>
      </p:sp>
      <p:pic>
        <p:nvPicPr>
          <p:cNvPr id="6" name="Content Placeholder 5">
            <a:extLst>
              <a:ext uri="{FF2B5EF4-FFF2-40B4-BE49-F238E27FC236}">
                <a16:creationId xmlns:a16="http://schemas.microsoft.com/office/drawing/2014/main" id="{C2C1393E-A801-4B74-A48F-33C199A70F9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8600" y="2950325"/>
            <a:ext cx="6934801" cy="2583404"/>
          </a:xfrm>
        </p:spPr>
      </p:pic>
      <p:sp>
        <p:nvSpPr>
          <p:cNvPr id="22" name="TextBox 21">
            <a:extLst>
              <a:ext uri="{FF2B5EF4-FFF2-40B4-BE49-F238E27FC236}">
                <a16:creationId xmlns:a16="http://schemas.microsoft.com/office/drawing/2014/main" id="{8A05029D-31C7-4E63-A82D-F38902C877B9}"/>
              </a:ext>
            </a:extLst>
          </p:cNvPr>
          <p:cNvSpPr txBox="1"/>
          <p:nvPr/>
        </p:nvSpPr>
        <p:spPr>
          <a:xfrm>
            <a:off x="2460858" y="1970844"/>
            <a:ext cx="4252318" cy="461665"/>
          </a:xfrm>
          <a:prstGeom prst="rect">
            <a:avLst/>
          </a:prstGeom>
          <a:noFill/>
        </p:spPr>
        <p:txBody>
          <a:bodyPr wrap="none" rtlCol="0">
            <a:spAutoFit/>
          </a:bodyPr>
          <a:lstStyle/>
          <a:p>
            <a:r>
              <a:rPr lang="en-US" sz="2400" b="1" dirty="0"/>
              <a:t>Crows Feet Notation (Optional):</a:t>
            </a:r>
          </a:p>
        </p:txBody>
      </p:sp>
      <p:sp>
        <p:nvSpPr>
          <p:cNvPr id="19" name="TextBox 18">
            <a:extLst>
              <a:ext uri="{FF2B5EF4-FFF2-40B4-BE49-F238E27FC236}">
                <a16:creationId xmlns:a16="http://schemas.microsoft.com/office/drawing/2014/main" id="{BC102AA0-6174-42BA-9825-3CB99AAA70F0}"/>
              </a:ext>
            </a:extLst>
          </p:cNvPr>
          <p:cNvSpPr txBox="1"/>
          <p:nvPr/>
        </p:nvSpPr>
        <p:spPr>
          <a:xfrm>
            <a:off x="7050319" y="3080549"/>
            <a:ext cx="421910" cy="307777"/>
          </a:xfrm>
          <a:prstGeom prst="rect">
            <a:avLst/>
          </a:prstGeom>
          <a:solidFill>
            <a:schemeClr val="bg1"/>
          </a:solidFill>
        </p:spPr>
        <p:txBody>
          <a:bodyPr wrap="none" rtlCol="0">
            <a:spAutoFit/>
          </a:bodyPr>
          <a:lstStyle/>
          <a:p>
            <a:r>
              <a:rPr lang="en-US" sz="1400" dirty="0"/>
              <a:t>1-1</a:t>
            </a:r>
          </a:p>
        </p:txBody>
      </p:sp>
      <p:sp>
        <p:nvSpPr>
          <p:cNvPr id="20" name="TextBox 19">
            <a:extLst>
              <a:ext uri="{FF2B5EF4-FFF2-40B4-BE49-F238E27FC236}">
                <a16:creationId xmlns:a16="http://schemas.microsoft.com/office/drawing/2014/main" id="{3259367E-AD9E-4A00-ADF3-3FC1B95FC525}"/>
              </a:ext>
            </a:extLst>
          </p:cNvPr>
          <p:cNvSpPr txBox="1"/>
          <p:nvPr/>
        </p:nvSpPr>
        <p:spPr>
          <a:xfrm>
            <a:off x="7050319" y="4043750"/>
            <a:ext cx="484428" cy="307777"/>
          </a:xfrm>
          <a:prstGeom prst="rect">
            <a:avLst/>
          </a:prstGeom>
          <a:solidFill>
            <a:schemeClr val="bg1"/>
          </a:solidFill>
        </p:spPr>
        <p:txBody>
          <a:bodyPr wrap="none" rtlCol="0">
            <a:spAutoFit/>
          </a:bodyPr>
          <a:lstStyle/>
          <a:p>
            <a:r>
              <a:rPr lang="en-US" sz="1400" dirty="0"/>
              <a:t>1-M</a:t>
            </a:r>
          </a:p>
        </p:txBody>
      </p:sp>
      <p:sp>
        <p:nvSpPr>
          <p:cNvPr id="21" name="TextBox 20">
            <a:extLst>
              <a:ext uri="{FF2B5EF4-FFF2-40B4-BE49-F238E27FC236}">
                <a16:creationId xmlns:a16="http://schemas.microsoft.com/office/drawing/2014/main" id="{A616DA6E-9A9A-4EFD-84CB-A859D8A195C9}"/>
              </a:ext>
            </a:extLst>
          </p:cNvPr>
          <p:cNvSpPr txBox="1"/>
          <p:nvPr/>
        </p:nvSpPr>
        <p:spPr>
          <a:xfrm>
            <a:off x="7050320" y="5026178"/>
            <a:ext cx="508473" cy="307777"/>
          </a:xfrm>
          <a:prstGeom prst="rect">
            <a:avLst/>
          </a:prstGeom>
          <a:solidFill>
            <a:schemeClr val="bg1"/>
          </a:solidFill>
        </p:spPr>
        <p:txBody>
          <a:bodyPr wrap="none" rtlCol="0">
            <a:spAutoFit/>
          </a:bodyPr>
          <a:lstStyle/>
          <a:p>
            <a:r>
              <a:rPr lang="en-US" sz="1400" dirty="0"/>
              <a:t>M-N</a:t>
            </a:r>
          </a:p>
        </p:txBody>
      </p:sp>
    </p:spTree>
    <p:extLst>
      <p:ext uri="{BB962C8B-B14F-4D97-AF65-F5344CB8AC3E}">
        <p14:creationId xmlns:p14="http://schemas.microsoft.com/office/powerpoint/2010/main" val="33624950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84CD-0E92-4A4D-9708-49C02257FD29}"/>
              </a:ext>
            </a:extLst>
          </p:cNvPr>
          <p:cNvSpPr>
            <a:spLocks noGrp="1"/>
          </p:cNvSpPr>
          <p:nvPr>
            <p:ph type="title"/>
          </p:nvPr>
        </p:nvSpPr>
        <p:spPr/>
        <p:txBody>
          <a:bodyPr/>
          <a:lstStyle/>
          <a:p>
            <a:r>
              <a:rPr lang="en-US" dirty="0"/>
              <a:t>Entity Relationship Diagram (ERD) Continued</a:t>
            </a:r>
          </a:p>
        </p:txBody>
      </p:sp>
      <p:sp>
        <p:nvSpPr>
          <p:cNvPr id="4" name="Content Placeholder 3">
            <a:extLst>
              <a:ext uri="{FF2B5EF4-FFF2-40B4-BE49-F238E27FC236}">
                <a16:creationId xmlns:a16="http://schemas.microsoft.com/office/drawing/2014/main" id="{E1B80571-FBD6-4BB7-AEEA-63E2FA0EF946}"/>
              </a:ext>
            </a:extLst>
          </p:cNvPr>
          <p:cNvSpPr>
            <a:spLocks noGrp="1"/>
          </p:cNvSpPr>
          <p:nvPr>
            <p:ph idx="1"/>
          </p:nvPr>
        </p:nvSpPr>
        <p:spPr/>
        <p:txBody>
          <a:bodyPr/>
          <a:lstStyle/>
          <a:p>
            <a:r>
              <a:rPr lang="en-US" dirty="0">
                <a:hlinkClick r:id="rId2"/>
              </a:rPr>
              <a:t>app.diagrams.net</a:t>
            </a:r>
            <a:endParaRPr lang="en-US" dirty="0"/>
          </a:p>
        </p:txBody>
      </p:sp>
      <p:pic>
        <p:nvPicPr>
          <p:cNvPr id="7" name="Picture 6">
            <a:extLst>
              <a:ext uri="{FF2B5EF4-FFF2-40B4-BE49-F238E27FC236}">
                <a16:creationId xmlns:a16="http://schemas.microsoft.com/office/drawing/2014/main" id="{D1D49B94-0D22-4A5A-A63A-990060674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0933" y="2282155"/>
            <a:ext cx="6790135" cy="3695312"/>
          </a:xfrm>
          <a:prstGeom prst="rect">
            <a:avLst/>
          </a:prstGeom>
          <a:ln>
            <a:solidFill>
              <a:schemeClr val="accent2">
                <a:alpha val="40000"/>
              </a:schemeClr>
            </a:solidFill>
          </a:ln>
        </p:spPr>
      </p:pic>
    </p:spTree>
    <p:extLst>
      <p:ext uri="{BB962C8B-B14F-4D97-AF65-F5344CB8AC3E}">
        <p14:creationId xmlns:p14="http://schemas.microsoft.com/office/powerpoint/2010/main" val="5155837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BA422-164C-4935-A8AE-E59EBFCDE522}"/>
              </a:ext>
            </a:extLst>
          </p:cNvPr>
          <p:cNvSpPr>
            <a:spLocks noGrp="1"/>
          </p:cNvSpPr>
          <p:nvPr>
            <p:ph type="title"/>
          </p:nvPr>
        </p:nvSpPr>
        <p:spPr/>
        <p:txBody>
          <a:bodyPr/>
          <a:lstStyle/>
          <a:p>
            <a:r>
              <a:rPr lang="en-US" dirty="0"/>
              <a:t>Design Process Exercise</a:t>
            </a:r>
          </a:p>
        </p:txBody>
      </p:sp>
      <p:sp>
        <p:nvSpPr>
          <p:cNvPr id="3" name="Content Placeholder 2">
            <a:extLst>
              <a:ext uri="{FF2B5EF4-FFF2-40B4-BE49-F238E27FC236}">
                <a16:creationId xmlns:a16="http://schemas.microsoft.com/office/drawing/2014/main" id="{0480710D-D325-4891-8F7A-C5CA5C5EB973}"/>
              </a:ext>
            </a:extLst>
          </p:cNvPr>
          <p:cNvSpPr>
            <a:spLocks noGrp="1"/>
          </p:cNvSpPr>
          <p:nvPr>
            <p:ph idx="1"/>
          </p:nvPr>
        </p:nvSpPr>
        <p:spPr/>
        <p:txBody>
          <a:bodyPr/>
          <a:lstStyle/>
          <a:p>
            <a:endParaRPr lang="en-US" dirty="0"/>
          </a:p>
          <a:p>
            <a:endParaRPr lang="en-US" dirty="0"/>
          </a:p>
          <a:p>
            <a:pPr marL="0" indent="0" algn="ctr">
              <a:buNone/>
            </a:pPr>
            <a:endParaRPr lang="en-US" dirty="0"/>
          </a:p>
          <a:p>
            <a:pPr marL="0" indent="0" algn="ctr">
              <a:buNone/>
            </a:pPr>
            <a:r>
              <a:rPr lang="en-US" sz="4800" b="1" dirty="0"/>
              <a:t>Normalization and Diagram Exercises</a:t>
            </a:r>
          </a:p>
          <a:p>
            <a:pPr marL="0" indent="0" algn="ctr">
              <a:buNone/>
            </a:pPr>
            <a:r>
              <a:rPr lang="en-US" sz="4800" b="1" dirty="0"/>
              <a:t>(Exercises 1 &amp; 2)</a:t>
            </a:r>
          </a:p>
        </p:txBody>
      </p:sp>
    </p:spTree>
    <p:extLst>
      <p:ext uri="{BB962C8B-B14F-4D97-AF65-F5344CB8AC3E}">
        <p14:creationId xmlns:p14="http://schemas.microsoft.com/office/powerpoint/2010/main" val="36007067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7B0A4-12D0-4763-92F0-E8858B65193A}"/>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24133A6D-B670-4D5D-865C-BD825FDA0719}"/>
              </a:ext>
            </a:extLst>
          </p:cNvPr>
          <p:cNvSpPr>
            <a:spLocks noGrp="1"/>
          </p:cNvSpPr>
          <p:nvPr>
            <p:ph idx="1"/>
          </p:nvPr>
        </p:nvSpPr>
        <p:spPr/>
        <p:txBody>
          <a:bodyPr>
            <a:normAutofit/>
          </a:bodyPr>
          <a:lstStyle/>
          <a:p>
            <a:pPr lvl="1"/>
            <a:endParaRPr lang="en-US" sz="2400" dirty="0"/>
          </a:p>
          <a:p>
            <a:pPr lvl="1"/>
            <a:r>
              <a:rPr lang="en-US" sz="2400" dirty="0"/>
              <a:t>Numbers</a:t>
            </a:r>
          </a:p>
          <a:p>
            <a:pPr lvl="1"/>
            <a:r>
              <a:rPr lang="en-US" sz="2400" dirty="0"/>
              <a:t>Character Strings</a:t>
            </a:r>
          </a:p>
          <a:p>
            <a:pPr lvl="1"/>
            <a:r>
              <a:rPr lang="en-US" sz="2400" dirty="0"/>
              <a:t>Date and Time</a:t>
            </a:r>
          </a:p>
          <a:p>
            <a:pPr lvl="1"/>
            <a:r>
              <a:rPr lang="en-US" sz="2400" dirty="0"/>
              <a:t>NULL vs Empty String</a:t>
            </a:r>
          </a:p>
        </p:txBody>
      </p:sp>
    </p:spTree>
    <p:extLst>
      <p:ext uri="{BB962C8B-B14F-4D97-AF65-F5344CB8AC3E}">
        <p14:creationId xmlns:p14="http://schemas.microsoft.com/office/powerpoint/2010/main" val="977715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6EB7-EEA7-48A1-93FC-9472CC572B0C}"/>
              </a:ext>
            </a:extLst>
          </p:cNvPr>
          <p:cNvSpPr>
            <a:spLocks noGrp="1"/>
          </p:cNvSpPr>
          <p:nvPr>
            <p:ph type="title"/>
          </p:nvPr>
        </p:nvSpPr>
        <p:spPr/>
        <p:txBody>
          <a:bodyPr/>
          <a:lstStyle/>
          <a:p>
            <a:r>
              <a:rPr lang="en-US" dirty="0"/>
              <a:t>Relational Databases</a:t>
            </a:r>
          </a:p>
        </p:txBody>
      </p:sp>
      <p:sp>
        <p:nvSpPr>
          <p:cNvPr id="3" name="Content Placeholder 2">
            <a:extLst>
              <a:ext uri="{FF2B5EF4-FFF2-40B4-BE49-F238E27FC236}">
                <a16:creationId xmlns:a16="http://schemas.microsoft.com/office/drawing/2014/main" id="{1A40459C-638C-4725-BE6E-2017D5497A37}"/>
              </a:ext>
            </a:extLst>
          </p:cNvPr>
          <p:cNvSpPr>
            <a:spLocks noGrp="1"/>
          </p:cNvSpPr>
          <p:nvPr>
            <p:ph idx="1"/>
          </p:nvPr>
        </p:nvSpPr>
        <p:spPr>
          <a:xfrm>
            <a:off x="2346961" y="2111952"/>
            <a:ext cx="7543801" cy="1672970"/>
          </a:xfrm>
        </p:spPr>
        <p:txBody>
          <a:bodyPr/>
          <a:lstStyle/>
          <a:p>
            <a:pPr marL="544068" lvl="1" indent="-342900">
              <a:buFont typeface="+mj-lt"/>
              <a:buAutoNum type="arabicPeriod"/>
            </a:pPr>
            <a:r>
              <a:rPr lang="en-US" dirty="0"/>
              <a:t>Based on Relational Model</a:t>
            </a:r>
          </a:p>
          <a:p>
            <a:pPr marL="544068" lvl="1" indent="-342900">
              <a:buFont typeface="+mj-lt"/>
              <a:buAutoNum type="arabicPeriod"/>
            </a:pPr>
            <a:r>
              <a:rPr lang="en-US" dirty="0"/>
              <a:t>Database Objects - Tables</a:t>
            </a:r>
          </a:p>
          <a:p>
            <a:pPr marL="544068" lvl="1" indent="-342900">
              <a:buFont typeface="+mj-lt"/>
              <a:buAutoNum type="arabicPeriod"/>
            </a:pPr>
            <a:r>
              <a:rPr lang="en-US" dirty="0"/>
              <a:t>Unique IDs - Keys</a:t>
            </a:r>
          </a:p>
          <a:p>
            <a:pPr marL="544068" lvl="1" indent="-342900">
              <a:buFont typeface="+mj-lt"/>
              <a:buAutoNum type="arabicPeriod"/>
            </a:pPr>
            <a:r>
              <a:rPr lang="en-US" dirty="0"/>
              <a:t>Relationships</a:t>
            </a:r>
          </a:p>
          <a:p>
            <a:pPr marL="544068" lvl="1" indent="-342900">
              <a:buFont typeface="+mj-lt"/>
              <a:buAutoNum type="arabicPeriod"/>
            </a:pPr>
            <a:r>
              <a:rPr lang="en-US" dirty="0"/>
              <a:t>Conceptual, Logical and Physical Models</a:t>
            </a:r>
          </a:p>
        </p:txBody>
      </p:sp>
      <p:sp>
        <p:nvSpPr>
          <p:cNvPr id="5" name="TextBox 4">
            <a:extLst>
              <a:ext uri="{FF2B5EF4-FFF2-40B4-BE49-F238E27FC236}">
                <a16:creationId xmlns:a16="http://schemas.microsoft.com/office/drawing/2014/main" id="{5961FD02-D496-4993-86D2-6C9DD32826EF}"/>
              </a:ext>
            </a:extLst>
          </p:cNvPr>
          <p:cNvSpPr txBox="1"/>
          <p:nvPr/>
        </p:nvSpPr>
        <p:spPr>
          <a:xfrm>
            <a:off x="4863772" y="4953965"/>
            <a:ext cx="2464457" cy="369332"/>
          </a:xfrm>
          <a:prstGeom prst="rect">
            <a:avLst/>
          </a:prstGeom>
          <a:noFill/>
        </p:spPr>
        <p:txBody>
          <a:bodyPr wrap="none" rtlCol="0">
            <a:spAutoFit/>
          </a:bodyPr>
          <a:lstStyle/>
          <a:p>
            <a:r>
              <a:rPr lang="en-US" dirty="0">
                <a:hlinkClick r:id="rId3"/>
              </a:rPr>
              <a:t>Relational Database Info</a:t>
            </a:r>
            <a:endParaRPr lang="en-US" dirty="0"/>
          </a:p>
        </p:txBody>
      </p:sp>
    </p:spTree>
    <p:extLst>
      <p:ext uri="{BB962C8B-B14F-4D97-AF65-F5344CB8AC3E}">
        <p14:creationId xmlns:p14="http://schemas.microsoft.com/office/powerpoint/2010/main" val="19532643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6C7F-8BF1-4CB6-806E-4A4179D5A022}"/>
              </a:ext>
            </a:extLst>
          </p:cNvPr>
          <p:cNvSpPr>
            <a:spLocks noGrp="1"/>
          </p:cNvSpPr>
          <p:nvPr>
            <p:ph type="title"/>
          </p:nvPr>
        </p:nvSpPr>
        <p:spPr/>
        <p:txBody>
          <a:bodyPr/>
          <a:lstStyle/>
          <a:p>
            <a:r>
              <a:rPr lang="en-US" dirty="0"/>
              <a:t>Data Types – Numeric</a:t>
            </a:r>
          </a:p>
        </p:txBody>
      </p:sp>
      <p:sp>
        <p:nvSpPr>
          <p:cNvPr id="3" name="Content Placeholder 2">
            <a:extLst>
              <a:ext uri="{FF2B5EF4-FFF2-40B4-BE49-F238E27FC236}">
                <a16:creationId xmlns:a16="http://schemas.microsoft.com/office/drawing/2014/main" id="{D0D292B0-9F04-4720-ADDC-8865AA74898A}"/>
              </a:ext>
            </a:extLst>
          </p:cNvPr>
          <p:cNvSpPr>
            <a:spLocks noGrp="1"/>
          </p:cNvSpPr>
          <p:nvPr>
            <p:ph idx="1"/>
          </p:nvPr>
        </p:nvSpPr>
        <p:spPr/>
        <p:txBody>
          <a:bodyPr/>
          <a:lstStyle/>
          <a:p>
            <a:r>
              <a:rPr lang="en-US" sz="2400" b="1" dirty="0"/>
              <a:t> Exact</a:t>
            </a:r>
          </a:p>
          <a:p>
            <a:pPr lvl="1"/>
            <a:r>
              <a:rPr lang="en-US" dirty="0"/>
              <a:t>NUMBER</a:t>
            </a:r>
          </a:p>
          <a:p>
            <a:pPr marL="201168" lvl="1" indent="0">
              <a:buNone/>
            </a:pPr>
            <a:r>
              <a:rPr lang="en-US" dirty="0"/>
              <a:t>	</a:t>
            </a:r>
          </a:p>
          <a:p>
            <a:pPr marL="201168" lvl="1" indent="0">
              <a:buNone/>
            </a:pPr>
            <a:r>
              <a:rPr lang="en-US" sz="2400" b="1" dirty="0"/>
              <a:t>Approximate Numeric</a:t>
            </a:r>
          </a:p>
          <a:p>
            <a:pPr lvl="1"/>
            <a:r>
              <a:rPr lang="en-US" dirty="0"/>
              <a:t>Floating-Point Numbers (BINARY_FLOAT, BINARY_DOUBLE)</a:t>
            </a:r>
          </a:p>
        </p:txBody>
      </p:sp>
    </p:spTree>
    <p:extLst>
      <p:ext uri="{BB962C8B-B14F-4D97-AF65-F5344CB8AC3E}">
        <p14:creationId xmlns:p14="http://schemas.microsoft.com/office/powerpoint/2010/main" val="33017590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B1FA-7C52-423C-8B0F-CDCE0A5133BA}"/>
              </a:ext>
            </a:extLst>
          </p:cNvPr>
          <p:cNvSpPr>
            <a:spLocks noGrp="1"/>
          </p:cNvSpPr>
          <p:nvPr>
            <p:ph type="title"/>
          </p:nvPr>
        </p:nvSpPr>
        <p:spPr/>
        <p:txBody>
          <a:bodyPr/>
          <a:lstStyle/>
          <a:p>
            <a:r>
              <a:rPr lang="en-US" dirty="0"/>
              <a:t>Data Type – Numeric   Precision vs Scale</a:t>
            </a:r>
          </a:p>
        </p:txBody>
      </p:sp>
      <p:sp>
        <p:nvSpPr>
          <p:cNvPr id="3" name="Content Placeholder 2">
            <a:extLst>
              <a:ext uri="{FF2B5EF4-FFF2-40B4-BE49-F238E27FC236}">
                <a16:creationId xmlns:a16="http://schemas.microsoft.com/office/drawing/2014/main" id="{6F6E41DF-C135-44D9-B5A0-2A1FDC407F6B}"/>
              </a:ext>
            </a:extLst>
          </p:cNvPr>
          <p:cNvSpPr>
            <a:spLocks noGrp="1"/>
          </p:cNvSpPr>
          <p:nvPr>
            <p:ph idx="1"/>
          </p:nvPr>
        </p:nvSpPr>
        <p:spPr>
          <a:xfrm>
            <a:off x="2346960" y="1845734"/>
            <a:ext cx="7543801" cy="4368635"/>
          </a:xfrm>
        </p:spPr>
        <p:txBody>
          <a:bodyPr>
            <a:normAutofit/>
          </a:bodyPr>
          <a:lstStyle/>
          <a:p>
            <a:r>
              <a:rPr lang="en-US" dirty="0"/>
              <a:t>Precision (</a:t>
            </a:r>
            <a:r>
              <a:rPr lang="en-US" i="1" dirty="0"/>
              <a:t>p</a:t>
            </a:r>
            <a:r>
              <a:rPr lang="en-US" dirty="0"/>
              <a:t>) </a:t>
            </a:r>
          </a:p>
          <a:p>
            <a:pPr lvl="1"/>
            <a:r>
              <a:rPr lang="en-US" dirty="0"/>
              <a:t>Maximum number of significant decimal digits.</a:t>
            </a:r>
          </a:p>
          <a:p>
            <a:pPr lvl="1"/>
            <a:r>
              <a:rPr lang="en-US" dirty="0"/>
              <a:t>Most significant is the left most nonzero digit.</a:t>
            </a:r>
          </a:p>
          <a:p>
            <a:pPr lvl="1"/>
            <a:r>
              <a:rPr lang="en-US" dirty="0"/>
              <a:t>Least significant is the right most known digit.</a:t>
            </a:r>
          </a:p>
          <a:p>
            <a:pPr lvl="1"/>
            <a:r>
              <a:rPr lang="en-US" dirty="0"/>
              <a:t>The total number of numbers.</a:t>
            </a:r>
          </a:p>
          <a:p>
            <a:r>
              <a:rPr lang="en-US" dirty="0"/>
              <a:t>Scale (</a:t>
            </a:r>
            <a:r>
              <a:rPr lang="en-US" i="1" dirty="0"/>
              <a:t>s</a:t>
            </a:r>
            <a:r>
              <a:rPr lang="en-US" dirty="0"/>
              <a:t>)</a:t>
            </a:r>
          </a:p>
          <a:p>
            <a:pPr lvl="1"/>
            <a:r>
              <a:rPr lang="en-US" dirty="0"/>
              <a:t>The number of digits from the decimal point to the least significant digit.</a:t>
            </a:r>
          </a:p>
          <a:p>
            <a:pPr marL="201168" lvl="1" indent="0">
              <a:buNone/>
            </a:pPr>
            <a:endParaRPr lang="en-US" sz="2000" dirty="0"/>
          </a:p>
          <a:p>
            <a:pPr marL="201168" lvl="1" indent="0">
              <a:buNone/>
            </a:pPr>
            <a:endParaRPr lang="en-US" sz="2000" dirty="0"/>
          </a:p>
          <a:p>
            <a:pPr algn="ctr"/>
            <a:r>
              <a:rPr lang="en-US" sz="3000" dirty="0"/>
              <a:t>12345.6789</a:t>
            </a:r>
          </a:p>
          <a:p>
            <a:pPr algn="ctr"/>
            <a:endParaRPr lang="en-US" sz="3000" dirty="0"/>
          </a:p>
          <a:p>
            <a:endParaRPr lang="en-US" dirty="0"/>
          </a:p>
          <a:p>
            <a:endParaRPr lang="en-US" dirty="0"/>
          </a:p>
          <a:p>
            <a:endParaRPr lang="en-US" dirty="0"/>
          </a:p>
          <a:p>
            <a:endParaRPr lang="en-US" dirty="0"/>
          </a:p>
          <a:p>
            <a:endParaRPr lang="en-US" dirty="0"/>
          </a:p>
          <a:p>
            <a:endParaRPr lang="en-US" dirty="0"/>
          </a:p>
        </p:txBody>
      </p:sp>
      <p:sp>
        <p:nvSpPr>
          <p:cNvPr id="5" name="Right Brace 4">
            <a:extLst>
              <a:ext uri="{FF2B5EF4-FFF2-40B4-BE49-F238E27FC236}">
                <a16:creationId xmlns:a16="http://schemas.microsoft.com/office/drawing/2014/main" id="{EB5835FE-64B5-4FDF-ADC8-D469D9E9A4A4}"/>
              </a:ext>
            </a:extLst>
          </p:cNvPr>
          <p:cNvSpPr/>
          <p:nvPr/>
        </p:nvSpPr>
        <p:spPr>
          <a:xfrm rot="5400000">
            <a:off x="6631686" y="5209577"/>
            <a:ext cx="155448" cy="72009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B04A5FB7-DC23-4A84-B43E-C3548AE03187}"/>
              </a:ext>
            </a:extLst>
          </p:cNvPr>
          <p:cNvSpPr/>
          <p:nvPr/>
        </p:nvSpPr>
        <p:spPr>
          <a:xfrm rot="16200000">
            <a:off x="6081141" y="4095566"/>
            <a:ext cx="155448" cy="182118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658D7C2-DC9E-450C-9449-0BD572BAC83D}"/>
              </a:ext>
            </a:extLst>
          </p:cNvPr>
          <p:cNvSpPr txBox="1"/>
          <p:nvPr/>
        </p:nvSpPr>
        <p:spPr>
          <a:xfrm>
            <a:off x="5836501" y="4555544"/>
            <a:ext cx="644728" cy="369332"/>
          </a:xfrm>
          <a:prstGeom prst="rect">
            <a:avLst/>
          </a:prstGeom>
          <a:noFill/>
        </p:spPr>
        <p:txBody>
          <a:bodyPr wrap="none" rtlCol="0">
            <a:spAutoFit/>
          </a:bodyPr>
          <a:lstStyle/>
          <a:p>
            <a:r>
              <a:rPr lang="en-US" i="1" dirty="0"/>
              <a:t>p</a:t>
            </a:r>
            <a:r>
              <a:rPr lang="en-US" dirty="0"/>
              <a:t> = 9</a:t>
            </a:r>
          </a:p>
        </p:txBody>
      </p:sp>
      <p:sp>
        <p:nvSpPr>
          <p:cNvPr id="8" name="TextBox 7">
            <a:extLst>
              <a:ext uri="{FF2B5EF4-FFF2-40B4-BE49-F238E27FC236}">
                <a16:creationId xmlns:a16="http://schemas.microsoft.com/office/drawing/2014/main" id="{848574AF-FDEC-46EA-8C13-D18DF110BCE4}"/>
              </a:ext>
            </a:extLst>
          </p:cNvPr>
          <p:cNvSpPr txBox="1"/>
          <p:nvPr/>
        </p:nvSpPr>
        <p:spPr>
          <a:xfrm>
            <a:off x="6415945" y="5647346"/>
            <a:ext cx="612668" cy="369332"/>
          </a:xfrm>
          <a:prstGeom prst="rect">
            <a:avLst/>
          </a:prstGeom>
          <a:noFill/>
        </p:spPr>
        <p:txBody>
          <a:bodyPr wrap="none" rtlCol="0">
            <a:spAutoFit/>
          </a:bodyPr>
          <a:lstStyle/>
          <a:p>
            <a:r>
              <a:rPr lang="en-US" i="1" dirty="0"/>
              <a:t>s</a:t>
            </a:r>
            <a:r>
              <a:rPr lang="en-US" dirty="0"/>
              <a:t> = 4</a:t>
            </a:r>
          </a:p>
        </p:txBody>
      </p:sp>
    </p:spTree>
    <p:extLst>
      <p:ext uri="{BB962C8B-B14F-4D97-AF65-F5344CB8AC3E}">
        <p14:creationId xmlns:p14="http://schemas.microsoft.com/office/powerpoint/2010/main" val="4547090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B1FA-7C52-423C-8B0F-CDCE0A5133BA}"/>
              </a:ext>
            </a:extLst>
          </p:cNvPr>
          <p:cNvSpPr>
            <a:spLocks noGrp="1"/>
          </p:cNvSpPr>
          <p:nvPr>
            <p:ph type="title"/>
          </p:nvPr>
        </p:nvSpPr>
        <p:spPr/>
        <p:txBody>
          <a:bodyPr/>
          <a:lstStyle/>
          <a:p>
            <a:r>
              <a:rPr lang="en-US" dirty="0"/>
              <a:t>Data Type – Numeric  NUMBER</a:t>
            </a:r>
          </a:p>
        </p:txBody>
      </p:sp>
      <p:sp>
        <p:nvSpPr>
          <p:cNvPr id="5" name="Content Placeholder 2">
            <a:extLst>
              <a:ext uri="{FF2B5EF4-FFF2-40B4-BE49-F238E27FC236}">
                <a16:creationId xmlns:a16="http://schemas.microsoft.com/office/drawing/2014/main" id="{51FBD4A7-BECB-4A38-8BE0-39691CE43594}"/>
              </a:ext>
            </a:extLst>
          </p:cNvPr>
          <p:cNvSpPr txBox="1">
            <a:spLocks/>
          </p:cNvSpPr>
          <p:nvPr/>
        </p:nvSpPr>
        <p:spPr>
          <a:xfrm>
            <a:off x="1754227" y="1845734"/>
            <a:ext cx="8744505"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800" dirty="0"/>
              <a:t>   </a:t>
            </a:r>
            <a:r>
              <a:rPr lang="en-US" dirty="0"/>
              <a:t>ALL numeric data is stored as the NUMBER data type.</a:t>
            </a:r>
          </a:p>
          <a:p>
            <a:endParaRPr lang="en-US" dirty="0"/>
          </a:p>
          <a:p>
            <a:pPr marL="201168" lvl="1" indent="0" algn="ctr">
              <a:buNone/>
            </a:pPr>
            <a:r>
              <a:rPr lang="en-US" sz="2400" dirty="0"/>
              <a:t>NUMBER(</a:t>
            </a:r>
            <a:r>
              <a:rPr lang="en-US" sz="2400" i="1" dirty="0" err="1"/>
              <a:t>p</a:t>
            </a:r>
            <a:r>
              <a:rPr lang="en-US" sz="2400" dirty="0" err="1"/>
              <a:t>,s</a:t>
            </a:r>
            <a:r>
              <a:rPr lang="en-US" sz="2400" dirty="0"/>
              <a:t>)  </a:t>
            </a:r>
          </a:p>
          <a:p>
            <a:pPr marL="201168" lvl="1" indent="0">
              <a:buNone/>
            </a:pPr>
            <a:endParaRPr lang="en-US" dirty="0"/>
          </a:p>
          <a:p>
            <a:pPr marL="201168" lvl="1" indent="0">
              <a:buNone/>
            </a:pPr>
            <a:r>
              <a:rPr lang="en-US" sz="2000" dirty="0"/>
              <a:t>For decimal numbers:	</a:t>
            </a:r>
          </a:p>
          <a:p>
            <a:pPr marL="201168" lvl="1" indent="0" algn="ctr">
              <a:buNone/>
            </a:pPr>
            <a:r>
              <a:rPr lang="en-US" sz="2400" dirty="0"/>
              <a:t>NUMBER(38,16)</a:t>
            </a:r>
          </a:p>
          <a:p>
            <a:pPr marL="201168" lvl="1" indent="0" algn="ctr">
              <a:buNone/>
            </a:pPr>
            <a:endParaRPr lang="en-US" sz="2400" dirty="0"/>
          </a:p>
          <a:p>
            <a:pPr marL="201168" lvl="1" indent="0">
              <a:buNone/>
            </a:pPr>
            <a:r>
              <a:rPr lang="en-US" sz="2000" dirty="0"/>
              <a:t>For integer numbers:</a:t>
            </a:r>
          </a:p>
          <a:p>
            <a:pPr marL="201168" lvl="1" indent="0" algn="ctr">
              <a:buNone/>
            </a:pPr>
            <a:r>
              <a:rPr lang="en-US" sz="2400" dirty="0"/>
              <a:t>NUMBER(38,0)</a:t>
            </a:r>
          </a:p>
        </p:txBody>
      </p:sp>
    </p:spTree>
    <p:extLst>
      <p:ext uri="{BB962C8B-B14F-4D97-AF65-F5344CB8AC3E}">
        <p14:creationId xmlns:p14="http://schemas.microsoft.com/office/powerpoint/2010/main" val="37493423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23365-2D5D-4C84-9277-1B07EFB5A12F}"/>
              </a:ext>
            </a:extLst>
          </p:cNvPr>
          <p:cNvSpPr>
            <a:spLocks noGrp="1"/>
          </p:cNvSpPr>
          <p:nvPr>
            <p:ph type="title"/>
          </p:nvPr>
        </p:nvSpPr>
        <p:spPr/>
        <p:txBody>
          <a:bodyPr/>
          <a:lstStyle/>
          <a:p>
            <a:r>
              <a:rPr lang="en-US" dirty="0"/>
              <a:t>Data Type – Numeric  NUMBER Continued</a:t>
            </a:r>
          </a:p>
        </p:txBody>
      </p:sp>
      <p:graphicFrame>
        <p:nvGraphicFramePr>
          <p:cNvPr id="4" name="Table 4">
            <a:extLst>
              <a:ext uri="{FF2B5EF4-FFF2-40B4-BE49-F238E27FC236}">
                <a16:creationId xmlns:a16="http://schemas.microsoft.com/office/drawing/2014/main" id="{F53FBE5E-FD3D-44DE-9C9E-6F7F67FC6A11}"/>
              </a:ext>
            </a:extLst>
          </p:cNvPr>
          <p:cNvGraphicFramePr>
            <a:graphicFrameLocks noGrp="1"/>
          </p:cNvGraphicFramePr>
          <p:nvPr>
            <p:ph idx="1"/>
          </p:nvPr>
        </p:nvGraphicFramePr>
        <p:xfrm>
          <a:off x="1096966" y="2303462"/>
          <a:ext cx="10058397" cy="3182936"/>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1684570173"/>
                    </a:ext>
                  </a:extLst>
                </a:gridCol>
                <a:gridCol w="3352799">
                  <a:extLst>
                    <a:ext uri="{9D8B030D-6E8A-4147-A177-3AD203B41FA5}">
                      <a16:colId xmlns:a16="http://schemas.microsoft.com/office/drawing/2014/main" val="1458052966"/>
                    </a:ext>
                  </a:extLst>
                </a:gridCol>
                <a:gridCol w="3352799">
                  <a:extLst>
                    <a:ext uri="{9D8B030D-6E8A-4147-A177-3AD203B41FA5}">
                      <a16:colId xmlns:a16="http://schemas.microsoft.com/office/drawing/2014/main" val="4280198694"/>
                    </a:ext>
                  </a:extLst>
                </a:gridCol>
              </a:tblGrid>
              <a:tr h="795734">
                <a:tc>
                  <a:txBody>
                    <a:bodyPr/>
                    <a:lstStyle/>
                    <a:p>
                      <a:pPr algn="ctr"/>
                      <a:r>
                        <a:rPr lang="en-US" dirty="0"/>
                        <a:t>ACTUAL DATA</a:t>
                      </a:r>
                    </a:p>
                  </a:txBody>
                  <a:tcPr anchor="ctr"/>
                </a:tc>
                <a:tc>
                  <a:txBody>
                    <a:bodyPr/>
                    <a:lstStyle/>
                    <a:p>
                      <a:pPr algn="ctr"/>
                      <a:r>
                        <a:rPr lang="en-US" dirty="0"/>
                        <a:t>SPECIFIED AS</a:t>
                      </a:r>
                    </a:p>
                  </a:txBody>
                  <a:tcPr anchor="ctr"/>
                </a:tc>
                <a:tc>
                  <a:txBody>
                    <a:bodyPr/>
                    <a:lstStyle/>
                    <a:p>
                      <a:pPr algn="ctr"/>
                      <a:r>
                        <a:rPr lang="en-US" dirty="0"/>
                        <a:t>STORED AS</a:t>
                      </a:r>
                    </a:p>
                  </a:txBody>
                  <a:tcPr anchor="ctr"/>
                </a:tc>
                <a:extLst>
                  <a:ext uri="{0D108BD9-81ED-4DB2-BD59-A6C34878D82A}">
                    <a16:rowId xmlns:a16="http://schemas.microsoft.com/office/drawing/2014/main" val="2404727852"/>
                  </a:ext>
                </a:extLst>
              </a:tr>
              <a:tr h="795734">
                <a:tc>
                  <a:txBody>
                    <a:bodyPr/>
                    <a:lstStyle/>
                    <a:p>
                      <a:pPr algn="ctr"/>
                      <a:r>
                        <a:rPr lang="en-US" dirty="0"/>
                        <a:t>123.89</a:t>
                      </a:r>
                    </a:p>
                  </a:txBody>
                  <a:tcPr anchor="ctr"/>
                </a:tc>
                <a:tc>
                  <a:txBody>
                    <a:bodyPr/>
                    <a:lstStyle/>
                    <a:p>
                      <a:pPr algn="ctr"/>
                      <a:r>
                        <a:rPr lang="en-US" dirty="0"/>
                        <a:t>NUMBER</a:t>
                      </a:r>
                    </a:p>
                  </a:txBody>
                  <a:tcPr anchor="ctr"/>
                </a:tc>
                <a:tc>
                  <a:txBody>
                    <a:bodyPr/>
                    <a:lstStyle/>
                    <a:p>
                      <a:pPr algn="ctr"/>
                      <a:r>
                        <a:rPr lang="en-US" dirty="0"/>
                        <a:t>123.89</a:t>
                      </a:r>
                    </a:p>
                  </a:txBody>
                  <a:tcPr anchor="ctr"/>
                </a:tc>
                <a:extLst>
                  <a:ext uri="{0D108BD9-81ED-4DB2-BD59-A6C34878D82A}">
                    <a16:rowId xmlns:a16="http://schemas.microsoft.com/office/drawing/2014/main" val="632379538"/>
                  </a:ext>
                </a:extLst>
              </a:tr>
              <a:tr h="795734">
                <a:tc>
                  <a:txBody>
                    <a:bodyPr/>
                    <a:lstStyle/>
                    <a:p>
                      <a:pPr algn="ctr"/>
                      <a:r>
                        <a:rPr lang="en-US" dirty="0"/>
                        <a:t>123.89</a:t>
                      </a:r>
                    </a:p>
                  </a:txBody>
                  <a:tcPr anchor="ctr"/>
                </a:tc>
                <a:tc>
                  <a:txBody>
                    <a:bodyPr/>
                    <a:lstStyle/>
                    <a:p>
                      <a:pPr algn="ctr"/>
                      <a:r>
                        <a:rPr lang="en-US" dirty="0"/>
                        <a:t>NUMBER (3)</a:t>
                      </a:r>
                    </a:p>
                  </a:txBody>
                  <a:tcPr anchor="ctr"/>
                </a:tc>
                <a:tc>
                  <a:txBody>
                    <a:bodyPr/>
                    <a:lstStyle/>
                    <a:p>
                      <a:pPr algn="ctr"/>
                      <a:r>
                        <a:rPr lang="en-US" dirty="0"/>
                        <a:t>124</a:t>
                      </a:r>
                    </a:p>
                  </a:txBody>
                  <a:tcPr anchor="ctr"/>
                </a:tc>
                <a:extLst>
                  <a:ext uri="{0D108BD9-81ED-4DB2-BD59-A6C34878D82A}">
                    <a16:rowId xmlns:a16="http://schemas.microsoft.com/office/drawing/2014/main" val="3499181037"/>
                  </a:ext>
                </a:extLst>
              </a:tr>
              <a:tr h="795734">
                <a:tc>
                  <a:txBody>
                    <a:bodyPr/>
                    <a:lstStyle/>
                    <a:p>
                      <a:pPr algn="ctr"/>
                      <a:r>
                        <a:rPr lang="en-US" dirty="0"/>
                        <a:t>123.89</a:t>
                      </a:r>
                    </a:p>
                  </a:txBody>
                  <a:tcPr anchor="ctr"/>
                </a:tc>
                <a:tc>
                  <a:txBody>
                    <a:bodyPr/>
                    <a:lstStyle/>
                    <a:p>
                      <a:pPr algn="ctr"/>
                      <a:r>
                        <a:rPr lang="en-US" dirty="0"/>
                        <a:t>NUMBER (6,1)</a:t>
                      </a:r>
                    </a:p>
                  </a:txBody>
                  <a:tcPr anchor="ctr"/>
                </a:tc>
                <a:tc>
                  <a:txBody>
                    <a:bodyPr/>
                    <a:lstStyle/>
                    <a:p>
                      <a:pPr algn="ctr"/>
                      <a:r>
                        <a:rPr lang="en-US" dirty="0"/>
                        <a:t>123.9</a:t>
                      </a:r>
                    </a:p>
                  </a:txBody>
                  <a:tcPr anchor="ctr"/>
                </a:tc>
                <a:extLst>
                  <a:ext uri="{0D108BD9-81ED-4DB2-BD59-A6C34878D82A}">
                    <a16:rowId xmlns:a16="http://schemas.microsoft.com/office/drawing/2014/main" val="1436080372"/>
                  </a:ext>
                </a:extLst>
              </a:tr>
            </a:tbl>
          </a:graphicData>
        </a:graphic>
      </p:graphicFrame>
    </p:spTree>
    <p:extLst>
      <p:ext uri="{BB962C8B-B14F-4D97-AF65-F5344CB8AC3E}">
        <p14:creationId xmlns:p14="http://schemas.microsoft.com/office/powerpoint/2010/main" val="26946787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A811E-8B6D-48F0-B5CA-0B50484595F5}"/>
              </a:ext>
            </a:extLst>
          </p:cNvPr>
          <p:cNvSpPr>
            <a:spLocks noGrp="1"/>
          </p:cNvSpPr>
          <p:nvPr>
            <p:ph type="title"/>
          </p:nvPr>
        </p:nvSpPr>
        <p:spPr/>
        <p:txBody>
          <a:bodyPr/>
          <a:lstStyle/>
          <a:p>
            <a:r>
              <a:rPr lang="en-US" dirty="0"/>
              <a:t>Data Type – Numeric </a:t>
            </a:r>
            <a:br>
              <a:rPr lang="en-US" dirty="0"/>
            </a:br>
            <a:r>
              <a:rPr lang="en-US" dirty="0"/>
              <a:t>Approximate Types</a:t>
            </a:r>
          </a:p>
        </p:txBody>
      </p:sp>
      <p:sp>
        <p:nvSpPr>
          <p:cNvPr id="3" name="Content Placeholder 2">
            <a:extLst>
              <a:ext uri="{FF2B5EF4-FFF2-40B4-BE49-F238E27FC236}">
                <a16:creationId xmlns:a16="http://schemas.microsoft.com/office/drawing/2014/main" id="{03F91182-D526-4DFB-9AC7-695BB6464268}"/>
              </a:ext>
            </a:extLst>
          </p:cNvPr>
          <p:cNvSpPr>
            <a:spLocks noGrp="1"/>
          </p:cNvSpPr>
          <p:nvPr>
            <p:ph idx="1"/>
          </p:nvPr>
        </p:nvSpPr>
        <p:spPr>
          <a:xfrm>
            <a:off x="1219200" y="2033302"/>
            <a:ext cx="9936480" cy="3910297"/>
          </a:xfrm>
        </p:spPr>
        <p:txBody>
          <a:bodyPr>
            <a:normAutofit/>
          </a:bodyPr>
          <a:lstStyle/>
          <a:p>
            <a:pPr marL="0" indent="0">
              <a:buNone/>
            </a:pPr>
            <a:r>
              <a:rPr lang="en-US" sz="2400" dirty="0">
                <a:solidFill>
                  <a:schemeClr val="tx1">
                    <a:lumMod val="95000"/>
                    <a:lumOff val="5000"/>
                  </a:schemeClr>
                </a:solidFill>
              </a:rPr>
              <a:t>Floating-Point Numbers:</a:t>
            </a:r>
          </a:p>
          <a:p>
            <a:pPr marL="0" indent="0">
              <a:buNone/>
            </a:pPr>
            <a:r>
              <a:rPr lang="en-US" dirty="0"/>
              <a:t>	Unlike the NUMBER data type, both Floating-Point Numbers are stored using binary 	precision (0,1)</a:t>
            </a:r>
          </a:p>
        </p:txBody>
      </p:sp>
      <p:pic>
        <p:nvPicPr>
          <p:cNvPr id="5" name="Picture 4" descr="A screenshot of a cell phone&#10;&#10;Description automatically generated">
            <a:extLst>
              <a:ext uri="{FF2B5EF4-FFF2-40B4-BE49-F238E27FC236}">
                <a16:creationId xmlns:a16="http://schemas.microsoft.com/office/drawing/2014/main" id="{8644B780-428F-4E7C-BCE7-4A683B01C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9734" y="3824597"/>
            <a:ext cx="9815411" cy="1295512"/>
          </a:xfrm>
          <a:prstGeom prst="rect">
            <a:avLst/>
          </a:prstGeom>
        </p:spPr>
      </p:pic>
    </p:spTree>
    <p:extLst>
      <p:ext uri="{BB962C8B-B14F-4D97-AF65-F5344CB8AC3E}">
        <p14:creationId xmlns:p14="http://schemas.microsoft.com/office/powerpoint/2010/main" val="39340347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A811E-8B6D-48F0-B5CA-0B50484595F5}"/>
              </a:ext>
            </a:extLst>
          </p:cNvPr>
          <p:cNvSpPr>
            <a:spLocks noGrp="1"/>
          </p:cNvSpPr>
          <p:nvPr>
            <p:ph type="title"/>
          </p:nvPr>
        </p:nvSpPr>
        <p:spPr/>
        <p:txBody>
          <a:bodyPr/>
          <a:lstStyle/>
          <a:p>
            <a:r>
              <a:rPr lang="en-US" dirty="0"/>
              <a:t>Data Type – Numeric </a:t>
            </a:r>
            <a:br>
              <a:rPr lang="en-US" dirty="0"/>
            </a:br>
            <a:r>
              <a:rPr lang="en-US" dirty="0"/>
              <a:t>Comparison of Types</a:t>
            </a:r>
          </a:p>
        </p:txBody>
      </p:sp>
      <p:pic>
        <p:nvPicPr>
          <p:cNvPr id="4" name="Picture 3" descr="A screenshot of a cell phone&#10;&#10;Description automatically generated">
            <a:extLst>
              <a:ext uri="{FF2B5EF4-FFF2-40B4-BE49-F238E27FC236}">
                <a16:creationId xmlns:a16="http://schemas.microsoft.com/office/drawing/2014/main" id="{65CB0B54-35E1-4F7E-80D0-22A7EA5A6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1337" y="1772531"/>
            <a:ext cx="5869325" cy="4357320"/>
          </a:xfrm>
          <a:prstGeom prst="rect">
            <a:avLst/>
          </a:prstGeom>
        </p:spPr>
      </p:pic>
    </p:spTree>
    <p:extLst>
      <p:ext uri="{BB962C8B-B14F-4D97-AF65-F5344CB8AC3E}">
        <p14:creationId xmlns:p14="http://schemas.microsoft.com/office/powerpoint/2010/main" val="34962046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87CEF-EFFF-4CA8-95EC-9805866B3B73}"/>
              </a:ext>
            </a:extLst>
          </p:cNvPr>
          <p:cNvSpPr>
            <a:spLocks noGrp="1"/>
          </p:cNvSpPr>
          <p:nvPr>
            <p:ph type="title"/>
          </p:nvPr>
        </p:nvSpPr>
        <p:spPr/>
        <p:txBody>
          <a:bodyPr/>
          <a:lstStyle/>
          <a:p>
            <a:r>
              <a:rPr lang="en-US" dirty="0"/>
              <a:t>Data Types – Character Strings</a:t>
            </a:r>
          </a:p>
        </p:txBody>
      </p:sp>
      <p:sp>
        <p:nvSpPr>
          <p:cNvPr id="3" name="Content Placeholder 2">
            <a:extLst>
              <a:ext uri="{FF2B5EF4-FFF2-40B4-BE49-F238E27FC236}">
                <a16:creationId xmlns:a16="http://schemas.microsoft.com/office/drawing/2014/main" id="{393C9CD9-97C2-4207-BFB6-47BD651F285B}"/>
              </a:ext>
            </a:extLst>
          </p:cNvPr>
          <p:cNvSpPr>
            <a:spLocks noGrp="1"/>
          </p:cNvSpPr>
          <p:nvPr>
            <p:ph idx="1"/>
          </p:nvPr>
        </p:nvSpPr>
        <p:spPr>
          <a:xfrm>
            <a:off x="2346960" y="1845734"/>
            <a:ext cx="7543801" cy="1253066"/>
          </a:xfrm>
        </p:spPr>
        <p:txBody>
          <a:bodyPr/>
          <a:lstStyle/>
          <a:p>
            <a:r>
              <a:rPr lang="en-US" sz="2400" b="1" dirty="0"/>
              <a:t>Fixed Length:</a:t>
            </a:r>
          </a:p>
          <a:p>
            <a:pPr lvl="1"/>
            <a:r>
              <a:rPr lang="en-US" dirty="0"/>
              <a:t>CHAR</a:t>
            </a:r>
          </a:p>
          <a:p>
            <a:pPr lvl="1"/>
            <a:r>
              <a:rPr lang="en-US" dirty="0"/>
              <a:t>NCHAR</a:t>
            </a:r>
          </a:p>
          <a:p>
            <a:pPr lvl="1"/>
            <a:endParaRPr lang="en-US" dirty="0"/>
          </a:p>
          <a:p>
            <a:pPr lvl="1"/>
            <a:endParaRPr lang="en-US" dirty="0"/>
          </a:p>
        </p:txBody>
      </p:sp>
      <p:sp>
        <p:nvSpPr>
          <p:cNvPr id="4" name="Content Placeholder 2">
            <a:extLst>
              <a:ext uri="{FF2B5EF4-FFF2-40B4-BE49-F238E27FC236}">
                <a16:creationId xmlns:a16="http://schemas.microsoft.com/office/drawing/2014/main" id="{B882DDF6-C91B-4247-9ADC-D168588C8E0C}"/>
              </a:ext>
            </a:extLst>
          </p:cNvPr>
          <p:cNvSpPr txBox="1">
            <a:spLocks/>
          </p:cNvSpPr>
          <p:nvPr/>
        </p:nvSpPr>
        <p:spPr>
          <a:xfrm>
            <a:off x="2346960" y="3458634"/>
            <a:ext cx="7543801" cy="12530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a:t>Variable Length:</a:t>
            </a:r>
          </a:p>
          <a:p>
            <a:pPr lvl="1"/>
            <a:r>
              <a:rPr lang="en-US" dirty="0"/>
              <a:t>VARCHAR2</a:t>
            </a:r>
          </a:p>
          <a:p>
            <a:pPr lvl="1"/>
            <a:r>
              <a:rPr lang="en-US" dirty="0"/>
              <a:t>NVARCHAR2</a:t>
            </a:r>
          </a:p>
          <a:p>
            <a:pPr lvl="1"/>
            <a:endParaRPr lang="en-US" dirty="0"/>
          </a:p>
          <a:p>
            <a:pPr lvl="1"/>
            <a:endParaRPr lang="en-US" dirty="0"/>
          </a:p>
        </p:txBody>
      </p:sp>
    </p:spTree>
    <p:extLst>
      <p:ext uri="{BB962C8B-B14F-4D97-AF65-F5344CB8AC3E}">
        <p14:creationId xmlns:p14="http://schemas.microsoft.com/office/powerpoint/2010/main" val="10905680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BE14-7A18-49BE-AF81-5F78C9D446AD}"/>
              </a:ext>
            </a:extLst>
          </p:cNvPr>
          <p:cNvSpPr>
            <a:spLocks noGrp="1"/>
          </p:cNvSpPr>
          <p:nvPr>
            <p:ph type="title"/>
          </p:nvPr>
        </p:nvSpPr>
        <p:spPr/>
        <p:txBody>
          <a:bodyPr/>
          <a:lstStyle/>
          <a:p>
            <a:r>
              <a:rPr lang="en-US" dirty="0"/>
              <a:t>Data Types – Character Strings Continued</a:t>
            </a:r>
          </a:p>
        </p:txBody>
      </p:sp>
      <p:sp>
        <p:nvSpPr>
          <p:cNvPr id="3" name="Content Placeholder 2">
            <a:extLst>
              <a:ext uri="{FF2B5EF4-FFF2-40B4-BE49-F238E27FC236}">
                <a16:creationId xmlns:a16="http://schemas.microsoft.com/office/drawing/2014/main" id="{275F9BBD-F402-41FE-84B5-0C692BC882A7}"/>
              </a:ext>
            </a:extLst>
          </p:cNvPr>
          <p:cNvSpPr>
            <a:spLocks noGrp="1"/>
          </p:cNvSpPr>
          <p:nvPr>
            <p:ph idx="1"/>
          </p:nvPr>
        </p:nvSpPr>
        <p:spPr>
          <a:xfrm>
            <a:off x="2346960" y="1845734"/>
            <a:ext cx="7543801" cy="1964266"/>
          </a:xfrm>
        </p:spPr>
        <p:txBody>
          <a:bodyPr>
            <a:normAutofit/>
          </a:bodyPr>
          <a:lstStyle/>
          <a:p>
            <a:r>
              <a:rPr lang="en-US" sz="2600" b="1" u="sng" dirty="0"/>
              <a:t>Fixed Length Character Strings</a:t>
            </a:r>
          </a:p>
          <a:p>
            <a:r>
              <a:rPr lang="en-US" sz="2400" b="1" dirty="0"/>
              <a:t>CHAR:</a:t>
            </a:r>
          </a:p>
          <a:p>
            <a:pPr lvl="1"/>
            <a:r>
              <a:rPr lang="en-US" dirty="0"/>
              <a:t>Syntax: CHAR (n [BYTE | CHAR])</a:t>
            </a:r>
          </a:p>
          <a:p>
            <a:pPr lvl="1"/>
            <a:r>
              <a:rPr lang="en-US" dirty="0"/>
              <a:t>n = Maximum 2000 byte/char </a:t>
            </a:r>
          </a:p>
          <a:p>
            <a:pPr lvl="1"/>
            <a:endParaRPr lang="en-US" dirty="0"/>
          </a:p>
          <a:p>
            <a:pPr lvl="1"/>
            <a:endParaRPr lang="en-US" dirty="0"/>
          </a:p>
          <a:p>
            <a:pPr lvl="1"/>
            <a:endParaRPr lang="en-US" dirty="0"/>
          </a:p>
          <a:p>
            <a:pPr lvl="1"/>
            <a:endParaRPr lang="en-US" dirty="0"/>
          </a:p>
        </p:txBody>
      </p:sp>
      <p:sp>
        <p:nvSpPr>
          <p:cNvPr id="4" name="Content Placeholder 2">
            <a:extLst>
              <a:ext uri="{FF2B5EF4-FFF2-40B4-BE49-F238E27FC236}">
                <a16:creationId xmlns:a16="http://schemas.microsoft.com/office/drawing/2014/main" id="{9F4757BC-2D06-4090-AE88-4232CBD276C2}"/>
              </a:ext>
            </a:extLst>
          </p:cNvPr>
          <p:cNvSpPr txBox="1">
            <a:spLocks/>
          </p:cNvSpPr>
          <p:nvPr/>
        </p:nvSpPr>
        <p:spPr>
          <a:xfrm>
            <a:off x="2346960" y="3981873"/>
            <a:ext cx="7543801" cy="18626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a:t>NCHAR:</a:t>
            </a:r>
          </a:p>
          <a:p>
            <a:pPr lvl="1"/>
            <a:r>
              <a:rPr lang="en-US" dirty="0"/>
              <a:t>Syntax: NCHAR (n [CHAR])</a:t>
            </a:r>
          </a:p>
          <a:p>
            <a:pPr lvl="1"/>
            <a:r>
              <a:rPr lang="en-US" dirty="0"/>
              <a:t>n = Maximum 2000 byte</a:t>
            </a:r>
          </a:p>
          <a:p>
            <a:pPr lvl="1"/>
            <a:r>
              <a:rPr lang="en-US" dirty="0"/>
              <a:t>UNICODE only</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5730620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D9FBB-AB19-43AD-8182-34394120AA88}"/>
              </a:ext>
            </a:extLst>
          </p:cNvPr>
          <p:cNvSpPr>
            <a:spLocks noGrp="1"/>
          </p:cNvSpPr>
          <p:nvPr>
            <p:ph type="title"/>
          </p:nvPr>
        </p:nvSpPr>
        <p:spPr/>
        <p:txBody>
          <a:bodyPr/>
          <a:lstStyle/>
          <a:p>
            <a:r>
              <a:rPr lang="en-US" dirty="0"/>
              <a:t>Data Types – Character Strings Continued</a:t>
            </a:r>
          </a:p>
        </p:txBody>
      </p:sp>
      <p:sp>
        <p:nvSpPr>
          <p:cNvPr id="4" name="Content Placeholder 2">
            <a:extLst>
              <a:ext uri="{FF2B5EF4-FFF2-40B4-BE49-F238E27FC236}">
                <a16:creationId xmlns:a16="http://schemas.microsoft.com/office/drawing/2014/main" id="{340BCE93-4961-4889-BF6B-465E3829F54C}"/>
              </a:ext>
            </a:extLst>
          </p:cNvPr>
          <p:cNvSpPr txBox="1">
            <a:spLocks/>
          </p:cNvSpPr>
          <p:nvPr/>
        </p:nvSpPr>
        <p:spPr>
          <a:xfrm>
            <a:off x="2346960" y="1845734"/>
            <a:ext cx="7543801" cy="22338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600" b="1" u="sng" dirty="0"/>
              <a:t>Variable Length Character Strings</a:t>
            </a:r>
          </a:p>
          <a:p>
            <a:r>
              <a:rPr lang="en-US" sz="2400" b="1" dirty="0"/>
              <a:t>VARCHAR2:</a:t>
            </a:r>
          </a:p>
          <a:p>
            <a:pPr lvl="1"/>
            <a:r>
              <a:rPr lang="en-US" dirty="0"/>
              <a:t>Syntax: VARCHAR2 (n)</a:t>
            </a:r>
          </a:p>
          <a:p>
            <a:pPr lvl="1"/>
            <a:r>
              <a:rPr lang="en-US" dirty="0"/>
              <a:t>n = Maximum 4000 bytes or characters (Can be extended to 32,767)</a:t>
            </a:r>
          </a:p>
          <a:p>
            <a:pPr lvl="1"/>
            <a:endParaRPr lang="en-US" dirty="0"/>
          </a:p>
          <a:p>
            <a:pPr lvl="1"/>
            <a:endParaRPr lang="en-US" dirty="0"/>
          </a:p>
          <a:p>
            <a:pPr lvl="1"/>
            <a:endParaRPr lang="en-US" dirty="0"/>
          </a:p>
        </p:txBody>
      </p:sp>
      <p:sp>
        <p:nvSpPr>
          <p:cNvPr id="5" name="Content Placeholder 2">
            <a:extLst>
              <a:ext uri="{FF2B5EF4-FFF2-40B4-BE49-F238E27FC236}">
                <a16:creationId xmlns:a16="http://schemas.microsoft.com/office/drawing/2014/main" id="{0FB6F81F-B8F0-4F7E-850B-96DBB5A24E69}"/>
              </a:ext>
            </a:extLst>
          </p:cNvPr>
          <p:cNvSpPr txBox="1">
            <a:spLocks/>
          </p:cNvSpPr>
          <p:nvPr/>
        </p:nvSpPr>
        <p:spPr>
          <a:xfrm>
            <a:off x="2354579" y="3796258"/>
            <a:ext cx="7543801" cy="268660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a:t>NVARCHAR2:</a:t>
            </a:r>
          </a:p>
          <a:p>
            <a:pPr lvl="1"/>
            <a:r>
              <a:rPr lang="en-US" dirty="0"/>
              <a:t>Syntax: NVARCHAR2 (n) </a:t>
            </a:r>
          </a:p>
          <a:p>
            <a:pPr lvl="1"/>
            <a:r>
              <a:rPr lang="en-US" dirty="0"/>
              <a:t>n = </a:t>
            </a:r>
          </a:p>
          <a:p>
            <a:pPr lvl="2"/>
            <a:r>
              <a:rPr lang="en-US" sz="1800" dirty="0"/>
              <a:t>AL16UTF16 Max 2000 (13,383 Extended)</a:t>
            </a:r>
          </a:p>
          <a:p>
            <a:pPr lvl="2"/>
            <a:r>
              <a:rPr lang="en-US" sz="1800" dirty="0"/>
              <a:t>UTF8 Max 4000 (32,767 Extended)</a:t>
            </a:r>
          </a:p>
          <a:p>
            <a:pPr lvl="1"/>
            <a:r>
              <a:rPr lang="en-US" dirty="0"/>
              <a:t>UNICODE Only</a:t>
            </a:r>
          </a:p>
          <a:p>
            <a:pPr lvl="2"/>
            <a:endParaRPr lang="en-US" dirty="0"/>
          </a:p>
          <a:p>
            <a:pPr lvl="2"/>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28240889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25B1F-891C-4802-ADF7-A234CA7600B8}"/>
              </a:ext>
            </a:extLst>
          </p:cNvPr>
          <p:cNvSpPr>
            <a:spLocks noGrp="1"/>
          </p:cNvSpPr>
          <p:nvPr>
            <p:ph type="title"/>
          </p:nvPr>
        </p:nvSpPr>
        <p:spPr/>
        <p:txBody>
          <a:bodyPr/>
          <a:lstStyle/>
          <a:p>
            <a:r>
              <a:rPr lang="en-US" dirty="0"/>
              <a:t>Data Types – Character Strings Continued</a:t>
            </a:r>
          </a:p>
        </p:txBody>
      </p:sp>
      <p:sp>
        <p:nvSpPr>
          <p:cNvPr id="3" name="Content Placeholder 2">
            <a:extLst>
              <a:ext uri="{FF2B5EF4-FFF2-40B4-BE49-F238E27FC236}">
                <a16:creationId xmlns:a16="http://schemas.microsoft.com/office/drawing/2014/main" id="{BEC135A5-E529-4491-9BF5-3701FE8F865C}"/>
              </a:ext>
            </a:extLst>
          </p:cNvPr>
          <p:cNvSpPr>
            <a:spLocks noGrp="1"/>
          </p:cNvSpPr>
          <p:nvPr>
            <p:ph idx="1"/>
          </p:nvPr>
        </p:nvSpPr>
        <p:spPr>
          <a:xfrm>
            <a:off x="2346960" y="1947334"/>
            <a:ext cx="7543801" cy="859366"/>
          </a:xfrm>
        </p:spPr>
        <p:txBody>
          <a:bodyPr/>
          <a:lstStyle/>
          <a:p>
            <a:r>
              <a:rPr lang="en-US" sz="2400" b="1" dirty="0"/>
              <a:t>Use CHAR or NCHAR:</a:t>
            </a:r>
          </a:p>
          <a:p>
            <a:pPr lvl="1"/>
            <a:r>
              <a:rPr lang="en-US" dirty="0"/>
              <a:t>when the data entries are consistent size.</a:t>
            </a:r>
          </a:p>
          <a:p>
            <a:pPr lvl="1"/>
            <a:endParaRPr lang="en-US" dirty="0"/>
          </a:p>
        </p:txBody>
      </p:sp>
      <p:sp>
        <p:nvSpPr>
          <p:cNvPr id="6" name="Content Placeholder 2">
            <a:extLst>
              <a:ext uri="{FF2B5EF4-FFF2-40B4-BE49-F238E27FC236}">
                <a16:creationId xmlns:a16="http://schemas.microsoft.com/office/drawing/2014/main" id="{8666BDE2-59E4-49E4-8293-D334ABEDB4EE}"/>
              </a:ext>
            </a:extLst>
          </p:cNvPr>
          <p:cNvSpPr txBox="1">
            <a:spLocks/>
          </p:cNvSpPr>
          <p:nvPr/>
        </p:nvSpPr>
        <p:spPr>
          <a:xfrm>
            <a:off x="2346960" y="3183469"/>
            <a:ext cx="7543801" cy="8593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a:t>Use VARCHAR2(n) or NVARCHAR2(n):</a:t>
            </a:r>
          </a:p>
          <a:p>
            <a:pPr lvl="1"/>
            <a:r>
              <a:rPr lang="en-US" dirty="0"/>
              <a:t>when the data entries vary in size.</a:t>
            </a:r>
          </a:p>
          <a:p>
            <a:pPr lvl="1"/>
            <a:endParaRPr lang="en-US" dirty="0"/>
          </a:p>
        </p:txBody>
      </p:sp>
    </p:spTree>
    <p:extLst>
      <p:ext uri="{BB962C8B-B14F-4D97-AF65-F5344CB8AC3E}">
        <p14:creationId xmlns:p14="http://schemas.microsoft.com/office/powerpoint/2010/main" val="2954729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63797-0866-409B-9F99-E11D2C823015}"/>
              </a:ext>
            </a:extLst>
          </p:cNvPr>
          <p:cNvSpPr>
            <a:spLocks noGrp="1"/>
          </p:cNvSpPr>
          <p:nvPr>
            <p:ph type="title"/>
          </p:nvPr>
        </p:nvSpPr>
        <p:spPr/>
        <p:txBody>
          <a:bodyPr/>
          <a:lstStyle/>
          <a:p>
            <a:r>
              <a:rPr lang="en-US" dirty="0"/>
              <a:t>Database Schema</a:t>
            </a:r>
          </a:p>
        </p:txBody>
      </p:sp>
      <p:sp>
        <p:nvSpPr>
          <p:cNvPr id="3" name="Content Placeholder 2">
            <a:extLst>
              <a:ext uri="{FF2B5EF4-FFF2-40B4-BE49-F238E27FC236}">
                <a16:creationId xmlns:a16="http://schemas.microsoft.com/office/drawing/2014/main" id="{A54295B7-285D-4A9E-90B6-7525D97FD49D}"/>
              </a:ext>
            </a:extLst>
          </p:cNvPr>
          <p:cNvSpPr>
            <a:spLocks noGrp="1"/>
          </p:cNvSpPr>
          <p:nvPr>
            <p:ph idx="1"/>
          </p:nvPr>
        </p:nvSpPr>
        <p:spPr/>
        <p:txBody>
          <a:bodyPr/>
          <a:lstStyle/>
          <a:p>
            <a:r>
              <a:rPr lang="en-US" sz="2400" b="1" dirty="0"/>
              <a:t>What is a schema?</a:t>
            </a:r>
          </a:p>
          <a:p>
            <a:pPr lvl="1"/>
            <a:r>
              <a:rPr lang="en-US" sz="2000" dirty="0"/>
              <a:t>Collection of database objects associated with a username that is a schema owner.</a:t>
            </a:r>
          </a:p>
          <a:p>
            <a:pPr lvl="1"/>
            <a:r>
              <a:rPr lang="en-US" sz="2000" dirty="0"/>
              <a:t>Current user = default schema within Oracle</a:t>
            </a:r>
          </a:p>
        </p:txBody>
      </p:sp>
    </p:spTree>
    <p:extLst>
      <p:ext uri="{BB962C8B-B14F-4D97-AF65-F5344CB8AC3E}">
        <p14:creationId xmlns:p14="http://schemas.microsoft.com/office/powerpoint/2010/main" val="14610076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80C3-AC6C-4144-A77B-93744D06D6F4}"/>
              </a:ext>
            </a:extLst>
          </p:cNvPr>
          <p:cNvSpPr>
            <a:spLocks noGrp="1"/>
          </p:cNvSpPr>
          <p:nvPr>
            <p:ph type="title"/>
          </p:nvPr>
        </p:nvSpPr>
        <p:spPr/>
        <p:txBody>
          <a:bodyPr/>
          <a:lstStyle/>
          <a:p>
            <a:r>
              <a:rPr lang="en-US" dirty="0"/>
              <a:t>Data Types – Character Strings Continued</a:t>
            </a:r>
          </a:p>
        </p:txBody>
      </p:sp>
      <p:sp>
        <p:nvSpPr>
          <p:cNvPr id="3" name="Content Placeholder 2">
            <a:extLst>
              <a:ext uri="{FF2B5EF4-FFF2-40B4-BE49-F238E27FC236}">
                <a16:creationId xmlns:a16="http://schemas.microsoft.com/office/drawing/2014/main" id="{ABB10E2C-8C7D-44FB-AF72-91EF7B0257FE}"/>
              </a:ext>
            </a:extLst>
          </p:cNvPr>
          <p:cNvSpPr>
            <a:spLocks noGrp="1"/>
          </p:cNvSpPr>
          <p:nvPr>
            <p:ph idx="1"/>
          </p:nvPr>
        </p:nvSpPr>
        <p:spPr>
          <a:xfrm>
            <a:off x="2346960" y="2142915"/>
            <a:ext cx="3897632" cy="1465579"/>
          </a:xfrm>
        </p:spPr>
        <p:txBody>
          <a:bodyPr/>
          <a:lstStyle/>
          <a:p>
            <a:r>
              <a:rPr lang="en-US" sz="2400" b="1" dirty="0"/>
              <a:t>Unicode Character Strings </a:t>
            </a:r>
          </a:p>
          <a:p>
            <a:pPr lvl="1"/>
            <a:r>
              <a:rPr lang="en-US" dirty="0" err="1"/>
              <a:t>nchar</a:t>
            </a:r>
            <a:r>
              <a:rPr lang="en-US" dirty="0"/>
              <a:t> and </a:t>
            </a:r>
            <a:r>
              <a:rPr lang="en-US" dirty="0" err="1"/>
              <a:t>nvarchar</a:t>
            </a:r>
            <a:endParaRPr lang="en-US" dirty="0"/>
          </a:p>
          <a:p>
            <a:pPr lvl="1"/>
            <a:r>
              <a:rPr lang="en-US" dirty="0"/>
              <a:t>String size in byte-pairs</a:t>
            </a:r>
          </a:p>
          <a:p>
            <a:pPr lvl="1"/>
            <a:r>
              <a:rPr lang="en-US" dirty="0"/>
              <a:t>Encoding differences</a:t>
            </a:r>
          </a:p>
        </p:txBody>
      </p:sp>
      <p:pic>
        <p:nvPicPr>
          <p:cNvPr id="5" name="Picture 4">
            <a:extLst>
              <a:ext uri="{FF2B5EF4-FFF2-40B4-BE49-F238E27FC236}">
                <a16:creationId xmlns:a16="http://schemas.microsoft.com/office/drawing/2014/main" id="{CCDAED42-8501-44BB-9C4E-2476C20E6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8709" y="2142914"/>
            <a:ext cx="2503891" cy="2822786"/>
          </a:xfrm>
          <a:prstGeom prst="rect">
            <a:avLst/>
          </a:prstGeom>
        </p:spPr>
      </p:pic>
      <p:sp>
        <p:nvSpPr>
          <p:cNvPr id="6" name="TextBox 5">
            <a:extLst>
              <a:ext uri="{FF2B5EF4-FFF2-40B4-BE49-F238E27FC236}">
                <a16:creationId xmlns:a16="http://schemas.microsoft.com/office/drawing/2014/main" id="{86836193-BF13-4412-AC3F-F731BCC8597F}"/>
              </a:ext>
            </a:extLst>
          </p:cNvPr>
          <p:cNvSpPr txBox="1"/>
          <p:nvPr/>
        </p:nvSpPr>
        <p:spPr>
          <a:xfrm>
            <a:off x="4734185" y="5778500"/>
            <a:ext cx="2723631" cy="369332"/>
          </a:xfrm>
          <a:prstGeom prst="rect">
            <a:avLst/>
          </a:prstGeom>
          <a:noFill/>
        </p:spPr>
        <p:txBody>
          <a:bodyPr wrap="none" rtlCol="0">
            <a:spAutoFit/>
          </a:bodyPr>
          <a:lstStyle/>
          <a:p>
            <a:r>
              <a:rPr lang="en-US" dirty="0">
                <a:hlinkClick r:id="rId4"/>
              </a:rPr>
              <a:t>https://home.unicode.org/</a:t>
            </a:r>
            <a:endParaRPr lang="en-US" dirty="0"/>
          </a:p>
        </p:txBody>
      </p:sp>
    </p:spTree>
    <p:extLst>
      <p:ext uri="{BB962C8B-B14F-4D97-AF65-F5344CB8AC3E}">
        <p14:creationId xmlns:p14="http://schemas.microsoft.com/office/powerpoint/2010/main" val="32705695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3FDE-1A79-4B16-9929-39A404A828FF}"/>
              </a:ext>
            </a:extLst>
          </p:cNvPr>
          <p:cNvSpPr>
            <a:spLocks noGrp="1"/>
          </p:cNvSpPr>
          <p:nvPr>
            <p:ph type="title"/>
          </p:nvPr>
        </p:nvSpPr>
        <p:spPr/>
        <p:txBody>
          <a:bodyPr/>
          <a:lstStyle/>
          <a:p>
            <a:r>
              <a:rPr lang="en-US" dirty="0"/>
              <a:t>Data Types – NULL vs Empty String</a:t>
            </a:r>
          </a:p>
        </p:txBody>
      </p:sp>
      <p:sp>
        <p:nvSpPr>
          <p:cNvPr id="3" name="Content Placeholder 2">
            <a:extLst>
              <a:ext uri="{FF2B5EF4-FFF2-40B4-BE49-F238E27FC236}">
                <a16:creationId xmlns:a16="http://schemas.microsoft.com/office/drawing/2014/main" id="{8AEF0252-CC0C-4CB6-93D6-320B1E2DF43E}"/>
              </a:ext>
            </a:extLst>
          </p:cNvPr>
          <p:cNvSpPr>
            <a:spLocks noGrp="1"/>
          </p:cNvSpPr>
          <p:nvPr>
            <p:ph idx="1"/>
          </p:nvPr>
        </p:nvSpPr>
        <p:spPr>
          <a:xfrm>
            <a:off x="2346961" y="1973056"/>
            <a:ext cx="7543801" cy="816443"/>
          </a:xfrm>
        </p:spPr>
        <p:txBody>
          <a:bodyPr/>
          <a:lstStyle/>
          <a:p>
            <a:r>
              <a:rPr lang="en-US" sz="2400" b="1" dirty="0"/>
              <a:t>NULL:  </a:t>
            </a:r>
          </a:p>
          <a:p>
            <a:pPr lvl="1"/>
            <a:r>
              <a:rPr lang="en-US" dirty="0"/>
              <a:t>Refers to nothing or the absence of value.</a:t>
            </a:r>
          </a:p>
          <a:p>
            <a:pPr lvl="1"/>
            <a:endParaRPr lang="en-US" dirty="0"/>
          </a:p>
        </p:txBody>
      </p:sp>
      <p:sp>
        <p:nvSpPr>
          <p:cNvPr id="4" name="Content Placeholder 2">
            <a:extLst>
              <a:ext uri="{FF2B5EF4-FFF2-40B4-BE49-F238E27FC236}">
                <a16:creationId xmlns:a16="http://schemas.microsoft.com/office/drawing/2014/main" id="{D6D67B38-0061-493D-994E-D0C3C19DA803}"/>
              </a:ext>
            </a:extLst>
          </p:cNvPr>
          <p:cNvSpPr txBox="1">
            <a:spLocks/>
          </p:cNvSpPr>
          <p:nvPr/>
        </p:nvSpPr>
        <p:spPr>
          <a:xfrm>
            <a:off x="2324100" y="3020779"/>
            <a:ext cx="7543801" cy="81644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a:t>Empty String:  </a:t>
            </a:r>
          </a:p>
          <a:p>
            <a:pPr lvl="1"/>
            <a:r>
              <a:rPr lang="en-US" dirty="0"/>
              <a:t>Refers to a unique string with value of zero length.</a:t>
            </a:r>
          </a:p>
          <a:p>
            <a:pPr lvl="1"/>
            <a:endParaRPr lang="en-US" dirty="0"/>
          </a:p>
        </p:txBody>
      </p:sp>
    </p:spTree>
    <p:extLst>
      <p:ext uri="{BB962C8B-B14F-4D97-AF65-F5344CB8AC3E}">
        <p14:creationId xmlns:p14="http://schemas.microsoft.com/office/powerpoint/2010/main" val="29819554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C6C7F-8BF1-4CB6-806E-4A4179D5A022}"/>
              </a:ext>
            </a:extLst>
          </p:cNvPr>
          <p:cNvSpPr>
            <a:spLocks noGrp="1"/>
          </p:cNvSpPr>
          <p:nvPr>
            <p:ph type="title"/>
          </p:nvPr>
        </p:nvSpPr>
        <p:spPr/>
        <p:txBody>
          <a:bodyPr/>
          <a:lstStyle/>
          <a:p>
            <a:r>
              <a:rPr lang="en-US" dirty="0"/>
              <a:t>Data Types – Date </a:t>
            </a:r>
          </a:p>
        </p:txBody>
      </p:sp>
      <p:sp>
        <p:nvSpPr>
          <p:cNvPr id="5" name="Content Placeholder 4">
            <a:extLst>
              <a:ext uri="{FF2B5EF4-FFF2-40B4-BE49-F238E27FC236}">
                <a16:creationId xmlns:a16="http://schemas.microsoft.com/office/drawing/2014/main" id="{E748A8FA-30F1-4C17-85D1-D226C11871FE}"/>
              </a:ext>
            </a:extLst>
          </p:cNvPr>
          <p:cNvSpPr>
            <a:spLocks noGrp="1"/>
          </p:cNvSpPr>
          <p:nvPr>
            <p:ph idx="1"/>
          </p:nvPr>
        </p:nvSpPr>
        <p:spPr>
          <a:xfrm>
            <a:off x="1097279" y="2121876"/>
            <a:ext cx="10058401" cy="3747217"/>
          </a:xfrm>
        </p:spPr>
        <p:txBody>
          <a:bodyPr>
            <a:normAutofit/>
          </a:bodyPr>
          <a:lstStyle/>
          <a:p>
            <a:r>
              <a:rPr lang="en-US" sz="2400" dirty="0"/>
              <a:t>Common Date Types</a:t>
            </a:r>
          </a:p>
          <a:p>
            <a:pPr lvl="1"/>
            <a:r>
              <a:rPr lang="en-US" sz="2400" dirty="0"/>
              <a:t>DATE</a:t>
            </a:r>
          </a:p>
          <a:p>
            <a:pPr lvl="1"/>
            <a:r>
              <a:rPr lang="en-US" sz="2400" dirty="0"/>
              <a:t>TIMESTAMP</a:t>
            </a:r>
          </a:p>
        </p:txBody>
      </p:sp>
    </p:spTree>
    <p:extLst>
      <p:ext uri="{BB962C8B-B14F-4D97-AF65-F5344CB8AC3E}">
        <p14:creationId xmlns:p14="http://schemas.microsoft.com/office/powerpoint/2010/main" val="2625780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3BF4E-72CC-4A60-8E2D-8AF11CAB6A78}"/>
              </a:ext>
            </a:extLst>
          </p:cNvPr>
          <p:cNvSpPr>
            <a:spLocks noGrp="1"/>
          </p:cNvSpPr>
          <p:nvPr>
            <p:ph type="title"/>
          </p:nvPr>
        </p:nvSpPr>
        <p:spPr/>
        <p:txBody>
          <a:bodyPr/>
          <a:lstStyle/>
          <a:p>
            <a:r>
              <a:rPr lang="en-US" dirty="0"/>
              <a:t>Data Types – Date </a:t>
            </a:r>
            <a:r>
              <a:rPr lang="en-US" dirty="0" err="1"/>
              <a:t>DATE</a:t>
            </a:r>
            <a:endParaRPr lang="en-US" dirty="0"/>
          </a:p>
        </p:txBody>
      </p:sp>
      <p:sp>
        <p:nvSpPr>
          <p:cNvPr id="3" name="Content Placeholder 2">
            <a:extLst>
              <a:ext uri="{FF2B5EF4-FFF2-40B4-BE49-F238E27FC236}">
                <a16:creationId xmlns:a16="http://schemas.microsoft.com/office/drawing/2014/main" id="{AB14EE38-FB5A-4E1B-8381-6A4D60FF43D2}"/>
              </a:ext>
            </a:extLst>
          </p:cNvPr>
          <p:cNvSpPr>
            <a:spLocks noGrp="1"/>
          </p:cNvSpPr>
          <p:nvPr>
            <p:ph idx="1"/>
          </p:nvPr>
        </p:nvSpPr>
        <p:spPr>
          <a:xfrm>
            <a:off x="1097280" y="1969477"/>
            <a:ext cx="10058400" cy="4149969"/>
          </a:xfrm>
        </p:spPr>
        <p:txBody>
          <a:bodyPr/>
          <a:lstStyle/>
          <a:p>
            <a:r>
              <a:rPr lang="en-US" sz="2400" b="1" dirty="0"/>
              <a:t>DATE</a:t>
            </a:r>
          </a:p>
          <a:p>
            <a:pPr lvl="1"/>
            <a:r>
              <a:rPr lang="en-US" sz="2000" dirty="0"/>
              <a:t>Default Values:</a:t>
            </a:r>
          </a:p>
          <a:p>
            <a:pPr lvl="2"/>
            <a:r>
              <a:rPr lang="en-US" sz="2000" dirty="0"/>
              <a:t>The year is the current year (from SYSDATE)</a:t>
            </a:r>
          </a:p>
          <a:p>
            <a:pPr lvl="2"/>
            <a:r>
              <a:rPr lang="en-US" sz="2000" dirty="0"/>
              <a:t>The month is the current month (from SYSDATE)</a:t>
            </a:r>
          </a:p>
          <a:p>
            <a:pPr lvl="2"/>
            <a:r>
              <a:rPr lang="en-US" sz="2000" dirty="0"/>
              <a:t>The day is 01</a:t>
            </a:r>
          </a:p>
          <a:p>
            <a:pPr lvl="2"/>
            <a:r>
              <a:rPr lang="en-US" sz="2000" dirty="0"/>
              <a:t>Hour, Minute, Second set to 0</a:t>
            </a:r>
          </a:p>
          <a:p>
            <a:pPr lvl="2"/>
            <a:endParaRPr lang="en-US" sz="2000" dirty="0"/>
          </a:p>
          <a:p>
            <a:pPr marL="384048" lvl="2" indent="0">
              <a:buNone/>
            </a:pPr>
            <a:r>
              <a:rPr lang="en-US" sz="2000" dirty="0"/>
              <a:t>SYNTAX:  DATE</a:t>
            </a:r>
          </a:p>
          <a:p>
            <a:pPr marL="201168" lvl="1" indent="0">
              <a:buNone/>
            </a:pPr>
            <a:endParaRPr lang="en-US" dirty="0"/>
          </a:p>
        </p:txBody>
      </p:sp>
    </p:spTree>
    <p:extLst>
      <p:ext uri="{BB962C8B-B14F-4D97-AF65-F5344CB8AC3E}">
        <p14:creationId xmlns:p14="http://schemas.microsoft.com/office/powerpoint/2010/main" val="20068315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3BF4E-72CC-4A60-8E2D-8AF11CAB6A78}"/>
              </a:ext>
            </a:extLst>
          </p:cNvPr>
          <p:cNvSpPr>
            <a:spLocks noGrp="1"/>
          </p:cNvSpPr>
          <p:nvPr>
            <p:ph type="title"/>
          </p:nvPr>
        </p:nvSpPr>
        <p:spPr/>
        <p:txBody>
          <a:bodyPr/>
          <a:lstStyle/>
          <a:p>
            <a:r>
              <a:rPr lang="en-US" dirty="0"/>
              <a:t>Data Types – Date TIMESTAMP</a:t>
            </a:r>
          </a:p>
        </p:txBody>
      </p:sp>
      <p:sp>
        <p:nvSpPr>
          <p:cNvPr id="6" name="Content Placeholder 2">
            <a:extLst>
              <a:ext uri="{FF2B5EF4-FFF2-40B4-BE49-F238E27FC236}">
                <a16:creationId xmlns:a16="http://schemas.microsoft.com/office/drawing/2014/main" id="{C5A55B15-A9AB-4198-9FC6-7E2B85FAA6BE}"/>
              </a:ext>
            </a:extLst>
          </p:cNvPr>
          <p:cNvSpPr txBox="1">
            <a:spLocks/>
          </p:cNvSpPr>
          <p:nvPr/>
        </p:nvSpPr>
        <p:spPr>
          <a:xfrm>
            <a:off x="1097280" y="1969477"/>
            <a:ext cx="10058400" cy="414996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a:t>TIMESTAMP</a:t>
            </a:r>
          </a:p>
          <a:p>
            <a:pPr lvl="1"/>
            <a:r>
              <a:rPr lang="en-US" sz="2000" dirty="0"/>
              <a:t>Default Values:</a:t>
            </a:r>
          </a:p>
          <a:p>
            <a:pPr lvl="2"/>
            <a:r>
              <a:rPr lang="en-US" sz="2000" dirty="0"/>
              <a:t>The year is the current year (from SYSDATE)</a:t>
            </a:r>
          </a:p>
          <a:p>
            <a:pPr lvl="2"/>
            <a:r>
              <a:rPr lang="en-US" sz="2000" dirty="0"/>
              <a:t>The month is the current month (from SYSDATE)</a:t>
            </a:r>
          </a:p>
          <a:p>
            <a:pPr lvl="2"/>
            <a:r>
              <a:rPr lang="en-US" sz="2000" dirty="0"/>
              <a:t>The day is 01</a:t>
            </a:r>
          </a:p>
          <a:p>
            <a:pPr lvl="2"/>
            <a:r>
              <a:rPr lang="en-US" sz="2000" dirty="0"/>
              <a:t>Hour, Minute, Second set to 0</a:t>
            </a:r>
          </a:p>
          <a:p>
            <a:pPr lvl="2"/>
            <a:r>
              <a:rPr lang="en-US" sz="2000" dirty="0"/>
              <a:t>Fractional Seconds is 6</a:t>
            </a:r>
          </a:p>
          <a:p>
            <a:pPr lvl="2"/>
            <a:endParaRPr lang="en-US" sz="2000" dirty="0"/>
          </a:p>
          <a:p>
            <a:pPr marL="384048" lvl="2" indent="0">
              <a:buFont typeface="Calibri" pitchFamily="34" charset="0"/>
              <a:buNone/>
            </a:pPr>
            <a:r>
              <a:rPr lang="en-US" sz="2000" dirty="0"/>
              <a:t>SYNTAX:  TIMESTAMP (fractional seconds)</a:t>
            </a:r>
          </a:p>
          <a:p>
            <a:pPr marL="384048" lvl="2" indent="0">
              <a:buFont typeface="Calibri" pitchFamily="34" charset="0"/>
              <a:buNone/>
            </a:pPr>
            <a:r>
              <a:rPr lang="en-US" sz="2000" dirty="0"/>
              <a:t>Fractional Seconds 0-9</a:t>
            </a:r>
          </a:p>
          <a:p>
            <a:pPr marL="201168" lvl="1" indent="0">
              <a:buFont typeface="Calibri" pitchFamily="34" charset="0"/>
              <a:buNone/>
            </a:pPr>
            <a:endParaRPr lang="en-US" dirty="0"/>
          </a:p>
        </p:txBody>
      </p:sp>
    </p:spTree>
    <p:extLst>
      <p:ext uri="{BB962C8B-B14F-4D97-AF65-F5344CB8AC3E}">
        <p14:creationId xmlns:p14="http://schemas.microsoft.com/office/powerpoint/2010/main" val="19364835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97BF-5E69-4939-B816-B50DE3E8B6FF}"/>
              </a:ext>
            </a:extLst>
          </p:cNvPr>
          <p:cNvSpPr>
            <a:spLocks noGrp="1"/>
          </p:cNvSpPr>
          <p:nvPr>
            <p:ph type="title"/>
          </p:nvPr>
        </p:nvSpPr>
        <p:spPr/>
        <p:txBody>
          <a:bodyPr/>
          <a:lstStyle/>
          <a:p>
            <a:r>
              <a:rPr lang="en-US" dirty="0"/>
              <a:t>Database Objects</a:t>
            </a:r>
          </a:p>
        </p:txBody>
      </p:sp>
      <p:sp>
        <p:nvSpPr>
          <p:cNvPr id="3" name="Content Placeholder 2">
            <a:extLst>
              <a:ext uri="{FF2B5EF4-FFF2-40B4-BE49-F238E27FC236}">
                <a16:creationId xmlns:a16="http://schemas.microsoft.com/office/drawing/2014/main" id="{D9903EC6-4AED-4E68-85A1-2A01806A768A}"/>
              </a:ext>
            </a:extLst>
          </p:cNvPr>
          <p:cNvSpPr>
            <a:spLocks noGrp="1"/>
          </p:cNvSpPr>
          <p:nvPr>
            <p:ph idx="1"/>
          </p:nvPr>
        </p:nvSpPr>
        <p:spPr>
          <a:xfrm>
            <a:off x="2346961" y="2877550"/>
            <a:ext cx="7543801" cy="1450758"/>
          </a:xfrm>
        </p:spPr>
        <p:txBody>
          <a:bodyPr>
            <a:normAutofit/>
          </a:bodyPr>
          <a:lstStyle/>
          <a:p>
            <a:pPr marL="0" indent="0" algn="ctr">
              <a:buNone/>
            </a:pPr>
            <a:r>
              <a:rPr lang="en-US" sz="3600" b="1" i="1" dirty="0">
                <a:solidFill>
                  <a:schemeClr val="accent2">
                    <a:lumMod val="75000"/>
                  </a:schemeClr>
                </a:solidFill>
              </a:rPr>
              <a:t>A relational database data structure used to either store or reference data.</a:t>
            </a:r>
          </a:p>
          <a:p>
            <a:endParaRPr lang="en-US" sz="2400" b="1" dirty="0"/>
          </a:p>
        </p:txBody>
      </p:sp>
    </p:spTree>
    <p:extLst>
      <p:ext uri="{BB962C8B-B14F-4D97-AF65-F5344CB8AC3E}">
        <p14:creationId xmlns:p14="http://schemas.microsoft.com/office/powerpoint/2010/main" val="34765408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B2BE-630B-4E13-BDDB-3594152BA5A0}"/>
              </a:ext>
            </a:extLst>
          </p:cNvPr>
          <p:cNvSpPr>
            <a:spLocks noGrp="1"/>
          </p:cNvSpPr>
          <p:nvPr>
            <p:ph type="title"/>
          </p:nvPr>
        </p:nvSpPr>
        <p:spPr/>
        <p:txBody>
          <a:bodyPr/>
          <a:lstStyle/>
          <a:p>
            <a:r>
              <a:rPr lang="en-US" dirty="0"/>
              <a:t>Database Objects - Continued</a:t>
            </a:r>
          </a:p>
        </p:txBody>
      </p:sp>
      <p:sp>
        <p:nvSpPr>
          <p:cNvPr id="3" name="Content Placeholder 2">
            <a:extLst>
              <a:ext uri="{FF2B5EF4-FFF2-40B4-BE49-F238E27FC236}">
                <a16:creationId xmlns:a16="http://schemas.microsoft.com/office/drawing/2014/main" id="{D1E16C30-7A12-4438-895F-548D6CC12CD0}"/>
              </a:ext>
            </a:extLst>
          </p:cNvPr>
          <p:cNvSpPr>
            <a:spLocks noGrp="1"/>
          </p:cNvSpPr>
          <p:nvPr>
            <p:ph idx="1"/>
          </p:nvPr>
        </p:nvSpPr>
        <p:spPr>
          <a:xfrm>
            <a:off x="2551146" y="2094308"/>
            <a:ext cx="6181523" cy="4023360"/>
          </a:xfrm>
        </p:spPr>
        <p:txBody>
          <a:bodyPr>
            <a:normAutofit/>
          </a:bodyPr>
          <a:lstStyle/>
          <a:p>
            <a:pPr marL="0" indent="0">
              <a:buNone/>
            </a:pPr>
            <a:r>
              <a:rPr lang="en-US" sz="2400" b="1" dirty="0"/>
              <a:t>Common DB Objects:</a:t>
            </a:r>
          </a:p>
          <a:p>
            <a:pPr marL="457200" indent="-457200">
              <a:buFont typeface="+mj-lt"/>
              <a:buAutoNum type="arabicPeriod"/>
            </a:pPr>
            <a:r>
              <a:rPr lang="en-US" dirty="0"/>
              <a:t>Tables </a:t>
            </a:r>
          </a:p>
          <a:p>
            <a:pPr marL="457200" indent="-457200">
              <a:buFont typeface="+mj-lt"/>
              <a:buAutoNum type="arabicPeriod"/>
            </a:pPr>
            <a:r>
              <a:rPr lang="en-US" dirty="0"/>
              <a:t>Sequences</a:t>
            </a:r>
          </a:p>
          <a:p>
            <a:pPr marL="457200" indent="-457200">
              <a:buFont typeface="+mj-lt"/>
              <a:buAutoNum type="arabicPeriod"/>
            </a:pPr>
            <a:r>
              <a:rPr lang="en-US" dirty="0"/>
              <a:t>Synonyms</a:t>
            </a:r>
          </a:p>
          <a:p>
            <a:pPr marL="457200" indent="-457200">
              <a:buFont typeface="+mj-lt"/>
              <a:buAutoNum type="arabicPeriod"/>
            </a:pPr>
            <a:r>
              <a:rPr lang="en-US" dirty="0"/>
              <a:t>Indexes</a:t>
            </a:r>
          </a:p>
          <a:p>
            <a:pPr marL="457200" indent="-457200">
              <a:buFont typeface="+mj-lt"/>
              <a:buAutoNum type="arabicPeriod"/>
            </a:pPr>
            <a:r>
              <a:rPr lang="en-US" dirty="0"/>
              <a:t>Constraints</a:t>
            </a:r>
          </a:p>
          <a:p>
            <a:pPr marL="457200" indent="-457200">
              <a:buFont typeface="+mj-lt"/>
              <a:buAutoNum type="arabicPeriod"/>
            </a:pPr>
            <a:r>
              <a:rPr lang="en-US" dirty="0"/>
              <a:t>Views (and Queries)</a:t>
            </a:r>
          </a:p>
          <a:p>
            <a:pPr marL="457200" indent="-457200">
              <a:buFont typeface="+mj-lt"/>
              <a:buAutoNum type="arabicPeriod"/>
            </a:pPr>
            <a:r>
              <a:rPr lang="en-US" dirty="0"/>
              <a:t>Triggers</a:t>
            </a:r>
          </a:p>
        </p:txBody>
      </p:sp>
    </p:spTree>
    <p:extLst>
      <p:ext uri="{BB962C8B-B14F-4D97-AF65-F5344CB8AC3E}">
        <p14:creationId xmlns:p14="http://schemas.microsoft.com/office/powerpoint/2010/main" val="15543635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465A2-5006-415D-8549-6826588EB9AD}"/>
              </a:ext>
            </a:extLst>
          </p:cNvPr>
          <p:cNvSpPr>
            <a:spLocks noGrp="1"/>
          </p:cNvSpPr>
          <p:nvPr>
            <p:ph type="title"/>
          </p:nvPr>
        </p:nvSpPr>
        <p:spPr/>
        <p:txBody>
          <a:bodyPr/>
          <a:lstStyle/>
          <a:p>
            <a:r>
              <a:rPr lang="en-US" dirty="0"/>
              <a:t>Tables</a:t>
            </a:r>
          </a:p>
        </p:txBody>
      </p:sp>
      <p:sp>
        <p:nvSpPr>
          <p:cNvPr id="3" name="Content Placeholder 2">
            <a:extLst>
              <a:ext uri="{FF2B5EF4-FFF2-40B4-BE49-F238E27FC236}">
                <a16:creationId xmlns:a16="http://schemas.microsoft.com/office/drawing/2014/main" id="{0C8BAEBF-C5B5-4204-8C03-D2C911BBCB81}"/>
              </a:ext>
            </a:extLst>
          </p:cNvPr>
          <p:cNvSpPr>
            <a:spLocks noGrp="1"/>
          </p:cNvSpPr>
          <p:nvPr>
            <p:ph idx="1"/>
          </p:nvPr>
        </p:nvSpPr>
        <p:spPr>
          <a:xfrm>
            <a:off x="2346961" y="2030929"/>
            <a:ext cx="7543801" cy="4023360"/>
          </a:xfrm>
        </p:spPr>
        <p:txBody>
          <a:bodyPr/>
          <a:lstStyle/>
          <a:p>
            <a:r>
              <a:rPr lang="en-US" sz="2400" b="1" dirty="0"/>
              <a:t>Elements of a Relational DB table:</a:t>
            </a:r>
          </a:p>
          <a:p>
            <a:pPr marL="457200" indent="-457200">
              <a:buFont typeface="+mj-lt"/>
              <a:buAutoNum type="arabicPeriod"/>
            </a:pPr>
            <a:r>
              <a:rPr lang="en-US" dirty="0"/>
              <a:t>Named vertical columns</a:t>
            </a:r>
          </a:p>
          <a:p>
            <a:pPr marL="457200" indent="-457200">
              <a:buFont typeface="+mj-lt"/>
              <a:buAutoNum type="arabicPeriod"/>
            </a:pPr>
            <a:r>
              <a:rPr lang="en-US" dirty="0"/>
              <a:t>Horizontal rows</a:t>
            </a:r>
          </a:p>
          <a:p>
            <a:pPr marL="457200" indent="-457200">
              <a:buFont typeface="+mj-lt"/>
              <a:buAutoNum type="arabicPeriod"/>
            </a:pPr>
            <a:r>
              <a:rPr lang="en-US" dirty="0"/>
              <a:t>Cell</a:t>
            </a:r>
          </a:p>
          <a:p>
            <a:pPr marL="457200" indent="-457200">
              <a:buFont typeface="+mj-lt"/>
              <a:buAutoNum type="arabicPeriod"/>
            </a:pPr>
            <a:r>
              <a:rPr lang="en-US" dirty="0"/>
              <a:t>Primary Key column</a:t>
            </a:r>
          </a:p>
          <a:p>
            <a:pPr marL="0" indent="0">
              <a:buNone/>
            </a:pPr>
            <a:endParaRPr lang="en-US" dirty="0"/>
          </a:p>
          <a:p>
            <a:pPr marL="0" indent="0">
              <a:buNone/>
            </a:pPr>
            <a:r>
              <a:rPr lang="en-US" sz="2200" b="1" dirty="0">
                <a:solidFill>
                  <a:srgbClr val="FF0000"/>
                </a:solidFill>
              </a:rPr>
              <a:t>Think Spreadsheet!</a:t>
            </a:r>
          </a:p>
        </p:txBody>
      </p:sp>
      <p:pic>
        <p:nvPicPr>
          <p:cNvPr id="7" name="Picture 6">
            <a:extLst>
              <a:ext uri="{FF2B5EF4-FFF2-40B4-BE49-F238E27FC236}">
                <a16:creationId xmlns:a16="http://schemas.microsoft.com/office/drawing/2014/main" id="{120BA63F-9DF2-4216-8B44-358A2EC04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6946" y="2900582"/>
            <a:ext cx="3253815" cy="2924134"/>
          </a:xfrm>
          <a:prstGeom prst="rect">
            <a:avLst/>
          </a:prstGeom>
        </p:spPr>
      </p:pic>
    </p:spTree>
    <p:extLst>
      <p:ext uri="{BB962C8B-B14F-4D97-AF65-F5344CB8AC3E}">
        <p14:creationId xmlns:p14="http://schemas.microsoft.com/office/powerpoint/2010/main" val="8206512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CC149-BA4D-4100-9D5E-3B47066749D4}"/>
              </a:ext>
            </a:extLst>
          </p:cNvPr>
          <p:cNvSpPr>
            <a:spLocks noGrp="1"/>
          </p:cNvSpPr>
          <p:nvPr>
            <p:ph type="title"/>
          </p:nvPr>
        </p:nvSpPr>
        <p:spPr/>
        <p:txBody>
          <a:bodyPr/>
          <a:lstStyle/>
          <a:p>
            <a:r>
              <a:rPr lang="en-US" dirty="0"/>
              <a:t>Tables Continued</a:t>
            </a:r>
          </a:p>
        </p:txBody>
      </p:sp>
      <p:pic>
        <p:nvPicPr>
          <p:cNvPr id="5" name="Picture 4">
            <a:extLst>
              <a:ext uri="{FF2B5EF4-FFF2-40B4-BE49-F238E27FC236}">
                <a16:creationId xmlns:a16="http://schemas.microsoft.com/office/drawing/2014/main" id="{97ECE6BB-888F-4BEB-A7EC-FAA1703F5D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6985" y="2228850"/>
            <a:ext cx="7098030" cy="3460300"/>
          </a:xfrm>
          <a:prstGeom prst="rect">
            <a:avLst/>
          </a:prstGeom>
          <a:ln>
            <a:solidFill>
              <a:schemeClr val="accent1">
                <a:lumMod val="75000"/>
              </a:schemeClr>
            </a:solidFill>
          </a:ln>
        </p:spPr>
      </p:pic>
      <p:sp>
        <p:nvSpPr>
          <p:cNvPr id="6" name="Rectangle 5">
            <a:extLst>
              <a:ext uri="{FF2B5EF4-FFF2-40B4-BE49-F238E27FC236}">
                <a16:creationId xmlns:a16="http://schemas.microsoft.com/office/drawing/2014/main" id="{5475C51C-D764-46EF-AC02-272EE6753D5F}"/>
              </a:ext>
            </a:extLst>
          </p:cNvPr>
          <p:cNvSpPr/>
          <p:nvPr/>
        </p:nvSpPr>
        <p:spPr>
          <a:xfrm>
            <a:off x="2779776" y="2228850"/>
            <a:ext cx="377952" cy="33733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FCFA823-F77F-4809-AC2A-F396C810B39E}"/>
              </a:ext>
            </a:extLst>
          </p:cNvPr>
          <p:cNvSpPr/>
          <p:nvPr/>
        </p:nvSpPr>
        <p:spPr>
          <a:xfrm>
            <a:off x="2546986" y="3364992"/>
            <a:ext cx="6993255" cy="121920"/>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908C26-3935-4CA5-A213-CBAB57824D94}"/>
              </a:ext>
            </a:extLst>
          </p:cNvPr>
          <p:cNvSpPr/>
          <p:nvPr/>
        </p:nvSpPr>
        <p:spPr>
          <a:xfrm>
            <a:off x="4394200" y="2799080"/>
            <a:ext cx="538480" cy="121920"/>
          </a:xfrm>
          <a:prstGeom prst="rect">
            <a:avLst/>
          </a:prstGeom>
          <a:solidFill>
            <a:srgbClr val="00B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04166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4EFE7-689E-4217-BECD-F1F64D0CED88}"/>
              </a:ext>
            </a:extLst>
          </p:cNvPr>
          <p:cNvSpPr>
            <a:spLocks noGrp="1"/>
          </p:cNvSpPr>
          <p:nvPr>
            <p:ph type="title"/>
          </p:nvPr>
        </p:nvSpPr>
        <p:spPr/>
        <p:txBody>
          <a:bodyPr/>
          <a:lstStyle/>
          <a:p>
            <a:r>
              <a:rPr lang="en-US" dirty="0"/>
              <a:t>Tables continued</a:t>
            </a:r>
          </a:p>
        </p:txBody>
      </p:sp>
      <p:sp>
        <p:nvSpPr>
          <p:cNvPr id="3" name="Content Placeholder 2">
            <a:extLst>
              <a:ext uri="{FF2B5EF4-FFF2-40B4-BE49-F238E27FC236}">
                <a16:creationId xmlns:a16="http://schemas.microsoft.com/office/drawing/2014/main" id="{72C1E891-E438-489C-97AA-5A26A23DEB49}"/>
              </a:ext>
            </a:extLst>
          </p:cNvPr>
          <p:cNvSpPr>
            <a:spLocks noGrp="1"/>
          </p:cNvSpPr>
          <p:nvPr>
            <p:ph idx="1"/>
          </p:nvPr>
        </p:nvSpPr>
        <p:spPr>
          <a:xfrm>
            <a:off x="2346961" y="1948604"/>
            <a:ext cx="7543801" cy="1011766"/>
          </a:xfrm>
        </p:spPr>
        <p:txBody>
          <a:bodyPr/>
          <a:lstStyle/>
          <a:p>
            <a:r>
              <a:rPr lang="en-US" sz="2400" b="1" dirty="0"/>
              <a:t>Tuple</a:t>
            </a:r>
          </a:p>
          <a:p>
            <a:pPr>
              <a:buFont typeface="Courier New" panose="02070309020205020404" pitchFamily="49" charset="0"/>
              <a:buChar char="o"/>
            </a:pPr>
            <a:r>
              <a:rPr lang="en-US" dirty="0"/>
              <a:t>   All data for an individual record.</a:t>
            </a:r>
          </a:p>
        </p:txBody>
      </p:sp>
      <p:pic>
        <p:nvPicPr>
          <p:cNvPr id="5" name="Picture 4">
            <a:extLst>
              <a:ext uri="{FF2B5EF4-FFF2-40B4-BE49-F238E27FC236}">
                <a16:creationId xmlns:a16="http://schemas.microsoft.com/office/drawing/2014/main" id="{ED772936-8C62-4AA0-A20B-AA93530ED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492" y="3725465"/>
            <a:ext cx="8166736" cy="1144431"/>
          </a:xfrm>
          <a:prstGeom prst="rect">
            <a:avLst/>
          </a:prstGeom>
          <a:ln>
            <a:solidFill>
              <a:schemeClr val="accent1">
                <a:lumMod val="75000"/>
              </a:schemeClr>
            </a:solidFill>
          </a:ln>
        </p:spPr>
      </p:pic>
      <p:sp>
        <p:nvSpPr>
          <p:cNvPr id="6" name="Rectangle 5">
            <a:extLst>
              <a:ext uri="{FF2B5EF4-FFF2-40B4-BE49-F238E27FC236}">
                <a16:creationId xmlns:a16="http://schemas.microsoft.com/office/drawing/2014/main" id="{CD2CD53F-1B0C-4867-A1A6-475014128686}"/>
              </a:ext>
            </a:extLst>
          </p:cNvPr>
          <p:cNvSpPr/>
          <p:nvPr/>
        </p:nvSpPr>
        <p:spPr>
          <a:xfrm>
            <a:off x="2035492" y="4013200"/>
            <a:ext cx="8043228" cy="152400"/>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431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DCBE-1AF5-4677-8A24-3B602F524E36}"/>
              </a:ext>
            </a:extLst>
          </p:cNvPr>
          <p:cNvSpPr>
            <a:spLocks noGrp="1"/>
          </p:cNvSpPr>
          <p:nvPr>
            <p:ph type="title"/>
          </p:nvPr>
        </p:nvSpPr>
        <p:spPr/>
        <p:txBody>
          <a:bodyPr/>
          <a:lstStyle/>
          <a:p>
            <a:r>
              <a:rPr lang="en-US" dirty="0"/>
              <a:t>Structured Query Language (SQL)</a:t>
            </a:r>
          </a:p>
        </p:txBody>
      </p:sp>
      <p:sp>
        <p:nvSpPr>
          <p:cNvPr id="3" name="Content Placeholder 2">
            <a:extLst>
              <a:ext uri="{FF2B5EF4-FFF2-40B4-BE49-F238E27FC236}">
                <a16:creationId xmlns:a16="http://schemas.microsoft.com/office/drawing/2014/main" id="{086BCE7A-272B-4422-98A9-C3C905299EA0}"/>
              </a:ext>
            </a:extLst>
          </p:cNvPr>
          <p:cNvSpPr>
            <a:spLocks noGrp="1"/>
          </p:cNvSpPr>
          <p:nvPr>
            <p:ph idx="1"/>
          </p:nvPr>
        </p:nvSpPr>
        <p:spPr/>
        <p:txBody>
          <a:bodyPr>
            <a:normAutofit/>
          </a:bodyPr>
          <a:lstStyle/>
          <a:p>
            <a:pPr marL="0" indent="0">
              <a:buNone/>
            </a:pPr>
            <a:r>
              <a:rPr lang="en-US" sz="2400" b="1" dirty="0"/>
              <a:t>SQL:</a:t>
            </a:r>
          </a:p>
          <a:p>
            <a:pPr lvl="1"/>
            <a:r>
              <a:rPr lang="en-US" dirty="0"/>
              <a:t>Query</a:t>
            </a:r>
          </a:p>
          <a:p>
            <a:pPr lvl="1"/>
            <a:endParaRPr lang="en-US" dirty="0"/>
          </a:p>
          <a:p>
            <a:pPr lvl="1"/>
            <a:r>
              <a:rPr lang="en-US" dirty="0"/>
              <a:t>Manipulate</a:t>
            </a:r>
          </a:p>
          <a:p>
            <a:pPr lvl="1"/>
            <a:endParaRPr lang="en-US" dirty="0"/>
          </a:p>
          <a:p>
            <a:pPr lvl="1"/>
            <a:r>
              <a:rPr lang="en-US" dirty="0"/>
              <a:t>Define Data</a:t>
            </a:r>
          </a:p>
          <a:p>
            <a:pPr lvl="1"/>
            <a:endParaRPr lang="en-US" dirty="0"/>
          </a:p>
          <a:p>
            <a:pPr lvl="1"/>
            <a:r>
              <a:rPr lang="en-US" dirty="0"/>
              <a:t>Access Control</a:t>
            </a:r>
          </a:p>
          <a:p>
            <a:pPr lvl="1"/>
            <a:endParaRPr lang="en-US" dirty="0"/>
          </a:p>
          <a:p>
            <a:pPr lvl="1"/>
            <a:endParaRPr lang="en-US" dirty="0"/>
          </a:p>
          <a:p>
            <a:pPr lvl="1"/>
            <a:endParaRPr lang="en-US" dirty="0"/>
          </a:p>
          <a:p>
            <a:pPr marL="201168" lvl="1" indent="0">
              <a:buNone/>
            </a:pPr>
            <a:r>
              <a:rPr lang="en-US" dirty="0"/>
              <a:t>Oracle uses PL/SQL (Procedural Language/ SQL)</a:t>
            </a:r>
          </a:p>
        </p:txBody>
      </p:sp>
    </p:spTree>
    <p:extLst>
      <p:ext uri="{BB962C8B-B14F-4D97-AF65-F5344CB8AC3E}">
        <p14:creationId xmlns:p14="http://schemas.microsoft.com/office/powerpoint/2010/main" val="17189524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80D20-C424-4965-9621-B43A0EAA6932}"/>
              </a:ext>
            </a:extLst>
          </p:cNvPr>
          <p:cNvSpPr>
            <a:spLocks noGrp="1"/>
          </p:cNvSpPr>
          <p:nvPr>
            <p:ph type="title"/>
          </p:nvPr>
        </p:nvSpPr>
        <p:spPr/>
        <p:txBody>
          <a:bodyPr/>
          <a:lstStyle/>
          <a:p>
            <a:r>
              <a:rPr lang="en-US" dirty="0"/>
              <a:t>Tables Continued</a:t>
            </a:r>
          </a:p>
        </p:txBody>
      </p:sp>
      <p:sp>
        <p:nvSpPr>
          <p:cNvPr id="3" name="Content Placeholder 2">
            <a:extLst>
              <a:ext uri="{FF2B5EF4-FFF2-40B4-BE49-F238E27FC236}">
                <a16:creationId xmlns:a16="http://schemas.microsoft.com/office/drawing/2014/main" id="{83EF0D53-924D-485E-9E53-DBC1D9114295}"/>
              </a:ext>
            </a:extLst>
          </p:cNvPr>
          <p:cNvSpPr>
            <a:spLocks noGrp="1"/>
          </p:cNvSpPr>
          <p:nvPr>
            <p:ph idx="1"/>
          </p:nvPr>
        </p:nvSpPr>
        <p:spPr/>
        <p:txBody>
          <a:bodyPr/>
          <a:lstStyle/>
          <a:p>
            <a:r>
              <a:rPr lang="en-US" sz="2400" b="1" dirty="0">
                <a:solidFill>
                  <a:schemeClr val="tx1">
                    <a:lumMod val="95000"/>
                    <a:lumOff val="5000"/>
                  </a:schemeClr>
                </a:solidFill>
              </a:rPr>
              <a:t>Common Table SQL:</a:t>
            </a:r>
          </a:p>
          <a:p>
            <a:endParaRPr lang="en-US" sz="2400" b="1" dirty="0">
              <a:solidFill>
                <a:schemeClr val="tx1">
                  <a:lumMod val="95000"/>
                  <a:lumOff val="5000"/>
                </a:schemeClr>
              </a:solidFill>
            </a:endParaRPr>
          </a:p>
          <a:p>
            <a:r>
              <a:rPr lang="en-US" dirty="0">
                <a:solidFill>
                  <a:schemeClr val="tx1"/>
                </a:solidFill>
              </a:rPr>
              <a:t>CREATE TABLE</a:t>
            </a:r>
          </a:p>
          <a:p>
            <a:r>
              <a:rPr lang="en-US" dirty="0">
                <a:solidFill>
                  <a:schemeClr val="tx1"/>
                </a:solidFill>
              </a:rPr>
              <a:t>DROP TABLE </a:t>
            </a:r>
          </a:p>
          <a:p>
            <a:pPr lvl="1"/>
            <a:r>
              <a:rPr lang="en-US" dirty="0">
                <a:solidFill>
                  <a:schemeClr val="tx1"/>
                </a:solidFill>
              </a:rPr>
              <a:t>This is to delete a </a:t>
            </a:r>
            <a:r>
              <a:rPr lang="en-US" dirty="0" err="1">
                <a:solidFill>
                  <a:schemeClr val="tx1"/>
                </a:solidFill>
              </a:rPr>
              <a:t>db</a:t>
            </a:r>
            <a:r>
              <a:rPr lang="en-US" dirty="0">
                <a:solidFill>
                  <a:schemeClr val="tx1"/>
                </a:solidFill>
              </a:rPr>
              <a:t> object</a:t>
            </a:r>
          </a:p>
          <a:p>
            <a:r>
              <a:rPr lang="en-US" dirty="0">
                <a:solidFill>
                  <a:schemeClr val="tx1"/>
                </a:solidFill>
              </a:rPr>
              <a:t>INSERT </a:t>
            </a:r>
          </a:p>
          <a:p>
            <a:r>
              <a:rPr lang="en-US" dirty="0">
                <a:solidFill>
                  <a:schemeClr val="tx1"/>
                </a:solidFill>
              </a:rPr>
              <a:t>UPDATE</a:t>
            </a:r>
          </a:p>
          <a:p>
            <a:r>
              <a:rPr lang="en-US" dirty="0">
                <a:solidFill>
                  <a:schemeClr val="tx1"/>
                </a:solidFill>
              </a:rPr>
              <a:t>DELETE</a:t>
            </a:r>
          </a:p>
        </p:txBody>
      </p:sp>
    </p:spTree>
    <p:extLst>
      <p:ext uri="{BB962C8B-B14F-4D97-AF65-F5344CB8AC3E}">
        <p14:creationId xmlns:p14="http://schemas.microsoft.com/office/powerpoint/2010/main" val="3450754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FDE4C-B504-46B6-90D1-A6AAC1FBE238}"/>
              </a:ext>
            </a:extLst>
          </p:cNvPr>
          <p:cNvSpPr>
            <a:spLocks noGrp="1"/>
          </p:cNvSpPr>
          <p:nvPr>
            <p:ph type="title"/>
          </p:nvPr>
        </p:nvSpPr>
        <p:spPr/>
        <p:txBody>
          <a:bodyPr/>
          <a:lstStyle/>
          <a:p>
            <a:r>
              <a:rPr lang="en-US" dirty="0"/>
              <a:t>Sequences</a:t>
            </a:r>
          </a:p>
        </p:txBody>
      </p:sp>
      <p:sp>
        <p:nvSpPr>
          <p:cNvPr id="3" name="Content Placeholder 2">
            <a:extLst>
              <a:ext uri="{FF2B5EF4-FFF2-40B4-BE49-F238E27FC236}">
                <a16:creationId xmlns:a16="http://schemas.microsoft.com/office/drawing/2014/main" id="{B82CF403-A4FF-46DC-AFAD-203C4E00649C}"/>
              </a:ext>
            </a:extLst>
          </p:cNvPr>
          <p:cNvSpPr>
            <a:spLocks noGrp="1"/>
          </p:cNvSpPr>
          <p:nvPr>
            <p:ph idx="1"/>
          </p:nvPr>
        </p:nvSpPr>
        <p:spPr>
          <a:xfrm>
            <a:off x="1230923" y="1973324"/>
            <a:ext cx="8659837" cy="993161"/>
          </a:xfrm>
        </p:spPr>
        <p:txBody>
          <a:bodyPr>
            <a:normAutofit/>
          </a:bodyPr>
          <a:lstStyle/>
          <a:p>
            <a:pPr marL="0" indent="0">
              <a:buNone/>
            </a:pPr>
            <a:r>
              <a:rPr lang="en-US" sz="2400" b="1" dirty="0"/>
              <a:t> Sequence:</a:t>
            </a:r>
          </a:p>
          <a:p>
            <a:pPr lvl="1"/>
            <a:r>
              <a:rPr lang="en-US" dirty="0"/>
              <a:t>An object that allows for user generated unique INTEGER values.</a:t>
            </a:r>
          </a:p>
        </p:txBody>
      </p:sp>
      <p:sp>
        <p:nvSpPr>
          <p:cNvPr id="6" name="Content Placeholder 2">
            <a:extLst>
              <a:ext uri="{FF2B5EF4-FFF2-40B4-BE49-F238E27FC236}">
                <a16:creationId xmlns:a16="http://schemas.microsoft.com/office/drawing/2014/main" id="{C4E7B709-5815-44F5-AEA0-34F7298E1843}"/>
              </a:ext>
            </a:extLst>
          </p:cNvPr>
          <p:cNvSpPr txBox="1">
            <a:spLocks/>
          </p:cNvSpPr>
          <p:nvPr/>
        </p:nvSpPr>
        <p:spPr>
          <a:xfrm>
            <a:off x="1230923" y="3295304"/>
            <a:ext cx="8659837" cy="273335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2400" b="1" dirty="0"/>
              <a:t> CREATE Sequence</a:t>
            </a:r>
          </a:p>
          <a:p>
            <a:pPr marL="0" indent="0">
              <a:buNone/>
            </a:pPr>
            <a:endParaRPr lang="en-US" sz="2400" b="1" dirty="0"/>
          </a:p>
          <a:p>
            <a:pPr marL="0" indent="0">
              <a:buNone/>
            </a:pPr>
            <a:r>
              <a:rPr lang="en-US" dirty="0">
                <a:solidFill>
                  <a:srgbClr val="0066CC"/>
                </a:solidFill>
              </a:rPr>
              <a:t>   </a:t>
            </a:r>
            <a:r>
              <a:rPr lang="en-US" dirty="0">
                <a:solidFill>
                  <a:schemeClr val="tx1"/>
                </a:solidFill>
              </a:rPr>
              <a:t>CREATE SEQUENCE SEQ_NAME_ID START WITH 1 INCREMENT BY 1 NOCACHE</a:t>
            </a:r>
            <a:r>
              <a:rPr lang="en-US" dirty="0"/>
              <a:t>;</a:t>
            </a:r>
          </a:p>
          <a:p>
            <a:pPr marL="0" indent="0">
              <a:buNone/>
            </a:pPr>
            <a:r>
              <a:rPr lang="en-US" dirty="0"/>
              <a:t>   </a:t>
            </a:r>
          </a:p>
        </p:txBody>
      </p:sp>
    </p:spTree>
    <p:extLst>
      <p:ext uri="{BB962C8B-B14F-4D97-AF65-F5344CB8AC3E}">
        <p14:creationId xmlns:p14="http://schemas.microsoft.com/office/powerpoint/2010/main" val="2578628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C820-75DD-40CC-BE67-F6378842C974}"/>
              </a:ext>
            </a:extLst>
          </p:cNvPr>
          <p:cNvSpPr>
            <a:spLocks noGrp="1"/>
          </p:cNvSpPr>
          <p:nvPr>
            <p:ph type="title"/>
          </p:nvPr>
        </p:nvSpPr>
        <p:spPr/>
        <p:txBody>
          <a:bodyPr>
            <a:normAutofit/>
          </a:bodyPr>
          <a:lstStyle/>
          <a:p>
            <a:r>
              <a:rPr lang="en-US" dirty="0"/>
              <a:t>Tables Continued – SQL Examples</a:t>
            </a:r>
          </a:p>
        </p:txBody>
      </p:sp>
      <p:sp>
        <p:nvSpPr>
          <p:cNvPr id="3" name="Content Placeholder 2">
            <a:extLst>
              <a:ext uri="{FF2B5EF4-FFF2-40B4-BE49-F238E27FC236}">
                <a16:creationId xmlns:a16="http://schemas.microsoft.com/office/drawing/2014/main" id="{FFEAE661-7E5B-48E4-94FA-371D39C43866}"/>
              </a:ext>
            </a:extLst>
          </p:cNvPr>
          <p:cNvSpPr>
            <a:spLocks noGrp="1"/>
          </p:cNvSpPr>
          <p:nvPr>
            <p:ph idx="1"/>
          </p:nvPr>
        </p:nvSpPr>
        <p:spPr>
          <a:xfrm>
            <a:off x="1388833" y="1890672"/>
            <a:ext cx="9475293" cy="4242498"/>
          </a:xfrm>
        </p:spPr>
        <p:txBody>
          <a:bodyPr>
            <a:normAutofit fontScale="92500" lnSpcReduction="10000"/>
          </a:bodyPr>
          <a:lstStyle/>
          <a:p>
            <a:pPr marL="0" indent="0">
              <a:buNone/>
            </a:pPr>
            <a:r>
              <a:rPr lang="en-US" sz="2400" b="1" dirty="0">
                <a:solidFill>
                  <a:schemeClr val="tx1"/>
                </a:solidFill>
              </a:rPr>
              <a:t>CREATE Table with Sequenced PK</a:t>
            </a:r>
          </a:p>
          <a:p>
            <a:pPr marL="0" indent="0">
              <a:buNone/>
            </a:pPr>
            <a:endParaRPr lang="en-US" sz="2400" b="1" dirty="0">
              <a:solidFill>
                <a:schemeClr val="tx1"/>
              </a:solidFill>
            </a:endParaRPr>
          </a:p>
          <a:p>
            <a:pPr marL="0" indent="0">
              <a:buNone/>
            </a:pPr>
            <a:r>
              <a:rPr lang="en-US" sz="2400" b="1" dirty="0">
                <a:solidFill>
                  <a:schemeClr val="tx1"/>
                </a:solidFill>
              </a:rPr>
              <a:t>  </a:t>
            </a:r>
            <a:r>
              <a:rPr lang="en-US" dirty="0">
                <a:solidFill>
                  <a:schemeClr val="tx1"/>
                </a:solidFill>
              </a:rPr>
              <a:t>CREATE SEQUENCE </a:t>
            </a:r>
            <a:r>
              <a:rPr lang="en-US" dirty="0" err="1">
                <a:solidFill>
                  <a:schemeClr val="tx1"/>
                </a:solidFill>
              </a:rPr>
              <a:t>seq_name</a:t>
            </a:r>
            <a:r>
              <a:rPr lang="en-US" dirty="0">
                <a:solidFill>
                  <a:schemeClr val="tx1"/>
                </a:solidFill>
              </a:rPr>
              <a:t> START WITH 1 INCREMENT BY 1 NOCACHE</a:t>
            </a:r>
          </a:p>
          <a:p>
            <a:pPr marL="0" indent="0">
              <a:buNone/>
            </a:pPr>
            <a:endParaRPr lang="en-US" dirty="0">
              <a:solidFill>
                <a:schemeClr val="tx1"/>
              </a:solidFill>
            </a:endParaRPr>
          </a:p>
          <a:p>
            <a:pPr marL="0" indent="0">
              <a:buNone/>
            </a:pPr>
            <a:r>
              <a:rPr lang="en-US" b="1" dirty="0">
                <a:solidFill>
                  <a:schemeClr val="tx1"/>
                </a:solidFill>
              </a:rPr>
              <a:t>   </a:t>
            </a:r>
            <a:r>
              <a:rPr lang="en-US" dirty="0">
                <a:solidFill>
                  <a:schemeClr val="tx1"/>
                </a:solidFill>
              </a:rPr>
              <a:t>CREATE TABLE NAME (</a:t>
            </a:r>
          </a:p>
          <a:p>
            <a:pPr lvl="0"/>
            <a:r>
              <a:rPr lang="en-US" dirty="0">
                <a:solidFill>
                  <a:schemeClr val="tx1"/>
                </a:solidFill>
              </a:rPr>
              <a:t>    ID number(38,0) DEFAULT </a:t>
            </a:r>
            <a:r>
              <a:rPr lang="en-US" dirty="0" err="1">
                <a:solidFill>
                  <a:schemeClr val="tx1"/>
                </a:solidFill>
              </a:rPr>
              <a:t>seq_name.nextval</a:t>
            </a:r>
            <a:r>
              <a:rPr lang="en-US" dirty="0">
                <a:solidFill>
                  <a:schemeClr val="tx1"/>
                </a:solidFill>
              </a:rPr>
              <a:t> NOT NULL PRIMARY KEY,</a:t>
            </a:r>
          </a:p>
          <a:p>
            <a:pPr lvl="0"/>
            <a:r>
              <a:rPr lang="en-US" dirty="0">
                <a:solidFill>
                  <a:schemeClr val="tx1"/>
                </a:solidFill>
              </a:rPr>
              <a:t>    FIRST_NAME varchar2 (50) NOT NULL,</a:t>
            </a:r>
          </a:p>
          <a:p>
            <a:pPr lvl="0"/>
            <a:r>
              <a:rPr lang="en-US" dirty="0">
                <a:solidFill>
                  <a:schemeClr val="tx1"/>
                </a:solidFill>
              </a:rPr>
              <a:t>    LAST_NAME varchar2 (50) NOT NULL,</a:t>
            </a:r>
          </a:p>
          <a:p>
            <a:pPr lvl="0"/>
            <a:r>
              <a:rPr lang="en-US" dirty="0">
                <a:solidFill>
                  <a:schemeClr val="tx1"/>
                </a:solidFill>
              </a:rPr>
              <a:t>    PHONE varchar2 (20);</a:t>
            </a:r>
          </a:p>
          <a:p>
            <a:pPr marL="0" indent="0">
              <a:buNone/>
            </a:pPr>
            <a:r>
              <a:rPr lang="en-US" dirty="0"/>
              <a:t>  </a:t>
            </a:r>
          </a:p>
          <a:p>
            <a:endParaRPr lang="en-US" dirty="0"/>
          </a:p>
        </p:txBody>
      </p:sp>
    </p:spTree>
    <p:extLst>
      <p:ext uri="{BB962C8B-B14F-4D97-AF65-F5344CB8AC3E}">
        <p14:creationId xmlns:p14="http://schemas.microsoft.com/office/powerpoint/2010/main" val="8079977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D785-5362-4CA8-9581-DF2D68ECA9B2}"/>
              </a:ext>
            </a:extLst>
          </p:cNvPr>
          <p:cNvSpPr>
            <a:spLocks noGrp="1"/>
          </p:cNvSpPr>
          <p:nvPr>
            <p:ph type="title"/>
          </p:nvPr>
        </p:nvSpPr>
        <p:spPr/>
        <p:txBody>
          <a:bodyPr/>
          <a:lstStyle/>
          <a:p>
            <a:r>
              <a:rPr lang="en-US" dirty="0"/>
              <a:t>Tables Continued – SQL Examples</a:t>
            </a:r>
          </a:p>
        </p:txBody>
      </p:sp>
      <p:sp>
        <p:nvSpPr>
          <p:cNvPr id="3" name="Content Placeholder 2">
            <a:extLst>
              <a:ext uri="{FF2B5EF4-FFF2-40B4-BE49-F238E27FC236}">
                <a16:creationId xmlns:a16="http://schemas.microsoft.com/office/drawing/2014/main" id="{CF8B2FC2-48D9-4F17-B41B-271C8AC26670}"/>
              </a:ext>
            </a:extLst>
          </p:cNvPr>
          <p:cNvSpPr>
            <a:spLocks noGrp="1"/>
          </p:cNvSpPr>
          <p:nvPr>
            <p:ph idx="1"/>
          </p:nvPr>
        </p:nvSpPr>
        <p:spPr>
          <a:xfrm>
            <a:off x="2346960" y="1845734"/>
            <a:ext cx="7543801" cy="1583266"/>
          </a:xfrm>
        </p:spPr>
        <p:txBody>
          <a:bodyPr>
            <a:normAutofit/>
          </a:bodyPr>
          <a:lstStyle/>
          <a:p>
            <a:r>
              <a:rPr lang="en-US" sz="2400" b="1" dirty="0">
                <a:solidFill>
                  <a:schemeClr val="tx1"/>
                </a:solidFill>
              </a:rPr>
              <a:t>DROP Example</a:t>
            </a:r>
          </a:p>
          <a:p>
            <a:pPr marL="201168" lvl="1" indent="0">
              <a:buNone/>
            </a:pPr>
            <a:endParaRPr lang="en-US" dirty="0">
              <a:solidFill>
                <a:srgbClr val="0070C0"/>
              </a:solidFill>
            </a:endParaRPr>
          </a:p>
          <a:p>
            <a:pPr marL="201168" lvl="1" indent="0">
              <a:buNone/>
            </a:pPr>
            <a:r>
              <a:rPr lang="en-US" dirty="0">
                <a:solidFill>
                  <a:schemeClr val="tx1"/>
                </a:solidFill>
              </a:rPr>
              <a:t>DROP TABLE NAME;</a:t>
            </a:r>
          </a:p>
        </p:txBody>
      </p:sp>
      <p:sp>
        <p:nvSpPr>
          <p:cNvPr id="4" name="Content Placeholder 2">
            <a:extLst>
              <a:ext uri="{FF2B5EF4-FFF2-40B4-BE49-F238E27FC236}">
                <a16:creationId xmlns:a16="http://schemas.microsoft.com/office/drawing/2014/main" id="{D3FBFDBF-A4FE-409E-A932-551C761B7A3C}"/>
              </a:ext>
            </a:extLst>
          </p:cNvPr>
          <p:cNvSpPr txBox="1">
            <a:spLocks/>
          </p:cNvSpPr>
          <p:nvPr/>
        </p:nvSpPr>
        <p:spPr>
          <a:xfrm>
            <a:off x="2346960" y="3276875"/>
            <a:ext cx="7543801" cy="30494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2396781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8DEE5-16F2-4C46-B90B-42283C39B90D}"/>
              </a:ext>
            </a:extLst>
          </p:cNvPr>
          <p:cNvSpPr>
            <a:spLocks noGrp="1"/>
          </p:cNvSpPr>
          <p:nvPr>
            <p:ph type="title"/>
          </p:nvPr>
        </p:nvSpPr>
        <p:spPr/>
        <p:txBody>
          <a:bodyPr/>
          <a:lstStyle/>
          <a:p>
            <a:r>
              <a:rPr lang="en-US" dirty="0"/>
              <a:t>Tables Continued – SQL Examples</a:t>
            </a:r>
          </a:p>
        </p:txBody>
      </p:sp>
      <p:sp>
        <p:nvSpPr>
          <p:cNvPr id="3" name="Content Placeholder 2">
            <a:extLst>
              <a:ext uri="{FF2B5EF4-FFF2-40B4-BE49-F238E27FC236}">
                <a16:creationId xmlns:a16="http://schemas.microsoft.com/office/drawing/2014/main" id="{294E8F89-FBDB-4190-A28E-5B4789C1CE8D}"/>
              </a:ext>
            </a:extLst>
          </p:cNvPr>
          <p:cNvSpPr>
            <a:spLocks noGrp="1"/>
          </p:cNvSpPr>
          <p:nvPr>
            <p:ph idx="1"/>
          </p:nvPr>
        </p:nvSpPr>
        <p:spPr>
          <a:xfrm>
            <a:off x="1219200" y="1994590"/>
            <a:ext cx="10187354" cy="4023360"/>
          </a:xfrm>
        </p:spPr>
        <p:txBody>
          <a:bodyPr>
            <a:normAutofit fontScale="92500"/>
          </a:bodyPr>
          <a:lstStyle/>
          <a:p>
            <a:r>
              <a:rPr lang="en-US" sz="2400" b="1" dirty="0">
                <a:solidFill>
                  <a:schemeClr val="tx1"/>
                </a:solidFill>
              </a:rPr>
              <a:t>INSERT Example </a:t>
            </a:r>
            <a:endParaRPr lang="en-US" sz="3400" b="1" dirty="0">
              <a:solidFill>
                <a:schemeClr val="tx1"/>
              </a:solidFill>
            </a:endParaRPr>
          </a:p>
          <a:p>
            <a:r>
              <a:rPr lang="en-US" dirty="0"/>
              <a:t>INSERT INTO NAME(FIRST_NAME, LAST_NAME, PHONE)VALUES(Malinda’, Thorne', '555-111-2222');</a:t>
            </a:r>
          </a:p>
          <a:p>
            <a:r>
              <a:rPr lang="en-US" dirty="0"/>
              <a:t>INSERT INTO NAME(FIRST_NAME, LAST_NAME, PHONE)VALUES(Anita’, Holt', '555-222-3333');</a:t>
            </a:r>
          </a:p>
          <a:p>
            <a:r>
              <a:rPr lang="en-US" dirty="0"/>
              <a:t>INSERT INTO NAME(FIRST_NAME, LAST_NAME, PHONE)VALUES('Kevin', ’Parish', '555-333-44444');</a:t>
            </a:r>
          </a:p>
          <a:p>
            <a:r>
              <a:rPr lang="en-US" dirty="0"/>
              <a:t>INSERT INTO NAME(FIRST_NAME, LAST_NAME, PHONE)VALUES(‘Rebecca', ’</a:t>
            </a:r>
            <a:r>
              <a:rPr lang="en-US" dirty="0" err="1"/>
              <a:t>Ivers</a:t>
            </a:r>
            <a:r>
              <a:rPr lang="en-US" dirty="0"/>
              <a:t>', '555-444-5555');</a:t>
            </a:r>
          </a:p>
          <a:p>
            <a:r>
              <a:rPr lang="en-US" dirty="0"/>
              <a:t>INSERT INTO NAME(FIRST_NAME, LAST_NAME, PHONE)VALUES(‘Jamison', ’Selby', '555-555-6666');</a:t>
            </a:r>
          </a:p>
          <a:p>
            <a:r>
              <a:rPr lang="en-US" dirty="0"/>
              <a:t>INSERT INTO NAME(FIRST_NAME, LAST_NAME, PHONE)VALUES(‘Christa', ’Rowland', '555-666-7777');</a:t>
            </a:r>
          </a:p>
          <a:p>
            <a:r>
              <a:rPr lang="en-US" dirty="0"/>
              <a:t>INSERT INTO NAME(FIRST_NAME, LAST_NAME, PHONE)VALUES(‘Nova', ’Wynne', '555-777-8888');</a:t>
            </a:r>
          </a:p>
          <a:p>
            <a:r>
              <a:rPr lang="en-US" dirty="0"/>
              <a:t>COMMIT;</a:t>
            </a:r>
          </a:p>
          <a:p>
            <a:pPr marL="0" indent="0">
              <a:buNone/>
            </a:pPr>
            <a:endParaRPr lang="en-US" sz="1600" dirty="0"/>
          </a:p>
        </p:txBody>
      </p:sp>
    </p:spTree>
    <p:extLst>
      <p:ext uri="{BB962C8B-B14F-4D97-AF65-F5344CB8AC3E}">
        <p14:creationId xmlns:p14="http://schemas.microsoft.com/office/powerpoint/2010/main" val="39065190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3258-BCEB-4C19-BF28-CE6DA8A5BDE7}"/>
              </a:ext>
            </a:extLst>
          </p:cNvPr>
          <p:cNvSpPr>
            <a:spLocks noGrp="1"/>
          </p:cNvSpPr>
          <p:nvPr>
            <p:ph type="title"/>
          </p:nvPr>
        </p:nvSpPr>
        <p:spPr/>
        <p:txBody>
          <a:bodyPr/>
          <a:lstStyle/>
          <a:p>
            <a:r>
              <a:rPr lang="en-US" dirty="0"/>
              <a:t>Tables Continued – SQL Examples</a:t>
            </a:r>
          </a:p>
        </p:txBody>
      </p:sp>
      <p:sp>
        <p:nvSpPr>
          <p:cNvPr id="3" name="Content Placeholder 2">
            <a:extLst>
              <a:ext uri="{FF2B5EF4-FFF2-40B4-BE49-F238E27FC236}">
                <a16:creationId xmlns:a16="http://schemas.microsoft.com/office/drawing/2014/main" id="{6C4ED289-BD87-4BC7-A7D2-89E38320FB40}"/>
              </a:ext>
            </a:extLst>
          </p:cNvPr>
          <p:cNvSpPr>
            <a:spLocks noGrp="1"/>
          </p:cNvSpPr>
          <p:nvPr>
            <p:ph idx="1"/>
          </p:nvPr>
        </p:nvSpPr>
        <p:spPr/>
        <p:txBody>
          <a:bodyPr/>
          <a:lstStyle/>
          <a:p>
            <a:r>
              <a:rPr lang="en-US" sz="2400" b="1" dirty="0">
                <a:solidFill>
                  <a:schemeClr val="tx1">
                    <a:lumMod val="95000"/>
                    <a:lumOff val="5000"/>
                  </a:schemeClr>
                </a:solidFill>
              </a:rPr>
              <a:t>Update Example</a:t>
            </a:r>
          </a:p>
          <a:p>
            <a:endParaRPr lang="en-US" sz="2400" b="1" dirty="0"/>
          </a:p>
          <a:p>
            <a:r>
              <a:rPr lang="en-US" dirty="0"/>
              <a:t>UPDATE NAME</a:t>
            </a:r>
          </a:p>
          <a:p>
            <a:r>
              <a:rPr lang="en-US" dirty="0"/>
              <a:t>SET PHONE = '555-888-9999'</a:t>
            </a:r>
          </a:p>
          <a:p>
            <a:r>
              <a:rPr lang="en-US" dirty="0"/>
              <a:t>WHERE ID = 1;</a:t>
            </a:r>
          </a:p>
          <a:p>
            <a:endParaRPr lang="en-US" dirty="0"/>
          </a:p>
          <a:p>
            <a:r>
              <a:rPr lang="en-US" dirty="0"/>
              <a:t>COMMIT;</a:t>
            </a:r>
          </a:p>
          <a:p>
            <a:r>
              <a:rPr lang="en-US" dirty="0">
                <a:solidFill>
                  <a:schemeClr val="tx1"/>
                </a:solidFill>
              </a:rPr>
              <a:t>  </a:t>
            </a:r>
          </a:p>
        </p:txBody>
      </p:sp>
    </p:spTree>
    <p:extLst>
      <p:ext uri="{BB962C8B-B14F-4D97-AF65-F5344CB8AC3E}">
        <p14:creationId xmlns:p14="http://schemas.microsoft.com/office/powerpoint/2010/main" val="23173152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414B9-8883-4EA4-8042-9EEBCD0BE32B}"/>
              </a:ext>
            </a:extLst>
          </p:cNvPr>
          <p:cNvSpPr>
            <a:spLocks noGrp="1"/>
          </p:cNvSpPr>
          <p:nvPr>
            <p:ph type="title"/>
          </p:nvPr>
        </p:nvSpPr>
        <p:spPr/>
        <p:txBody>
          <a:bodyPr/>
          <a:lstStyle/>
          <a:p>
            <a:r>
              <a:rPr lang="en-US" dirty="0"/>
              <a:t>Tables Continued – SQL Examples</a:t>
            </a:r>
          </a:p>
        </p:txBody>
      </p:sp>
      <p:sp>
        <p:nvSpPr>
          <p:cNvPr id="3" name="Content Placeholder 2">
            <a:extLst>
              <a:ext uri="{FF2B5EF4-FFF2-40B4-BE49-F238E27FC236}">
                <a16:creationId xmlns:a16="http://schemas.microsoft.com/office/drawing/2014/main" id="{045A9F34-2202-403D-8F02-A171141965EC}"/>
              </a:ext>
            </a:extLst>
          </p:cNvPr>
          <p:cNvSpPr>
            <a:spLocks noGrp="1"/>
          </p:cNvSpPr>
          <p:nvPr>
            <p:ph idx="1"/>
          </p:nvPr>
        </p:nvSpPr>
        <p:spPr/>
        <p:txBody>
          <a:bodyPr/>
          <a:lstStyle/>
          <a:p>
            <a:r>
              <a:rPr lang="en-US" sz="2400" b="1" dirty="0">
                <a:solidFill>
                  <a:schemeClr val="tx1">
                    <a:lumMod val="95000"/>
                    <a:lumOff val="5000"/>
                  </a:schemeClr>
                </a:solidFill>
              </a:rPr>
              <a:t>DELETE Example</a:t>
            </a:r>
          </a:p>
          <a:p>
            <a:endParaRPr lang="en-US" dirty="0"/>
          </a:p>
          <a:p>
            <a:r>
              <a:rPr lang="en-US" dirty="0"/>
              <a:t>DELETE FROM NAME</a:t>
            </a:r>
          </a:p>
          <a:p>
            <a:r>
              <a:rPr lang="en-US" dirty="0"/>
              <a:t>WHERE ID = 1;</a:t>
            </a:r>
          </a:p>
          <a:p>
            <a:r>
              <a:rPr lang="en-US" dirty="0"/>
              <a:t>COMMIT;</a:t>
            </a:r>
          </a:p>
        </p:txBody>
      </p:sp>
    </p:spTree>
    <p:extLst>
      <p:ext uri="{BB962C8B-B14F-4D97-AF65-F5344CB8AC3E}">
        <p14:creationId xmlns:p14="http://schemas.microsoft.com/office/powerpoint/2010/main" val="28380710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B21FA-61AC-4575-93D7-93C6C659BCFC}"/>
              </a:ext>
            </a:extLst>
          </p:cNvPr>
          <p:cNvSpPr>
            <a:spLocks noGrp="1"/>
          </p:cNvSpPr>
          <p:nvPr>
            <p:ph type="title"/>
          </p:nvPr>
        </p:nvSpPr>
        <p:spPr/>
        <p:txBody>
          <a:bodyPr/>
          <a:lstStyle/>
          <a:p>
            <a:r>
              <a:rPr lang="en-US" dirty="0"/>
              <a:t>Synonyms</a:t>
            </a:r>
          </a:p>
        </p:txBody>
      </p:sp>
      <p:sp>
        <p:nvSpPr>
          <p:cNvPr id="4" name="Content Placeholder 2">
            <a:extLst>
              <a:ext uri="{FF2B5EF4-FFF2-40B4-BE49-F238E27FC236}">
                <a16:creationId xmlns:a16="http://schemas.microsoft.com/office/drawing/2014/main" id="{84DD6D2B-665F-4785-9E60-5648AE1593BB}"/>
              </a:ext>
            </a:extLst>
          </p:cNvPr>
          <p:cNvSpPr txBox="1">
            <a:spLocks noGrp="1"/>
          </p:cNvSpPr>
          <p:nvPr>
            <p:ph idx="1"/>
          </p:nvPr>
        </p:nvSpPr>
        <p:spPr>
          <a:xfrm>
            <a:off x="1097280" y="1952590"/>
            <a:ext cx="8792845" cy="10989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a:t>Synonyms:</a:t>
            </a:r>
          </a:p>
          <a:p>
            <a:pPr lvl="1"/>
            <a:r>
              <a:rPr lang="en-US" dirty="0"/>
              <a:t>An alias for other database objects.</a:t>
            </a:r>
          </a:p>
        </p:txBody>
      </p:sp>
      <p:sp>
        <p:nvSpPr>
          <p:cNvPr id="5" name="Content Placeholder 2">
            <a:extLst>
              <a:ext uri="{FF2B5EF4-FFF2-40B4-BE49-F238E27FC236}">
                <a16:creationId xmlns:a16="http://schemas.microsoft.com/office/drawing/2014/main" id="{DE15FF60-D252-4A5F-B2E2-CA9BB8C3425A}"/>
              </a:ext>
            </a:extLst>
          </p:cNvPr>
          <p:cNvSpPr txBox="1">
            <a:spLocks/>
          </p:cNvSpPr>
          <p:nvPr/>
        </p:nvSpPr>
        <p:spPr>
          <a:xfrm>
            <a:off x="1097280" y="3256981"/>
            <a:ext cx="8792845" cy="1761587"/>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a:t>CREATE Synonym</a:t>
            </a:r>
          </a:p>
          <a:p>
            <a:endParaRPr lang="en-US" sz="2400" b="1" dirty="0"/>
          </a:p>
          <a:p>
            <a:r>
              <a:rPr lang="en-US" dirty="0">
                <a:solidFill>
                  <a:schemeClr val="tx1"/>
                </a:solidFill>
              </a:rPr>
              <a:t>  CREATE SYNONYM THENAMES FOR NAME;</a:t>
            </a:r>
          </a:p>
          <a:p>
            <a:r>
              <a:rPr lang="en-US" dirty="0"/>
              <a:t>  </a:t>
            </a:r>
          </a:p>
        </p:txBody>
      </p:sp>
    </p:spTree>
    <p:extLst>
      <p:ext uri="{BB962C8B-B14F-4D97-AF65-F5344CB8AC3E}">
        <p14:creationId xmlns:p14="http://schemas.microsoft.com/office/powerpoint/2010/main" val="10174382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BC18E-D74C-444D-A396-BF3BEF304929}"/>
              </a:ext>
            </a:extLst>
          </p:cNvPr>
          <p:cNvSpPr>
            <a:spLocks noGrp="1"/>
          </p:cNvSpPr>
          <p:nvPr>
            <p:ph type="title"/>
          </p:nvPr>
        </p:nvSpPr>
        <p:spPr/>
        <p:txBody>
          <a:bodyPr/>
          <a:lstStyle/>
          <a:p>
            <a:r>
              <a:rPr lang="en-US" dirty="0"/>
              <a:t>Indexes</a:t>
            </a:r>
          </a:p>
        </p:txBody>
      </p:sp>
      <p:sp>
        <p:nvSpPr>
          <p:cNvPr id="3" name="Content Placeholder 2">
            <a:extLst>
              <a:ext uri="{FF2B5EF4-FFF2-40B4-BE49-F238E27FC236}">
                <a16:creationId xmlns:a16="http://schemas.microsoft.com/office/drawing/2014/main" id="{A86930E3-BC22-42BF-98CF-4F18D50F1578}"/>
              </a:ext>
            </a:extLst>
          </p:cNvPr>
          <p:cNvSpPr>
            <a:spLocks noGrp="1"/>
          </p:cNvSpPr>
          <p:nvPr>
            <p:ph idx="1"/>
          </p:nvPr>
        </p:nvSpPr>
        <p:spPr>
          <a:xfrm>
            <a:off x="1266092" y="1994324"/>
            <a:ext cx="9601200" cy="4023360"/>
          </a:xfrm>
        </p:spPr>
        <p:txBody>
          <a:bodyPr/>
          <a:lstStyle/>
          <a:p>
            <a:pPr marL="201168" lvl="1" indent="0">
              <a:buNone/>
            </a:pPr>
            <a:r>
              <a:rPr lang="en-US" sz="2000" dirty="0"/>
              <a:t>Indexes are objects that are used to quickly locate and access data within the database during a query.</a:t>
            </a:r>
          </a:p>
          <a:p>
            <a:pPr lvl="1">
              <a:buFont typeface="Courier New" panose="02070309020205020404" pitchFamily="49" charset="0"/>
              <a:buChar char="o"/>
            </a:pPr>
            <a:endParaRPr lang="en-US" sz="2000" dirty="0"/>
          </a:p>
          <a:p>
            <a:pPr marL="201168" lvl="1" indent="0">
              <a:buNone/>
            </a:pPr>
            <a:r>
              <a:rPr lang="en-US" sz="2000" dirty="0"/>
              <a:t>Look-up table created:</a:t>
            </a:r>
          </a:p>
          <a:p>
            <a:pPr marL="658368" lvl="1" indent="-457200">
              <a:buFont typeface="+mj-lt"/>
              <a:buAutoNum type="arabicPeriod"/>
            </a:pPr>
            <a:r>
              <a:rPr lang="en-US" sz="2000" dirty="0"/>
              <a:t>Column 1 is a search key</a:t>
            </a:r>
          </a:p>
          <a:p>
            <a:pPr marL="658368" lvl="1" indent="-457200">
              <a:buFont typeface="+mj-lt"/>
              <a:buAutoNum type="arabicPeriod"/>
            </a:pPr>
            <a:r>
              <a:rPr lang="en-US" sz="2000" dirty="0"/>
              <a:t>Column 2 is the data reference</a:t>
            </a:r>
          </a:p>
          <a:p>
            <a:pPr marL="0" indent="0">
              <a:buNone/>
            </a:pPr>
            <a:endParaRPr lang="en-US" dirty="0"/>
          </a:p>
        </p:txBody>
      </p:sp>
    </p:spTree>
    <p:extLst>
      <p:ext uri="{BB962C8B-B14F-4D97-AF65-F5344CB8AC3E}">
        <p14:creationId xmlns:p14="http://schemas.microsoft.com/office/powerpoint/2010/main" val="4563732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EC74-D76E-4CA5-8690-741E8AD71A16}"/>
              </a:ext>
            </a:extLst>
          </p:cNvPr>
          <p:cNvSpPr>
            <a:spLocks noGrp="1"/>
          </p:cNvSpPr>
          <p:nvPr>
            <p:ph type="title"/>
          </p:nvPr>
        </p:nvSpPr>
        <p:spPr/>
        <p:txBody>
          <a:bodyPr/>
          <a:lstStyle/>
          <a:p>
            <a:r>
              <a:rPr lang="en-US" dirty="0"/>
              <a:t>Indexes Continued</a:t>
            </a:r>
          </a:p>
        </p:txBody>
      </p:sp>
      <p:sp>
        <p:nvSpPr>
          <p:cNvPr id="3" name="Content Placeholder 2">
            <a:extLst>
              <a:ext uri="{FF2B5EF4-FFF2-40B4-BE49-F238E27FC236}">
                <a16:creationId xmlns:a16="http://schemas.microsoft.com/office/drawing/2014/main" id="{1660D1A8-2230-4FAE-B4C3-6D0AD336CDF3}"/>
              </a:ext>
            </a:extLst>
          </p:cNvPr>
          <p:cNvSpPr>
            <a:spLocks noGrp="1"/>
          </p:cNvSpPr>
          <p:nvPr>
            <p:ph idx="1"/>
          </p:nvPr>
        </p:nvSpPr>
        <p:spPr>
          <a:xfrm>
            <a:off x="1348154" y="1845734"/>
            <a:ext cx="9706708" cy="4360756"/>
          </a:xfrm>
        </p:spPr>
        <p:txBody>
          <a:bodyPr>
            <a:normAutofit/>
          </a:bodyPr>
          <a:lstStyle/>
          <a:p>
            <a:pPr marL="0" indent="0">
              <a:buNone/>
            </a:pPr>
            <a:r>
              <a:rPr lang="en-US" sz="2400" b="1" dirty="0"/>
              <a:t>Use when:</a:t>
            </a:r>
          </a:p>
          <a:p>
            <a:pPr marL="0" indent="0">
              <a:buNone/>
            </a:pPr>
            <a:endParaRPr lang="en-US" sz="2400" b="1" dirty="0"/>
          </a:p>
          <a:p>
            <a:pPr lvl="1">
              <a:buFont typeface="Courier New" panose="02070309020205020404" pitchFamily="49" charset="0"/>
              <a:buChar char="o"/>
            </a:pPr>
            <a:r>
              <a:rPr lang="en-US" sz="2000" dirty="0"/>
              <a:t>Frequent retrieval of approximately 15% of a </a:t>
            </a:r>
            <a:r>
              <a:rPr lang="en-US" sz="2000" b="1" dirty="0"/>
              <a:t>large</a:t>
            </a:r>
            <a:r>
              <a:rPr lang="en-US" sz="2000" dirty="0"/>
              <a:t> table</a:t>
            </a:r>
            <a:r>
              <a:rPr lang="en-US" dirty="0"/>
              <a:t>.</a:t>
            </a:r>
          </a:p>
          <a:p>
            <a:pPr marL="201168" lvl="1" indent="0">
              <a:buNone/>
            </a:pPr>
            <a:endParaRPr lang="en-US" dirty="0"/>
          </a:p>
          <a:p>
            <a:pPr lvl="1">
              <a:buFont typeface="Courier New" panose="02070309020205020404" pitchFamily="49" charset="0"/>
              <a:buChar char="o"/>
            </a:pPr>
            <a:r>
              <a:rPr lang="en-US" sz="2000" dirty="0"/>
              <a:t>Use to perform join performance.</a:t>
            </a:r>
          </a:p>
          <a:p>
            <a:pPr lvl="1">
              <a:buFont typeface="Courier New" panose="02070309020205020404" pitchFamily="49" charset="0"/>
              <a:buChar char="o"/>
            </a:pPr>
            <a:endParaRPr lang="en-US" sz="2000" dirty="0"/>
          </a:p>
          <a:p>
            <a:pPr lvl="1">
              <a:buFont typeface="Courier New" panose="02070309020205020404" pitchFamily="49" charset="0"/>
              <a:buChar char="o"/>
            </a:pPr>
            <a:r>
              <a:rPr lang="en-US" sz="2000" dirty="0"/>
              <a:t>Consider for use on foreign keys.</a:t>
            </a:r>
          </a:p>
          <a:p>
            <a:pPr lvl="1">
              <a:buFont typeface="Courier New" panose="02070309020205020404" pitchFamily="49" charset="0"/>
              <a:buChar char="o"/>
            </a:pPr>
            <a:endParaRPr lang="en-US" sz="2000" dirty="0"/>
          </a:p>
          <a:p>
            <a:endParaRPr lang="en-US" dirty="0"/>
          </a:p>
        </p:txBody>
      </p:sp>
    </p:spTree>
    <p:extLst>
      <p:ext uri="{BB962C8B-B14F-4D97-AF65-F5344CB8AC3E}">
        <p14:creationId xmlns:p14="http://schemas.microsoft.com/office/powerpoint/2010/main" val="1920497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554E-CC85-45B2-83B8-5EEEEF013988}"/>
              </a:ext>
            </a:extLst>
          </p:cNvPr>
          <p:cNvSpPr>
            <a:spLocks noGrp="1"/>
          </p:cNvSpPr>
          <p:nvPr>
            <p:ph type="title"/>
          </p:nvPr>
        </p:nvSpPr>
        <p:spPr/>
        <p:txBody>
          <a:bodyPr/>
          <a:lstStyle/>
          <a:p>
            <a:r>
              <a:rPr lang="en-US" dirty="0"/>
              <a:t>Structured Query Language (SQL) Continued</a:t>
            </a:r>
          </a:p>
        </p:txBody>
      </p:sp>
      <p:sp>
        <p:nvSpPr>
          <p:cNvPr id="3" name="Content Placeholder 2">
            <a:extLst>
              <a:ext uri="{FF2B5EF4-FFF2-40B4-BE49-F238E27FC236}">
                <a16:creationId xmlns:a16="http://schemas.microsoft.com/office/drawing/2014/main" id="{CFA3B97E-13E7-455B-ACB1-2659E9E2E66F}"/>
              </a:ext>
            </a:extLst>
          </p:cNvPr>
          <p:cNvSpPr>
            <a:spLocks noGrp="1"/>
          </p:cNvSpPr>
          <p:nvPr>
            <p:ph idx="1"/>
          </p:nvPr>
        </p:nvSpPr>
        <p:spPr>
          <a:xfrm>
            <a:off x="2346961" y="2642725"/>
            <a:ext cx="7543799" cy="659141"/>
          </a:xfrm>
        </p:spPr>
        <p:txBody>
          <a:bodyPr>
            <a:normAutofit/>
          </a:bodyPr>
          <a:lstStyle/>
          <a:p>
            <a:pPr algn="ctr"/>
            <a:r>
              <a:rPr lang="en-US" sz="3600" b="1" i="1" dirty="0">
                <a:solidFill>
                  <a:schemeClr val="accent2">
                    <a:lumMod val="75000"/>
                  </a:schemeClr>
                </a:solidFill>
              </a:rPr>
              <a:t>UPPERCASE vs lowercase Keywords </a:t>
            </a:r>
          </a:p>
        </p:txBody>
      </p:sp>
      <p:sp>
        <p:nvSpPr>
          <p:cNvPr id="4" name="TextBox 3">
            <a:extLst>
              <a:ext uri="{FF2B5EF4-FFF2-40B4-BE49-F238E27FC236}">
                <a16:creationId xmlns:a16="http://schemas.microsoft.com/office/drawing/2014/main" id="{B095CB6C-F8AC-4472-A8E6-D3A66B4DBD0E}"/>
              </a:ext>
            </a:extLst>
          </p:cNvPr>
          <p:cNvSpPr txBox="1"/>
          <p:nvPr/>
        </p:nvSpPr>
        <p:spPr>
          <a:xfrm>
            <a:off x="4050153" y="4215277"/>
            <a:ext cx="4137415" cy="492443"/>
          </a:xfrm>
          <a:prstGeom prst="rect">
            <a:avLst/>
          </a:prstGeom>
          <a:noFill/>
        </p:spPr>
        <p:txBody>
          <a:bodyPr wrap="none" rtlCol="0">
            <a:spAutoFit/>
          </a:bodyPr>
          <a:lstStyle/>
          <a:p>
            <a:r>
              <a:rPr lang="en-US" sz="2600" dirty="0"/>
              <a:t>CREATE TABLE or create table</a:t>
            </a:r>
          </a:p>
        </p:txBody>
      </p:sp>
    </p:spTree>
    <p:extLst>
      <p:ext uri="{BB962C8B-B14F-4D97-AF65-F5344CB8AC3E}">
        <p14:creationId xmlns:p14="http://schemas.microsoft.com/office/powerpoint/2010/main" val="775705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EC74-D76E-4CA5-8690-741E8AD71A16}"/>
              </a:ext>
            </a:extLst>
          </p:cNvPr>
          <p:cNvSpPr>
            <a:spLocks noGrp="1"/>
          </p:cNvSpPr>
          <p:nvPr>
            <p:ph type="title"/>
          </p:nvPr>
        </p:nvSpPr>
        <p:spPr/>
        <p:txBody>
          <a:bodyPr/>
          <a:lstStyle/>
          <a:p>
            <a:r>
              <a:rPr lang="en-US" dirty="0"/>
              <a:t>Indexes Continued</a:t>
            </a:r>
          </a:p>
        </p:txBody>
      </p:sp>
      <p:sp>
        <p:nvSpPr>
          <p:cNvPr id="3" name="Content Placeholder 2">
            <a:extLst>
              <a:ext uri="{FF2B5EF4-FFF2-40B4-BE49-F238E27FC236}">
                <a16:creationId xmlns:a16="http://schemas.microsoft.com/office/drawing/2014/main" id="{1660D1A8-2230-4FAE-B4C3-6D0AD336CDF3}"/>
              </a:ext>
            </a:extLst>
          </p:cNvPr>
          <p:cNvSpPr>
            <a:spLocks noGrp="1"/>
          </p:cNvSpPr>
          <p:nvPr>
            <p:ph idx="1"/>
          </p:nvPr>
        </p:nvSpPr>
        <p:spPr>
          <a:xfrm>
            <a:off x="1312986" y="1845734"/>
            <a:ext cx="9730152" cy="4360756"/>
          </a:xfrm>
        </p:spPr>
        <p:txBody>
          <a:bodyPr>
            <a:normAutofit/>
          </a:bodyPr>
          <a:lstStyle/>
          <a:p>
            <a:pPr marL="0" indent="0">
              <a:buNone/>
            </a:pPr>
            <a:r>
              <a:rPr lang="en-US" sz="2400" b="1" dirty="0"/>
              <a:t>Not to use:</a:t>
            </a:r>
          </a:p>
          <a:p>
            <a:pPr marL="0" indent="0">
              <a:buNone/>
            </a:pPr>
            <a:endParaRPr lang="en-US" sz="2400" b="1" dirty="0"/>
          </a:p>
          <a:p>
            <a:pPr lvl="1">
              <a:buFont typeface="Courier New" panose="02070309020205020404" pitchFamily="49" charset="0"/>
              <a:buChar char="o"/>
            </a:pPr>
            <a:r>
              <a:rPr lang="en-US" sz="2000" dirty="0"/>
              <a:t>Small tables</a:t>
            </a:r>
            <a:endParaRPr lang="en-US" dirty="0"/>
          </a:p>
          <a:p>
            <a:pPr marL="201168" lvl="1" indent="0">
              <a:buNone/>
            </a:pPr>
            <a:endParaRPr lang="en-US" dirty="0"/>
          </a:p>
          <a:p>
            <a:pPr lvl="1">
              <a:buFont typeface="Courier New" panose="02070309020205020404" pitchFamily="49" charset="0"/>
              <a:buChar char="o"/>
            </a:pPr>
            <a:r>
              <a:rPr lang="en-US" sz="2000" dirty="0"/>
              <a:t>Tables that have frequent, large batch updates/inserts.</a:t>
            </a:r>
          </a:p>
          <a:p>
            <a:pPr lvl="1">
              <a:buFont typeface="Courier New" panose="02070309020205020404" pitchFamily="49" charset="0"/>
              <a:buChar char="o"/>
            </a:pPr>
            <a:endParaRPr lang="en-US" sz="2000" dirty="0"/>
          </a:p>
          <a:p>
            <a:pPr lvl="1">
              <a:buFont typeface="Courier New" panose="02070309020205020404" pitchFamily="49" charset="0"/>
              <a:buChar char="o"/>
            </a:pPr>
            <a:r>
              <a:rPr lang="en-US" sz="2000" dirty="0"/>
              <a:t>Columns with a high number of NULL values.</a:t>
            </a:r>
          </a:p>
          <a:p>
            <a:pPr lvl="1">
              <a:buFont typeface="Courier New" panose="02070309020205020404" pitchFamily="49" charset="0"/>
              <a:buChar char="o"/>
            </a:pPr>
            <a:endParaRPr lang="en-US" sz="2000" dirty="0"/>
          </a:p>
          <a:p>
            <a:pPr lvl="1">
              <a:buFont typeface="Courier New" panose="02070309020205020404" pitchFamily="49" charset="0"/>
              <a:buChar char="o"/>
            </a:pPr>
            <a:r>
              <a:rPr lang="en-US" sz="2000" dirty="0"/>
              <a:t>Columns that are frequently manipulated.</a:t>
            </a:r>
          </a:p>
          <a:p>
            <a:pPr lvl="1">
              <a:buFont typeface="Courier New" panose="02070309020205020404" pitchFamily="49" charset="0"/>
              <a:buChar char="o"/>
            </a:pPr>
            <a:endParaRPr lang="en-US" sz="2000" dirty="0"/>
          </a:p>
          <a:p>
            <a:pPr lvl="1">
              <a:buFont typeface="Courier New" panose="02070309020205020404" pitchFamily="49" charset="0"/>
              <a:buChar char="o"/>
            </a:pPr>
            <a:r>
              <a:rPr lang="en-US" sz="2000" dirty="0"/>
              <a:t>Primary keys (already indexed)</a:t>
            </a:r>
          </a:p>
          <a:p>
            <a:endParaRPr lang="en-US" dirty="0"/>
          </a:p>
        </p:txBody>
      </p:sp>
    </p:spTree>
    <p:extLst>
      <p:ext uri="{BB962C8B-B14F-4D97-AF65-F5344CB8AC3E}">
        <p14:creationId xmlns:p14="http://schemas.microsoft.com/office/powerpoint/2010/main" val="38542089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6D2C-DC21-43C4-9D74-0E6601DE5746}"/>
              </a:ext>
            </a:extLst>
          </p:cNvPr>
          <p:cNvSpPr>
            <a:spLocks noGrp="1"/>
          </p:cNvSpPr>
          <p:nvPr>
            <p:ph type="title"/>
          </p:nvPr>
        </p:nvSpPr>
        <p:spPr/>
        <p:txBody>
          <a:bodyPr/>
          <a:lstStyle/>
          <a:p>
            <a:r>
              <a:rPr lang="en-US" dirty="0"/>
              <a:t>Indexes Continued – SQL	</a:t>
            </a:r>
          </a:p>
        </p:txBody>
      </p:sp>
      <p:sp>
        <p:nvSpPr>
          <p:cNvPr id="3" name="Content Placeholder 2">
            <a:extLst>
              <a:ext uri="{FF2B5EF4-FFF2-40B4-BE49-F238E27FC236}">
                <a16:creationId xmlns:a16="http://schemas.microsoft.com/office/drawing/2014/main" id="{391D66C3-52A7-42B3-8226-13E7B1853EC8}"/>
              </a:ext>
            </a:extLst>
          </p:cNvPr>
          <p:cNvSpPr>
            <a:spLocks noGrp="1"/>
          </p:cNvSpPr>
          <p:nvPr>
            <p:ph idx="1"/>
          </p:nvPr>
        </p:nvSpPr>
        <p:spPr>
          <a:xfrm>
            <a:off x="1312986" y="1967023"/>
            <a:ext cx="9842694" cy="3902071"/>
          </a:xfrm>
        </p:spPr>
        <p:txBody>
          <a:bodyPr>
            <a:normAutofit/>
          </a:bodyPr>
          <a:lstStyle/>
          <a:p>
            <a:r>
              <a:rPr lang="en-US" sz="2400" b="1" dirty="0"/>
              <a:t>CREATE Index</a:t>
            </a:r>
          </a:p>
          <a:p>
            <a:endParaRPr lang="en-US" sz="2400" b="1" dirty="0"/>
          </a:p>
          <a:p>
            <a:r>
              <a:rPr lang="en-US" dirty="0">
                <a:solidFill>
                  <a:schemeClr val="tx1"/>
                </a:solidFill>
              </a:rPr>
              <a:t>CREATE INDEX </a:t>
            </a:r>
            <a:r>
              <a:rPr lang="en-US" dirty="0" err="1">
                <a:solidFill>
                  <a:schemeClr val="tx1"/>
                </a:solidFill>
              </a:rPr>
              <a:t>iFirst</a:t>
            </a:r>
            <a:r>
              <a:rPr lang="en-US" dirty="0">
                <a:solidFill>
                  <a:schemeClr val="tx1"/>
                </a:solidFill>
              </a:rPr>
              <a:t> ON NAME(FIRST_NAME);</a:t>
            </a:r>
          </a:p>
          <a:p>
            <a:r>
              <a:rPr lang="en-US" dirty="0">
                <a:solidFill>
                  <a:schemeClr val="tx1"/>
                </a:solidFill>
              </a:rPr>
              <a:t>CREATE INDEX </a:t>
            </a:r>
            <a:r>
              <a:rPr lang="en-US" dirty="0" err="1">
                <a:solidFill>
                  <a:schemeClr val="tx1"/>
                </a:solidFill>
              </a:rPr>
              <a:t>iLast</a:t>
            </a:r>
            <a:r>
              <a:rPr lang="en-US" dirty="0">
                <a:solidFill>
                  <a:schemeClr val="tx1"/>
                </a:solidFill>
              </a:rPr>
              <a:t> ON NAME(LAST_NAME);</a:t>
            </a:r>
          </a:p>
          <a:p>
            <a:pPr marL="0" indent="0">
              <a:buNone/>
            </a:pPr>
            <a:endParaRPr lang="en-US" dirty="0"/>
          </a:p>
        </p:txBody>
      </p:sp>
    </p:spTree>
    <p:extLst>
      <p:ext uri="{BB962C8B-B14F-4D97-AF65-F5344CB8AC3E}">
        <p14:creationId xmlns:p14="http://schemas.microsoft.com/office/powerpoint/2010/main" val="30343976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E42F2-D14F-474D-B44D-A37803C518CD}"/>
              </a:ext>
            </a:extLst>
          </p:cNvPr>
          <p:cNvSpPr>
            <a:spLocks noGrp="1"/>
          </p:cNvSpPr>
          <p:nvPr>
            <p:ph type="title"/>
          </p:nvPr>
        </p:nvSpPr>
        <p:spPr/>
        <p:txBody>
          <a:bodyPr/>
          <a:lstStyle/>
          <a:p>
            <a:r>
              <a:rPr lang="en-US" dirty="0"/>
              <a:t>Constraints</a:t>
            </a:r>
          </a:p>
        </p:txBody>
      </p:sp>
      <p:sp>
        <p:nvSpPr>
          <p:cNvPr id="7" name="Content Placeholder 6">
            <a:extLst>
              <a:ext uri="{FF2B5EF4-FFF2-40B4-BE49-F238E27FC236}">
                <a16:creationId xmlns:a16="http://schemas.microsoft.com/office/drawing/2014/main" id="{D2B8808C-F70A-43DC-883C-AC9F5388ED31}"/>
              </a:ext>
            </a:extLst>
          </p:cNvPr>
          <p:cNvSpPr>
            <a:spLocks noGrp="1"/>
          </p:cNvSpPr>
          <p:nvPr>
            <p:ph idx="1"/>
          </p:nvPr>
        </p:nvSpPr>
        <p:spPr/>
        <p:txBody>
          <a:bodyPr/>
          <a:lstStyle/>
          <a:p>
            <a:r>
              <a:rPr lang="en-US" sz="2400" b="1" dirty="0"/>
              <a:t>Primary Key Creation </a:t>
            </a:r>
            <a:r>
              <a:rPr lang="en-US" dirty="0"/>
              <a:t> </a:t>
            </a:r>
          </a:p>
          <a:p>
            <a:endParaRPr lang="en-US" dirty="0"/>
          </a:p>
          <a:p>
            <a:r>
              <a:rPr lang="en-US" dirty="0"/>
              <a:t>CREATE TABLE NAME (</a:t>
            </a:r>
          </a:p>
          <a:p>
            <a:r>
              <a:rPr lang="en-US" b="1" dirty="0">
                <a:solidFill>
                  <a:srgbClr val="FF0000"/>
                </a:solidFill>
              </a:rPr>
              <a:t>    ID number(38,0) </a:t>
            </a:r>
            <a:r>
              <a:rPr lang="en-US" dirty="0">
                <a:solidFill>
                  <a:schemeClr val="tx1"/>
                </a:solidFill>
              </a:rPr>
              <a:t> </a:t>
            </a:r>
            <a:r>
              <a:rPr lang="en-US" b="1" dirty="0">
                <a:solidFill>
                  <a:srgbClr val="FF0000"/>
                </a:solidFill>
              </a:rPr>
              <a:t>DEFAULT </a:t>
            </a:r>
            <a:r>
              <a:rPr lang="en-US" b="1" dirty="0" err="1">
                <a:solidFill>
                  <a:srgbClr val="FF0000"/>
                </a:solidFill>
              </a:rPr>
              <a:t>seq_name.nextval</a:t>
            </a:r>
            <a:r>
              <a:rPr lang="en-US" b="1" dirty="0">
                <a:solidFill>
                  <a:srgbClr val="FF0000"/>
                </a:solidFill>
              </a:rPr>
              <a:t> NOT NULL PRIMARY KEY,</a:t>
            </a:r>
          </a:p>
          <a:p>
            <a:r>
              <a:rPr lang="en-US" dirty="0"/>
              <a:t>    FIRST_NAME varchar2(50) NOT NULL,</a:t>
            </a:r>
          </a:p>
          <a:p>
            <a:r>
              <a:rPr lang="en-US" dirty="0"/>
              <a:t>    LAST_NAME varchar2(50) NOT NULL,</a:t>
            </a:r>
          </a:p>
          <a:p>
            <a:r>
              <a:rPr lang="en-US" dirty="0"/>
              <a:t>    PHONE varchar2(20);</a:t>
            </a:r>
          </a:p>
          <a:p>
            <a:endParaRPr lang="en-US" dirty="0"/>
          </a:p>
        </p:txBody>
      </p:sp>
    </p:spTree>
    <p:extLst>
      <p:ext uri="{BB962C8B-B14F-4D97-AF65-F5344CB8AC3E}">
        <p14:creationId xmlns:p14="http://schemas.microsoft.com/office/powerpoint/2010/main" val="8327880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AEA1-6B19-4EF5-8F0F-FC2FC9507D13}"/>
              </a:ext>
            </a:extLst>
          </p:cNvPr>
          <p:cNvSpPr>
            <a:spLocks noGrp="1"/>
          </p:cNvSpPr>
          <p:nvPr>
            <p:ph type="title"/>
          </p:nvPr>
        </p:nvSpPr>
        <p:spPr/>
        <p:txBody>
          <a:bodyPr/>
          <a:lstStyle/>
          <a:p>
            <a:r>
              <a:rPr lang="en-US" dirty="0"/>
              <a:t>Constraints </a:t>
            </a:r>
            <a:r>
              <a:rPr lang="en-US" dirty="0" err="1"/>
              <a:t>Con’t</a:t>
            </a:r>
            <a:endParaRPr lang="en-US" dirty="0"/>
          </a:p>
        </p:txBody>
      </p:sp>
      <p:sp>
        <p:nvSpPr>
          <p:cNvPr id="3" name="Content Placeholder 2">
            <a:extLst>
              <a:ext uri="{FF2B5EF4-FFF2-40B4-BE49-F238E27FC236}">
                <a16:creationId xmlns:a16="http://schemas.microsoft.com/office/drawing/2014/main" id="{8C9A5E6C-230E-4501-9A3B-DB4DB5208503}"/>
              </a:ext>
            </a:extLst>
          </p:cNvPr>
          <p:cNvSpPr>
            <a:spLocks noGrp="1"/>
          </p:cNvSpPr>
          <p:nvPr>
            <p:ph idx="1"/>
          </p:nvPr>
        </p:nvSpPr>
        <p:spPr/>
        <p:txBody>
          <a:bodyPr/>
          <a:lstStyle/>
          <a:p>
            <a:r>
              <a:rPr lang="en-US" sz="2400" b="1" dirty="0"/>
              <a:t>Foreign Key Creation</a:t>
            </a:r>
          </a:p>
          <a:p>
            <a:endParaRPr lang="en-US" dirty="0"/>
          </a:p>
          <a:p>
            <a:r>
              <a:rPr lang="en-US" dirty="0"/>
              <a:t>ALTER TABLE NAME</a:t>
            </a:r>
          </a:p>
          <a:p>
            <a:r>
              <a:rPr lang="en-US" dirty="0"/>
              <a:t>    ADD CONSTRAINT </a:t>
            </a:r>
            <a:r>
              <a:rPr lang="en-US" dirty="0" err="1"/>
              <a:t>fk_name_to_dis</a:t>
            </a:r>
            <a:r>
              <a:rPr lang="en-US" dirty="0"/>
              <a:t> FOREIGN KEY(DISTRICT_ID)</a:t>
            </a:r>
          </a:p>
          <a:p>
            <a:r>
              <a:rPr lang="en-US" dirty="0"/>
              <a:t>    REFERENCES DISTRICTS(ID)</a:t>
            </a:r>
          </a:p>
          <a:p>
            <a:r>
              <a:rPr lang="en-US" dirty="0"/>
              <a:t>    ON DELETE CASCADE;</a:t>
            </a:r>
          </a:p>
          <a:p>
            <a:endParaRPr lang="en-US" dirty="0"/>
          </a:p>
        </p:txBody>
      </p:sp>
    </p:spTree>
    <p:extLst>
      <p:ext uri="{BB962C8B-B14F-4D97-AF65-F5344CB8AC3E}">
        <p14:creationId xmlns:p14="http://schemas.microsoft.com/office/powerpoint/2010/main" val="34641114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12A3C-52CD-4F88-B584-0FB9C24F020C}"/>
              </a:ext>
            </a:extLst>
          </p:cNvPr>
          <p:cNvSpPr>
            <a:spLocks noGrp="1"/>
          </p:cNvSpPr>
          <p:nvPr>
            <p:ph type="title"/>
          </p:nvPr>
        </p:nvSpPr>
        <p:spPr/>
        <p:txBody>
          <a:bodyPr/>
          <a:lstStyle/>
          <a:p>
            <a:r>
              <a:rPr lang="en-US" dirty="0"/>
              <a:t>Queries</a:t>
            </a:r>
          </a:p>
        </p:txBody>
      </p:sp>
      <p:sp>
        <p:nvSpPr>
          <p:cNvPr id="3" name="Content Placeholder 2">
            <a:extLst>
              <a:ext uri="{FF2B5EF4-FFF2-40B4-BE49-F238E27FC236}">
                <a16:creationId xmlns:a16="http://schemas.microsoft.com/office/drawing/2014/main" id="{04D85336-ED3A-4724-AB8E-D7969BF959C2}"/>
              </a:ext>
            </a:extLst>
          </p:cNvPr>
          <p:cNvSpPr>
            <a:spLocks noGrp="1"/>
          </p:cNvSpPr>
          <p:nvPr>
            <p:ph idx="1"/>
          </p:nvPr>
        </p:nvSpPr>
        <p:spPr>
          <a:xfrm>
            <a:off x="2324100" y="2703622"/>
            <a:ext cx="7543801" cy="1450757"/>
          </a:xfrm>
        </p:spPr>
        <p:txBody>
          <a:bodyPr>
            <a:normAutofit lnSpcReduction="10000"/>
          </a:bodyPr>
          <a:lstStyle/>
          <a:p>
            <a:pPr algn="ctr"/>
            <a:r>
              <a:rPr lang="en-US" sz="3600" b="1" i="1" dirty="0">
                <a:solidFill>
                  <a:schemeClr val="accent2">
                    <a:lumMod val="75000"/>
                  </a:schemeClr>
                </a:solidFill>
              </a:rPr>
              <a:t>A request for data or information from a database table or combination of tables.</a:t>
            </a:r>
          </a:p>
        </p:txBody>
      </p:sp>
    </p:spTree>
    <p:extLst>
      <p:ext uri="{BB962C8B-B14F-4D97-AF65-F5344CB8AC3E}">
        <p14:creationId xmlns:p14="http://schemas.microsoft.com/office/powerpoint/2010/main" val="1478559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E53DD-F094-4015-A63D-6C76D90E245B}"/>
              </a:ext>
            </a:extLst>
          </p:cNvPr>
          <p:cNvSpPr>
            <a:spLocks noGrp="1"/>
          </p:cNvSpPr>
          <p:nvPr>
            <p:ph type="title"/>
          </p:nvPr>
        </p:nvSpPr>
        <p:spPr/>
        <p:txBody>
          <a:bodyPr/>
          <a:lstStyle/>
          <a:p>
            <a:r>
              <a:rPr lang="en-US" dirty="0"/>
              <a:t>Queries Continued</a:t>
            </a:r>
          </a:p>
        </p:txBody>
      </p:sp>
      <p:sp>
        <p:nvSpPr>
          <p:cNvPr id="3" name="Content Placeholder 2">
            <a:extLst>
              <a:ext uri="{FF2B5EF4-FFF2-40B4-BE49-F238E27FC236}">
                <a16:creationId xmlns:a16="http://schemas.microsoft.com/office/drawing/2014/main" id="{41AEBD28-5566-491B-8705-04F61920E672}"/>
              </a:ext>
            </a:extLst>
          </p:cNvPr>
          <p:cNvSpPr>
            <a:spLocks noGrp="1"/>
          </p:cNvSpPr>
          <p:nvPr>
            <p:ph idx="1"/>
          </p:nvPr>
        </p:nvSpPr>
        <p:spPr/>
        <p:txBody>
          <a:bodyPr/>
          <a:lstStyle/>
          <a:p>
            <a:r>
              <a:rPr lang="en-US" sz="2400" b="1" dirty="0"/>
              <a:t>SELECT Statement</a:t>
            </a:r>
          </a:p>
          <a:p>
            <a:pPr marL="201168" lvl="1" indent="0">
              <a:buNone/>
            </a:pPr>
            <a:endParaRPr lang="en-US" dirty="0">
              <a:solidFill>
                <a:schemeClr val="tx1"/>
              </a:solidFill>
            </a:endParaRPr>
          </a:p>
          <a:p>
            <a:pPr marL="201168" lvl="1" indent="0">
              <a:buNone/>
            </a:pPr>
            <a:r>
              <a:rPr lang="en-US" dirty="0">
                <a:solidFill>
                  <a:schemeClr val="tx1"/>
                </a:solidFill>
              </a:rPr>
              <a:t>SELECT * FROM NAME;</a:t>
            </a:r>
          </a:p>
          <a:p>
            <a:pPr marL="201168" lvl="1" indent="0">
              <a:buNone/>
            </a:pPr>
            <a:endParaRPr lang="en-US" dirty="0">
              <a:solidFill>
                <a:schemeClr val="tx1"/>
              </a:solidFill>
            </a:endParaRPr>
          </a:p>
          <a:p>
            <a:pPr marL="201168" lvl="1" indent="0">
              <a:buNone/>
            </a:pPr>
            <a:r>
              <a:rPr lang="en-US" dirty="0">
                <a:solidFill>
                  <a:schemeClr val="tx1"/>
                </a:solidFill>
              </a:rPr>
              <a:t>SELECT FIRST_NAME, LAST_NAME FROM NAME;</a:t>
            </a:r>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solidFill>
                <a:schemeClr val="accent2">
                  <a:lumMod val="50000"/>
                </a:schemeClr>
              </a:solidFill>
            </a:endParaRPr>
          </a:p>
          <a:p>
            <a:pPr marL="201168" lvl="1" indent="0">
              <a:buNone/>
            </a:pPr>
            <a:r>
              <a:rPr lang="en-US" b="1" dirty="0">
                <a:solidFill>
                  <a:schemeClr val="accent2">
                    <a:lumMod val="75000"/>
                  </a:schemeClr>
                </a:solidFill>
              </a:rPr>
              <a:t>* In a SELECT statement means ALL columns within the table.</a:t>
            </a:r>
          </a:p>
        </p:txBody>
      </p:sp>
    </p:spTree>
    <p:extLst>
      <p:ext uri="{BB962C8B-B14F-4D97-AF65-F5344CB8AC3E}">
        <p14:creationId xmlns:p14="http://schemas.microsoft.com/office/powerpoint/2010/main" val="17382082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3D963-E7C0-45E3-A45E-8C79C086775A}"/>
              </a:ext>
            </a:extLst>
          </p:cNvPr>
          <p:cNvSpPr>
            <a:spLocks noGrp="1"/>
          </p:cNvSpPr>
          <p:nvPr>
            <p:ph type="title"/>
          </p:nvPr>
        </p:nvSpPr>
        <p:spPr/>
        <p:txBody>
          <a:bodyPr/>
          <a:lstStyle/>
          <a:p>
            <a:r>
              <a:rPr lang="en-US" dirty="0"/>
              <a:t>Queries Continued – Where Clause</a:t>
            </a:r>
          </a:p>
        </p:txBody>
      </p:sp>
      <p:sp>
        <p:nvSpPr>
          <p:cNvPr id="4" name="Content Placeholder 2">
            <a:extLst>
              <a:ext uri="{FF2B5EF4-FFF2-40B4-BE49-F238E27FC236}">
                <a16:creationId xmlns:a16="http://schemas.microsoft.com/office/drawing/2014/main" id="{261862C2-B9C0-47B5-A521-C7194DECECF4}"/>
              </a:ext>
            </a:extLst>
          </p:cNvPr>
          <p:cNvSpPr>
            <a:spLocks noGrp="1"/>
          </p:cNvSpPr>
          <p:nvPr>
            <p:ph idx="1"/>
          </p:nvPr>
        </p:nvSpPr>
        <p:spPr>
          <a:xfrm>
            <a:off x="2324100" y="2703622"/>
            <a:ext cx="7543801" cy="1450757"/>
          </a:xfrm>
        </p:spPr>
        <p:txBody>
          <a:bodyPr>
            <a:normAutofit lnSpcReduction="10000"/>
          </a:bodyPr>
          <a:lstStyle/>
          <a:p>
            <a:pPr algn="ctr"/>
            <a:r>
              <a:rPr lang="en-US" sz="3600" b="1" i="1" dirty="0">
                <a:solidFill>
                  <a:schemeClr val="accent2">
                    <a:lumMod val="75000"/>
                  </a:schemeClr>
                </a:solidFill>
              </a:rPr>
              <a:t>The WHERE clause is used to specify a condition for filtering and returning rows within a SELECT statement.</a:t>
            </a:r>
          </a:p>
        </p:txBody>
      </p:sp>
    </p:spTree>
    <p:extLst>
      <p:ext uri="{BB962C8B-B14F-4D97-AF65-F5344CB8AC3E}">
        <p14:creationId xmlns:p14="http://schemas.microsoft.com/office/powerpoint/2010/main" val="5092477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3D963-E7C0-45E3-A45E-8C79C086775A}"/>
              </a:ext>
            </a:extLst>
          </p:cNvPr>
          <p:cNvSpPr>
            <a:spLocks noGrp="1"/>
          </p:cNvSpPr>
          <p:nvPr>
            <p:ph type="title"/>
          </p:nvPr>
        </p:nvSpPr>
        <p:spPr/>
        <p:txBody>
          <a:bodyPr/>
          <a:lstStyle/>
          <a:p>
            <a:r>
              <a:rPr lang="en-US" dirty="0"/>
              <a:t>Queries Continued – Where Clause</a:t>
            </a:r>
          </a:p>
        </p:txBody>
      </p:sp>
      <p:sp>
        <p:nvSpPr>
          <p:cNvPr id="5" name="Content Placeholder 4">
            <a:extLst>
              <a:ext uri="{FF2B5EF4-FFF2-40B4-BE49-F238E27FC236}">
                <a16:creationId xmlns:a16="http://schemas.microsoft.com/office/drawing/2014/main" id="{A019BDA2-AE2A-48D1-9B63-A0856B16964C}"/>
              </a:ext>
            </a:extLst>
          </p:cNvPr>
          <p:cNvSpPr>
            <a:spLocks noGrp="1"/>
          </p:cNvSpPr>
          <p:nvPr>
            <p:ph idx="1"/>
          </p:nvPr>
        </p:nvSpPr>
        <p:spPr/>
        <p:txBody>
          <a:bodyPr/>
          <a:lstStyle/>
          <a:p>
            <a:r>
              <a:rPr lang="en-US" b="1" dirty="0">
                <a:solidFill>
                  <a:schemeClr val="tx1"/>
                </a:solidFill>
              </a:rPr>
              <a:t>SELECT STATEMENT USING WHERE CLAUSE</a:t>
            </a:r>
          </a:p>
          <a:p>
            <a:endParaRPr lang="en-US" dirty="0">
              <a:solidFill>
                <a:schemeClr val="tx1"/>
              </a:solidFill>
            </a:endParaRPr>
          </a:p>
          <a:p>
            <a:pPr marL="201168" lvl="1" indent="0">
              <a:buNone/>
            </a:pPr>
            <a:r>
              <a:rPr lang="en-US" dirty="0">
                <a:solidFill>
                  <a:schemeClr val="tx1"/>
                </a:solidFill>
              </a:rPr>
              <a:t>SELECT FIRST_NAME, LAST_NAME </a:t>
            </a:r>
          </a:p>
          <a:p>
            <a:pPr marL="201168" lvl="1" indent="0">
              <a:buNone/>
            </a:pPr>
            <a:r>
              <a:rPr lang="en-US" dirty="0">
                <a:solidFill>
                  <a:schemeClr val="tx1"/>
                </a:solidFill>
              </a:rPr>
              <a:t>FROM NAME</a:t>
            </a:r>
          </a:p>
          <a:p>
            <a:pPr marL="201168" lvl="1" indent="0">
              <a:buNone/>
            </a:pPr>
            <a:r>
              <a:rPr lang="en-US" dirty="0"/>
              <a:t>WHERE ID = 2;</a:t>
            </a:r>
          </a:p>
          <a:p>
            <a:pPr marL="201168" lvl="1" indent="0">
              <a:buNone/>
            </a:pPr>
            <a:endParaRPr lang="en-US" dirty="0"/>
          </a:p>
          <a:p>
            <a:pPr marL="201168" lvl="1" indent="0">
              <a:buNone/>
            </a:pPr>
            <a:r>
              <a:rPr lang="en-US" dirty="0"/>
              <a:t>Returns ‘Anita’ and  ‘Holt’</a:t>
            </a:r>
          </a:p>
          <a:p>
            <a:pPr marL="201168" lvl="1" indent="0">
              <a:buNone/>
            </a:pPr>
            <a:endParaRPr lang="en-US" dirty="0"/>
          </a:p>
        </p:txBody>
      </p:sp>
    </p:spTree>
    <p:extLst>
      <p:ext uri="{BB962C8B-B14F-4D97-AF65-F5344CB8AC3E}">
        <p14:creationId xmlns:p14="http://schemas.microsoft.com/office/powerpoint/2010/main" val="21736867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3D963-E7C0-45E3-A45E-8C79C086775A}"/>
              </a:ext>
            </a:extLst>
          </p:cNvPr>
          <p:cNvSpPr>
            <a:spLocks noGrp="1"/>
          </p:cNvSpPr>
          <p:nvPr>
            <p:ph type="title"/>
          </p:nvPr>
        </p:nvSpPr>
        <p:spPr/>
        <p:txBody>
          <a:bodyPr/>
          <a:lstStyle/>
          <a:p>
            <a:r>
              <a:rPr lang="en-US" dirty="0"/>
              <a:t>Queries Continued – Where Clause</a:t>
            </a:r>
          </a:p>
        </p:txBody>
      </p:sp>
      <p:sp>
        <p:nvSpPr>
          <p:cNvPr id="4" name="Content Placeholder 3">
            <a:extLst>
              <a:ext uri="{FF2B5EF4-FFF2-40B4-BE49-F238E27FC236}">
                <a16:creationId xmlns:a16="http://schemas.microsoft.com/office/drawing/2014/main" id="{4F0E2B9D-D022-44D3-9DBF-0305A94DA244}"/>
              </a:ext>
            </a:extLst>
          </p:cNvPr>
          <p:cNvSpPr>
            <a:spLocks noGrp="1"/>
          </p:cNvSpPr>
          <p:nvPr>
            <p:ph idx="1"/>
          </p:nvPr>
        </p:nvSpPr>
        <p:spPr/>
        <p:txBody>
          <a:bodyPr/>
          <a:lstStyle/>
          <a:p>
            <a:r>
              <a:rPr lang="en-US" sz="2400" b="1" dirty="0"/>
              <a:t>Comparison Operators</a:t>
            </a:r>
          </a:p>
          <a:p>
            <a:pPr lvl="1">
              <a:spcBef>
                <a:spcPts val="600"/>
              </a:spcBef>
              <a:spcAft>
                <a:spcPts val="600"/>
              </a:spcAft>
            </a:pPr>
            <a:r>
              <a:rPr lang="en-US" b="1" dirty="0"/>
              <a:t>= </a:t>
            </a:r>
            <a:r>
              <a:rPr lang="en-US" dirty="0"/>
              <a:t>   </a:t>
            </a:r>
            <a:r>
              <a:rPr lang="en-US" i="1" dirty="0"/>
              <a:t>Equality</a:t>
            </a:r>
          </a:p>
          <a:p>
            <a:pPr lvl="1">
              <a:spcBef>
                <a:spcPts val="600"/>
              </a:spcBef>
              <a:spcAft>
                <a:spcPts val="600"/>
              </a:spcAft>
            </a:pPr>
            <a:r>
              <a:rPr lang="en-US" b="1" dirty="0"/>
              <a:t>!=, &lt;&gt;     </a:t>
            </a:r>
            <a:r>
              <a:rPr lang="en-US" i="1" dirty="0"/>
              <a:t>Inequality</a:t>
            </a:r>
          </a:p>
          <a:p>
            <a:pPr lvl="1">
              <a:spcBef>
                <a:spcPts val="600"/>
              </a:spcBef>
              <a:spcAft>
                <a:spcPts val="600"/>
              </a:spcAft>
            </a:pPr>
            <a:r>
              <a:rPr lang="en-US" b="1" dirty="0"/>
              <a:t>&gt;, &gt;=    </a:t>
            </a:r>
            <a:r>
              <a:rPr lang="en-US" i="1" dirty="0"/>
              <a:t>Greater Than, greater than or equal to</a:t>
            </a:r>
          </a:p>
          <a:p>
            <a:pPr lvl="1">
              <a:spcBef>
                <a:spcPts val="600"/>
              </a:spcBef>
              <a:spcAft>
                <a:spcPts val="600"/>
              </a:spcAft>
            </a:pPr>
            <a:r>
              <a:rPr lang="en-US" b="1" dirty="0"/>
              <a:t>&lt;, &lt;=    </a:t>
            </a:r>
            <a:r>
              <a:rPr lang="en-US" i="1" dirty="0"/>
              <a:t>Less Than, less than or equal to</a:t>
            </a:r>
          </a:p>
          <a:p>
            <a:pPr lvl="1">
              <a:spcBef>
                <a:spcPts val="600"/>
              </a:spcBef>
              <a:spcAft>
                <a:spcPts val="600"/>
              </a:spcAft>
            </a:pPr>
            <a:r>
              <a:rPr lang="en-US" b="1" dirty="0"/>
              <a:t>IN</a:t>
            </a:r>
            <a:r>
              <a:rPr lang="en-US" dirty="0"/>
              <a:t>    </a:t>
            </a:r>
            <a:r>
              <a:rPr lang="en-US" i="1" dirty="0"/>
              <a:t>Equal to any value in a list of values</a:t>
            </a:r>
          </a:p>
          <a:p>
            <a:pPr lvl="1">
              <a:spcBef>
                <a:spcPts val="600"/>
              </a:spcBef>
              <a:spcAft>
                <a:spcPts val="600"/>
              </a:spcAft>
            </a:pPr>
            <a:r>
              <a:rPr lang="en-US" b="1" dirty="0"/>
              <a:t>NOT IN    </a:t>
            </a:r>
            <a:r>
              <a:rPr lang="en-US" i="1" dirty="0"/>
              <a:t>Not equal to any value in a list of values</a:t>
            </a:r>
          </a:p>
          <a:p>
            <a:pPr lvl="1">
              <a:spcBef>
                <a:spcPts val="600"/>
              </a:spcBef>
              <a:spcAft>
                <a:spcPts val="600"/>
              </a:spcAft>
            </a:pPr>
            <a:r>
              <a:rPr lang="en-US" b="1" dirty="0"/>
              <a:t>[NOT] BETWEEN n and m    </a:t>
            </a:r>
            <a:r>
              <a:rPr lang="en-US" i="1" dirty="0"/>
              <a:t>Equivalent to [NOT] &gt;= n and &lt;= m</a:t>
            </a:r>
          </a:p>
          <a:p>
            <a:pPr lvl="1">
              <a:spcBef>
                <a:spcPts val="600"/>
              </a:spcBef>
              <a:spcAft>
                <a:spcPts val="600"/>
              </a:spcAft>
            </a:pPr>
            <a:r>
              <a:rPr lang="en-US" b="1" dirty="0"/>
              <a:t>[NOT] EXISTS    </a:t>
            </a:r>
            <a:r>
              <a:rPr lang="en-US" i="1" dirty="0"/>
              <a:t>Return true if subquery returns at least one row</a:t>
            </a:r>
          </a:p>
          <a:p>
            <a:pPr lvl="1">
              <a:spcBef>
                <a:spcPts val="600"/>
              </a:spcBef>
              <a:spcAft>
                <a:spcPts val="600"/>
              </a:spcAft>
            </a:pPr>
            <a:r>
              <a:rPr lang="en-US" b="1" dirty="0"/>
              <a:t>IS [NOT] NULL     </a:t>
            </a:r>
            <a:r>
              <a:rPr lang="en-US" i="1" dirty="0" err="1"/>
              <a:t>NULL</a:t>
            </a:r>
            <a:r>
              <a:rPr lang="en-US" i="1" dirty="0"/>
              <a:t> Test</a:t>
            </a:r>
          </a:p>
        </p:txBody>
      </p:sp>
    </p:spTree>
    <p:extLst>
      <p:ext uri="{BB962C8B-B14F-4D97-AF65-F5344CB8AC3E}">
        <p14:creationId xmlns:p14="http://schemas.microsoft.com/office/powerpoint/2010/main" val="3638039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AEA1-6B19-4EF5-8F0F-FC2FC9507D13}"/>
              </a:ext>
            </a:extLst>
          </p:cNvPr>
          <p:cNvSpPr>
            <a:spLocks noGrp="1"/>
          </p:cNvSpPr>
          <p:nvPr>
            <p:ph type="title"/>
          </p:nvPr>
        </p:nvSpPr>
        <p:spPr/>
        <p:txBody>
          <a:bodyPr/>
          <a:lstStyle/>
          <a:p>
            <a:r>
              <a:rPr lang="en-US" dirty="0"/>
              <a:t>Database Object Exercise</a:t>
            </a:r>
          </a:p>
        </p:txBody>
      </p:sp>
      <p:sp>
        <p:nvSpPr>
          <p:cNvPr id="3" name="Content Placeholder 2">
            <a:extLst>
              <a:ext uri="{FF2B5EF4-FFF2-40B4-BE49-F238E27FC236}">
                <a16:creationId xmlns:a16="http://schemas.microsoft.com/office/drawing/2014/main" id="{8C9A5E6C-230E-4501-9A3B-DB4DB5208503}"/>
              </a:ext>
            </a:extLst>
          </p:cNvPr>
          <p:cNvSpPr>
            <a:spLocks noGrp="1"/>
          </p:cNvSpPr>
          <p:nvPr>
            <p:ph idx="1"/>
          </p:nvPr>
        </p:nvSpPr>
        <p:spPr/>
        <p:txBody>
          <a:bodyPr/>
          <a:lstStyle/>
          <a:p>
            <a:pPr marL="0" indent="0" algn="ctr">
              <a:buNone/>
            </a:pPr>
            <a:endParaRPr lang="en-US" sz="4800" b="1" dirty="0"/>
          </a:p>
          <a:p>
            <a:pPr marL="0" indent="0" algn="ctr">
              <a:buNone/>
            </a:pPr>
            <a:r>
              <a:rPr lang="en-US" sz="4800" b="1" dirty="0"/>
              <a:t>Database Creation, Modification, and Querying Exercises</a:t>
            </a:r>
          </a:p>
          <a:p>
            <a:pPr marL="0" indent="0" algn="ctr">
              <a:buNone/>
            </a:pPr>
            <a:r>
              <a:rPr lang="en-US" sz="4800" b="1" dirty="0"/>
              <a:t>(Exercises 3, 4, 5, 6, &amp; 7)</a:t>
            </a:r>
          </a:p>
          <a:p>
            <a:endParaRPr lang="en-US" dirty="0"/>
          </a:p>
        </p:txBody>
      </p:sp>
    </p:spTree>
    <p:extLst>
      <p:ext uri="{BB962C8B-B14F-4D97-AF65-F5344CB8AC3E}">
        <p14:creationId xmlns:p14="http://schemas.microsoft.com/office/powerpoint/2010/main" val="281346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3D32E-9000-4CBD-803C-25ED1DD86EAA}"/>
              </a:ext>
            </a:extLst>
          </p:cNvPr>
          <p:cNvSpPr>
            <a:spLocks noGrp="1"/>
          </p:cNvSpPr>
          <p:nvPr>
            <p:ph type="title"/>
          </p:nvPr>
        </p:nvSpPr>
        <p:spPr/>
        <p:txBody>
          <a:bodyPr/>
          <a:lstStyle/>
          <a:p>
            <a:r>
              <a:rPr lang="en-US" dirty="0"/>
              <a:t>Design Process</a:t>
            </a:r>
          </a:p>
        </p:txBody>
      </p:sp>
      <p:sp>
        <p:nvSpPr>
          <p:cNvPr id="3" name="Content Placeholder 2">
            <a:extLst>
              <a:ext uri="{FF2B5EF4-FFF2-40B4-BE49-F238E27FC236}">
                <a16:creationId xmlns:a16="http://schemas.microsoft.com/office/drawing/2014/main" id="{FD0EA6ED-B505-41D4-8293-B6AB60A8C3BA}"/>
              </a:ext>
            </a:extLst>
          </p:cNvPr>
          <p:cNvSpPr>
            <a:spLocks noGrp="1"/>
          </p:cNvSpPr>
          <p:nvPr>
            <p:ph idx="1"/>
          </p:nvPr>
        </p:nvSpPr>
        <p:spPr>
          <a:xfrm>
            <a:off x="2346960" y="1845734"/>
            <a:ext cx="3280411" cy="4293809"/>
          </a:xfrm>
        </p:spPr>
        <p:txBody>
          <a:bodyPr>
            <a:normAutofit/>
          </a:bodyPr>
          <a:lstStyle/>
          <a:p>
            <a:pPr marL="457200" indent="-457200">
              <a:buFont typeface="+mj-lt"/>
              <a:buAutoNum type="arabicPeriod"/>
            </a:pPr>
            <a:endParaRPr lang="en-US" dirty="0"/>
          </a:p>
          <a:p>
            <a:pPr marL="457200" indent="-457200">
              <a:buFont typeface="+mj-lt"/>
              <a:buAutoNum type="arabicPeriod"/>
            </a:pPr>
            <a:r>
              <a:rPr lang="en-US" dirty="0"/>
              <a:t>Requirements Gathering</a:t>
            </a:r>
          </a:p>
          <a:p>
            <a:pPr marL="457200" indent="-457200">
              <a:buFont typeface="+mj-lt"/>
              <a:buAutoNum type="arabicPeriod"/>
            </a:pPr>
            <a:r>
              <a:rPr lang="en-US" dirty="0"/>
              <a:t>Conceptual Design</a:t>
            </a:r>
          </a:p>
          <a:p>
            <a:pPr marL="457200" indent="-457200">
              <a:buFont typeface="+mj-lt"/>
              <a:buAutoNum type="arabicPeriod"/>
            </a:pPr>
            <a:r>
              <a:rPr lang="en-US" dirty="0"/>
              <a:t>Logical Design</a:t>
            </a:r>
          </a:p>
          <a:p>
            <a:pPr marL="457200" indent="-457200">
              <a:buFont typeface="+mj-lt"/>
              <a:buAutoNum type="arabicPeriod"/>
            </a:pPr>
            <a:r>
              <a:rPr lang="en-US" dirty="0"/>
              <a:t>Physical Design</a:t>
            </a:r>
          </a:p>
        </p:txBody>
      </p:sp>
      <p:pic>
        <p:nvPicPr>
          <p:cNvPr id="5" name="Picture 4">
            <a:extLst>
              <a:ext uri="{FF2B5EF4-FFF2-40B4-BE49-F238E27FC236}">
                <a16:creationId xmlns:a16="http://schemas.microsoft.com/office/drawing/2014/main" id="{3E4339A5-FD1C-4C4C-9B92-3C279B4EE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4558" y="1948096"/>
            <a:ext cx="4089083" cy="4089083"/>
          </a:xfrm>
          <a:prstGeom prst="rect">
            <a:avLst/>
          </a:prstGeom>
        </p:spPr>
      </p:pic>
    </p:spTree>
    <p:extLst>
      <p:ext uri="{BB962C8B-B14F-4D97-AF65-F5344CB8AC3E}">
        <p14:creationId xmlns:p14="http://schemas.microsoft.com/office/powerpoint/2010/main" val="640966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BC639-C181-4151-8850-7CAE478D4D3C}"/>
              </a:ext>
            </a:extLst>
          </p:cNvPr>
          <p:cNvSpPr>
            <a:spLocks noGrp="1"/>
          </p:cNvSpPr>
          <p:nvPr>
            <p:ph type="title"/>
          </p:nvPr>
        </p:nvSpPr>
        <p:spPr/>
        <p:txBody>
          <a:bodyPr/>
          <a:lstStyle/>
          <a:p>
            <a:r>
              <a:rPr lang="en-US" dirty="0"/>
              <a:t>Views</a:t>
            </a:r>
          </a:p>
        </p:txBody>
      </p:sp>
      <p:sp>
        <p:nvSpPr>
          <p:cNvPr id="3" name="Content Placeholder 2">
            <a:extLst>
              <a:ext uri="{FF2B5EF4-FFF2-40B4-BE49-F238E27FC236}">
                <a16:creationId xmlns:a16="http://schemas.microsoft.com/office/drawing/2014/main" id="{67496105-5236-44A8-8C72-66BCEDF7FBD3}"/>
              </a:ext>
            </a:extLst>
          </p:cNvPr>
          <p:cNvSpPr>
            <a:spLocks noGrp="1"/>
          </p:cNvSpPr>
          <p:nvPr>
            <p:ph idx="1"/>
          </p:nvPr>
        </p:nvSpPr>
        <p:spPr/>
        <p:txBody>
          <a:bodyPr/>
          <a:lstStyle/>
          <a:p>
            <a:r>
              <a:rPr lang="en-US" sz="2400" b="1" dirty="0"/>
              <a:t>What is a view?</a:t>
            </a:r>
          </a:p>
          <a:p>
            <a:endParaRPr lang="en-US" sz="2400" b="1" dirty="0"/>
          </a:p>
          <a:p>
            <a:pPr marL="457200" indent="-457200">
              <a:buFont typeface="+mj-lt"/>
              <a:buAutoNum type="arabicPeriod"/>
            </a:pPr>
            <a:r>
              <a:rPr lang="en-US" dirty="0"/>
              <a:t>Similar to a virtual table</a:t>
            </a:r>
          </a:p>
          <a:p>
            <a:pPr marL="457200" indent="-457200">
              <a:buFont typeface="+mj-lt"/>
              <a:buAutoNum type="arabicPeriod"/>
            </a:pPr>
            <a:endParaRPr lang="en-US" dirty="0"/>
          </a:p>
          <a:p>
            <a:pPr marL="457200" indent="-457200">
              <a:buFont typeface="+mj-lt"/>
              <a:buAutoNum type="arabicPeriod"/>
            </a:pPr>
            <a:r>
              <a:rPr lang="en-US" dirty="0"/>
              <a:t>Data from 1+ tables and/or 1+ databases</a:t>
            </a:r>
          </a:p>
          <a:p>
            <a:pPr marL="457200" indent="-457200">
              <a:buFont typeface="+mj-lt"/>
              <a:buAutoNum type="arabicPeriod"/>
            </a:pPr>
            <a:endParaRPr lang="en-US" dirty="0"/>
          </a:p>
          <a:p>
            <a:pPr marL="457200" indent="-457200">
              <a:buFont typeface="+mj-lt"/>
              <a:buAutoNum type="arabicPeriod"/>
            </a:pPr>
            <a:r>
              <a:rPr lang="en-US" dirty="0"/>
              <a:t>Built on SQL queries.</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40768398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BC639-C181-4151-8850-7CAE478D4D3C}"/>
              </a:ext>
            </a:extLst>
          </p:cNvPr>
          <p:cNvSpPr>
            <a:spLocks noGrp="1"/>
          </p:cNvSpPr>
          <p:nvPr>
            <p:ph type="title"/>
          </p:nvPr>
        </p:nvSpPr>
        <p:spPr/>
        <p:txBody>
          <a:bodyPr/>
          <a:lstStyle/>
          <a:p>
            <a:r>
              <a:rPr lang="en-US" dirty="0"/>
              <a:t>Views Continued</a:t>
            </a:r>
          </a:p>
        </p:txBody>
      </p:sp>
      <p:sp>
        <p:nvSpPr>
          <p:cNvPr id="3" name="Content Placeholder 2">
            <a:extLst>
              <a:ext uri="{FF2B5EF4-FFF2-40B4-BE49-F238E27FC236}">
                <a16:creationId xmlns:a16="http://schemas.microsoft.com/office/drawing/2014/main" id="{67496105-5236-44A8-8C72-66BCEDF7FBD3}"/>
              </a:ext>
            </a:extLst>
          </p:cNvPr>
          <p:cNvSpPr>
            <a:spLocks noGrp="1"/>
          </p:cNvSpPr>
          <p:nvPr>
            <p:ph idx="1"/>
          </p:nvPr>
        </p:nvSpPr>
        <p:spPr/>
        <p:txBody>
          <a:bodyPr/>
          <a:lstStyle/>
          <a:p>
            <a:pPr marL="0" indent="0">
              <a:buNone/>
            </a:pPr>
            <a:endParaRPr lang="en-US" dirty="0"/>
          </a:p>
          <a:p>
            <a:pPr marL="457200" indent="-457200">
              <a:buFont typeface="+mj-lt"/>
              <a:buAutoNum type="arabicPeriod"/>
            </a:pPr>
            <a:endParaRPr lang="en-US" dirty="0"/>
          </a:p>
        </p:txBody>
      </p:sp>
      <p:pic>
        <p:nvPicPr>
          <p:cNvPr id="8" name="Picture 7">
            <a:extLst>
              <a:ext uri="{FF2B5EF4-FFF2-40B4-BE49-F238E27FC236}">
                <a16:creationId xmlns:a16="http://schemas.microsoft.com/office/drawing/2014/main" id="{B09EEEA8-E523-44EC-95C3-1B8CC4042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7983" y="1880024"/>
            <a:ext cx="4976035" cy="4308174"/>
          </a:xfrm>
          <a:prstGeom prst="rect">
            <a:avLst/>
          </a:prstGeom>
        </p:spPr>
      </p:pic>
    </p:spTree>
    <p:extLst>
      <p:ext uri="{BB962C8B-B14F-4D97-AF65-F5344CB8AC3E}">
        <p14:creationId xmlns:p14="http://schemas.microsoft.com/office/powerpoint/2010/main" val="201926558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DB80-FD74-4DE1-954A-78DE017FAF91}"/>
              </a:ext>
            </a:extLst>
          </p:cNvPr>
          <p:cNvSpPr>
            <a:spLocks noGrp="1"/>
          </p:cNvSpPr>
          <p:nvPr>
            <p:ph type="title"/>
          </p:nvPr>
        </p:nvSpPr>
        <p:spPr/>
        <p:txBody>
          <a:bodyPr/>
          <a:lstStyle/>
          <a:p>
            <a:r>
              <a:rPr lang="en-US" dirty="0"/>
              <a:t>Views Continued – SQL	</a:t>
            </a:r>
          </a:p>
        </p:txBody>
      </p:sp>
      <p:sp>
        <p:nvSpPr>
          <p:cNvPr id="3" name="Content Placeholder 2">
            <a:extLst>
              <a:ext uri="{FF2B5EF4-FFF2-40B4-BE49-F238E27FC236}">
                <a16:creationId xmlns:a16="http://schemas.microsoft.com/office/drawing/2014/main" id="{CB581A0B-9028-44AB-A79E-3B9E3DD2B4A8}"/>
              </a:ext>
            </a:extLst>
          </p:cNvPr>
          <p:cNvSpPr>
            <a:spLocks noGrp="1"/>
          </p:cNvSpPr>
          <p:nvPr>
            <p:ph idx="1"/>
          </p:nvPr>
        </p:nvSpPr>
        <p:spPr/>
        <p:txBody>
          <a:bodyPr/>
          <a:lstStyle/>
          <a:p>
            <a:r>
              <a:rPr lang="en-US" sz="2400" b="1" dirty="0"/>
              <a:t>Common View SQL </a:t>
            </a:r>
          </a:p>
          <a:p>
            <a:endParaRPr lang="en-US" sz="2400" b="1" dirty="0"/>
          </a:p>
          <a:p>
            <a:pPr marL="0" indent="0">
              <a:buNone/>
            </a:pPr>
            <a:r>
              <a:rPr lang="en-US" dirty="0">
                <a:solidFill>
                  <a:schemeClr val="tx1"/>
                </a:solidFill>
              </a:rPr>
              <a:t>  CREATE OR REPLACE VIEW</a:t>
            </a:r>
          </a:p>
          <a:p>
            <a:pPr marL="0" indent="0">
              <a:buNone/>
            </a:pPr>
            <a:r>
              <a:rPr lang="en-US" dirty="0">
                <a:solidFill>
                  <a:srgbClr val="0066CC"/>
                </a:solidFill>
              </a:rPr>
              <a:t>  </a:t>
            </a:r>
          </a:p>
        </p:txBody>
      </p:sp>
    </p:spTree>
    <p:extLst>
      <p:ext uri="{BB962C8B-B14F-4D97-AF65-F5344CB8AC3E}">
        <p14:creationId xmlns:p14="http://schemas.microsoft.com/office/powerpoint/2010/main" val="27956696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D8B2A-7F66-45DC-B8B0-96C72995D7D3}"/>
              </a:ext>
            </a:extLst>
          </p:cNvPr>
          <p:cNvSpPr>
            <a:spLocks noGrp="1"/>
          </p:cNvSpPr>
          <p:nvPr>
            <p:ph type="title"/>
          </p:nvPr>
        </p:nvSpPr>
        <p:spPr/>
        <p:txBody>
          <a:bodyPr/>
          <a:lstStyle/>
          <a:p>
            <a:r>
              <a:rPr lang="en-US" dirty="0"/>
              <a:t>Views Continued – SQL	</a:t>
            </a:r>
          </a:p>
        </p:txBody>
      </p:sp>
      <p:sp>
        <p:nvSpPr>
          <p:cNvPr id="3" name="Content Placeholder 2">
            <a:extLst>
              <a:ext uri="{FF2B5EF4-FFF2-40B4-BE49-F238E27FC236}">
                <a16:creationId xmlns:a16="http://schemas.microsoft.com/office/drawing/2014/main" id="{3133E660-CC32-48BE-B919-857A7C775A1E}"/>
              </a:ext>
            </a:extLst>
          </p:cNvPr>
          <p:cNvSpPr>
            <a:spLocks noGrp="1"/>
          </p:cNvSpPr>
          <p:nvPr>
            <p:ph idx="1"/>
          </p:nvPr>
        </p:nvSpPr>
        <p:spPr>
          <a:xfrm>
            <a:off x="2346961" y="2090283"/>
            <a:ext cx="7543801" cy="3030357"/>
          </a:xfrm>
        </p:spPr>
        <p:txBody>
          <a:bodyPr>
            <a:normAutofit/>
          </a:bodyPr>
          <a:lstStyle/>
          <a:p>
            <a:pPr marL="0" indent="0">
              <a:buNone/>
            </a:pPr>
            <a:r>
              <a:rPr lang="en-US" sz="2400" b="1" dirty="0"/>
              <a:t>CREATE VIEW</a:t>
            </a:r>
          </a:p>
          <a:p>
            <a:pPr marL="0" indent="0">
              <a:buNone/>
            </a:pPr>
            <a:endParaRPr lang="en-US" sz="2400" b="1" dirty="0"/>
          </a:p>
          <a:p>
            <a:r>
              <a:rPr lang="en-US" dirty="0"/>
              <a:t>CREATE OR REPLACE VIEW </a:t>
            </a:r>
            <a:r>
              <a:rPr lang="en-US" dirty="0" err="1"/>
              <a:t>v_NAME</a:t>
            </a:r>
            <a:r>
              <a:rPr lang="en-US" dirty="0"/>
              <a:t> AS</a:t>
            </a:r>
          </a:p>
          <a:p>
            <a:r>
              <a:rPr lang="en-US" dirty="0"/>
              <a:t>SELECT FIRST_NAME AS "FIRST NAME", LAST_NAME AS "LAST NAME"</a:t>
            </a:r>
          </a:p>
          <a:p>
            <a:r>
              <a:rPr lang="en-US" dirty="0"/>
              <a:t>FROM NAME;</a:t>
            </a:r>
          </a:p>
        </p:txBody>
      </p:sp>
    </p:spTree>
    <p:extLst>
      <p:ext uri="{BB962C8B-B14F-4D97-AF65-F5344CB8AC3E}">
        <p14:creationId xmlns:p14="http://schemas.microsoft.com/office/powerpoint/2010/main" val="304320518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2B4C-91E1-4F9E-BCB3-691E51EA030B}"/>
              </a:ext>
            </a:extLst>
          </p:cNvPr>
          <p:cNvSpPr>
            <a:spLocks noGrp="1"/>
          </p:cNvSpPr>
          <p:nvPr>
            <p:ph type="title"/>
          </p:nvPr>
        </p:nvSpPr>
        <p:spPr/>
        <p:txBody>
          <a:bodyPr/>
          <a:lstStyle/>
          <a:p>
            <a:r>
              <a:rPr lang="en-US" dirty="0"/>
              <a:t>Views Continued – SQL</a:t>
            </a:r>
          </a:p>
        </p:txBody>
      </p:sp>
      <p:sp>
        <p:nvSpPr>
          <p:cNvPr id="4" name="Content Placeholder 2">
            <a:extLst>
              <a:ext uri="{FF2B5EF4-FFF2-40B4-BE49-F238E27FC236}">
                <a16:creationId xmlns:a16="http://schemas.microsoft.com/office/drawing/2014/main" id="{3AB1D510-D91C-4732-A36D-A76CA1FA362E}"/>
              </a:ext>
            </a:extLst>
          </p:cNvPr>
          <p:cNvSpPr txBox="1">
            <a:spLocks/>
          </p:cNvSpPr>
          <p:nvPr/>
        </p:nvSpPr>
        <p:spPr>
          <a:xfrm>
            <a:off x="2346961" y="2069019"/>
            <a:ext cx="8332762"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2400" b="1" dirty="0"/>
              <a:t>Modify a view</a:t>
            </a:r>
          </a:p>
          <a:p>
            <a:pPr marL="0" indent="0">
              <a:buNone/>
            </a:pPr>
            <a:endParaRPr lang="en-US" sz="2400" b="1" dirty="0"/>
          </a:p>
          <a:p>
            <a:r>
              <a:rPr lang="en-US" dirty="0"/>
              <a:t>CREATE OR REPLACE VIEW </a:t>
            </a:r>
            <a:r>
              <a:rPr lang="en-US" dirty="0" err="1"/>
              <a:t>v_NAME</a:t>
            </a:r>
            <a:r>
              <a:rPr lang="en-US" dirty="0"/>
              <a:t> AS</a:t>
            </a:r>
          </a:p>
          <a:p>
            <a:r>
              <a:rPr lang="en-US" dirty="0"/>
              <a:t>SELECT FIRST_NAME AS "FIRST NAME", LAST_NAME AS "LAST NAME", PHONE</a:t>
            </a:r>
          </a:p>
          <a:p>
            <a:r>
              <a:rPr lang="en-US" dirty="0"/>
              <a:t>FROM NAME;</a:t>
            </a:r>
          </a:p>
          <a:p>
            <a:pPr marL="0" indent="0">
              <a:buNone/>
            </a:pPr>
            <a:endParaRPr lang="en-US" dirty="0"/>
          </a:p>
        </p:txBody>
      </p:sp>
    </p:spTree>
    <p:extLst>
      <p:ext uri="{BB962C8B-B14F-4D97-AF65-F5344CB8AC3E}">
        <p14:creationId xmlns:p14="http://schemas.microsoft.com/office/powerpoint/2010/main" val="8641511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D3B04-7904-4D35-869E-F363D974035C}"/>
              </a:ext>
            </a:extLst>
          </p:cNvPr>
          <p:cNvSpPr>
            <a:spLocks noGrp="1"/>
          </p:cNvSpPr>
          <p:nvPr>
            <p:ph type="title"/>
          </p:nvPr>
        </p:nvSpPr>
        <p:spPr/>
        <p:txBody>
          <a:bodyPr/>
          <a:lstStyle/>
          <a:p>
            <a:r>
              <a:rPr lang="en-US" dirty="0"/>
              <a:t>Triggers</a:t>
            </a:r>
          </a:p>
        </p:txBody>
      </p:sp>
      <p:sp>
        <p:nvSpPr>
          <p:cNvPr id="3" name="Content Placeholder 2">
            <a:extLst>
              <a:ext uri="{FF2B5EF4-FFF2-40B4-BE49-F238E27FC236}">
                <a16:creationId xmlns:a16="http://schemas.microsoft.com/office/drawing/2014/main" id="{70F42BD8-6AED-436E-ABF8-DBFD9874DD03}"/>
              </a:ext>
            </a:extLst>
          </p:cNvPr>
          <p:cNvSpPr>
            <a:spLocks noGrp="1"/>
          </p:cNvSpPr>
          <p:nvPr>
            <p:ph idx="1"/>
          </p:nvPr>
        </p:nvSpPr>
        <p:spPr/>
        <p:txBody>
          <a:bodyPr/>
          <a:lstStyle/>
          <a:p>
            <a:r>
              <a:rPr lang="en-US" sz="2400" b="1" dirty="0"/>
              <a:t>Defined as:</a:t>
            </a:r>
          </a:p>
          <a:p>
            <a:pPr lvl="1"/>
            <a:r>
              <a:rPr lang="en-US" sz="2000" dirty="0"/>
              <a:t>A stored procedure that runs when an event occurs on a table or view in the database.  (INSERT, UPDATE, DELETE)</a:t>
            </a:r>
          </a:p>
          <a:p>
            <a:endParaRPr lang="en-US" dirty="0"/>
          </a:p>
          <a:p>
            <a:r>
              <a:rPr lang="en-US" sz="2400" b="1" dirty="0"/>
              <a:t> Uses:</a:t>
            </a:r>
          </a:p>
          <a:p>
            <a:pPr lvl="1"/>
            <a:r>
              <a:rPr lang="en-US" sz="2000" dirty="0"/>
              <a:t>Maintaining Integrity</a:t>
            </a:r>
          </a:p>
          <a:p>
            <a:pPr lvl="1"/>
            <a:endParaRPr lang="en-US" sz="2000" dirty="0"/>
          </a:p>
          <a:p>
            <a:pPr lvl="1"/>
            <a:r>
              <a:rPr lang="en-US" sz="2000" dirty="0"/>
              <a:t>Historical Log</a:t>
            </a:r>
          </a:p>
        </p:txBody>
      </p:sp>
    </p:spTree>
    <p:extLst>
      <p:ext uri="{BB962C8B-B14F-4D97-AF65-F5344CB8AC3E}">
        <p14:creationId xmlns:p14="http://schemas.microsoft.com/office/powerpoint/2010/main" val="16854974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5" name="Straight Connector 34">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2AD83CFE-1CA3-4832-A4B9-C48CD1347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C98641C-7F74-435D-996F-A4387A3C3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2227846-180A-473F-99AD-DB133956269F}"/>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4000" b="1" dirty="0">
                <a:solidFill>
                  <a:srgbClr val="FFFFFF"/>
                </a:solidFill>
              </a:rPr>
              <a:t>git and TortoiseGit</a:t>
            </a:r>
          </a:p>
        </p:txBody>
      </p:sp>
      <p:pic>
        <p:nvPicPr>
          <p:cNvPr id="7" name="Picture 6">
            <a:extLst>
              <a:ext uri="{FF2B5EF4-FFF2-40B4-BE49-F238E27FC236}">
                <a16:creationId xmlns:a16="http://schemas.microsoft.com/office/drawing/2014/main" id="{179FE3B5-E266-4FDF-AB8C-CD68E6F610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58" y="1017414"/>
            <a:ext cx="5102154" cy="2848067"/>
          </a:xfrm>
          <a:prstGeom prst="rect">
            <a:avLst/>
          </a:prstGeom>
        </p:spPr>
      </p:pic>
      <p:sp>
        <p:nvSpPr>
          <p:cNvPr id="41" name="Rectangle 40">
            <a:extLst>
              <a:ext uri="{FF2B5EF4-FFF2-40B4-BE49-F238E27FC236}">
                <a16:creationId xmlns:a16="http://schemas.microsoft.com/office/drawing/2014/main" id="{F530C0F6-C8DF-4539-B30C-8105DB61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5CBA751-C9FA-4FC8-8CC2-71A99F7C9ED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977826" y="634956"/>
            <a:ext cx="3582026" cy="3602736"/>
          </a:xfrm>
          <a:prstGeom prst="rect">
            <a:avLst/>
          </a:prstGeom>
        </p:spPr>
      </p:pic>
      <p:sp>
        <p:nvSpPr>
          <p:cNvPr id="43" name="Rectangle 42">
            <a:extLst>
              <a:ext uri="{FF2B5EF4-FFF2-40B4-BE49-F238E27FC236}">
                <a16:creationId xmlns:a16="http://schemas.microsoft.com/office/drawing/2014/main" id="{BAE51241-AA8B-4B82-9C59-6738DB85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28384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752E8-8AB8-4471-A881-7E4BD3A20977}"/>
              </a:ext>
            </a:extLst>
          </p:cNvPr>
          <p:cNvSpPr>
            <a:spLocks noGrp="1"/>
          </p:cNvSpPr>
          <p:nvPr>
            <p:ph type="title"/>
          </p:nvPr>
        </p:nvSpPr>
        <p:spPr/>
        <p:txBody>
          <a:bodyPr/>
          <a:lstStyle/>
          <a:p>
            <a:r>
              <a:rPr lang="en-US" dirty="0"/>
              <a:t>GIT and </a:t>
            </a:r>
            <a:r>
              <a:rPr lang="en-US" dirty="0" err="1"/>
              <a:t>TortoiseGit</a:t>
            </a:r>
            <a:endParaRPr lang="en-US" dirty="0"/>
          </a:p>
        </p:txBody>
      </p:sp>
      <p:sp>
        <p:nvSpPr>
          <p:cNvPr id="3" name="Content Placeholder 2">
            <a:extLst>
              <a:ext uri="{FF2B5EF4-FFF2-40B4-BE49-F238E27FC236}">
                <a16:creationId xmlns:a16="http://schemas.microsoft.com/office/drawing/2014/main" id="{2CB90C59-E43F-47C4-B465-BB9DB81023B1}"/>
              </a:ext>
            </a:extLst>
          </p:cNvPr>
          <p:cNvSpPr>
            <a:spLocks noGrp="1"/>
          </p:cNvSpPr>
          <p:nvPr>
            <p:ph idx="1"/>
          </p:nvPr>
        </p:nvSpPr>
        <p:spPr/>
        <p:txBody>
          <a:bodyPr/>
          <a:lstStyle/>
          <a:p>
            <a:r>
              <a:rPr lang="en-US" b="1" dirty="0"/>
              <a:t>Git</a:t>
            </a:r>
            <a:r>
              <a:rPr lang="en-US" dirty="0"/>
              <a:t> is a version-control system for tracking changes in computer files and coordinating work on those files among multiple people. </a:t>
            </a:r>
          </a:p>
          <a:p>
            <a:endParaRPr lang="en-US" dirty="0"/>
          </a:p>
          <a:p>
            <a:r>
              <a:rPr lang="en-US" b="1" dirty="0"/>
              <a:t>Git</a:t>
            </a:r>
            <a:r>
              <a:rPr lang="en-US" dirty="0"/>
              <a:t> is a Distributed Version Control System. </a:t>
            </a:r>
          </a:p>
          <a:p>
            <a:endParaRPr lang="en-US" dirty="0"/>
          </a:p>
          <a:p>
            <a:r>
              <a:rPr lang="en-US" b="1" dirty="0"/>
              <a:t>Git</a:t>
            </a:r>
            <a:r>
              <a:rPr lang="en-US" dirty="0"/>
              <a:t> does not necessarily rely on a central server to store all the versions of a project's files</a:t>
            </a:r>
          </a:p>
        </p:txBody>
      </p:sp>
    </p:spTree>
    <p:extLst>
      <p:ext uri="{BB962C8B-B14F-4D97-AF65-F5344CB8AC3E}">
        <p14:creationId xmlns:p14="http://schemas.microsoft.com/office/powerpoint/2010/main" val="33014852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FF7BC-43D9-4FBD-A638-3FFD496BD3EC}"/>
              </a:ext>
            </a:extLst>
          </p:cNvPr>
          <p:cNvSpPr>
            <a:spLocks noGrp="1"/>
          </p:cNvSpPr>
          <p:nvPr>
            <p:ph type="title"/>
          </p:nvPr>
        </p:nvSpPr>
        <p:spPr/>
        <p:txBody>
          <a:bodyPr/>
          <a:lstStyle/>
          <a:p>
            <a:r>
              <a:rPr lang="en-US" dirty="0"/>
              <a:t>GIT and </a:t>
            </a:r>
            <a:r>
              <a:rPr lang="en-US" dirty="0" err="1"/>
              <a:t>TortoiseGit</a:t>
            </a:r>
            <a:r>
              <a:rPr lang="en-US" dirty="0"/>
              <a:t> Continued</a:t>
            </a:r>
          </a:p>
        </p:txBody>
      </p:sp>
      <p:sp>
        <p:nvSpPr>
          <p:cNvPr id="3" name="Content Placeholder 2">
            <a:extLst>
              <a:ext uri="{FF2B5EF4-FFF2-40B4-BE49-F238E27FC236}">
                <a16:creationId xmlns:a16="http://schemas.microsoft.com/office/drawing/2014/main" id="{E6373B7E-8B7F-4193-A8DB-6D64B40E1CE5}"/>
              </a:ext>
            </a:extLst>
          </p:cNvPr>
          <p:cNvSpPr>
            <a:spLocks noGrp="1"/>
          </p:cNvSpPr>
          <p:nvPr>
            <p:ph idx="1"/>
          </p:nvPr>
        </p:nvSpPr>
        <p:spPr>
          <a:xfrm>
            <a:off x="1097279" y="2098430"/>
            <a:ext cx="10058401" cy="3770663"/>
          </a:xfrm>
        </p:spPr>
        <p:txBody>
          <a:bodyPr/>
          <a:lstStyle/>
          <a:p>
            <a:r>
              <a:rPr lang="en-US" dirty="0"/>
              <a:t>Common Commands:</a:t>
            </a:r>
          </a:p>
          <a:p>
            <a:pPr lvl="1"/>
            <a:r>
              <a:rPr lang="en-US" sz="2000" i="1" dirty="0"/>
              <a:t>git clone (</a:t>
            </a:r>
            <a:r>
              <a:rPr lang="en-US" sz="2000" i="1" dirty="0" err="1"/>
              <a:t>cmd</a:t>
            </a:r>
            <a:r>
              <a:rPr lang="en-US" sz="2000" i="1" dirty="0"/>
              <a:t>)</a:t>
            </a:r>
          </a:p>
          <a:p>
            <a:pPr lvl="1"/>
            <a:r>
              <a:rPr lang="en-US" sz="2000" i="1" dirty="0"/>
              <a:t>git branch (</a:t>
            </a:r>
            <a:r>
              <a:rPr lang="en-US" sz="2000" i="1" dirty="0" err="1"/>
              <a:t>tg</a:t>
            </a:r>
            <a:r>
              <a:rPr lang="en-US" sz="2000" i="1" dirty="0"/>
              <a:t>)</a:t>
            </a:r>
          </a:p>
          <a:p>
            <a:pPr lvl="1"/>
            <a:r>
              <a:rPr lang="en-US" sz="2000" i="1" dirty="0"/>
              <a:t>git pull (</a:t>
            </a:r>
            <a:r>
              <a:rPr lang="en-US" sz="2000" i="1" dirty="0" err="1"/>
              <a:t>tg</a:t>
            </a:r>
            <a:r>
              <a:rPr lang="en-US" sz="2000" i="1" dirty="0"/>
              <a:t>)</a:t>
            </a:r>
          </a:p>
          <a:p>
            <a:pPr lvl="1"/>
            <a:r>
              <a:rPr lang="en-US" sz="2000" i="1" dirty="0"/>
              <a:t>git push (</a:t>
            </a:r>
            <a:r>
              <a:rPr lang="en-US" sz="2000" i="1" dirty="0" err="1"/>
              <a:t>tg</a:t>
            </a:r>
            <a:r>
              <a:rPr lang="en-US" sz="2000" i="1" dirty="0"/>
              <a:t>)</a:t>
            </a:r>
          </a:p>
          <a:p>
            <a:pPr lvl="1"/>
            <a:r>
              <a:rPr lang="en-US" sz="2000" i="1" dirty="0"/>
              <a:t>git commit (</a:t>
            </a:r>
            <a:r>
              <a:rPr lang="en-US" sz="2000" i="1" dirty="0" err="1"/>
              <a:t>tg</a:t>
            </a:r>
            <a:r>
              <a:rPr lang="en-US" sz="2000" i="1" dirty="0"/>
              <a:t>)</a:t>
            </a:r>
          </a:p>
          <a:p>
            <a:pPr lvl="1"/>
            <a:endParaRPr lang="en-US" dirty="0"/>
          </a:p>
        </p:txBody>
      </p:sp>
    </p:spTree>
    <p:extLst>
      <p:ext uri="{BB962C8B-B14F-4D97-AF65-F5344CB8AC3E}">
        <p14:creationId xmlns:p14="http://schemas.microsoft.com/office/powerpoint/2010/main" val="2746601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A27A-08A6-4436-A009-4F7212746DED}"/>
              </a:ext>
            </a:extLst>
          </p:cNvPr>
          <p:cNvSpPr>
            <a:spLocks noGrp="1"/>
          </p:cNvSpPr>
          <p:nvPr>
            <p:ph type="title"/>
          </p:nvPr>
        </p:nvSpPr>
        <p:spPr/>
        <p:txBody>
          <a:bodyPr/>
          <a:lstStyle/>
          <a:p>
            <a:r>
              <a:rPr lang="en-US" dirty="0"/>
              <a:t>GIT and </a:t>
            </a:r>
            <a:r>
              <a:rPr lang="en-US" dirty="0" err="1"/>
              <a:t>TortoiseGit</a:t>
            </a:r>
            <a:r>
              <a:rPr lang="en-US" dirty="0"/>
              <a:t> - </a:t>
            </a:r>
            <a:r>
              <a:rPr lang="en-US" i="1" dirty="0"/>
              <a:t>git clone</a:t>
            </a:r>
          </a:p>
        </p:txBody>
      </p:sp>
      <p:sp>
        <p:nvSpPr>
          <p:cNvPr id="3" name="Content Placeholder 2">
            <a:extLst>
              <a:ext uri="{FF2B5EF4-FFF2-40B4-BE49-F238E27FC236}">
                <a16:creationId xmlns:a16="http://schemas.microsoft.com/office/drawing/2014/main" id="{A1707F64-FD8A-4690-905B-8F31C1E56E72}"/>
              </a:ext>
            </a:extLst>
          </p:cNvPr>
          <p:cNvSpPr>
            <a:spLocks noGrp="1"/>
          </p:cNvSpPr>
          <p:nvPr>
            <p:ph idx="1"/>
          </p:nvPr>
        </p:nvSpPr>
        <p:spPr>
          <a:xfrm>
            <a:off x="1097279" y="2074984"/>
            <a:ext cx="10058401" cy="3794109"/>
          </a:xfrm>
        </p:spPr>
        <p:txBody>
          <a:bodyPr/>
          <a:lstStyle/>
          <a:p>
            <a:r>
              <a:rPr lang="en-US" dirty="0"/>
              <a:t>Clones (copies) the repo onto your local machine.</a:t>
            </a:r>
          </a:p>
          <a:p>
            <a:pPr marL="0" indent="0">
              <a:buNone/>
            </a:pPr>
            <a:endParaRPr lang="en-US" dirty="0"/>
          </a:p>
          <a:p>
            <a:r>
              <a:rPr lang="en-US" dirty="0"/>
              <a:t>The repo can be local or remote.</a:t>
            </a:r>
          </a:p>
        </p:txBody>
      </p:sp>
    </p:spTree>
    <p:extLst>
      <p:ext uri="{BB962C8B-B14F-4D97-AF65-F5344CB8AC3E}">
        <p14:creationId xmlns:p14="http://schemas.microsoft.com/office/powerpoint/2010/main" val="40560415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6769</TotalTime>
  <Words>4564</Words>
  <Application>Microsoft Office PowerPoint</Application>
  <PresentationFormat>Widescreen</PresentationFormat>
  <Paragraphs>893</Paragraphs>
  <Slides>116</Slides>
  <Notes>55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116</vt:i4>
      </vt:variant>
    </vt:vector>
  </HeadingPairs>
  <TitlesOfParts>
    <vt:vector size="120" baseType="lpstr">
      <vt:lpstr>Calibri</vt:lpstr>
      <vt:lpstr>Calibri Light</vt:lpstr>
      <vt:lpstr>Courier New</vt:lpstr>
      <vt:lpstr>Retrospect</vt:lpstr>
      <vt:lpstr>Database Design Basics</vt:lpstr>
      <vt:lpstr>What is a Database?</vt:lpstr>
      <vt:lpstr>Database vs Spreadsheet</vt:lpstr>
      <vt:lpstr>Database vs Spreadsheet Continued</vt:lpstr>
      <vt:lpstr>Relational Databases</vt:lpstr>
      <vt:lpstr>Database Schema</vt:lpstr>
      <vt:lpstr>Structured Query Language (SQL)</vt:lpstr>
      <vt:lpstr>Structured Query Language (SQL) Continued</vt:lpstr>
      <vt:lpstr>Design Process</vt:lpstr>
      <vt:lpstr>Design Process – Step 1   Requirements Gathering</vt:lpstr>
      <vt:lpstr>Design Process – Step 2              Conceptual Design</vt:lpstr>
      <vt:lpstr>Design Process – Step 2              Conceptual Design Continued</vt:lpstr>
      <vt:lpstr>Design Process – Step 3              Logical Design</vt:lpstr>
      <vt:lpstr>Design Process – Step 3              Logical Design Continued</vt:lpstr>
      <vt:lpstr>Design Process – Step 3              Logical Design Continued</vt:lpstr>
      <vt:lpstr>Design Process – Step 3 Normalization</vt:lpstr>
      <vt:lpstr>Design Process – Step 3 Normalization Continued</vt:lpstr>
      <vt:lpstr>Design Process – Step 3 Normalization Continued</vt:lpstr>
      <vt:lpstr>Design Process – Step 3 Normalization Continued</vt:lpstr>
      <vt:lpstr>Design Process – Step 3 Normalization Continued</vt:lpstr>
      <vt:lpstr>Design Process – Step 3 Con’t First Normal Rule</vt:lpstr>
      <vt:lpstr>Design Process – Step 3 Con’t First Normal Rule</vt:lpstr>
      <vt:lpstr>Design Process – Step 3 Con’t         Second Normal Rule</vt:lpstr>
      <vt:lpstr>Design Process – Step 3 Con’t Second Normal Rule</vt:lpstr>
      <vt:lpstr>Design Process – Step 3 Con’t             Third Normal Rule</vt:lpstr>
      <vt:lpstr>Design Process – Step 3 Con’t Third Normal Rule</vt:lpstr>
      <vt:lpstr>Design Process -  Step 4                        Physical Design </vt:lpstr>
      <vt:lpstr>Design Process -  Step 4                    Physical Design Continued</vt:lpstr>
      <vt:lpstr>Design Process Continued</vt:lpstr>
      <vt:lpstr>Keys</vt:lpstr>
      <vt:lpstr>Keys Continued</vt:lpstr>
      <vt:lpstr>Keys Continued</vt:lpstr>
      <vt:lpstr>Relationships</vt:lpstr>
      <vt:lpstr>Relationships Continued</vt:lpstr>
      <vt:lpstr>Relationships Continued</vt:lpstr>
      <vt:lpstr>Relationships Continued            One-to-One   </vt:lpstr>
      <vt:lpstr>Relationships Continued            One-to-One </vt:lpstr>
      <vt:lpstr>Relationships Continued             One-to-Many</vt:lpstr>
      <vt:lpstr>Relationships Continued             One-to-Many</vt:lpstr>
      <vt:lpstr>Relationships Continued             Many-to-Many</vt:lpstr>
      <vt:lpstr>Relationships Continued             Many-to-Many</vt:lpstr>
      <vt:lpstr>Entity Relationship Diagram (ERD)</vt:lpstr>
      <vt:lpstr>Entity Relationship Diagram (ERD) Continued</vt:lpstr>
      <vt:lpstr>Entity Relationship Diagram (ERD) Continued</vt:lpstr>
      <vt:lpstr>Entity Relationship Diagram (ERD) Continued - Cardinality</vt:lpstr>
      <vt:lpstr>Entity Relationship Diagram (ERD) Continued - Cardinality</vt:lpstr>
      <vt:lpstr>Entity Relationship Diagram (ERD) Continued</vt:lpstr>
      <vt:lpstr>Design Process Exercise</vt:lpstr>
      <vt:lpstr>Data Types</vt:lpstr>
      <vt:lpstr>Data Types – Numeric</vt:lpstr>
      <vt:lpstr>Data Type – Numeric   Precision vs Scale</vt:lpstr>
      <vt:lpstr>Data Type – Numeric  NUMBER</vt:lpstr>
      <vt:lpstr>Data Type – Numeric  NUMBER Continued</vt:lpstr>
      <vt:lpstr>Data Type – Numeric  Approximate Types</vt:lpstr>
      <vt:lpstr>Data Type – Numeric  Comparison of Types</vt:lpstr>
      <vt:lpstr>Data Types – Character Strings</vt:lpstr>
      <vt:lpstr>Data Types – Character Strings Continued</vt:lpstr>
      <vt:lpstr>Data Types – Character Strings Continued</vt:lpstr>
      <vt:lpstr>Data Types – Character Strings Continued</vt:lpstr>
      <vt:lpstr>Data Types – Character Strings Continued</vt:lpstr>
      <vt:lpstr>Data Types – NULL vs Empty String</vt:lpstr>
      <vt:lpstr>Data Types – Date </vt:lpstr>
      <vt:lpstr>Data Types – Date DATE</vt:lpstr>
      <vt:lpstr>Data Types – Date TIMESTAMP</vt:lpstr>
      <vt:lpstr>Database Objects</vt:lpstr>
      <vt:lpstr>Database Objects - Continued</vt:lpstr>
      <vt:lpstr>Tables</vt:lpstr>
      <vt:lpstr>Tables Continued</vt:lpstr>
      <vt:lpstr>Tables continued</vt:lpstr>
      <vt:lpstr>Tables Continued</vt:lpstr>
      <vt:lpstr>Sequences</vt:lpstr>
      <vt:lpstr>Tables Continued – SQL Examples</vt:lpstr>
      <vt:lpstr>Tables Continued – SQL Examples</vt:lpstr>
      <vt:lpstr>Tables Continued – SQL Examples</vt:lpstr>
      <vt:lpstr>Tables Continued – SQL Examples</vt:lpstr>
      <vt:lpstr>Tables Continued – SQL Examples</vt:lpstr>
      <vt:lpstr>Synonyms</vt:lpstr>
      <vt:lpstr>Indexes</vt:lpstr>
      <vt:lpstr>Indexes Continued</vt:lpstr>
      <vt:lpstr>Indexes Continued</vt:lpstr>
      <vt:lpstr>Indexes Continued – SQL </vt:lpstr>
      <vt:lpstr>Constraints</vt:lpstr>
      <vt:lpstr>Constraints Con’t</vt:lpstr>
      <vt:lpstr>Queries</vt:lpstr>
      <vt:lpstr>Queries Continued</vt:lpstr>
      <vt:lpstr>Queries Continued – Where Clause</vt:lpstr>
      <vt:lpstr>Queries Continued – Where Clause</vt:lpstr>
      <vt:lpstr>Queries Continued – Where Clause</vt:lpstr>
      <vt:lpstr>Database Object Exercise</vt:lpstr>
      <vt:lpstr>Views</vt:lpstr>
      <vt:lpstr>Views Continued</vt:lpstr>
      <vt:lpstr>Views Continued – SQL </vt:lpstr>
      <vt:lpstr>Views Continued – SQL </vt:lpstr>
      <vt:lpstr>Views Continued – SQL</vt:lpstr>
      <vt:lpstr>Triggers</vt:lpstr>
      <vt:lpstr>git and TortoiseGit</vt:lpstr>
      <vt:lpstr>GIT and TortoiseGit</vt:lpstr>
      <vt:lpstr>GIT and TortoiseGit Continued</vt:lpstr>
      <vt:lpstr>GIT and TortoiseGit - git clone</vt:lpstr>
      <vt:lpstr>GIT and TortoiseGit - git clone Continued</vt:lpstr>
      <vt:lpstr>GIT and TortoiseGit - git clone Continued</vt:lpstr>
      <vt:lpstr>GIT and TortoiseGit - git clone Continued</vt:lpstr>
      <vt:lpstr>GIT and TortoiseGit - git branch &amp; git commit</vt:lpstr>
      <vt:lpstr>GIT and TortoiseGit - git branch &amp; git commit continued</vt:lpstr>
      <vt:lpstr>GIT and TortoiseGit - git branch &amp; git commit continued</vt:lpstr>
      <vt:lpstr>GIT and TortoiseGit - git branch &amp; git commit continued</vt:lpstr>
      <vt:lpstr>GIT and TortoiseGit - git branch &amp; git commit continued</vt:lpstr>
      <vt:lpstr>GIT and TortoiseGit - git push</vt:lpstr>
      <vt:lpstr>GIT and TortoiseGit - git push continued</vt:lpstr>
      <vt:lpstr>GIT and TortoiseGit - git push continued</vt:lpstr>
      <vt:lpstr>GIT and TortoiseGit - git push continued</vt:lpstr>
      <vt:lpstr>GIT and TortoiseGit - git pull</vt:lpstr>
      <vt:lpstr>GIT and TortoiseGit - git pull Continued</vt:lpstr>
      <vt:lpstr>GIT and TortoiseGit Exercise</vt:lpstr>
      <vt:lpstr>Online Sources - Oracle</vt:lpstr>
      <vt:lpstr>Online Sources – Git and TortoiseGit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 Basics</dc:title>
  <dc:creator>Hall, Jonathan A (Jon) CIV USARMY CESAJ (USA)</dc:creator>
  <cp:lastModifiedBy>Hall, Jonathan A (Jon) CIV USARMY CESAJ (USA)</cp:lastModifiedBy>
  <cp:revision>103</cp:revision>
  <dcterms:created xsi:type="dcterms:W3CDTF">2020-12-10T15:56:50Z</dcterms:created>
  <dcterms:modified xsi:type="dcterms:W3CDTF">2022-10-27T14:22:39Z</dcterms:modified>
</cp:coreProperties>
</file>