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68" r:id="rId7"/>
    <p:sldId id="264" r:id="rId8"/>
    <p:sldId id="269" r:id="rId9"/>
    <p:sldId id="296" r:id="rId10"/>
    <p:sldId id="258" r:id="rId11"/>
    <p:sldId id="270" r:id="rId12"/>
    <p:sldId id="271" r:id="rId13"/>
    <p:sldId id="272" r:id="rId14"/>
    <p:sldId id="275" r:id="rId15"/>
    <p:sldId id="273" r:id="rId16"/>
    <p:sldId id="276" r:id="rId17"/>
    <p:sldId id="274" r:id="rId18"/>
    <p:sldId id="277" r:id="rId19"/>
    <p:sldId id="278" r:id="rId20"/>
    <p:sldId id="259" r:id="rId21"/>
    <p:sldId id="260" r:id="rId22"/>
    <p:sldId id="279" r:id="rId23"/>
    <p:sldId id="280" r:id="rId24"/>
    <p:sldId id="281" r:id="rId25"/>
    <p:sldId id="285" r:id="rId26"/>
    <p:sldId id="282" r:id="rId27"/>
    <p:sldId id="286" r:id="rId28"/>
    <p:sldId id="287" r:id="rId29"/>
    <p:sldId id="261" r:id="rId30"/>
    <p:sldId id="292" r:id="rId31"/>
    <p:sldId id="262" r:id="rId32"/>
    <p:sldId id="288" r:id="rId33"/>
    <p:sldId id="289" r:id="rId34"/>
    <p:sldId id="290" r:id="rId35"/>
    <p:sldId id="291" r:id="rId36"/>
    <p:sldId id="293" r:id="rId37"/>
    <p:sldId id="294" r:id="rId38"/>
    <p:sldId id="295" r:id="rId39"/>
    <p:sldId id="263" r:id="rId40"/>
    <p:sldId id="28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0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C8B4-6051-4CF7-A63A-7DDB84800A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8B2ED1-51CE-4719-958F-C46F96F7D7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05A80E-72C0-4E42-8920-D68488E188FD}"/>
              </a:ext>
            </a:extLst>
          </p:cNvPr>
          <p:cNvSpPr>
            <a:spLocks noGrp="1"/>
          </p:cNvSpPr>
          <p:nvPr>
            <p:ph type="dt" sz="half" idx="10"/>
          </p:nvPr>
        </p:nvSpPr>
        <p:spPr/>
        <p:txBody>
          <a:bodyPr/>
          <a:lstStyle/>
          <a:p>
            <a:fld id="{D27635A7-74ED-497C-8182-7661EA039F84}" type="datetimeFigureOut">
              <a:rPr lang="en-US" smtClean="0"/>
              <a:t>1/20/2023</a:t>
            </a:fld>
            <a:endParaRPr lang="en-US"/>
          </a:p>
        </p:txBody>
      </p:sp>
      <p:sp>
        <p:nvSpPr>
          <p:cNvPr id="5" name="Footer Placeholder 4">
            <a:extLst>
              <a:ext uri="{FF2B5EF4-FFF2-40B4-BE49-F238E27FC236}">
                <a16:creationId xmlns:a16="http://schemas.microsoft.com/office/drawing/2014/main" id="{368F107D-1632-4D71-958E-BB4A88903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ACEE0-DC36-4072-81B0-5497EFDBA993}"/>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382517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020F-71CB-45F0-9DCE-A8A77E443B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C7AC6-4EAB-46EA-9628-15600692D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517BF-6694-413F-9052-069762674848}"/>
              </a:ext>
            </a:extLst>
          </p:cNvPr>
          <p:cNvSpPr>
            <a:spLocks noGrp="1"/>
          </p:cNvSpPr>
          <p:nvPr>
            <p:ph type="dt" sz="half" idx="10"/>
          </p:nvPr>
        </p:nvSpPr>
        <p:spPr/>
        <p:txBody>
          <a:bodyPr/>
          <a:lstStyle/>
          <a:p>
            <a:fld id="{D27635A7-74ED-497C-8182-7661EA039F84}" type="datetimeFigureOut">
              <a:rPr lang="en-US" smtClean="0"/>
              <a:t>1/20/2023</a:t>
            </a:fld>
            <a:endParaRPr lang="en-US"/>
          </a:p>
        </p:txBody>
      </p:sp>
      <p:sp>
        <p:nvSpPr>
          <p:cNvPr id="5" name="Footer Placeholder 4">
            <a:extLst>
              <a:ext uri="{FF2B5EF4-FFF2-40B4-BE49-F238E27FC236}">
                <a16:creationId xmlns:a16="http://schemas.microsoft.com/office/drawing/2014/main" id="{6AE8A1CF-6ED5-4E91-B577-9579F3414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CA53C-BB2D-423F-B0C6-FB957D52C1A0}"/>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116909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DE1C19-6576-419E-87EF-0E561E135E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EFD72-56D6-4790-BB49-C0261D6B7C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27D5B-794F-4D21-BFDF-E4B3BA15F2E7}"/>
              </a:ext>
            </a:extLst>
          </p:cNvPr>
          <p:cNvSpPr>
            <a:spLocks noGrp="1"/>
          </p:cNvSpPr>
          <p:nvPr>
            <p:ph type="dt" sz="half" idx="10"/>
          </p:nvPr>
        </p:nvSpPr>
        <p:spPr/>
        <p:txBody>
          <a:bodyPr/>
          <a:lstStyle/>
          <a:p>
            <a:fld id="{D27635A7-74ED-497C-8182-7661EA039F84}" type="datetimeFigureOut">
              <a:rPr lang="en-US" smtClean="0"/>
              <a:t>1/20/2023</a:t>
            </a:fld>
            <a:endParaRPr lang="en-US"/>
          </a:p>
        </p:txBody>
      </p:sp>
      <p:sp>
        <p:nvSpPr>
          <p:cNvPr id="5" name="Footer Placeholder 4">
            <a:extLst>
              <a:ext uri="{FF2B5EF4-FFF2-40B4-BE49-F238E27FC236}">
                <a16:creationId xmlns:a16="http://schemas.microsoft.com/office/drawing/2014/main" id="{D2207C05-0362-459E-BCC4-0C54F7A45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5C537-03C2-4DF7-A971-6200E4967F8D}"/>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305405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076B-3E7B-4156-8E0E-7B981BFBA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5A095-5EFD-471C-9A1F-576590097A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C23C0-C2C8-42F4-B094-B7B4B8CBE698}"/>
              </a:ext>
            </a:extLst>
          </p:cNvPr>
          <p:cNvSpPr>
            <a:spLocks noGrp="1"/>
          </p:cNvSpPr>
          <p:nvPr>
            <p:ph type="dt" sz="half" idx="10"/>
          </p:nvPr>
        </p:nvSpPr>
        <p:spPr/>
        <p:txBody>
          <a:bodyPr/>
          <a:lstStyle/>
          <a:p>
            <a:fld id="{D27635A7-74ED-497C-8182-7661EA039F84}" type="datetimeFigureOut">
              <a:rPr lang="en-US" smtClean="0"/>
              <a:t>1/20/2023</a:t>
            </a:fld>
            <a:endParaRPr lang="en-US"/>
          </a:p>
        </p:txBody>
      </p:sp>
      <p:sp>
        <p:nvSpPr>
          <p:cNvPr id="5" name="Footer Placeholder 4">
            <a:extLst>
              <a:ext uri="{FF2B5EF4-FFF2-40B4-BE49-F238E27FC236}">
                <a16:creationId xmlns:a16="http://schemas.microsoft.com/office/drawing/2014/main" id="{57864F15-A67B-4CB8-AF51-FD0455D76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2FBE4-4C6D-4127-B9E4-1835553050E7}"/>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399168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2ABE-10E9-4442-81D4-2ACC68C2C8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3A4927-DC50-467E-AC44-42DF4397A7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0E6D73-461F-4276-B299-F94C05EEB2EF}"/>
              </a:ext>
            </a:extLst>
          </p:cNvPr>
          <p:cNvSpPr>
            <a:spLocks noGrp="1"/>
          </p:cNvSpPr>
          <p:nvPr>
            <p:ph type="dt" sz="half" idx="10"/>
          </p:nvPr>
        </p:nvSpPr>
        <p:spPr/>
        <p:txBody>
          <a:bodyPr/>
          <a:lstStyle/>
          <a:p>
            <a:fld id="{D27635A7-74ED-497C-8182-7661EA039F84}" type="datetimeFigureOut">
              <a:rPr lang="en-US" smtClean="0"/>
              <a:t>1/20/2023</a:t>
            </a:fld>
            <a:endParaRPr lang="en-US"/>
          </a:p>
        </p:txBody>
      </p:sp>
      <p:sp>
        <p:nvSpPr>
          <p:cNvPr id="5" name="Footer Placeholder 4">
            <a:extLst>
              <a:ext uri="{FF2B5EF4-FFF2-40B4-BE49-F238E27FC236}">
                <a16:creationId xmlns:a16="http://schemas.microsoft.com/office/drawing/2014/main" id="{AAC2A975-32D1-4752-A456-1A224C2A3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42544-F5FA-4C11-961D-64BADAFA362B}"/>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3854257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9A44-A39B-46F9-A217-884F006D3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5FD8E7-C2CA-4D40-866F-32FC640A81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8DF5B-C59E-45F9-917D-307D99891F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19AB0D-8F3B-4A3F-8F65-8543A60DF0DC}"/>
              </a:ext>
            </a:extLst>
          </p:cNvPr>
          <p:cNvSpPr>
            <a:spLocks noGrp="1"/>
          </p:cNvSpPr>
          <p:nvPr>
            <p:ph type="dt" sz="half" idx="10"/>
          </p:nvPr>
        </p:nvSpPr>
        <p:spPr/>
        <p:txBody>
          <a:bodyPr/>
          <a:lstStyle/>
          <a:p>
            <a:fld id="{D27635A7-74ED-497C-8182-7661EA039F84}" type="datetimeFigureOut">
              <a:rPr lang="en-US" smtClean="0"/>
              <a:t>1/20/2023</a:t>
            </a:fld>
            <a:endParaRPr lang="en-US"/>
          </a:p>
        </p:txBody>
      </p:sp>
      <p:sp>
        <p:nvSpPr>
          <p:cNvPr id="6" name="Footer Placeholder 5">
            <a:extLst>
              <a:ext uri="{FF2B5EF4-FFF2-40B4-BE49-F238E27FC236}">
                <a16:creationId xmlns:a16="http://schemas.microsoft.com/office/drawing/2014/main" id="{90545C8E-7DFB-470A-B80E-2D5BCE3BD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6B60C-60F4-4C8F-82DF-E356A4A6940F}"/>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418611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F86B-00F6-4BC8-B601-70A0F7FE33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8F439-A62E-4E53-A663-23A38A2B1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48BAD-4242-4BEB-B73C-894BA33ACE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FEDA3C-A8EC-4FA4-A2D6-25F355A45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0E6A0C-F992-4893-A45F-B9B79417B3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B40E95-E211-4EE3-B3BD-EAECBB777A89}"/>
              </a:ext>
            </a:extLst>
          </p:cNvPr>
          <p:cNvSpPr>
            <a:spLocks noGrp="1"/>
          </p:cNvSpPr>
          <p:nvPr>
            <p:ph type="dt" sz="half" idx="10"/>
          </p:nvPr>
        </p:nvSpPr>
        <p:spPr/>
        <p:txBody>
          <a:bodyPr/>
          <a:lstStyle/>
          <a:p>
            <a:fld id="{D27635A7-74ED-497C-8182-7661EA039F84}" type="datetimeFigureOut">
              <a:rPr lang="en-US" smtClean="0"/>
              <a:t>1/20/2023</a:t>
            </a:fld>
            <a:endParaRPr lang="en-US"/>
          </a:p>
        </p:txBody>
      </p:sp>
      <p:sp>
        <p:nvSpPr>
          <p:cNvPr id="8" name="Footer Placeholder 7">
            <a:extLst>
              <a:ext uri="{FF2B5EF4-FFF2-40B4-BE49-F238E27FC236}">
                <a16:creationId xmlns:a16="http://schemas.microsoft.com/office/drawing/2014/main" id="{51B30487-E461-42BE-888B-9A7DA626F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1168BD-308E-4883-8558-FF5D87281638}"/>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30375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3DFB-C3A9-410C-AE8A-992D8AA375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D31F30-3FF0-4A91-9281-F2395EB33994}"/>
              </a:ext>
            </a:extLst>
          </p:cNvPr>
          <p:cNvSpPr>
            <a:spLocks noGrp="1"/>
          </p:cNvSpPr>
          <p:nvPr>
            <p:ph type="dt" sz="half" idx="10"/>
          </p:nvPr>
        </p:nvSpPr>
        <p:spPr/>
        <p:txBody>
          <a:bodyPr/>
          <a:lstStyle/>
          <a:p>
            <a:fld id="{D27635A7-74ED-497C-8182-7661EA039F84}" type="datetimeFigureOut">
              <a:rPr lang="en-US" smtClean="0"/>
              <a:t>1/20/2023</a:t>
            </a:fld>
            <a:endParaRPr lang="en-US"/>
          </a:p>
        </p:txBody>
      </p:sp>
      <p:sp>
        <p:nvSpPr>
          <p:cNvPr id="4" name="Footer Placeholder 3">
            <a:extLst>
              <a:ext uri="{FF2B5EF4-FFF2-40B4-BE49-F238E27FC236}">
                <a16:creationId xmlns:a16="http://schemas.microsoft.com/office/drawing/2014/main" id="{20ECC9F2-E5ED-4FC5-9C1C-D5DCA63313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1CA42-A27E-4C63-BE33-2A50A73571A2}"/>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70783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4A758-5F54-473C-A994-4B0FAC4CEC0F}"/>
              </a:ext>
            </a:extLst>
          </p:cNvPr>
          <p:cNvSpPr>
            <a:spLocks noGrp="1"/>
          </p:cNvSpPr>
          <p:nvPr>
            <p:ph type="dt" sz="half" idx="10"/>
          </p:nvPr>
        </p:nvSpPr>
        <p:spPr/>
        <p:txBody>
          <a:bodyPr/>
          <a:lstStyle/>
          <a:p>
            <a:fld id="{D27635A7-74ED-497C-8182-7661EA039F84}" type="datetimeFigureOut">
              <a:rPr lang="en-US" smtClean="0"/>
              <a:t>1/20/2023</a:t>
            </a:fld>
            <a:endParaRPr lang="en-US"/>
          </a:p>
        </p:txBody>
      </p:sp>
      <p:sp>
        <p:nvSpPr>
          <p:cNvPr id="3" name="Footer Placeholder 2">
            <a:extLst>
              <a:ext uri="{FF2B5EF4-FFF2-40B4-BE49-F238E27FC236}">
                <a16:creationId xmlns:a16="http://schemas.microsoft.com/office/drawing/2014/main" id="{0F07B249-20BD-410C-B43A-C7CE57D474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145F02-FA38-4FEA-BAE2-7EC34FB4F885}"/>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228990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BA9D-C515-4D08-AE08-8177DF16C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1015E1-18EC-40DA-B5A3-3E50F3C5A1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FDAB9-97DC-4735-9DA1-9C7AE31A4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61703-4278-4372-A952-3342BCA81799}"/>
              </a:ext>
            </a:extLst>
          </p:cNvPr>
          <p:cNvSpPr>
            <a:spLocks noGrp="1"/>
          </p:cNvSpPr>
          <p:nvPr>
            <p:ph type="dt" sz="half" idx="10"/>
          </p:nvPr>
        </p:nvSpPr>
        <p:spPr/>
        <p:txBody>
          <a:bodyPr/>
          <a:lstStyle/>
          <a:p>
            <a:fld id="{D27635A7-74ED-497C-8182-7661EA039F84}" type="datetimeFigureOut">
              <a:rPr lang="en-US" smtClean="0"/>
              <a:t>1/20/2023</a:t>
            </a:fld>
            <a:endParaRPr lang="en-US"/>
          </a:p>
        </p:txBody>
      </p:sp>
      <p:sp>
        <p:nvSpPr>
          <p:cNvPr id="6" name="Footer Placeholder 5">
            <a:extLst>
              <a:ext uri="{FF2B5EF4-FFF2-40B4-BE49-F238E27FC236}">
                <a16:creationId xmlns:a16="http://schemas.microsoft.com/office/drawing/2014/main" id="{650774FC-A27D-4D20-98AB-27D6271C0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5FEE0-769A-4486-992C-BF3C15BA10AE}"/>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194877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E13C-3C06-4845-B481-5E30292CC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3AED56-83F1-4ABF-9E64-9DEAFAB892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2CFE85-9EA7-44C7-8C04-8554C3353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26AF0-40AE-4F8D-8443-80EA9237FBEB}"/>
              </a:ext>
            </a:extLst>
          </p:cNvPr>
          <p:cNvSpPr>
            <a:spLocks noGrp="1"/>
          </p:cNvSpPr>
          <p:nvPr>
            <p:ph type="dt" sz="half" idx="10"/>
          </p:nvPr>
        </p:nvSpPr>
        <p:spPr/>
        <p:txBody>
          <a:bodyPr/>
          <a:lstStyle/>
          <a:p>
            <a:fld id="{D27635A7-74ED-497C-8182-7661EA039F84}" type="datetimeFigureOut">
              <a:rPr lang="en-US" smtClean="0"/>
              <a:t>1/20/2023</a:t>
            </a:fld>
            <a:endParaRPr lang="en-US"/>
          </a:p>
        </p:txBody>
      </p:sp>
      <p:sp>
        <p:nvSpPr>
          <p:cNvPr id="6" name="Footer Placeholder 5">
            <a:extLst>
              <a:ext uri="{FF2B5EF4-FFF2-40B4-BE49-F238E27FC236}">
                <a16:creationId xmlns:a16="http://schemas.microsoft.com/office/drawing/2014/main" id="{2FB7256F-357B-4884-BBCA-9F9F901602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58B40B-18F7-42C1-9761-72B14E63016F}"/>
              </a:ext>
            </a:extLst>
          </p:cNvPr>
          <p:cNvSpPr>
            <a:spLocks noGrp="1"/>
          </p:cNvSpPr>
          <p:nvPr>
            <p:ph type="sldNum" sz="quarter" idx="12"/>
          </p:nvPr>
        </p:nvSpPr>
        <p:spPr/>
        <p:txBody>
          <a:bodyPr/>
          <a:lstStyle/>
          <a:p>
            <a:fld id="{FDABFA85-2E5F-43BF-929F-145F5CC92BAF}" type="slidenum">
              <a:rPr lang="en-US" smtClean="0"/>
              <a:t>‹#›</a:t>
            </a:fld>
            <a:endParaRPr lang="en-US"/>
          </a:p>
        </p:txBody>
      </p:sp>
    </p:spTree>
    <p:extLst>
      <p:ext uri="{BB962C8B-B14F-4D97-AF65-F5344CB8AC3E}">
        <p14:creationId xmlns:p14="http://schemas.microsoft.com/office/powerpoint/2010/main" val="292159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1AA60D-B545-41F5-BBBF-D187C7CFC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A502A5-771A-4C2E-81B8-C926DAD93F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302D5-1699-4B90-8F34-1AB04927B4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635A7-74ED-497C-8182-7661EA039F84}" type="datetimeFigureOut">
              <a:rPr lang="en-US" smtClean="0"/>
              <a:t>1/20/2023</a:t>
            </a:fld>
            <a:endParaRPr lang="en-US"/>
          </a:p>
        </p:txBody>
      </p:sp>
      <p:sp>
        <p:nvSpPr>
          <p:cNvPr id="5" name="Footer Placeholder 4">
            <a:extLst>
              <a:ext uri="{FF2B5EF4-FFF2-40B4-BE49-F238E27FC236}">
                <a16:creationId xmlns:a16="http://schemas.microsoft.com/office/drawing/2014/main" id="{F485DEE6-97BC-4E7D-B0A4-DE781417E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9F9B41-4074-4FF4-98BF-AC996C6DD3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BFA85-2E5F-43BF-929F-145F5CC92BAF}" type="slidenum">
              <a:rPr lang="en-US" smtClean="0"/>
              <a:t>‹#›</a:t>
            </a:fld>
            <a:endParaRPr lang="en-US"/>
          </a:p>
        </p:txBody>
      </p:sp>
      <p:sp>
        <p:nvSpPr>
          <p:cNvPr id="8" name="TextBox 7">
            <a:extLst>
              <a:ext uri="{FF2B5EF4-FFF2-40B4-BE49-F238E27FC236}">
                <a16:creationId xmlns:a16="http://schemas.microsoft.com/office/drawing/2014/main" id="{F9823AF6-DCD3-4775-9E4E-F4E5476D275E}"/>
              </a:ext>
            </a:extLst>
          </p:cNvPr>
          <p:cNvSpPr txBox="1"/>
          <p:nvPr userDrawn="1">
            <p:extLst>
              <p:ext uri="{1162E1C5-73C7-4A58-AE30-91384D911F3F}">
                <p184:classification xmlns:p184="http://schemas.microsoft.com/office/powerpoint/2018/4/main" val="ftr"/>
              </p:ext>
            </p:extLst>
          </p:nvPr>
        </p:nvSpPr>
        <p:spPr>
          <a:xfrm>
            <a:off x="5833237" y="6736080"/>
            <a:ext cx="369888" cy="121920"/>
          </a:xfrm>
          <a:prstGeom prst="rect">
            <a:avLst/>
          </a:prstGeom>
        </p:spPr>
        <p:txBody>
          <a:bodyPr horzOverflow="overflow" lIns="0" tIns="0" rIns="0" bIns="0">
            <a:spAutoFit/>
          </a:bodyPr>
          <a:lstStyle/>
          <a:p>
            <a:pPr algn="ctr"/>
            <a:r>
              <a:rPr lang="en-US"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4203824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ntinental.sharepoint.com/teams/team_10056411/Shared%20Documents/Forms/AllItems.aspx?csf=1&amp;web=1&amp;e=0t8Lce&amp;OR=Teams%2DHL&amp;CT=1663223129793&amp;clickparams=eyJBcHBOYW1lIjoiVGVhbXMtRGVza3RvcCIsIkFwcFZlcnNpb24iOiIxNDE1LzIyMDczMTAxMDA1IiwiSGFzRmVkZXJhdGVkVXNlciI6ZmFsc2V9&amp;cid=bfa9b477%2D0ce6%2D4956%2Da139%2D51794f971523&amp;FolderCTID=0x0120003CE2F53AB0E9EB4D922D724A5CD70C25&amp;id=%2Fteams%2Fteam%5F10056411%2FShared%20Documents%2FLAT%20Singapore%2F50%5Fpictures%5Fn%5Fvideos%2Frl%5Ffor%5Ftruck%5Ftrailer%2FGoal%5FReaching%20for%20Bus%20Model&amp;viewid=174943f4%2D975b%2D4bc1%2Db485%2De05effce77b6"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continental.sharepoint.com/teams/team_10056411/Shared%20Documents/Forms/AllItems.aspx?csf=1&amp;web=1&amp;e=0t8Lce&amp;OR=Teams%2DHL&amp;CT=1663223129793&amp;clickparams=eyJBcHBOYW1lIjoiVGVhbXMtRGVza3RvcCIsIkFwcFZlcnNpb24iOiIxNDE1LzIyMDczMTAxMDA1IiwiSGFzRmVkZXJhdGVkVXNlciI6ZmFsc2V9&amp;cid=bfa9b477%2D0ce6%2D4956%2Da139%2D51794f971523&amp;FolderCTID=0x0120003CE2F53AB0E9EB4D922D724A5CD70C25&amp;id=%2Fteams%2Fteam%5F10056411%2FShared%20Documents%2FLAT%20Singapore%2F50%5Fpictures%5Fn%5Fvideos%2Frl%5Ffor%5Ftruck%5Ftrailer%2FGoal%5FReaching%20for%20Bus%20Model%2FExperiments%20on%20Reward%20Function%20v4%2FState%20V1&amp;viewid=174943f4%2D975b%2D4bc1%2Db485%2De05effce77b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ntinental.sharepoint.com/teams/team_10056411/Shared%20Documents/Forms/AllItems.aspx?csf=1&amp;web=1&amp;e=0t8Lce&amp;OR=Teams%2DHL&amp;CT=1663223129793&amp;clickparams=eyJBcHBOYW1lIjoiVGVhbXMtRGVza3RvcCIsIkFwcFZlcnNpb24iOiIxNDE1LzIyMDczMTAxMDA1IiwiSGFzRmVkZXJhdGVkVXNlciI6ZmFsc2V9&amp;cid=bfa9b477%2D0ce6%2D4956%2Da139%2D51794f971523&amp;FolderCTID=0x0120003CE2F53AB0E9EB4D922D724A5CD70C25&amp;id=%2Fteams%2Fteam%5F10056411%2FShared%20Documents%2FLAT%20Singapore%2F50%5Fpictures%5Fn%5Fvideos%2Frl%5Ffor%5Ftruck%5Ftrailer%2FGoal%5FReaching%20for%20Bus%20Model%2FExperiments%20on%20Reward%20Function%20v4%2FState%20V2%2Flr%3D5E%2D5%2Fvideo%5Flr%3D5E%2D5%2Emp4&amp;viewid=174943f4%2D975b%2D4bc1%2Db485%2De05effce77b6&amp;parent=%2Fteams%2Fteam%5F10056411%2FShared%20Documents%2FLAT%20Singapore%2F50%5Fpictures%5Fn%5Fvideos%2Frl%5Ffor%5Ftruck%5Ftrailer%2FGoal%5FReaching%20for%20Bus%20Model%2FExperiments%20on%20Reward%20Function%20v4%2FState%20V2%2Flr%3D5E%2D5"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ontinental-my.sharepoint.com/personal/uif16342_contiwan_com/_layouts/15/stream.aspx?id=%2Fpersonal%2Fuif16342%5Fcontiwan%5Fcom%2FDocuments%2FMicrosoft%20Teams%20Chat%20Files%2F1207video%2Emp4&amp;referrer=Teams%2ETEAMS%2DELECTRON&amp;referrerScenario=p2p%5Fns%2Dbim&amp;ga=1"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continental-my.sharepoint.com/personal/uif16342_contiwan_com/_layouts/15/stream.aspx?id=%2Fpersonal%2Fuif16342%5Fcontiwan%5Fcom%2FDocuments%2FMicrosoft%20Teams%20Chat%20Files%2Fmap%5Fgeneration%2Emp4&amp;referrer=Teams%2ETEAMS%2DELECTRON&amp;referrerScenario=p2p%5Fns%2Dbim&amp;ga=1"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ontinental-my.sharepoint.com/personal/uif16342_contiwan_com/_layouts/15/stream.aspx?id=%2Fpersonal%2Fuif16342%5Fcontiwan%5Fcom%2FDocuments%2FMicrosoft%20Teams%20Chat%20Files%2Frandom5%5F0110%2Emp4&amp;referrer=Teams%2ETEAMS%2DELECTRON&amp;referrerScenario=p2p%5Fns%2Dbim&amp;ga=1"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Markov_decision_proces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a:xfrm>
            <a:off x="1524000" y="869054"/>
            <a:ext cx="9021417" cy="2306637"/>
          </a:xfrm>
        </p:spPr>
        <p:txBody>
          <a:bodyPr>
            <a:normAutofit/>
          </a:bodyPr>
          <a:lstStyle/>
          <a:p>
            <a:r>
              <a:rPr lang="en-US" sz="4400" dirty="0" err="1"/>
              <a:t>Truck&amp;Trailer</a:t>
            </a:r>
            <a:r>
              <a:rPr lang="en-US" sz="4400" dirty="0"/>
              <a:t> Trajectory generation via </a:t>
            </a:r>
            <a:br>
              <a:rPr lang="en-US" sz="4400" dirty="0"/>
            </a:br>
            <a:r>
              <a:rPr lang="en-US" sz="4400" dirty="0"/>
              <a:t>Reinforcement Learning</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900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Experiments on Continuous Lane</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978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D6BC3-A064-4B37-84BD-E21B84CB2AD9}"/>
              </a:ext>
            </a:extLst>
          </p:cNvPr>
          <p:cNvSpPr>
            <a:spLocks noGrp="1"/>
          </p:cNvSpPr>
          <p:nvPr>
            <p:ph idx="1"/>
          </p:nvPr>
        </p:nvSpPr>
        <p:spPr>
          <a:xfrm>
            <a:off x="708992" y="354634"/>
            <a:ext cx="10515600" cy="4351338"/>
          </a:xfrm>
        </p:spPr>
        <p:txBody>
          <a:bodyPr/>
          <a:lstStyle/>
          <a:p>
            <a:r>
              <a:rPr lang="en-US" b="0" i="0" dirty="0">
                <a:solidFill>
                  <a:srgbClr val="172B4D"/>
                </a:solidFill>
                <a:effectLst/>
                <a:latin typeface="-apple-system"/>
              </a:rPr>
              <a:t>Initially we want to train the agent to follow a straight line and reach a target 200 meters away from the starting point. In the simulation world, we use the black line to serve as a reference line and use the bus model for training. The visualization of the environment v1 is shown below</a:t>
            </a:r>
            <a:endParaRPr lang="en-US" dirty="0"/>
          </a:p>
        </p:txBody>
      </p:sp>
      <p:pic>
        <p:nvPicPr>
          <p:cNvPr id="5" name="Picture 4" descr="Text&#10;&#10;Description automatically generated">
            <a:extLst>
              <a:ext uri="{FF2B5EF4-FFF2-40B4-BE49-F238E27FC236}">
                <a16:creationId xmlns:a16="http://schemas.microsoft.com/office/drawing/2014/main" id="{1768345E-F12E-446E-9B6E-CEC446873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324" y="2334146"/>
            <a:ext cx="6140008" cy="3907627"/>
          </a:xfrm>
          <a:prstGeom prst="rect">
            <a:avLst/>
          </a:prstGeom>
        </p:spPr>
      </p:pic>
    </p:spTree>
    <p:extLst>
      <p:ext uri="{BB962C8B-B14F-4D97-AF65-F5344CB8AC3E}">
        <p14:creationId xmlns:p14="http://schemas.microsoft.com/office/powerpoint/2010/main" val="276169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0248-129D-44F2-AACC-40797749458F}"/>
              </a:ext>
            </a:extLst>
          </p:cNvPr>
          <p:cNvSpPr>
            <a:spLocks noGrp="1"/>
          </p:cNvSpPr>
          <p:nvPr>
            <p:ph type="title"/>
          </p:nvPr>
        </p:nvSpPr>
        <p:spPr/>
        <p:txBody>
          <a:bodyPr/>
          <a:lstStyle/>
          <a:p>
            <a:r>
              <a:rPr lang="en-US" dirty="0"/>
              <a:t>Experiment Setting: Same State Space</a:t>
            </a:r>
          </a:p>
        </p:txBody>
      </p:sp>
      <p:pic>
        <p:nvPicPr>
          <p:cNvPr id="7" name="Picture 6" descr="A picture containing text&#10;&#10;Description automatically generated">
            <a:extLst>
              <a:ext uri="{FF2B5EF4-FFF2-40B4-BE49-F238E27FC236}">
                <a16:creationId xmlns:a16="http://schemas.microsoft.com/office/drawing/2014/main" id="{5ECA5944-6B03-4654-8228-FC52F589B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2514600"/>
            <a:ext cx="10763250" cy="1828800"/>
          </a:xfrm>
          <a:prstGeom prst="rect">
            <a:avLst/>
          </a:prstGeom>
        </p:spPr>
      </p:pic>
    </p:spTree>
    <p:extLst>
      <p:ext uri="{BB962C8B-B14F-4D97-AF65-F5344CB8AC3E}">
        <p14:creationId xmlns:p14="http://schemas.microsoft.com/office/powerpoint/2010/main" val="156041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961B-88A0-43A5-8BCA-22833AB9225A}"/>
              </a:ext>
            </a:extLst>
          </p:cNvPr>
          <p:cNvSpPr>
            <a:spLocks noGrp="1"/>
          </p:cNvSpPr>
          <p:nvPr>
            <p:ph type="title"/>
          </p:nvPr>
        </p:nvSpPr>
        <p:spPr/>
        <p:txBody>
          <a:bodyPr/>
          <a:lstStyle/>
          <a:p>
            <a:r>
              <a:rPr lang="en-US" dirty="0"/>
              <a:t>Experiments on Reward V1</a:t>
            </a:r>
          </a:p>
        </p:txBody>
      </p:sp>
      <p:pic>
        <p:nvPicPr>
          <p:cNvPr id="5" name="Content Placeholder 4" descr="Text, letter&#10;&#10;Description automatically generated">
            <a:extLst>
              <a:ext uri="{FF2B5EF4-FFF2-40B4-BE49-F238E27FC236}">
                <a16:creationId xmlns:a16="http://schemas.microsoft.com/office/drawing/2014/main" id="{BA602592-6090-46EA-B24B-43A0814633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703" y="1752168"/>
            <a:ext cx="9508228" cy="3353663"/>
          </a:xfrm>
        </p:spPr>
      </p:pic>
    </p:spTree>
    <p:extLst>
      <p:ext uri="{BB962C8B-B14F-4D97-AF65-F5344CB8AC3E}">
        <p14:creationId xmlns:p14="http://schemas.microsoft.com/office/powerpoint/2010/main" val="296816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730C-5244-4285-920C-B554F9896F3E}"/>
              </a:ext>
            </a:extLst>
          </p:cNvPr>
          <p:cNvSpPr>
            <a:spLocks noGrp="1"/>
          </p:cNvSpPr>
          <p:nvPr>
            <p:ph type="title"/>
          </p:nvPr>
        </p:nvSpPr>
        <p:spPr/>
        <p:txBody>
          <a:bodyPr/>
          <a:lstStyle/>
          <a:p>
            <a:r>
              <a:rPr lang="en-US" dirty="0"/>
              <a:t>Results of Reward V1</a:t>
            </a:r>
          </a:p>
        </p:txBody>
      </p:sp>
      <p:pic>
        <p:nvPicPr>
          <p:cNvPr id="5" name="Content Placeholder 4" descr="Chart, line chart&#10;&#10;Description automatically generated">
            <a:extLst>
              <a:ext uri="{FF2B5EF4-FFF2-40B4-BE49-F238E27FC236}">
                <a16:creationId xmlns:a16="http://schemas.microsoft.com/office/drawing/2014/main" id="{BED08D40-AF9C-42F2-9CAB-6781A0D84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22159"/>
            <a:ext cx="10515600" cy="2784235"/>
          </a:xfrm>
        </p:spPr>
      </p:pic>
    </p:spTree>
    <p:extLst>
      <p:ext uri="{BB962C8B-B14F-4D97-AF65-F5344CB8AC3E}">
        <p14:creationId xmlns:p14="http://schemas.microsoft.com/office/powerpoint/2010/main" val="3723031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961B-88A0-43A5-8BCA-22833AB9225A}"/>
              </a:ext>
            </a:extLst>
          </p:cNvPr>
          <p:cNvSpPr>
            <a:spLocks noGrp="1"/>
          </p:cNvSpPr>
          <p:nvPr>
            <p:ph type="title"/>
          </p:nvPr>
        </p:nvSpPr>
        <p:spPr/>
        <p:txBody>
          <a:bodyPr/>
          <a:lstStyle/>
          <a:p>
            <a:r>
              <a:rPr lang="en-US" dirty="0"/>
              <a:t>Experiments on Reward V2</a:t>
            </a:r>
          </a:p>
        </p:txBody>
      </p:sp>
      <p:pic>
        <p:nvPicPr>
          <p:cNvPr id="5" name="Content Placeholder 4" descr="Text&#10;&#10;Description automatically generated with medium confidence">
            <a:extLst>
              <a:ext uri="{FF2B5EF4-FFF2-40B4-BE49-F238E27FC236}">
                <a16:creationId xmlns:a16="http://schemas.microsoft.com/office/drawing/2014/main" id="{BD24E9B6-921A-4DAF-B7E9-5EE2C5513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8562" y="2148681"/>
            <a:ext cx="4714875" cy="3705225"/>
          </a:xfrm>
        </p:spPr>
      </p:pic>
    </p:spTree>
    <p:extLst>
      <p:ext uri="{BB962C8B-B14F-4D97-AF65-F5344CB8AC3E}">
        <p14:creationId xmlns:p14="http://schemas.microsoft.com/office/powerpoint/2010/main" val="3440088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730C-5244-4285-920C-B554F9896F3E}"/>
              </a:ext>
            </a:extLst>
          </p:cNvPr>
          <p:cNvSpPr>
            <a:spLocks noGrp="1"/>
          </p:cNvSpPr>
          <p:nvPr>
            <p:ph type="title"/>
          </p:nvPr>
        </p:nvSpPr>
        <p:spPr/>
        <p:txBody>
          <a:bodyPr/>
          <a:lstStyle/>
          <a:p>
            <a:r>
              <a:rPr lang="en-US" dirty="0"/>
              <a:t>Results of Reward V2</a:t>
            </a:r>
          </a:p>
        </p:txBody>
      </p:sp>
      <p:pic>
        <p:nvPicPr>
          <p:cNvPr id="7" name="Content Placeholder 6" descr="Graphical user interface, application, table, Excel&#10;&#10;Description automatically generated">
            <a:extLst>
              <a:ext uri="{FF2B5EF4-FFF2-40B4-BE49-F238E27FC236}">
                <a16:creationId xmlns:a16="http://schemas.microsoft.com/office/drawing/2014/main" id="{052CC169-9035-4F4F-97FD-75A00FF11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6880" y="2126975"/>
            <a:ext cx="7098239" cy="3135968"/>
          </a:xfrm>
        </p:spPr>
      </p:pic>
    </p:spTree>
    <p:extLst>
      <p:ext uri="{BB962C8B-B14F-4D97-AF65-F5344CB8AC3E}">
        <p14:creationId xmlns:p14="http://schemas.microsoft.com/office/powerpoint/2010/main" val="275535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961B-88A0-43A5-8BCA-22833AB9225A}"/>
              </a:ext>
            </a:extLst>
          </p:cNvPr>
          <p:cNvSpPr>
            <a:spLocks noGrp="1"/>
          </p:cNvSpPr>
          <p:nvPr>
            <p:ph type="title"/>
          </p:nvPr>
        </p:nvSpPr>
        <p:spPr/>
        <p:txBody>
          <a:bodyPr/>
          <a:lstStyle/>
          <a:p>
            <a:r>
              <a:rPr lang="en-US" dirty="0"/>
              <a:t>Experiments on reward V3</a:t>
            </a:r>
          </a:p>
        </p:txBody>
      </p:sp>
      <p:pic>
        <p:nvPicPr>
          <p:cNvPr id="5" name="Content Placeholder 4" descr="A picture containing text&#10;&#10;Description automatically generated">
            <a:extLst>
              <a:ext uri="{FF2B5EF4-FFF2-40B4-BE49-F238E27FC236}">
                <a16:creationId xmlns:a16="http://schemas.microsoft.com/office/drawing/2014/main" id="{98C526CA-B8A6-4D09-A68F-0900753965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4286" y="2276475"/>
            <a:ext cx="5905500" cy="2305050"/>
          </a:xfrm>
        </p:spPr>
      </p:pic>
    </p:spTree>
    <p:extLst>
      <p:ext uri="{BB962C8B-B14F-4D97-AF65-F5344CB8AC3E}">
        <p14:creationId xmlns:p14="http://schemas.microsoft.com/office/powerpoint/2010/main" val="3673907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730C-5244-4285-920C-B554F9896F3E}"/>
              </a:ext>
            </a:extLst>
          </p:cNvPr>
          <p:cNvSpPr>
            <a:spLocks noGrp="1"/>
          </p:cNvSpPr>
          <p:nvPr>
            <p:ph type="title"/>
          </p:nvPr>
        </p:nvSpPr>
        <p:spPr/>
        <p:txBody>
          <a:bodyPr/>
          <a:lstStyle/>
          <a:p>
            <a:r>
              <a:rPr lang="en-US" dirty="0"/>
              <a:t>Results of Reward V3</a:t>
            </a:r>
          </a:p>
        </p:txBody>
      </p:sp>
      <p:pic>
        <p:nvPicPr>
          <p:cNvPr id="7" name="Content Placeholder 6" descr="Chart&#10;&#10;Description automatically generated with low confidence">
            <a:extLst>
              <a:ext uri="{FF2B5EF4-FFF2-40B4-BE49-F238E27FC236}">
                <a16:creationId xmlns:a16="http://schemas.microsoft.com/office/drawing/2014/main" id="{5055B400-011C-4B62-A898-451AA1165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410" y="2196547"/>
            <a:ext cx="11593566" cy="2494723"/>
          </a:xfrm>
        </p:spPr>
      </p:pic>
      <p:sp>
        <p:nvSpPr>
          <p:cNvPr id="9" name="TextBox 8">
            <a:extLst>
              <a:ext uri="{FF2B5EF4-FFF2-40B4-BE49-F238E27FC236}">
                <a16:creationId xmlns:a16="http://schemas.microsoft.com/office/drawing/2014/main" id="{A9FCD58E-CEA9-4CDF-8122-108352E34387}"/>
              </a:ext>
            </a:extLst>
          </p:cNvPr>
          <p:cNvSpPr txBox="1"/>
          <p:nvPr/>
        </p:nvSpPr>
        <p:spPr>
          <a:xfrm>
            <a:off x="424898" y="5197129"/>
            <a:ext cx="6097656" cy="646331"/>
          </a:xfrm>
          <a:prstGeom prst="rect">
            <a:avLst/>
          </a:prstGeom>
          <a:noFill/>
        </p:spPr>
        <p:txBody>
          <a:bodyPr wrap="square">
            <a:spAutoFit/>
          </a:bodyPr>
          <a:lstStyle/>
          <a:p>
            <a:r>
              <a:rPr lang="en-US" dirty="0">
                <a:hlinkClick r:id="rId3"/>
              </a:rPr>
              <a:t>ILD - </a:t>
            </a:r>
            <a:r>
              <a:rPr lang="en-US" dirty="0" err="1">
                <a:hlinkClick r:id="rId3"/>
              </a:rPr>
              <a:t>Goal_Reaching</a:t>
            </a:r>
            <a:r>
              <a:rPr lang="en-US" dirty="0">
                <a:hlinkClick r:id="rId3"/>
              </a:rPr>
              <a:t> for Bus Model - All Documents (sharepoint.com)</a:t>
            </a:r>
            <a:endParaRPr lang="en-US" dirty="0"/>
          </a:p>
        </p:txBody>
      </p:sp>
    </p:spTree>
    <p:extLst>
      <p:ext uri="{BB962C8B-B14F-4D97-AF65-F5344CB8AC3E}">
        <p14:creationId xmlns:p14="http://schemas.microsoft.com/office/powerpoint/2010/main" val="417515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7CB9-9B8D-4223-A335-99A107A8F94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362DE7-387F-4001-BA3A-F25ABDB5B86B}"/>
              </a:ext>
            </a:extLst>
          </p:cNvPr>
          <p:cNvSpPr>
            <a:spLocks noGrp="1"/>
          </p:cNvSpPr>
          <p:nvPr>
            <p:ph idx="1"/>
          </p:nvPr>
        </p:nvSpPr>
        <p:spPr>
          <a:xfrm>
            <a:off x="838200" y="1954833"/>
            <a:ext cx="10515600" cy="4351338"/>
          </a:xfrm>
        </p:spPr>
        <p:txBody>
          <a:bodyPr/>
          <a:lstStyle/>
          <a:p>
            <a:r>
              <a:rPr lang="en-US" b="0" i="0" dirty="0">
                <a:solidFill>
                  <a:srgbClr val="172B4D"/>
                </a:solidFill>
                <a:effectLst/>
                <a:latin typeface="-apple-system"/>
              </a:rPr>
              <a:t>After checking the animation, we found that the agent can follow the reference line for some time and move forward, but still end up deviating from it. It makes us to think whether it is a good way to craft the issue like that. After discussion about that, we decide to change the environment, using a series of discrete way point to represent the reference path which is easily to shift its shape and the length of it can be infinite. </a:t>
            </a:r>
            <a:endParaRPr lang="en-US" dirty="0"/>
          </a:p>
        </p:txBody>
      </p:sp>
    </p:spTree>
    <p:extLst>
      <p:ext uri="{BB962C8B-B14F-4D97-AF65-F5344CB8AC3E}">
        <p14:creationId xmlns:p14="http://schemas.microsoft.com/office/powerpoint/2010/main" val="82755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Introduction on Reinforcement Learning</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77427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Experiments on Discretized Lane</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568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normAutofit/>
          </a:bodyPr>
          <a:lstStyle/>
          <a:p>
            <a:r>
              <a:rPr lang="en-US" sz="4400" dirty="0"/>
              <a:t>Goal Reaching Task on Bus Model</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215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E9A1-5148-4C50-BE92-7E9D7449DD66}"/>
              </a:ext>
            </a:extLst>
          </p:cNvPr>
          <p:cNvSpPr>
            <a:spLocks noGrp="1"/>
          </p:cNvSpPr>
          <p:nvPr>
            <p:ph type="title"/>
          </p:nvPr>
        </p:nvSpPr>
        <p:spPr>
          <a:xfrm>
            <a:off x="838200" y="911777"/>
            <a:ext cx="10515600" cy="1325563"/>
          </a:xfrm>
        </p:spPr>
        <p:txBody>
          <a:bodyPr>
            <a:noAutofit/>
          </a:bodyPr>
          <a:lstStyle/>
          <a:p>
            <a:r>
              <a:rPr lang="en-US" sz="2800" b="0" i="0" dirty="0">
                <a:solidFill>
                  <a:srgbClr val="172B4D"/>
                </a:solidFill>
                <a:effectLst/>
                <a:latin typeface="-apple-system"/>
              </a:rPr>
              <a:t>In this environment, we stick with the bus model and the target is shown in green in the simulation environment. To make the policy learning by reinforcement learning more robust, the goal will be generated randomly in a certain range: 50 to 100 meters in X-axis and -60 to 60 meters in Y-axis.</a:t>
            </a:r>
            <a:endParaRPr lang="en-US" sz="2800" dirty="0"/>
          </a:p>
        </p:txBody>
      </p:sp>
      <p:pic>
        <p:nvPicPr>
          <p:cNvPr id="5" name="Picture 4" descr="Chart&#10;&#10;Description automatically generated">
            <a:extLst>
              <a:ext uri="{FF2B5EF4-FFF2-40B4-BE49-F238E27FC236}">
                <a16:creationId xmlns:a16="http://schemas.microsoft.com/office/drawing/2014/main" id="{2987EFC2-DED9-45E0-8035-CF75D2431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746" y="2808249"/>
            <a:ext cx="3563593" cy="3624824"/>
          </a:xfrm>
          <a:prstGeom prst="rect">
            <a:avLst/>
          </a:prstGeom>
        </p:spPr>
      </p:pic>
    </p:spTree>
    <p:extLst>
      <p:ext uri="{BB962C8B-B14F-4D97-AF65-F5344CB8AC3E}">
        <p14:creationId xmlns:p14="http://schemas.microsoft.com/office/powerpoint/2010/main" val="366929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41E0-B19C-4371-AC70-F19BF27E3053}"/>
              </a:ext>
            </a:extLst>
          </p:cNvPr>
          <p:cNvSpPr>
            <a:spLocks noGrp="1"/>
          </p:cNvSpPr>
          <p:nvPr>
            <p:ph type="title"/>
          </p:nvPr>
        </p:nvSpPr>
        <p:spPr/>
        <p:txBody>
          <a:bodyPr/>
          <a:lstStyle/>
          <a:p>
            <a:r>
              <a:rPr lang="en-US" dirty="0"/>
              <a:t>Experiment Setting : Same Reward function</a:t>
            </a:r>
          </a:p>
        </p:txBody>
      </p:sp>
      <p:pic>
        <p:nvPicPr>
          <p:cNvPr id="5" name="Content Placeholder 4" descr="Text, letter&#10;&#10;Description automatically generated">
            <a:extLst>
              <a:ext uri="{FF2B5EF4-FFF2-40B4-BE49-F238E27FC236}">
                <a16:creationId xmlns:a16="http://schemas.microsoft.com/office/drawing/2014/main" id="{4E6C3189-BBC6-4CDD-8E17-8A5676E68F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222" y="1785868"/>
            <a:ext cx="8020112" cy="4351338"/>
          </a:xfrm>
        </p:spPr>
      </p:pic>
    </p:spTree>
    <p:extLst>
      <p:ext uri="{BB962C8B-B14F-4D97-AF65-F5344CB8AC3E}">
        <p14:creationId xmlns:p14="http://schemas.microsoft.com/office/powerpoint/2010/main" val="2348777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6E21-44D0-4AD0-AFB9-D199823D412E}"/>
              </a:ext>
            </a:extLst>
          </p:cNvPr>
          <p:cNvSpPr>
            <a:spLocks noGrp="1"/>
          </p:cNvSpPr>
          <p:nvPr>
            <p:ph type="title"/>
          </p:nvPr>
        </p:nvSpPr>
        <p:spPr/>
        <p:txBody>
          <a:bodyPr/>
          <a:lstStyle/>
          <a:p>
            <a:r>
              <a:rPr lang="en-US" dirty="0"/>
              <a:t>World Coordination Experiments</a:t>
            </a:r>
          </a:p>
        </p:txBody>
      </p:sp>
      <p:pic>
        <p:nvPicPr>
          <p:cNvPr id="5" name="Content Placeholder 4" descr="Text&#10;&#10;Description automatically generated with low confidence">
            <a:extLst>
              <a:ext uri="{FF2B5EF4-FFF2-40B4-BE49-F238E27FC236}">
                <a16:creationId xmlns:a16="http://schemas.microsoft.com/office/drawing/2014/main" id="{9F03EE94-E538-4ABA-AAE7-CAB1D8A6C0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337" y="2241792"/>
            <a:ext cx="8023889" cy="2374416"/>
          </a:xfrm>
        </p:spPr>
      </p:pic>
    </p:spTree>
    <p:extLst>
      <p:ext uri="{BB962C8B-B14F-4D97-AF65-F5344CB8AC3E}">
        <p14:creationId xmlns:p14="http://schemas.microsoft.com/office/powerpoint/2010/main" val="4026190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BF82-3465-4A9B-ADFB-C0CFF4389E05}"/>
              </a:ext>
            </a:extLst>
          </p:cNvPr>
          <p:cNvSpPr>
            <a:spLocks noGrp="1"/>
          </p:cNvSpPr>
          <p:nvPr>
            <p:ph type="title"/>
          </p:nvPr>
        </p:nvSpPr>
        <p:spPr/>
        <p:txBody>
          <a:bodyPr/>
          <a:lstStyle/>
          <a:p>
            <a:r>
              <a:rPr lang="en-US" dirty="0"/>
              <a:t>Training Results</a:t>
            </a:r>
          </a:p>
        </p:txBody>
      </p:sp>
      <p:sp>
        <p:nvSpPr>
          <p:cNvPr id="3" name="Content Placeholder 2">
            <a:extLst>
              <a:ext uri="{FF2B5EF4-FFF2-40B4-BE49-F238E27FC236}">
                <a16:creationId xmlns:a16="http://schemas.microsoft.com/office/drawing/2014/main" id="{32E9D450-CE25-4479-A946-E351D5729CEF}"/>
              </a:ext>
            </a:extLst>
          </p:cNvPr>
          <p:cNvSpPr>
            <a:spLocks noGrp="1"/>
          </p:cNvSpPr>
          <p:nvPr>
            <p:ph idx="1"/>
          </p:nvPr>
        </p:nvSpPr>
        <p:spPr>
          <a:xfrm>
            <a:off x="838200" y="5729634"/>
            <a:ext cx="10515600" cy="784155"/>
          </a:xfrm>
        </p:spPr>
        <p:txBody>
          <a:bodyPr/>
          <a:lstStyle/>
          <a:p>
            <a:r>
              <a:rPr lang="en-US" dirty="0">
                <a:hlinkClick r:id="rId2"/>
              </a:rPr>
              <a:t>ILD - State V1 - All Documents (sharepoint.com)</a:t>
            </a:r>
            <a:endParaRPr lang="en-US" dirty="0"/>
          </a:p>
        </p:txBody>
      </p:sp>
      <p:pic>
        <p:nvPicPr>
          <p:cNvPr id="4" name="Picture 3" descr="Chart, line chart, scatter chart&#10;&#10;Description automatically generated">
            <a:extLst>
              <a:ext uri="{FF2B5EF4-FFF2-40B4-BE49-F238E27FC236}">
                <a16:creationId xmlns:a16="http://schemas.microsoft.com/office/drawing/2014/main" id="{86AA49C2-47EC-426F-A204-EB00F7E5E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809" y="2093558"/>
            <a:ext cx="10614991" cy="3233205"/>
          </a:xfrm>
          <a:prstGeom prst="rect">
            <a:avLst/>
          </a:prstGeom>
        </p:spPr>
      </p:pic>
    </p:spTree>
    <p:extLst>
      <p:ext uri="{BB962C8B-B14F-4D97-AF65-F5344CB8AC3E}">
        <p14:creationId xmlns:p14="http://schemas.microsoft.com/office/powerpoint/2010/main" val="288825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35C88D-0F59-42B0-92FA-D7A7FFF0576F}"/>
              </a:ext>
            </a:extLst>
          </p:cNvPr>
          <p:cNvSpPr>
            <a:spLocks noGrp="1"/>
          </p:cNvSpPr>
          <p:nvPr>
            <p:ph type="title"/>
          </p:nvPr>
        </p:nvSpPr>
        <p:spPr>
          <a:xfrm>
            <a:off x="838200" y="365125"/>
            <a:ext cx="10515600" cy="1325563"/>
          </a:xfrm>
        </p:spPr>
        <p:txBody>
          <a:bodyPr/>
          <a:lstStyle/>
          <a:p>
            <a:r>
              <a:rPr lang="en-US" dirty="0"/>
              <a:t>Local Coordination Experiments</a:t>
            </a:r>
          </a:p>
        </p:txBody>
      </p:sp>
      <p:pic>
        <p:nvPicPr>
          <p:cNvPr id="10" name="Content Placeholder 9" descr="Text, letter&#10;&#10;Description automatically generated">
            <a:extLst>
              <a:ext uri="{FF2B5EF4-FFF2-40B4-BE49-F238E27FC236}">
                <a16:creationId xmlns:a16="http://schemas.microsoft.com/office/drawing/2014/main" id="{A69D7002-FEEE-447B-9ED0-95DA249372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839" y="2355816"/>
            <a:ext cx="9955909" cy="2712347"/>
          </a:xfrm>
        </p:spPr>
      </p:pic>
    </p:spTree>
    <p:extLst>
      <p:ext uri="{BB962C8B-B14F-4D97-AF65-F5344CB8AC3E}">
        <p14:creationId xmlns:p14="http://schemas.microsoft.com/office/powerpoint/2010/main" val="1438051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7E8A-1FF1-4BBB-8885-0818BF3AE9CA}"/>
              </a:ext>
            </a:extLst>
          </p:cNvPr>
          <p:cNvSpPr>
            <a:spLocks noGrp="1"/>
          </p:cNvSpPr>
          <p:nvPr>
            <p:ph type="title"/>
          </p:nvPr>
        </p:nvSpPr>
        <p:spPr/>
        <p:txBody>
          <a:bodyPr/>
          <a:lstStyle/>
          <a:p>
            <a:r>
              <a:rPr lang="en-US" dirty="0"/>
              <a:t>Training Results</a:t>
            </a:r>
          </a:p>
        </p:txBody>
      </p:sp>
      <p:pic>
        <p:nvPicPr>
          <p:cNvPr id="4" name="Content Placeholder 5" descr="Chart, histogram&#10;&#10;Description automatically generated">
            <a:extLst>
              <a:ext uri="{FF2B5EF4-FFF2-40B4-BE49-F238E27FC236}">
                <a16:creationId xmlns:a16="http://schemas.microsoft.com/office/drawing/2014/main" id="{E876F791-5D7D-4BCA-B8F5-15388C4C6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134" y="1332880"/>
            <a:ext cx="5801784" cy="4351338"/>
          </a:xfrm>
          <a:prstGeom prst="rect">
            <a:avLst/>
          </a:prstGeom>
        </p:spPr>
      </p:pic>
      <p:sp>
        <p:nvSpPr>
          <p:cNvPr id="6" name="TextBox 5">
            <a:extLst>
              <a:ext uri="{FF2B5EF4-FFF2-40B4-BE49-F238E27FC236}">
                <a16:creationId xmlns:a16="http://schemas.microsoft.com/office/drawing/2014/main" id="{556C8B06-85CE-47EB-844B-3346A578DB29}"/>
              </a:ext>
            </a:extLst>
          </p:cNvPr>
          <p:cNvSpPr txBox="1"/>
          <p:nvPr/>
        </p:nvSpPr>
        <p:spPr>
          <a:xfrm>
            <a:off x="703193" y="6017351"/>
            <a:ext cx="6097656" cy="369332"/>
          </a:xfrm>
          <a:prstGeom prst="rect">
            <a:avLst/>
          </a:prstGeom>
          <a:noFill/>
        </p:spPr>
        <p:txBody>
          <a:bodyPr wrap="square">
            <a:spAutoFit/>
          </a:bodyPr>
          <a:lstStyle/>
          <a:p>
            <a:r>
              <a:rPr lang="en-US" dirty="0">
                <a:hlinkClick r:id="rId3"/>
              </a:rPr>
              <a:t>ILD - video_lr=5E-5.mp4 - All Documents (sharepoint.com)</a:t>
            </a:r>
            <a:endParaRPr lang="en-US" dirty="0"/>
          </a:p>
        </p:txBody>
      </p:sp>
    </p:spTree>
    <p:extLst>
      <p:ext uri="{BB962C8B-B14F-4D97-AF65-F5344CB8AC3E}">
        <p14:creationId xmlns:p14="http://schemas.microsoft.com/office/powerpoint/2010/main" val="1588446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468B-CE5A-4C06-B407-1F70061D3AB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F2C9FF-623D-409A-9709-49C1D2AA56EA}"/>
              </a:ext>
            </a:extLst>
          </p:cNvPr>
          <p:cNvSpPr>
            <a:spLocks noGrp="1"/>
          </p:cNvSpPr>
          <p:nvPr>
            <p:ph idx="1"/>
          </p:nvPr>
        </p:nvSpPr>
        <p:spPr/>
        <p:txBody>
          <a:bodyPr/>
          <a:lstStyle/>
          <a:p>
            <a:pPr marL="0" indent="0">
              <a:buNone/>
            </a:pPr>
            <a:r>
              <a:rPr lang="en-US" dirty="0">
                <a:solidFill>
                  <a:srgbClr val="172B4D"/>
                </a:solidFill>
                <a:latin typeface="-apple-system"/>
              </a:rPr>
              <a:t>I</a:t>
            </a:r>
            <a:r>
              <a:rPr lang="en-US" b="0" i="0" dirty="0">
                <a:solidFill>
                  <a:srgbClr val="172B4D"/>
                </a:solidFill>
                <a:effectLst/>
                <a:latin typeface="-apple-system"/>
              </a:rPr>
              <a:t>n this goal reaching environment, we suffer a lot from wrong observation space, unreasonable k setting and high learning rate. They all contribute to our previous failure. Luckily, we manage to solve them all step by step, and have a practical experience with tuning the parameter of reinforcement leaning environment. Goal reaching environment is only an intermediate stage for our project. Since we have succeeded in solving it, we can move forward to the track environment</a:t>
            </a:r>
            <a:endParaRPr lang="en-US" dirty="0"/>
          </a:p>
        </p:txBody>
      </p:sp>
    </p:spTree>
    <p:extLst>
      <p:ext uri="{BB962C8B-B14F-4D97-AF65-F5344CB8AC3E}">
        <p14:creationId xmlns:p14="http://schemas.microsoft.com/office/powerpoint/2010/main" val="269794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Way points following task</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911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5BAB0-CFAA-498E-BF6D-0B8473B24ED4}"/>
              </a:ext>
            </a:extLst>
          </p:cNvPr>
          <p:cNvSpPr>
            <a:spLocks noGrp="1"/>
          </p:cNvSpPr>
          <p:nvPr>
            <p:ph idx="1"/>
          </p:nvPr>
        </p:nvSpPr>
        <p:spPr>
          <a:xfrm>
            <a:off x="699052" y="513660"/>
            <a:ext cx="10515600" cy="2110271"/>
          </a:xfrm>
        </p:spPr>
        <p:txBody>
          <a:bodyPr>
            <a:normAutofit fontScale="77500" lnSpcReduction="20000"/>
          </a:bodyPr>
          <a:lstStyle/>
          <a:p>
            <a:pPr marL="0" indent="0">
              <a:buNone/>
            </a:pPr>
            <a:r>
              <a:rPr lang="en-US" dirty="0"/>
              <a:t>Reinforcement learning is studied in many disciplines, such as game theory, control theory, operations research, information theory, simulation-based optimization, multi-agent systems, swarm intelligence, and statistics.</a:t>
            </a:r>
          </a:p>
          <a:p>
            <a:pPr marL="0" indent="0">
              <a:buNone/>
            </a:pPr>
            <a:r>
              <a:rPr lang="en-US" dirty="0"/>
              <a:t>The problems of interest in reinforcement learning have also been studied in the theory of optimal control, which is concerned mostly with the existence and characterization of optimal solutions, and algorithms for their exact computation, and less with learning or approximation, particularly in the absence of a mathematical model of the environment. </a:t>
            </a:r>
          </a:p>
        </p:txBody>
      </p:sp>
      <p:pic>
        <p:nvPicPr>
          <p:cNvPr id="5" name="Picture 4" descr="Diagram&#10;&#10;Description automatically generated">
            <a:extLst>
              <a:ext uri="{FF2B5EF4-FFF2-40B4-BE49-F238E27FC236}">
                <a16:creationId xmlns:a16="http://schemas.microsoft.com/office/drawing/2014/main" id="{54BE228B-9996-4489-BBE0-DCD775F7B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329333"/>
            <a:ext cx="6553200" cy="2609850"/>
          </a:xfrm>
          <a:prstGeom prst="rect">
            <a:avLst/>
          </a:prstGeom>
        </p:spPr>
      </p:pic>
    </p:spTree>
    <p:extLst>
      <p:ext uri="{BB962C8B-B14F-4D97-AF65-F5344CB8AC3E}">
        <p14:creationId xmlns:p14="http://schemas.microsoft.com/office/powerpoint/2010/main" val="1500181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normAutofit/>
          </a:bodyPr>
          <a:lstStyle/>
          <a:p>
            <a:r>
              <a:rPr lang="en-US" sz="4400" dirty="0"/>
              <a:t>Fixed Map Tracking Task on Bus Model</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1488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0C441B-A698-4FF5-9584-C48831353E36}"/>
              </a:ext>
            </a:extLst>
          </p:cNvPr>
          <p:cNvSpPr txBox="1"/>
          <p:nvPr/>
        </p:nvSpPr>
        <p:spPr>
          <a:xfrm>
            <a:off x="1192696" y="546078"/>
            <a:ext cx="9660835" cy="1754326"/>
          </a:xfrm>
          <a:prstGeom prst="rect">
            <a:avLst/>
          </a:prstGeom>
          <a:noFill/>
        </p:spPr>
        <p:txBody>
          <a:bodyPr wrap="square">
            <a:spAutoFit/>
          </a:bodyPr>
          <a:lstStyle/>
          <a:p>
            <a:r>
              <a:rPr lang="en-US" b="0" i="0" dirty="0">
                <a:solidFill>
                  <a:srgbClr val="172B4D"/>
                </a:solidFill>
                <a:effectLst/>
                <a:latin typeface="-apple-system"/>
              </a:rPr>
              <a:t>After getting satisfactory results from the last environment, we can move to the track scenarios which are more challenging than the previous one. Also, finishing the task needs the experience from the former experiment. In this scenario, the reference line is discretized and represented by green waypoints, the edges of the lane are represented by red points. The lane is formulated by the B-spline equation. Control points and other parameters are shown below, along with the visualization of the whole track.</a:t>
            </a:r>
            <a:endParaRPr lang="en-US" dirty="0"/>
          </a:p>
        </p:txBody>
      </p:sp>
      <p:pic>
        <p:nvPicPr>
          <p:cNvPr id="7" name="Picture 6" descr="Shape, arrow&#10;&#10;Description automatically generated">
            <a:extLst>
              <a:ext uri="{FF2B5EF4-FFF2-40B4-BE49-F238E27FC236}">
                <a16:creationId xmlns:a16="http://schemas.microsoft.com/office/drawing/2014/main" id="{89587A99-607D-496C-AAF0-52DE3E3C3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943" y="2532887"/>
            <a:ext cx="7166113" cy="3888287"/>
          </a:xfrm>
          <a:prstGeom prst="rect">
            <a:avLst/>
          </a:prstGeom>
        </p:spPr>
      </p:pic>
    </p:spTree>
    <p:extLst>
      <p:ext uri="{BB962C8B-B14F-4D97-AF65-F5344CB8AC3E}">
        <p14:creationId xmlns:p14="http://schemas.microsoft.com/office/powerpoint/2010/main" val="1553778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778B-425F-4952-B776-3BCD0D21F945}"/>
              </a:ext>
            </a:extLst>
          </p:cNvPr>
          <p:cNvSpPr>
            <a:spLocks noGrp="1"/>
          </p:cNvSpPr>
          <p:nvPr>
            <p:ph type="title"/>
          </p:nvPr>
        </p:nvSpPr>
        <p:spPr/>
        <p:txBody>
          <a:bodyPr/>
          <a:lstStyle/>
          <a:p>
            <a:r>
              <a:rPr lang="en-US" dirty="0"/>
              <a:t>Experiment Setting</a:t>
            </a:r>
          </a:p>
        </p:txBody>
      </p:sp>
      <p:pic>
        <p:nvPicPr>
          <p:cNvPr id="4" name="Content Placeholder 4" descr="Text&#10;&#10;Description automatically generated">
            <a:extLst>
              <a:ext uri="{FF2B5EF4-FFF2-40B4-BE49-F238E27FC236}">
                <a16:creationId xmlns:a16="http://schemas.microsoft.com/office/drawing/2014/main" id="{5225ED98-6A88-4EA1-9C66-BD7487A3A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719" y="2069349"/>
            <a:ext cx="7003884" cy="2889855"/>
          </a:xfrm>
          <a:prstGeom prst="rect">
            <a:avLst/>
          </a:prstGeom>
        </p:spPr>
      </p:pic>
    </p:spTree>
    <p:extLst>
      <p:ext uri="{BB962C8B-B14F-4D97-AF65-F5344CB8AC3E}">
        <p14:creationId xmlns:p14="http://schemas.microsoft.com/office/powerpoint/2010/main" val="1521737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611C-A3BC-4143-8552-14A45936011E}"/>
              </a:ext>
            </a:extLst>
          </p:cNvPr>
          <p:cNvSpPr>
            <a:spLocks noGrp="1"/>
          </p:cNvSpPr>
          <p:nvPr>
            <p:ph type="title"/>
          </p:nvPr>
        </p:nvSpPr>
        <p:spPr/>
        <p:txBody>
          <a:bodyPr/>
          <a:lstStyle/>
          <a:p>
            <a:r>
              <a:rPr lang="en-US" dirty="0"/>
              <a:t>Parameters</a:t>
            </a:r>
          </a:p>
        </p:txBody>
      </p:sp>
      <p:pic>
        <p:nvPicPr>
          <p:cNvPr id="5" name="Content Placeholder 4" descr="Graphical user interface, text, application&#10;&#10;Description automatically generated">
            <a:extLst>
              <a:ext uri="{FF2B5EF4-FFF2-40B4-BE49-F238E27FC236}">
                <a16:creationId xmlns:a16="http://schemas.microsoft.com/office/drawing/2014/main" id="{EF4F13D9-DD70-4621-8578-AA20D1204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560" y="2547794"/>
            <a:ext cx="11370795" cy="1079759"/>
          </a:xfrm>
        </p:spPr>
      </p:pic>
    </p:spTree>
    <p:extLst>
      <p:ext uri="{BB962C8B-B14F-4D97-AF65-F5344CB8AC3E}">
        <p14:creationId xmlns:p14="http://schemas.microsoft.com/office/powerpoint/2010/main" val="1529236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9772-B8C1-446A-87D2-B53E6BB03BA5}"/>
              </a:ext>
            </a:extLst>
          </p:cNvPr>
          <p:cNvSpPr>
            <a:spLocks noGrp="1"/>
          </p:cNvSpPr>
          <p:nvPr>
            <p:ph type="title"/>
          </p:nvPr>
        </p:nvSpPr>
        <p:spPr/>
        <p:txBody>
          <a:bodyPr/>
          <a:lstStyle/>
          <a:p>
            <a:r>
              <a:rPr lang="en-US" dirty="0"/>
              <a:t>Experiment Results: Hard Constraint </a:t>
            </a:r>
          </a:p>
        </p:txBody>
      </p:sp>
      <p:pic>
        <p:nvPicPr>
          <p:cNvPr id="4" name="Content Placeholder 4" descr="Chart, line chart&#10;&#10;Description automatically generated">
            <a:extLst>
              <a:ext uri="{FF2B5EF4-FFF2-40B4-BE49-F238E27FC236}">
                <a16:creationId xmlns:a16="http://schemas.microsoft.com/office/drawing/2014/main" id="{C37C9001-2C31-4477-A03E-25F7D3C26A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270" y="2147966"/>
            <a:ext cx="10515600" cy="3249455"/>
          </a:xfrm>
        </p:spPr>
      </p:pic>
    </p:spTree>
    <p:extLst>
      <p:ext uri="{BB962C8B-B14F-4D97-AF65-F5344CB8AC3E}">
        <p14:creationId xmlns:p14="http://schemas.microsoft.com/office/powerpoint/2010/main" val="3748143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9772-B8C1-446A-87D2-B53E6BB03BA5}"/>
              </a:ext>
            </a:extLst>
          </p:cNvPr>
          <p:cNvSpPr>
            <a:spLocks noGrp="1"/>
          </p:cNvSpPr>
          <p:nvPr>
            <p:ph type="title"/>
          </p:nvPr>
        </p:nvSpPr>
        <p:spPr/>
        <p:txBody>
          <a:bodyPr/>
          <a:lstStyle/>
          <a:p>
            <a:r>
              <a:rPr lang="en-US" dirty="0"/>
              <a:t>Experiment Results: Soft Constraint </a:t>
            </a:r>
          </a:p>
        </p:txBody>
      </p:sp>
      <p:pic>
        <p:nvPicPr>
          <p:cNvPr id="6" name="Content Placeholder 4" descr="Table&#10;&#10;Description automatically generated with low confidence">
            <a:extLst>
              <a:ext uri="{FF2B5EF4-FFF2-40B4-BE49-F238E27FC236}">
                <a16:creationId xmlns:a16="http://schemas.microsoft.com/office/drawing/2014/main" id="{B475F514-C306-4A4A-AFAF-552E2EAF25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77579"/>
            <a:ext cx="10515600" cy="3229985"/>
          </a:xfrm>
        </p:spPr>
      </p:pic>
      <p:sp>
        <p:nvSpPr>
          <p:cNvPr id="8" name="TextBox 7">
            <a:extLst>
              <a:ext uri="{FF2B5EF4-FFF2-40B4-BE49-F238E27FC236}">
                <a16:creationId xmlns:a16="http://schemas.microsoft.com/office/drawing/2014/main" id="{6AD04DEF-7C15-43A4-8F47-818C575AB0FD}"/>
              </a:ext>
            </a:extLst>
          </p:cNvPr>
          <p:cNvSpPr txBox="1"/>
          <p:nvPr/>
        </p:nvSpPr>
        <p:spPr>
          <a:xfrm>
            <a:off x="1041124" y="5709789"/>
            <a:ext cx="6097656" cy="369332"/>
          </a:xfrm>
          <a:prstGeom prst="rect">
            <a:avLst/>
          </a:prstGeom>
          <a:noFill/>
        </p:spPr>
        <p:txBody>
          <a:bodyPr wrap="square">
            <a:spAutoFit/>
          </a:bodyPr>
          <a:lstStyle/>
          <a:p>
            <a:r>
              <a:rPr lang="en-US" dirty="0">
                <a:hlinkClick r:id="rId3"/>
              </a:rPr>
              <a:t>1207video.mp4 (sharepoint.com)</a:t>
            </a:r>
            <a:endParaRPr lang="en-US" dirty="0"/>
          </a:p>
        </p:txBody>
      </p:sp>
    </p:spTree>
    <p:extLst>
      <p:ext uri="{BB962C8B-B14F-4D97-AF65-F5344CB8AC3E}">
        <p14:creationId xmlns:p14="http://schemas.microsoft.com/office/powerpoint/2010/main" val="243175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a:xfrm>
            <a:off x="1523999" y="1122363"/>
            <a:ext cx="9458739" cy="2387600"/>
          </a:xfrm>
        </p:spPr>
        <p:txBody>
          <a:bodyPr>
            <a:normAutofit/>
          </a:bodyPr>
          <a:lstStyle/>
          <a:p>
            <a:r>
              <a:rPr lang="en-US" sz="4400" dirty="0"/>
              <a:t>Variant Map Tracking Task on Bus Model</a:t>
            </a:r>
          </a:p>
        </p:txBody>
      </p:sp>
    </p:spTree>
    <p:extLst>
      <p:ext uri="{BB962C8B-B14F-4D97-AF65-F5344CB8AC3E}">
        <p14:creationId xmlns:p14="http://schemas.microsoft.com/office/powerpoint/2010/main" val="2674204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0F14-07E4-4BC4-97D1-4C6EE97CD038}"/>
              </a:ext>
            </a:extLst>
          </p:cNvPr>
          <p:cNvSpPr>
            <a:spLocks noGrp="1"/>
          </p:cNvSpPr>
          <p:nvPr>
            <p:ph type="title"/>
          </p:nvPr>
        </p:nvSpPr>
        <p:spPr/>
        <p:txBody>
          <a:bodyPr/>
          <a:lstStyle/>
          <a:p>
            <a:r>
              <a:rPr lang="en-US" dirty="0"/>
              <a:t>Map Generation</a:t>
            </a:r>
          </a:p>
        </p:txBody>
      </p:sp>
      <p:pic>
        <p:nvPicPr>
          <p:cNvPr id="5" name="Content Placeholder 4" descr="Graphical user interface, application&#10;&#10;Description automatically generated">
            <a:extLst>
              <a:ext uri="{FF2B5EF4-FFF2-40B4-BE49-F238E27FC236}">
                <a16:creationId xmlns:a16="http://schemas.microsoft.com/office/drawing/2014/main" id="{549F2EBC-6E64-4F27-ADBB-FE5869A99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2402" y="1437999"/>
            <a:ext cx="7076122" cy="3650836"/>
          </a:xfrm>
        </p:spPr>
      </p:pic>
      <p:sp>
        <p:nvSpPr>
          <p:cNvPr id="7" name="TextBox 6">
            <a:extLst>
              <a:ext uri="{FF2B5EF4-FFF2-40B4-BE49-F238E27FC236}">
                <a16:creationId xmlns:a16="http://schemas.microsoft.com/office/drawing/2014/main" id="{3338A4DD-71A9-4A05-A587-6CE36210D7CD}"/>
              </a:ext>
            </a:extLst>
          </p:cNvPr>
          <p:cNvSpPr txBox="1"/>
          <p:nvPr/>
        </p:nvSpPr>
        <p:spPr>
          <a:xfrm>
            <a:off x="931793" y="5420001"/>
            <a:ext cx="6097656" cy="369332"/>
          </a:xfrm>
          <a:prstGeom prst="rect">
            <a:avLst/>
          </a:prstGeom>
          <a:noFill/>
        </p:spPr>
        <p:txBody>
          <a:bodyPr wrap="square">
            <a:spAutoFit/>
          </a:bodyPr>
          <a:lstStyle/>
          <a:p>
            <a:r>
              <a:rPr lang="en-US" dirty="0">
                <a:hlinkClick r:id="rId3"/>
              </a:rPr>
              <a:t>map_generation.mp4 (sharepoint.com)</a:t>
            </a:r>
            <a:endParaRPr lang="en-US" dirty="0"/>
          </a:p>
        </p:txBody>
      </p:sp>
    </p:spTree>
    <p:extLst>
      <p:ext uri="{BB962C8B-B14F-4D97-AF65-F5344CB8AC3E}">
        <p14:creationId xmlns:p14="http://schemas.microsoft.com/office/powerpoint/2010/main" val="1676534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1735-D7AF-46AD-856F-A42AB3AFA2E8}"/>
              </a:ext>
            </a:extLst>
          </p:cNvPr>
          <p:cNvSpPr>
            <a:spLocks noGrp="1"/>
          </p:cNvSpPr>
          <p:nvPr>
            <p:ph type="title"/>
          </p:nvPr>
        </p:nvSpPr>
        <p:spPr/>
        <p:txBody>
          <a:bodyPr/>
          <a:lstStyle/>
          <a:p>
            <a:r>
              <a:rPr lang="en-US" dirty="0"/>
              <a:t>Training Results</a:t>
            </a:r>
          </a:p>
        </p:txBody>
      </p:sp>
      <p:pic>
        <p:nvPicPr>
          <p:cNvPr id="5" name="Content Placeholder 4" descr="Graphical user interface&#10;&#10;Description automatically generated">
            <a:extLst>
              <a:ext uri="{FF2B5EF4-FFF2-40B4-BE49-F238E27FC236}">
                <a16:creationId xmlns:a16="http://schemas.microsoft.com/office/drawing/2014/main" id="{2CE7D85B-EAE1-4B69-95D9-9158B94E7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287" y="1690688"/>
            <a:ext cx="10515600" cy="3217391"/>
          </a:xfrm>
        </p:spPr>
      </p:pic>
      <p:sp>
        <p:nvSpPr>
          <p:cNvPr id="7" name="TextBox 6">
            <a:extLst>
              <a:ext uri="{FF2B5EF4-FFF2-40B4-BE49-F238E27FC236}">
                <a16:creationId xmlns:a16="http://schemas.microsoft.com/office/drawing/2014/main" id="{CE76D407-B73E-48BB-AC5A-6A8ED637E00B}"/>
              </a:ext>
            </a:extLst>
          </p:cNvPr>
          <p:cNvSpPr txBox="1"/>
          <p:nvPr/>
        </p:nvSpPr>
        <p:spPr>
          <a:xfrm>
            <a:off x="1319419" y="5216599"/>
            <a:ext cx="6097656" cy="369332"/>
          </a:xfrm>
          <a:prstGeom prst="rect">
            <a:avLst/>
          </a:prstGeom>
          <a:noFill/>
        </p:spPr>
        <p:txBody>
          <a:bodyPr wrap="square">
            <a:spAutoFit/>
          </a:bodyPr>
          <a:lstStyle/>
          <a:p>
            <a:r>
              <a:rPr lang="en-US" dirty="0">
                <a:hlinkClick r:id="rId3"/>
              </a:rPr>
              <a:t>random5_0110.mp4 (sharepoint.com)</a:t>
            </a:r>
            <a:endParaRPr lang="en-US" dirty="0"/>
          </a:p>
        </p:txBody>
      </p:sp>
    </p:spTree>
    <p:extLst>
      <p:ext uri="{BB962C8B-B14F-4D97-AF65-F5344CB8AC3E}">
        <p14:creationId xmlns:p14="http://schemas.microsoft.com/office/powerpoint/2010/main" val="2868445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Future work</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0828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F0AAF-B8E7-4A30-BD91-3E61BFFCA1E1}"/>
              </a:ext>
            </a:extLst>
          </p:cNvPr>
          <p:cNvSpPr>
            <a:spLocks noGrp="1"/>
          </p:cNvSpPr>
          <p:nvPr>
            <p:ph idx="1"/>
          </p:nvPr>
        </p:nvSpPr>
        <p:spPr>
          <a:xfrm>
            <a:off x="838200" y="1245833"/>
            <a:ext cx="10515600" cy="3725983"/>
          </a:xfrm>
        </p:spPr>
        <p:txBody>
          <a:bodyPr>
            <a:normAutofit fontScale="92500" lnSpcReduction="20000"/>
          </a:bodyPr>
          <a:lstStyle/>
          <a:p>
            <a:pPr marL="0" indent="0">
              <a:buNone/>
            </a:pPr>
            <a:endParaRPr lang="en-US" dirty="0"/>
          </a:p>
          <a:p>
            <a:r>
              <a:rPr lang="en-US" dirty="0"/>
              <a:t>The purpose of reinforcement learning is for the agent to learn an optimal, or nearly-optimal, policy that maximizes the "reward function" or other user-provided reinforcement signal that accumulates from the immediate rewards. This is like processes that appear to occur in animal psychology. For example, biological brains are hardwired to interpret signals such as pain and hunger as negative reinforcements and interpret pleasure and food intake as positive reinforcements. </a:t>
            </a:r>
          </a:p>
          <a:p>
            <a:r>
              <a:rPr lang="en-US" dirty="0"/>
              <a:t>In some circumstances, animals can learn to engage in behaviors that optimize these rewards. This suggests that animals are capable of reinforcement learning</a:t>
            </a:r>
          </a:p>
          <a:p>
            <a:endParaRPr lang="en-US" dirty="0"/>
          </a:p>
        </p:txBody>
      </p:sp>
      <p:sp>
        <p:nvSpPr>
          <p:cNvPr id="4" name="AutoShape 2" descr="1: Illustration of how Reinforcement Learning works [4]. | Download ...">
            <a:extLst>
              <a:ext uri="{FF2B5EF4-FFF2-40B4-BE49-F238E27FC236}">
                <a16:creationId xmlns:a16="http://schemas.microsoft.com/office/drawing/2014/main" id="{CC4B7BC5-64CA-4C59-A2E2-86C07A0A3EF5}"/>
              </a:ext>
            </a:extLst>
          </p:cNvPr>
          <p:cNvSpPr>
            <a:spLocks noChangeAspect="1" noChangeArrowheads="1"/>
          </p:cNvSpPr>
          <p:nvPr/>
        </p:nvSpPr>
        <p:spPr bwMode="auto">
          <a:xfrm>
            <a:off x="5943600" y="3276600"/>
            <a:ext cx="2655870" cy="26558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9380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37B15-75DE-4CDE-8DDC-646F51277EDE}"/>
              </a:ext>
            </a:extLst>
          </p:cNvPr>
          <p:cNvSpPr>
            <a:spLocks noGrp="1"/>
          </p:cNvSpPr>
          <p:nvPr>
            <p:ph idx="1"/>
          </p:nvPr>
        </p:nvSpPr>
        <p:spPr>
          <a:xfrm>
            <a:off x="838200" y="2302703"/>
            <a:ext cx="10515600" cy="4351338"/>
          </a:xfrm>
        </p:spPr>
        <p:txBody>
          <a:bodyPr/>
          <a:lstStyle/>
          <a:p>
            <a:r>
              <a:rPr lang="en-US" dirty="0"/>
              <a:t>Finish crafting the 3D </a:t>
            </a:r>
            <a:r>
              <a:rPr lang="en-US" dirty="0" err="1"/>
              <a:t>Trcuk&amp;Trailer</a:t>
            </a:r>
            <a:r>
              <a:rPr lang="en-US" dirty="0"/>
              <a:t> model and put that into track environment </a:t>
            </a:r>
          </a:p>
          <a:p>
            <a:r>
              <a:rPr lang="en-US" dirty="0"/>
              <a:t>Adding speed profile into reward function using existing trained model</a:t>
            </a:r>
          </a:p>
        </p:txBody>
      </p:sp>
    </p:spTree>
    <p:extLst>
      <p:ext uri="{BB962C8B-B14F-4D97-AF65-F5344CB8AC3E}">
        <p14:creationId xmlns:p14="http://schemas.microsoft.com/office/powerpoint/2010/main" val="158803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3B174-B18D-42C1-B083-A38D931D611D}"/>
              </a:ext>
            </a:extLst>
          </p:cNvPr>
          <p:cNvSpPr>
            <a:spLocks noGrp="1"/>
          </p:cNvSpPr>
          <p:nvPr>
            <p:ph idx="1"/>
          </p:nvPr>
        </p:nvSpPr>
        <p:spPr>
          <a:xfrm>
            <a:off x="838200" y="960922"/>
            <a:ext cx="10515600" cy="1046783"/>
          </a:xfrm>
        </p:spPr>
        <p:txBody>
          <a:bodyPr/>
          <a:lstStyle/>
          <a:p>
            <a:r>
              <a:rPr lang="en-US" b="0" i="0" dirty="0">
                <a:solidFill>
                  <a:srgbClr val="202122"/>
                </a:solidFill>
                <a:effectLst/>
                <a:latin typeface="Arial" panose="020B0604020202020204" pitchFamily="34" charset="0"/>
              </a:rPr>
              <a:t>Basic reinforcement learning is modeled as a </a:t>
            </a:r>
            <a:r>
              <a:rPr lang="en-US" dirty="0">
                <a:solidFill>
                  <a:srgbClr val="202122"/>
                </a:solidFill>
                <a:latin typeface="Arial" panose="020B0604020202020204" pitchFamily="34" charset="0"/>
                <a:hlinkClick r:id="rId2">
                  <a:extLst>
                    <a:ext uri="{A12FA001-AC4F-418D-AE19-62706E023703}">
                      <ahyp:hlinkClr xmlns:ahyp="http://schemas.microsoft.com/office/drawing/2018/hyperlinkcolor" val="tx"/>
                    </a:ext>
                  </a:extLst>
                </a:hlinkClick>
              </a:rPr>
              <a:t>Markov decision process (MDP)</a:t>
            </a:r>
            <a:endParaRPr lang="en-US" dirty="0">
              <a:solidFill>
                <a:srgbClr val="202122"/>
              </a:solidFill>
              <a:latin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BCBB95CE-F7E4-445A-80E5-2601BF025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87" y="2633869"/>
            <a:ext cx="6553200" cy="2609850"/>
          </a:xfrm>
          <a:prstGeom prst="rect">
            <a:avLst/>
          </a:prstGeom>
        </p:spPr>
      </p:pic>
      <p:sp>
        <p:nvSpPr>
          <p:cNvPr id="5" name="TextBox 4">
            <a:extLst>
              <a:ext uri="{FF2B5EF4-FFF2-40B4-BE49-F238E27FC236}">
                <a16:creationId xmlns:a16="http://schemas.microsoft.com/office/drawing/2014/main" id="{E0B278AB-29D0-4E7F-8698-66498E7C239B}"/>
              </a:ext>
            </a:extLst>
          </p:cNvPr>
          <p:cNvSpPr txBox="1"/>
          <p:nvPr/>
        </p:nvSpPr>
        <p:spPr>
          <a:xfrm>
            <a:off x="8050696" y="2484783"/>
            <a:ext cx="3091069" cy="4247317"/>
          </a:xfrm>
          <a:prstGeom prst="rect">
            <a:avLst/>
          </a:prstGeom>
          <a:noFill/>
        </p:spPr>
        <p:txBody>
          <a:bodyPr wrap="square" rtlCol="0">
            <a:spAutoFit/>
          </a:bodyPr>
          <a:lstStyle/>
          <a:p>
            <a:r>
              <a:rPr lang="en-US" b="0" i="0" dirty="0">
                <a:solidFill>
                  <a:srgbClr val="202122"/>
                </a:solidFill>
                <a:effectLst/>
                <a:latin typeface="Arial" panose="020B0604020202020204" pitchFamily="34" charset="0"/>
              </a:rPr>
              <a:t>a set of environment and agent states, </a:t>
            </a:r>
            <a:r>
              <a:rPr lang="en-US" b="0" i="1" dirty="0">
                <a:solidFill>
                  <a:srgbClr val="202122"/>
                </a:solidFill>
                <a:effectLst/>
                <a:latin typeface="Nimbus Roman No9 L"/>
              </a:rPr>
              <a:t>S</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a set of actions, </a:t>
            </a:r>
            <a:r>
              <a:rPr lang="en-US" b="0" i="1" dirty="0">
                <a:solidFill>
                  <a:srgbClr val="202122"/>
                </a:solidFill>
                <a:effectLst/>
                <a:latin typeface="Nimbus Roman No9 L"/>
              </a:rPr>
              <a:t>A</a:t>
            </a:r>
            <a:r>
              <a:rPr lang="en-US" b="0" i="0" dirty="0">
                <a:solidFill>
                  <a:srgbClr val="202122"/>
                </a:solidFill>
                <a:effectLst/>
                <a:latin typeface="Arial" panose="020B0604020202020204" pitchFamily="34" charset="0"/>
              </a:rPr>
              <a:t>, of the agent</a:t>
            </a:r>
          </a:p>
          <a:p>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P</a:t>
            </a:r>
            <a:r>
              <a:rPr lang="en-US" b="0" i="0" baseline="-25000" dirty="0">
                <a:solidFill>
                  <a:srgbClr val="202122"/>
                </a:solidFill>
                <a:effectLst/>
                <a:latin typeface="Arial" panose="020B0604020202020204" pitchFamily="34" charset="0"/>
              </a:rPr>
              <a:t>a</a:t>
            </a:r>
            <a:r>
              <a:rPr lang="en-US" b="0" i="0" dirty="0">
                <a:solidFill>
                  <a:srgbClr val="202122"/>
                </a:solidFill>
                <a:effectLst/>
                <a:latin typeface="Arial" panose="020B0604020202020204" pitchFamily="34" charset="0"/>
              </a:rPr>
              <a:t>( s, s’) is the probability of transition state s to state s’ under action a</a:t>
            </a:r>
          </a:p>
          <a:p>
            <a:endParaRPr lang="en-US" dirty="0">
              <a:solidFill>
                <a:srgbClr val="202122"/>
              </a:solidFill>
              <a:latin typeface="Arial" panose="020B0604020202020204" pitchFamily="34" charset="0"/>
            </a:endParaRPr>
          </a:p>
          <a:p>
            <a:r>
              <a:rPr lang="en-US" b="0" i="0" dirty="0">
                <a:solidFill>
                  <a:srgbClr val="202122"/>
                </a:solidFill>
                <a:effectLst/>
                <a:latin typeface="Arial" panose="020B0604020202020204" pitchFamily="34" charset="0"/>
              </a:rPr>
              <a:t>R</a:t>
            </a:r>
            <a:r>
              <a:rPr lang="en-US" b="0" i="0" baseline="-25000" dirty="0">
                <a:solidFill>
                  <a:srgbClr val="202122"/>
                </a:solidFill>
                <a:effectLst/>
                <a:latin typeface="Arial" panose="020B0604020202020204" pitchFamily="34" charset="0"/>
              </a:rPr>
              <a:t>a</a:t>
            </a:r>
            <a:r>
              <a:rPr lang="en-US" b="0" i="0" dirty="0">
                <a:solidFill>
                  <a:srgbClr val="202122"/>
                </a:solidFill>
                <a:effectLst/>
                <a:latin typeface="Arial" panose="020B0604020202020204" pitchFamily="34" charset="0"/>
              </a:rPr>
              <a:t>( s, s') is the immediate reward after transition from </a:t>
            </a:r>
          </a:p>
          <a:p>
            <a:r>
              <a:rPr lang="en-US" b="0" i="0" dirty="0">
                <a:solidFill>
                  <a:srgbClr val="202122"/>
                </a:solidFill>
                <a:effectLst/>
                <a:latin typeface="Arial" panose="020B0604020202020204" pitchFamily="34" charset="0"/>
              </a:rPr>
              <a:t>s to s' with action a.</a:t>
            </a:r>
          </a:p>
          <a:p>
            <a:endParaRPr lang="en-US" dirty="0">
              <a:solidFill>
                <a:srgbClr val="202122"/>
              </a:solidFill>
              <a:latin typeface="Arial" panose="020B0604020202020204" pitchFamily="34" charset="0"/>
            </a:endParaRPr>
          </a:p>
          <a:p>
            <a:endParaRPr lang="en-US" dirty="0"/>
          </a:p>
        </p:txBody>
      </p:sp>
      <p:sp>
        <p:nvSpPr>
          <p:cNvPr id="7" name="AutoShape 2" descr="{\displaystyle P_{a}(s,s')=\Pr(s_{t+1}=s'\mid s_{t}=s,a_{t}=a)}">
            <a:extLst>
              <a:ext uri="{FF2B5EF4-FFF2-40B4-BE49-F238E27FC236}">
                <a16:creationId xmlns:a16="http://schemas.microsoft.com/office/drawing/2014/main" id="{8C87B45A-DE3D-47C1-BE92-DD674F20A031}"/>
              </a:ext>
            </a:extLst>
          </p:cNvPr>
          <p:cNvSpPr>
            <a:spLocks noChangeAspect="1" noChangeArrowheads="1"/>
          </p:cNvSpPr>
          <p:nvPr/>
        </p:nvSpPr>
        <p:spPr bwMode="auto">
          <a:xfrm>
            <a:off x="698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3" descr="t">
            <a:extLst>
              <a:ext uri="{FF2B5EF4-FFF2-40B4-BE49-F238E27FC236}">
                <a16:creationId xmlns:a16="http://schemas.microsoft.com/office/drawing/2014/main" id="{BA40B24D-9856-4DAC-B5A4-FE25A4F7899A}"/>
              </a:ext>
            </a:extLst>
          </p:cNvPr>
          <p:cNvSpPr>
            <a:spLocks noChangeAspect="1" noChangeArrowheads="1"/>
          </p:cNvSpPr>
          <p:nvPr/>
        </p:nvSpPr>
        <p:spPr bwMode="auto">
          <a:xfrm>
            <a:off x="26003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s">
            <a:extLst>
              <a:ext uri="{FF2B5EF4-FFF2-40B4-BE49-F238E27FC236}">
                <a16:creationId xmlns:a16="http://schemas.microsoft.com/office/drawing/2014/main" id="{82E64956-1188-4BBE-B436-27FA19F8B0FE}"/>
              </a:ext>
            </a:extLst>
          </p:cNvPr>
          <p:cNvSpPr>
            <a:spLocks noChangeAspect="1" noChangeArrowheads="1"/>
          </p:cNvSpPr>
          <p:nvPr/>
        </p:nvSpPr>
        <p:spPr bwMode="auto">
          <a:xfrm>
            <a:off x="36782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5" descr="s'">
            <a:extLst>
              <a:ext uri="{FF2B5EF4-FFF2-40B4-BE49-F238E27FC236}">
                <a16:creationId xmlns:a16="http://schemas.microsoft.com/office/drawing/2014/main" id="{B7CC445F-52B7-40B9-8F1E-3D17693A9DE1}"/>
              </a:ext>
            </a:extLst>
          </p:cNvPr>
          <p:cNvSpPr>
            <a:spLocks noChangeAspect="1" noChangeArrowheads="1"/>
          </p:cNvSpPr>
          <p:nvPr/>
        </p:nvSpPr>
        <p:spPr bwMode="auto">
          <a:xfrm>
            <a:off x="45640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a">
            <a:extLst>
              <a:ext uri="{FF2B5EF4-FFF2-40B4-BE49-F238E27FC236}">
                <a16:creationId xmlns:a16="http://schemas.microsoft.com/office/drawing/2014/main" id="{F08CD993-8A10-4EEA-A220-F21EF00C66F0}"/>
              </a:ext>
            </a:extLst>
          </p:cNvPr>
          <p:cNvSpPr>
            <a:spLocks noChangeAspect="1" noChangeArrowheads="1"/>
          </p:cNvSpPr>
          <p:nvPr/>
        </p:nvSpPr>
        <p:spPr bwMode="auto">
          <a:xfrm>
            <a:off x="57308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t">
            <a:extLst>
              <a:ext uri="{FF2B5EF4-FFF2-40B4-BE49-F238E27FC236}">
                <a16:creationId xmlns:a16="http://schemas.microsoft.com/office/drawing/2014/main" id="{5BD744A1-14BE-4BC2-ACAD-D3465CE30D37}"/>
              </a:ext>
            </a:extLst>
          </p:cNvPr>
          <p:cNvSpPr>
            <a:spLocks noChangeAspect="1" noChangeArrowheads="1"/>
          </p:cNvSpPr>
          <p:nvPr/>
        </p:nvSpPr>
        <p:spPr bwMode="auto">
          <a:xfrm>
            <a:off x="21621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9" descr="s">
            <a:extLst>
              <a:ext uri="{FF2B5EF4-FFF2-40B4-BE49-F238E27FC236}">
                <a16:creationId xmlns:a16="http://schemas.microsoft.com/office/drawing/2014/main" id="{732A6905-6686-440C-A78A-14F307FDC2FC}"/>
              </a:ext>
            </a:extLst>
          </p:cNvPr>
          <p:cNvSpPr>
            <a:spLocks noChangeAspect="1" noChangeArrowheads="1"/>
          </p:cNvSpPr>
          <p:nvPr/>
        </p:nvSpPr>
        <p:spPr bwMode="auto">
          <a:xfrm>
            <a:off x="32400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0" descr="s'">
            <a:extLst>
              <a:ext uri="{FF2B5EF4-FFF2-40B4-BE49-F238E27FC236}">
                <a16:creationId xmlns:a16="http://schemas.microsoft.com/office/drawing/2014/main" id="{4089E1FE-3FBD-47F2-B250-7313F531C9BD}"/>
              </a:ext>
            </a:extLst>
          </p:cNvPr>
          <p:cNvSpPr>
            <a:spLocks noChangeAspect="1" noChangeArrowheads="1"/>
          </p:cNvSpPr>
          <p:nvPr/>
        </p:nvSpPr>
        <p:spPr bwMode="auto">
          <a:xfrm>
            <a:off x="41259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1" descr="a">
            <a:extLst>
              <a:ext uri="{FF2B5EF4-FFF2-40B4-BE49-F238E27FC236}">
                <a16:creationId xmlns:a16="http://schemas.microsoft.com/office/drawing/2014/main" id="{3AF58D87-3DDE-4E33-BDCE-EF08CBC65B67}"/>
              </a:ext>
            </a:extLst>
          </p:cNvPr>
          <p:cNvSpPr>
            <a:spLocks noChangeAspect="1" noChangeArrowheads="1"/>
          </p:cNvSpPr>
          <p:nvPr/>
        </p:nvSpPr>
        <p:spPr bwMode="auto">
          <a:xfrm>
            <a:off x="529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22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8CFE0-4746-4CCC-B5CF-83523B76D073}"/>
              </a:ext>
            </a:extLst>
          </p:cNvPr>
          <p:cNvSpPr>
            <a:spLocks noGrp="1"/>
          </p:cNvSpPr>
          <p:nvPr>
            <p:ph type="title"/>
          </p:nvPr>
        </p:nvSpPr>
        <p:spPr/>
        <p:txBody>
          <a:bodyPr/>
          <a:lstStyle/>
          <a:p>
            <a:r>
              <a:rPr lang="en-US" dirty="0"/>
              <a:t>Classification of Deep reinforcement learning</a:t>
            </a:r>
          </a:p>
        </p:txBody>
      </p:sp>
      <p:pic>
        <p:nvPicPr>
          <p:cNvPr id="5" name="Content Placeholder 4" descr="Diagram&#10;&#10;Description automatically generated">
            <a:extLst>
              <a:ext uri="{FF2B5EF4-FFF2-40B4-BE49-F238E27FC236}">
                <a16:creationId xmlns:a16="http://schemas.microsoft.com/office/drawing/2014/main" id="{28C0A264-9668-40A7-BAFB-31CB97BAE7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3486" y="1597025"/>
            <a:ext cx="7108435" cy="4351338"/>
          </a:xfrm>
        </p:spPr>
      </p:pic>
    </p:spTree>
    <p:extLst>
      <p:ext uri="{BB962C8B-B14F-4D97-AF65-F5344CB8AC3E}">
        <p14:creationId xmlns:p14="http://schemas.microsoft.com/office/powerpoint/2010/main" val="141951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2DA-B29E-4B6E-8294-4A31CB10D505}"/>
              </a:ext>
            </a:extLst>
          </p:cNvPr>
          <p:cNvSpPr>
            <a:spLocks noGrp="1"/>
          </p:cNvSpPr>
          <p:nvPr>
            <p:ph type="ctrTitle"/>
          </p:nvPr>
        </p:nvSpPr>
        <p:spPr/>
        <p:txBody>
          <a:bodyPr/>
          <a:lstStyle/>
          <a:p>
            <a:r>
              <a:rPr lang="en-US" dirty="0"/>
              <a:t>Background of Truck Trailer Control</a:t>
            </a:r>
          </a:p>
        </p:txBody>
      </p:sp>
      <p:sp>
        <p:nvSpPr>
          <p:cNvPr id="3" name="Subtitle 2">
            <a:extLst>
              <a:ext uri="{FF2B5EF4-FFF2-40B4-BE49-F238E27FC236}">
                <a16:creationId xmlns:a16="http://schemas.microsoft.com/office/drawing/2014/main" id="{B4CD4657-0080-42DD-B8E0-2F577DB400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534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28FF-1CB1-4A85-B46B-E97A83181B20}"/>
              </a:ext>
            </a:extLst>
          </p:cNvPr>
          <p:cNvSpPr>
            <a:spLocks noGrp="1"/>
          </p:cNvSpPr>
          <p:nvPr>
            <p:ph type="title"/>
          </p:nvPr>
        </p:nvSpPr>
        <p:spPr/>
        <p:txBody>
          <a:bodyPr/>
          <a:lstStyle/>
          <a:p>
            <a:endParaRPr lang="en-US"/>
          </a:p>
        </p:txBody>
      </p:sp>
      <p:pic>
        <p:nvPicPr>
          <p:cNvPr id="13" name="Content Placeholder 12" descr="Diagram&#10;&#10;Description automatically generated">
            <a:extLst>
              <a:ext uri="{FF2B5EF4-FFF2-40B4-BE49-F238E27FC236}">
                <a16:creationId xmlns:a16="http://schemas.microsoft.com/office/drawing/2014/main" id="{E39A509E-D127-4C4A-B0D1-443B5E0D92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128" y="1690688"/>
            <a:ext cx="3895725" cy="4181475"/>
          </a:xfrm>
        </p:spPr>
      </p:pic>
      <p:pic>
        <p:nvPicPr>
          <p:cNvPr id="14" name="Picture 13">
            <a:extLst>
              <a:ext uri="{FF2B5EF4-FFF2-40B4-BE49-F238E27FC236}">
                <a16:creationId xmlns:a16="http://schemas.microsoft.com/office/drawing/2014/main" id="{98E22A2E-E22A-4274-B96A-41DCD4D7F11D}"/>
              </a:ext>
            </a:extLst>
          </p:cNvPr>
          <p:cNvPicPr>
            <a:picLocks noChangeAspect="1"/>
          </p:cNvPicPr>
          <p:nvPr/>
        </p:nvPicPr>
        <p:blipFill rotWithShape="1">
          <a:blip r:embed="rId3"/>
          <a:srcRect t="5301"/>
          <a:stretch/>
        </p:blipFill>
        <p:spPr>
          <a:xfrm>
            <a:off x="6458940" y="1690688"/>
            <a:ext cx="4188976" cy="4253948"/>
          </a:xfrm>
          <a:prstGeom prst="rect">
            <a:avLst/>
          </a:prstGeom>
        </p:spPr>
      </p:pic>
    </p:spTree>
    <p:extLst>
      <p:ext uri="{BB962C8B-B14F-4D97-AF65-F5344CB8AC3E}">
        <p14:creationId xmlns:p14="http://schemas.microsoft.com/office/powerpoint/2010/main" val="151805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3814-793B-4E1E-BB9D-875F2BD4EA73}"/>
              </a:ext>
            </a:extLst>
          </p:cNvPr>
          <p:cNvSpPr>
            <a:spLocks noGrp="1"/>
          </p:cNvSpPr>
          <p:nvPr>
            <p:ph type="title"/>
          </p:nvPr>
        </p:nvSpPr>
        <p:spPr/>
        <p:txBody>
          <a:bodyPr/>
          <a:lstStyle/>
          <a:p>
            <a:r>
              <a:rPr lang="en-US" dirty="0"/>
              <a:t>TT Kinematics</a:t>
            </a:r>
          </a:p>
        </p:txBody>
      </p:sp>
      <p:pic>
        <p:nvPicPr>
          <p:cNvPr id="5" name="Content Placeholder 4" descr="Text, letter&#10;&#10;Description automatically generated">
            <a:extLst>
              <a:ext uri="{FF2B5EF4-FFF2-40B4-BE49-F238E27FC236}">
                <a16:creationId xmlns:a16="http://schemas.microsoft.com/office/drawing/2014/main" id="{401BE060-D3A2-42FF-9FE9-E01EA5593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7149" y="2938323"/>
            <a:ext cx="2937923" cy="1516788"/>
          </a:xfrm>
        </p:spPr>
      </p:pic>
      <p:pic>
        <p:nvPicPr>
          <p:cNvPr id="7" name="Picture 6" descr="Diagram&#10;&#10;Description automatically generated">
            <a:extLst>
              <a:ext uri="{FF2B5EF4-FFF2-40B4-BE49-F238E27FC236}">
                <a16:creationId xmlns:a16="http://schemas.microsoft.com/office/drawing/2014/main" id="{07393920-61E5-4DEC-9056-684E05CEF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011" y="1690688"/>
            <a:ext cx="5414134" cy="3937552"/>
          </a:xfrm>
          <a:prstGeom prst="rect">
            <a:avLst/>
          </a:prstGeom>
        </p:spPr>
      </p:pic>
    </p:spTree>
    <p:extLst>
      <p:ext uri="{BB962C8B-B14F-4D97-AF65-F5344CB8AC3E}">
        <p14:creationId xmlns:p14="http://schemas.microsoft.com/office/powerpoint/2010/main" val="354588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006a9c5-d130-408c-bc8e-3b5ecdb17aa0}" enabled="1" method="Standard" siteId="{8d4b558f-7b2e-40ba-ad1f-e04d79e6265a}" contentBits="2" removed="0"/>
</clbl:labelList>
</file>

<file path=docProps/app.xml><?xml version="1.0" encoding="utf-8"?>
<Properties xmlns="http://schemas.openxmlformats.org/officeDocument/2006/extended-properties" xmlns:vt="http://schemas.openxmlformats.org/officeDocument/2006/docPropsVTypes">
  <TotalTime>0</TotalTime>
  <Words>865</Words>
  <Application>Microsoft Office PowerPoint</Application>
  <PresentationFormat>Widescreen</PresentationFormat>
  <Paragraphs>59</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-apple-system</vt:lpstr>
      <vt:lpstr>Arial</vt:lpstr>
      <vt:lpstr>Calibri</vt:lpstr>
      <vt:lpstr>Calibri Light</vt:lpstr>
      <vt:lpstr>Nimbus Roman No9 L</vt:lpstr>
      <vt:lpstr>Office Theme</vt:lpstr>
      <vt:lpstr>Truck&amp;Trailer Trajectory generation via  Reinforcement Learning</vt:lpstr>
      <vt:lpstr>Introduction on Reinforcement Learning</vt:lpstr>
      <vt:lpstr>PowerPoint Presentation</vt:lpstr>
      <vt:lpstr>PowerPoint Presentation</vt:lpstr>
      <vt:lpstr>PowerPoint Presentation</vt:lpstr>
      <vt:lpstr>Classification of Deep reinforcement learning</vt:lpstr>
      <vt:lpstr>Background of Truck Trailer Control</vt:lpstr>
      <vt:lpstr>PowerPoint Presentation</vt:lpstr>
      <vt:lpstr>TT Kinematics</vt:lpstr>
      <vt:lpstr>Experiments on Continuous Lane</vt:lpstr>
      <vt:lpstr>PowerPoint Presentation</vt:lpstr>
      <vt:lpstr>Experiment Setting: Same State Space</vt:lpstr>
      <vt:lpstr>Experiments on Reward V1</vt:lpstr>
      <vt:lpstr>Results of Reward V1</vt:lpstr>
      <vt:lpstr>Experiments on Reward V2</vt:lpstr>
      <vt:lpstr>Results of Reward V2</vt:lpstr>
      <vt:lpstr>Experiments on reward V3</vt:lpstr>
      <vt:lpstr>Results of Reward V3</vt:lpstr>
      <vt:lpstr>Conclusion</vt:lpstr>
      <vt:lpstr>Experiments on Discretized Lane</vt:lpstr>
      <vt:lpstr>Goal Reaching Task on Bus Model</vt:lpstr>
      <vt:lpstr>In this environment, we stick with the bus model and the target is shown in green in the simulation environment. To make the policy learning by reinforcement learning more robust, the goal will be generated randomly in a certain range: 50 to 100 meters in X-axis and -60 to 60 meters in Y-axis.</vt:lpstr>
      <vt:lpstr>Experiment Setting : Same Reward function</vt:lpstr>
      <vt:lpstr>World Coordination Experiments</vt:lpstr>
      <vt:lpstr>Training Results</vt:lpstr>
      <vt:lpstr>Local Coordination Experiments</vt:lpstr>
      <vt:lpstr>Training Results</vt:lpstr>
      <vt:lpstr>Conclusion</vt:lpstr>
      <vt:lpstr>Way points following task</vt:lpstr>
      <vt:lpstr>Fixed Map Tracking Task on Bus Model</vt:lpstr>
      <vt:lpstr>PowerPoint Presentation</vt:lpstr>
      <vt:lpstr>Experiment Setting</vt:lpstr>
      <vt:lpstr>Parameters</vt:lpstr>
      <vt:lpstr>Experiment Results: Hard Constraint </vt:lpstr>
      <vt:lpstr>Experiment Results: Soft Constraint </vt:lpstr>
      <vt:lpstr>Variant Map Tracking Task on Bus Model</vt:lpstr>
      <vt:lpstr>Map Generation</vt:lpstr>
      <vt:lpstr>Training Results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Truck&amp;trailer</dc:title>
  <dc:creator>Kang, Qi (uif16342)</dc:creator>
  <cp:lastModifiedBy>Kang, Qi (uif16342)</cp:lastModifiedBy>
  <cp:revision>4</cp:revision>
  <dcterms:created xsi:type="dcterms:W3CDTF">2023-01-17T10:53:55Z</dcterms:created>
  <dcterms:modified xsi:type="dcterms:W3CDTF">2023-01-20T04:00:47Z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Internal</vt:lpwstr>
  </property>
</Properties>
</file>