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1"/>
            <a:ext cx="6025243" cy="2114550"/>
          </a:xfrm>
        </p:spPr>
        <p:txBody>
          <a:bodyPr>
            <a:noAutofit/>
          </a:bodyPr>
          <a:lstStyle>
            <a:lvl1pPr algn="l"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10693"/>
            <a:ext cx="4294414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0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6649" y="274638"/>
            <a:ext cx="1355271" cy="5916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735" y="971551"/>
            <a:ext cx="6792685" cy="52199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3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6" y="1747158"/>
            <a:ext cx="8474528" cy="6724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6" y="2563586"/>
            <a:ext cx="8474528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30/01/2018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3B74-0C6C-EB47-B38C-86B47D5B2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677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065" y="2554400"/>
            <a:ext cx="4038600" cy="36560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320" y="2554399"/>
            <a:ext cx="4038600" cy="36560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30/01/2018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3B74-0C6C-EB47-B38C-86B47D5B2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36" y="242944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736" y="3069202"/>
            <a:ext cx="4040188" cy="31601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1979" y="243766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1980" y="3085530"/>
            <a:ext cx="4041775" cy="3143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30/01/2018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3B74-0C6C-EB47-B38C-86B47D5B2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879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18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6" y="1733662"/>
            <a:ext cx="3008313" cy="6758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33662"/>
            <a:ext cx="5266870" cy="44930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36" y="2530927"/>
            <a:ext cx="3008313" cy="3695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30/01/2018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3B74-0C6C-EB47-B38C-86B47D5B2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4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43499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787979"/>
            <a:ext cx="5486400" cy="33478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08422"/>
            <a:ext cx="5486400" cy="463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30/01/2018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3B74-0C6C-EB47-B38C-86B47D5B2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78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30/01/2018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3B74-0C6C-EB47-B38C-86B47D5B2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6649" y="1779814"/>
            <a:ext cx="1355271" cy="44116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735" y="1779814"/>
            <a:ext cx="6792685" cy="44116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30/01/2018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3B74-0C6C-EB47-B38C-86B47D5B2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6" y="895122"/>
            <a:ext cx="8474528" cy="6724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36" y="1747158"/>
            <a:ext cx="8474528" cy="4474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3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065" y="1684452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320" y="168445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2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36" y="164567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736" y="2338897"/>
            <a:ext cx="4040188" cy="3890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1979" y="165389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1980" y="2338897"/>
            <a:ext cx="4041775" cy="38904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11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93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35" y="859858"/>
            <a:ext cx="3008313" cy="6758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6870" cy="59536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36" y="1652587"/>
            <a:ext cx="3008313" cy="4574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55221"/>
            <a:ext cx="5486400" cy="37723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736" y="895122"/>
            <a:ext cx="8507184" cy="672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35" y="1747158"/>
            <a:ext cx="8507185" cy="4482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2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736" y="1744208"/>
            <a:ext cx="8507184" cy="672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35" y="2571750"/>
            <a:ext cx="8507185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34736" y="6348186"/>
            <a:ext cx="2133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30/01/2018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48187"/>
            <a:ext cx="289560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48187"/>
            <a:ext cx="2288720" cy="232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3B74-0C6C-EB47-B38C-86B47D5B2A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Debugging Best Practices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Featuring Safeguards and Logging in Spyder</a:t>
            </a:r>
          </a:p>
          <a:p>
            <a:r>
              <a:rPr lang="en-US" noProof="1"/>
              <a:t>Hong FU| 25</a:t>
            </a:r>
            <a:r>
              <a:rPr lang="en-US" baseline="30000" noProof="1"/>
              <a:t>th</a:t>
            </a:r>
            <a:r>
              <a:rPr lang="en-US" noProof="1"/>
              <a:t> 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Automate bug detection.</a:t>
            </a:r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pPr marL="800100" lvl="2" indent="0">
              <a:buNone/>
            </a:pPr>
            <a:r>
              <a:rPr lang="en-US" noProof="1"/>
              <a:t>def test_divide():</a:t>
            </a:r>
          </a:p>
          <a:p>
            <a:pPr marL="800100" lvl="2" indent="0">
              <a:buNone/>
            </a:pPr>
            <a:r>
              <a:rPr lang="en-US" noProof="1"/>
              <a:t>    assert divide(10, 2) ==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Check for Data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Best Practice: Split data before applying transformations.</a:t>
            </a:r>
          </a:p>
          <a:p>
            <a:endParaRPr lang="en-US" noProof="1"/>
          </a:p>
          <a:p>
            <a:r>
              <a:rPr lang="en-US" noProof="1"/>
              <a:t>Avoid applying transformations on full dataset.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Read Tracebacks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Start from the last line of the traceback.</a:t>
            </a:r>
          </a:p>
          <a:p>
            <a:r>
              <a:rPr lang="en-US" noProof="1"/>
              <a:t>Use traceback to set breakpoints.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Safeguards in Spyder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Use assert and try/except.</a:t>
            </a:r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pPr marL="800100" lvl="2" indent="0">
              <a:buNone/>
            </a:pPr>
            <a:r>
              <a:rPr lang="en-US" noProof="1"/>
              <a:t>assert 'Age' in df.columns</a:t>
            </a:r>
          </a:p>
          <a:p>
            <a:pPr marL="800100" lvl="2" indent="0">
              <a:buNone/>
            </a:pPr>
            <a:r>
              <a:rPr lang="en-US" noProof="1"/>
              <a:t>try:</a:t>
            </a:r>
          </a:p>
          <a:p>
            <a:pPr marL="800100" lvl="2" indent="0">
              <a:buNone/>
            </a:pPr>
            <a:r>
              <a:rPr lang="en-US" noProof="1"/>
              <a:t>    result = divide(10, 0)</a:t>
            </a:r>
          </a:p>
          <a:p>
            <a:pPr marL="800100" lvl="2" indent="0">
              <a:buNone/>
            </a:pPr>
            <a:r>
              <a:rPr lang="en-US" noProof="1"/>
              <a:t>except ZeroDivisionError:</a:t>
            </a:r>
          </a:p>
          <a:p>
            <a:pPr marL="800100" lvl="2" indent="0">
              <a:buNone/>
            </a:pPr>
            <a:r>
              <a:rPr lang="en-US" noProof="1"/>
              <a:t>    print("Handled")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Logging in Spyder (Setup)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At the top of your script:</a:t>
            </a:r>
          </a:p>
          <a:p>
            <a:endParaRPr lang="en-US" noProof="1"/>
          </a:p>
          <a:p>
            <a:pPr marL="800100" lvl="2" indent="0">
              <a:buNone/>
            </a:pPr>
            <a:r>
              <a:rPr lang="en-US" noProof="1"/>
              <a:t>import logging</a:t>
            </a:r>
          </a:p>
          <a:p>
            <a:pPr marL="800100" lvl="2" indent="0">
              <a:buNone/>
            </a:pPr>
            <a:r>
              <a:rPr lang="en-US" noProof="1"/>
              <a:t>logging.basicConfig(filename='debug.log', level=logging.DEBUG)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Logging in Spyder (Usage)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Replace print() with:</a:t>
            </a:r>
          </a:p>
          <a:p>
            <a:endParaRPr lang="en-US" noProof="1"/>
          </a:p>
          <a:p>
            <a:pPr marL="800100" lvl="2" indent="0">
              <a:buNone/>
            </a:pPr>
            <a:r>
              <a:rPr lang="en-US" noProof="1"/>
              <a:t>logging.debug("Debug info")</a:t>
            </a:r>
          </a:p>
          <a:p>
            <a:pPr marL="800100" lvl="2" indent="0">
              <a:buNone/>
            </a:pPr>
            <a:r>
              <a:rPr lang="en-US" noProof="1"/>
              <a:t>logging.error("Something went wrong")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Combined Logging +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Example:</a:t>
            </a:r>
          </a:p>
          <a:p>
            <a:pPr marL="800100" lvl="2" indent="0">
              <a:buNone/>
            </a:pPr>
            <a:r>
              <a:rPr lang="en-US" noProof="1"/>
              <a:t>try:</a:t>
            </a:r>
          </a:p>
          <a:p>
            <a:pPr marL="800100" lvl="2" indent="0">
              <a:buNone/>
            </a:pPr>
            <a:r>
              <a:rPr lang="en-US" noProof="1"/>
              <a:t>    result = a / b</a:t>
            </a:r>
          </a:p>
          <a:p>
            <a:pPr marL="800100" lvl="2" indent="0">
              <a:buNone/>
            </a:pPr>
            <a:r>
              <a:rPr lang="en-US" noProof="1"/>
              <a:t>    logging.info(f"Result: {result}")</a:t>
            </a:r>
          </a:p>
          <a:p>
            <a:pPr marL="800100" lvl="2" indent="0">
              <a:buNone/>
            </a:pPr>
            <a:r>
              <a:rPr lang="en-US" noProof="1"/>
              <a:t>except ZeroDivisionError:</a:t>
            </a:r>
          </a:p>
          <a:p>
            <a:pPr marL="800100" lvl="2" indent="0">
              <a:buNone/>
            </a:pPr>
            <a:r>
              <a:rPr lang="en-US" noProof="1"/>
              <a:t>    logging.warning("Division by zero")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Spyder Debugging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25A19-C1FE-266E-0459-24B8FAE5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5" y="2057400"/>
            <a:ext cx="8619017" cy="26791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Use safeguards, logging, and Spyder tools</a:t>
            </a:r>
          </a:p>
          <a:p>
            <a:r>
              <a:rPr lang="en-US" noProof="1"/>
              <a:t>Ensures robust, maintainable code</a:t>
            </a:r>
          </a:p>
          <a:p>
            <a:r>
              <a:rPr lang="en-US" noProof="1"/>
              <a:t>Enables faster bug detection and resolution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Why Debugging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Ensures reliable, maintainable code</a:t>
            </a:r>
          </a:p>
          <a:p>
            <a:r>
              <a:rPr lang="en-US" noProof="1"/>
              <a:t>Critical for data science and ML</a:t>
            </a:r>
          </a:p>
          <a:p>
            <a:r>
              <a:rPr lang="en-US" noProof="1"/>
              <a:t>Tools like Spyder help debug interactively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Reproduce the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Best Practice: Recreate the error before fixing it.</a:t>
            </a:r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r>
              <a:rPr lang="en-US" noProof="1"/>
              <a:t>def divide(x, y):</a:t>
            </a:r>
          </a:p>
          <a:p>
            <a:pPr marL="400050" lvl="1" indent="0">
              <a:buNone/>
            </a:pPr>
            <a:r>
              <a:rPr lang="en-US" noProof="1"/>
              <a:t>    return x / y</a:t>
            </a:r>
          </a:p>
          <a:p>
            <a:r>
              <a:rPr lang="en-US" noProof="1"/>
              <a:t>print(divide(10, 0))  # ZeroDivisionError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Print Statements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Best Practice: Inspect variables using print() or logging.</a:t>
            </a:r>
          </a:p>
          <a:p>
            <a:endParaRPr lang="en-US" noProof="1"/>
          </a:p>
          <a:p>
            <a:r>
              <a:rPr lang="en-US" noProof="1"/>
              <a:t>Better for large apps: Use logging.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Using a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Best Practice: Use Spyder’s debugger or pdb.</a:t>
            </a:r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pPr marL="800100" lvl="2" indent="0">
              <a:buNone/>
            </a:pPr>
            <a:r>
              <a:rPr lang="en-US" noProof="1"/>
              <a:t>result = model.predict(X_test)  # Set breakpoint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Check Input and Output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Common Bug: Shape mismatch in ML workflows.</a:t>
            </a:r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pPr marL="800100" lvl="2" indent="0">
              <a:buNone/>
            </a:pPr>
            <a:r>
              <a:rPr lang="en-US" noProof="1"/>
              <a:t>print(X_train.shape, y_train.shape)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Write Small, Testable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Best Practice: Isolate logic into functions.</a:t>
            </a:r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r>
              <a:rPr lang="en-US" noProof="1"/>
              <a:t>def encode_categorical(df, cols):</a:t>
            </a:r>
          </a:p>
          <a:p>
            <a:r>
              <a:rPr lang="en-US" noProof="1"/>
              <a:t>    return pd.get_dummies(df, columns=cols)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Use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Catch bugs early.</a:t>
            </a:r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pPr marL="800100" lvl="2" indent="0">
              <a:buNone/>
            </a:pPr>
            <a:r>
              <a:rPr lang="en-US" noProof="1"/>
              <a:t>assert 'Survived' in df.columns, "Missing target!"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Version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Ensure library compatibility.</a:t>
            </a:r>
          </a:p>
          <a:p>
            <a:endParaRPr lang="en-US" noProof="1"/>
          </a:p>
          <a:p>
            <a:r>
              <a:rPr lang="en-US" noProof="1"/>
              <a:t>Example:</a:t>
            </a:r>
          </a:p>
          <a:p>
            <a:pPr marL="800100" lvl="2" indent="0">
              <a:buNone/>
            </a:pPr>
            <a:r>
              <a:rPr lang="en-US" noProof="1"/>
              <a:t>import sklearn</a:t>
            </a:r>
          </a:p>
          <a:p>
            <a:pPr marL="800100" lvl="2" indent="0">
              <a:buNone/>
            </a:pPr>
            <a:r>
              <a:rPr lang="en-US" noProof="1"/>
              <a:t>print(sklearn.__version__)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M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_PPT.potx [Read-Only]" id="{177FA3FE-640B-40C7-B848-FBF6EAC5429E}" vid="{FCDAF20C-9141-462D-8AF2-BD39E8A14B50}"/>
    </a:ext>
  </a:extLst>
</a:theme>
</file>

<file path=ppt/theme/theme2.xml><?xml version="1.0" encoding="utf-8"?>
<a:theme xmlns:a="http://schemas.openxmlformats.org/drawingml/2006/main" name="NMT Theme with Graph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_PPT.potx [Read-Only]" id="{177FA3FE-640B-40C7-B848-FBF6EAC5429E}" vid="{7B542C70-1CE7-4BF7-B9BA-DE62D8F50B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Presentation Template</Template>
  <TotalTime>8</TotalTime>
  <Words>447</Words>
  <Application>Microsoft Office PowerPoint</Application>
  <PresentationFormat>On-screen Show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NMT Theme</vt:lpstr>
      <vt:lpstr>NMT Theme with Graphic</vt:lpstr>
      <vt:lpstr>Debugging Best Practices in Python</vt:lpstr>
      <vt:lpstr>Why Debugging Matters</vt:lpstr>
      <vt:lpstr>Reproduce the Bug</vt:lpstr>
      <vt:lpstr>Print Statements and Logging</vt:lpstr>
      <vt:lpstr>Using a Debugger</vt:lpstr>
      <vt:lpstr>Check Input and Output Shapes</vt:lpstr>
      <vt:lpstr>Write Small, Testable Functions</vt:lpstr>
      <vt:lpstr>Use Assertions</vt:lpstr>
      <vt:lpstr>Version Checks</vt:lpstr>
      <vt:lpstr>Unit Testing</vt:lpstr>
      <vt:lpstr>Check for Data Leakage</vt:lpstr>
      <vt:lpstr>Read Tracebacks Carefully</vt:lpstr>
      <vt:lpstr>Safeguards in Spyder</vt:lpstr>
      <vt:lpstr>Logging in Spyder (Setup)</vt:lpstr>
      <vt:lpstr>Logging in Spyder (Usage)</vt:lpstr>
      <vt:lpstr>Combined Logging + Exception Handling</vt:lpstr>
      <vt:lpstr>Spyder Debugging Tools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Hong FU</dc:creator>
  <cp:keywords/>
  <dc:description>generated using python-pptx</dc:description>
  <cp:lastModifiedBy>Hong Fu</cp:lastModifiedBy>
  <cp:revision>2</cp:revision>
  <dcterms:created xsi:type="dcterms:W3CDTF">2013-01-27T09:14:16Z</dcterms:created>
  <dcterms:modified xsi:type="dcterms:W3CDTF">2025-03-25T20:42:30Z</dcterms:modified>
  <cp:category/>
</cp:coreProperties>
</file>